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notesSlides/notesSlide43.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61" r:id="rId2"/>
    <p:sldId id="306" r:id="rId3"/>
    <p:sldId id="380" r:id="rId4"/>
    <p:sldId id="381" r:id="rId5"/>
    <p:sldId id="334" r:id="rId6"/>
    <p:sldId id="382" r:id="rId7"/>
    <p:sldId id="383" r:id="rId8"/>
    <p:sldId id="384" r:id="rId9"/>
    <p:sldId id="385" r:id="rId10"/>
    <p:sldId id="386" r:id="rId11"/>
    <p:sldId id="419" r:id="rId12"/>
    <p:sldId id="420" r:id="rId13"/>
    <p:sldId id="387" r:id="rId14"/>
    <p:sldId id="388" r:id="rId15"/>
    <p:sldId id="389" r:id="rId16"/>
    <p:sldId id="390" r:id="rId17"/>
    <p:sldId id="391" r:id="rId18"/>
    <p:sldId id="392" r:id="rId19"/>
    <p:sldId id="393" r:id="rId20"/>
    <p:sldId id="394" r:id="rId21"/>
    <p:sldId id="395" r:id="rId22"/>
    <p:sldId id="396" r:id="rId23"/>
    <p:sldId id="397" r:id="rId24"/>
    <p:sldId id="398" r:id="rId25"/>
    <p:sldId id="399" r:id="rId26"/>
    <p:sldId id="400" r:id="rId27"/>
    <p:sldId id="401" r:id="rId28"/>
    <p:sldId id="402" r:id="rId29"/>
    <p:sldId id="403" r:id="rId30"/>
    <p:sldId id="404" r:id="rId31"/>
    <p:sldId id="405" r:id="rId32"/>
    <p:sldId id="406" r:id="rId33"/>
    <p:sldId id="407" r:id="rId34"/>
    <p:sldId id="408" r:id="rId35"/>
    <p:sldId id="409" r:id="rId36"/>
    <p:sldId id="410" r:id="rId37"/>
    <p:sldId id="411" r:id="rId38"/>
    <p:sldId id="412" r:id="rId39"/>
    <p:sldId id="414" r:id="rId40"/>
    <p:sldId id="415" r:id="rId41"/>
    <p:sldId id="416" r:id="rId42"/>
    <p:sldId id="417" r:id="rId43"/>
    <p:sldId id="418" r:id="rId44"/>
    <p:sldId id="33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995" userDrawn="1">
          <p15:clr>
            <a:srgbClr val="A4A3A4"/>
          </p15:clr>
        </p15:guide>
        <p15:guide id="2" pos="7101" userDrawn="1">
          <p15:clr>
            <a:srgbClr val="A4A3A4"/>
          </p15:clr>
        </p15:guide>
        <p15:guide id="4" pos="912" userDrawn="1">
          <p15:clr>
            <a:srgbClr val="A4A3A4"/>
          </p15:clr>
        </p15:guide>
        <p15:guide id="5" orient="horz" pos="12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6887CC"/>
    <a:srgbClr val="6CA9C8"/>
    <a:srgbClr val="3D62B5"/>
    <a:srgbClr val="7F9B3F"/>
    <a:srgbClr val="666633"/>
    <a:srgbClr val="008000"/>
    <a:srgbClr val="E79D95"/>
    <a:srgbClr val="FDDEB1"/>
    <a:srgbClr val="FCD19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791" autoAdjust="0"/>
    <p:restoredTop sz="94624" autoAdjust="0"/>
  </p:normalViewPr>
  <p:slideViewPr>
    <p:cSldViewPr snapToGrid="0">
      <p:cViewPr varScale="1">
        <p:scale>
          <a:sx n="93" d="100"/>
          <a:sy n="93" d="100"/>
        </p:scale>
        <p:origin x="-88" y="-144"/>
      </p:cViewPr>
      <p:guideLst>
        <p:guide orient="horz" pos="3995"/>
        <p:guide orient="horz" pos="1200"/>
        <p:guide pos="7101"/>
        <p:guide pos="912"/>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4908"/>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0BC7AC-A884-4A01-995B-F12F7B3C6665}" type="datetimeFigureOut">
              <a:rPr lang="en-US" smtClean="0"/>
              <a:pPr/>
              <a:t>3/29/2018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B00B38-9AA4-4118-AED9-1277E0C9F138}" type="slidenum">
              <a:rPr lang="en-US" smtClean="0"/>
              <a:pPr/>
              <a:t>‹#›</a:t>
            </a:fld>
            <a:endParaRPr lang="en-US"/>
          </a:p>
        </p:txBody>
      </p:sp>
    </p:spTree>
    <p:extLst>
      <p:ext uri="{BB962C8B-B14F-4D97-AF65-F5344CB8AC3E}">
        <p14:creationId xmlns:p14="http://schemas.microsoft.com/office/powerpoint/2010/main" xmlns="" val="3490175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a:t>
            </a:fld>
            <a:endParaRPr lang="en-US"/>
          </a:p>
        </p:txBody>
      </p:sp>
    </p:spTree>
    <p:extLst>
      <p:ext uri="{BB962C8B-B14F-4D97-AF65-F5344CB8AC3E}">
        <p14:creationId xmlns:p14="http://schemas.microsoft.com/office/powerpoint/2010/main" xmlns="" val="3985706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10</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11</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12</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13</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14</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15</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16</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17</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18</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19</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20</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21</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22</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23</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24</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25</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26</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27</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28</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29</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30</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31</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32</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33</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34</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35</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36</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37</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38</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39</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4</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40</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41</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42</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43</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44</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5</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6</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7</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8</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9</a:t>
            </a:fld>
            <a:endParaRPr lang="en-US"/>
          </a:p>
        </p:txBody>
      </p:sp>
    </p:spTree>
    <p:extLst>
      <p:ext uri="{BB962C8B-B14F-4D97-AF65-F5344CB8AC3E}">
        <p14:creationId xmlns:p14="http://schemas.microsoft.com/office/powerpoint/2010/main" xmlns="" val="1210330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98AF86D-2565-4FD5-9E7F-E41C7F6BFF0E}" type="datetime1">
              <a:rPr lang="en-US" smtClean="0"/>
              <a:pPr/>
              <a:t>3/29/2018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1749979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056697A-6DD3-4015-B59C-706A6E5A897C}" type="datetime1">
              <a:rPr lang="en-US" smtClean="0"/>
              <a:pPr/>
              <a:t>3/29/2018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1246309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181944F-F65C-4D3B-812E-7AC16DCC1D9D}" type="datetime1">
              <a:rPr lang="en-US" smtClean="0"/>
              <a:pPr/>
              <a:t>3/29/2018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4003667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AF9065FD-D4DE-439C-97B5-2642C9B898A4}" type="datetime1">
              <a:rPr lang="en-US" smtClean="0"/>
              <a:pPr/>
              <a:t>3/29/2018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341244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DA53A8A-995E-4DEF-89CD-14EF711FAD6D}" type="datetime1">
              <a:rPr lang="en-US" smtClean="0"/>
              <a:pPr/>
              <a:t>3/29/2018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237732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CA5C398-F36E-4EF4-93B1-254EC0671051}" type="datetime1">
              <a:rPr lang="en-US" smtClean="0"/>
              <a:pPr/>
              <a:t>3/29/2018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1370509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B4B389EC-0842-4499-8613-CFA06BCCC34B}" type="datetime1">
              <a:rPr lang="en-US" smtClean="0"/>
              <a:pPr/>
              <a:t>3/29/2018</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2234144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0F7E1773-F01E-483B-B9FA-4929E31C9153}" type="datetime1">
              <a:rPr lang="en-US" smtClean="0"/>
              <a:pPr/>
              <a:t>3/29/2018</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180530" y="6259365"/>
            <a:ext cx="450273" cy="365125"/>
          </a:xfrm>
        </p:spPr>
        <p:txBody>
          <a:bodyPr/>
          <a:lstStyle>
            <a:lvl1pPr>
              <a:defRPr i="0"/>
            </a:lvl1p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722514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3425274-F12A-4882-90CC-97FF3F686794}" type="datetime1">
              <a:rPr lang="en-US" smtClean="0"/>
              <a:pPr/>
              <a:t>3/29/2018</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275835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7287031-7EB6-485C-ADE0-A09852E9D041}" type="datetime1">
              <a:rPr lang="en-US" smtClean="0"/>
              <a:pPr/>
              <a:t>3/29/2018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2826994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990AC455-9089-4862-8BF9-DA096C1A2494}" type="datetime1">
              <a:rPr lang="en-US" smtClean="0"/>
              <a:pPr/>
              <a:t>3/29/2018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673312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Oval 8"/>
          <p:cNvSpPr/>
          <p:nvPr/>
        </p:nvSpPr>
        <p:spPr>
          <a:xfrm>
            <a:off x="224918" y="6246665"/>
            <a:ext cx="390524" cy="390524"/>
          </a:xfrm>
          <a:prstGeom prst="ellipse">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06181"/>
            <a:ext cx="10515600" cy="65968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6" name="Slide Number Placeholder 5"/>
          <p:cNvSpPr>
            <a:spLocks noGrp="1"/>
          </p:cNvSpPr>
          <p:nvPr>
            <p:ph type="sldNum" sz="quarter" idx="4"/>
          </p:nvPr>
        </p:nvSpPr>
        <p:spPr>
          <a:xfrm>
            <a:off x="195044" y="6259365"/>
            <a:ext cx="450273" cy="365125"/>
          </a:xfrm>
          <a:prstGeom prst="rect">
            <a:avLst/>
          </a:prstGeom>
        </p:spPr>
        <p:txBody>
          <a:bodyPr vert="horz" lIns="91440" tIns="45720" rIns="91440" bIns="45720" rtlCol="0" anchor="ctr"/>
          <a:lstStyle>
            <a:lvl1pPr algn="ctr">
              <a:defRPr sz="1600" b="1">
                <a:solidFill>
                  <a:srgbClr val="CBCBCB"/>
                </a:solidFill>
              </a:defRPr>
            </a:lvl1p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1419689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6.xml"/><Relationship Id="rId5" Type="http://schemas.openxmlformats.org/officeDocument/2006/relationships/image" Target="../media/image38.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2B0A5C23-9A0D-4D31-9768-FD96BB453C39}" type="slidenum">
              <a:rPr lang="en-US" smtClean="0"/>
              <a:pPr/>
              <a:t>1</a:t>
            </a:fld>
            <a:endParaRPr lang="en-US" dirty="0"/>
          </a:p>
        </p:txBody>
      </p:sp>
      <p:sp>
        <p:nvSpPr>
          <p:cNvPr id="68" name="Title 1"/>
          <p:cNvSpPr>
            <a:spLocks noGrp="1"/>
          </p:cNvSpPr>
          <p:nvPr>
            <p:ph type="title"/>
          </p:nvPr>
        </p:nvSpPr>
        <p:spPr>
          <a:xfrm>
            <a:off x="838200" y="306181"/>
            <a:ext cx="10515600" cy="987360"/>
          </a:xfrm>
        </p:spPr>
        <p:txBody>
          <a:bodyPr>
            <a:normAutofit/>
          </a:bodyPr>
          <a:lstStyle/>
          <a:p>
            <a:r>
              <a:rPr lang="vi-VN" sz="5400" dirty="0" smtClean="0">
                <a:solidFill>
                  <a:srgbClr val="6887CC"/>
                </a:solidFill>
                <a:latin typeface="Arial" pitchFamily="34" charset="0"/>
                <a:ea typeface="Segoe UI bold" panose="020B0802040204020203" pitchFamily="34" charset="0"/>
                <a:cs typeface="Arial" pitchFamily="34" charset="0"/>
              </a:rPr>
              <a:t>Bộ môn HTTT – Khoa CNTT</a:t>
            </a:r>
            <a:endParaRPr lang="en-US" sz="5000" dirty="0">
              <a:solidFill>
                <a:srgbClr val="6887CC"/>
              </a:solidFill>
              <a:latin typeface="Arial" pitchFamily="34" charset="0"/>
              <a:ea typeface="Segoe UI bold" panose="020B0802040204020203" pitchFamily="34" charset="0"/>
              <a:cs typeface="Arial" pitchFamily="34" charset="0"/>
            </a:endParaRPr>
          </a:p>
        </p:txBody>
      </p:sp>
      <p:sp>
        <p:nvSpPr>
          <p:cNvPr id="22" name="Freeform 21"/>
          <p:cNvSpPr/>
          <p:nvPr/>
        </p:nvSpPr>
        <p:spPr>
          <a:xfrm>
            <a:off x="1109883" y="1624716"/>
            <a:ext cx="10377798" cy="4304370"/>
          </a:xfrm>
          <a:custGeom>
            <a:avLst/>
            <a:gdLst>
              <a:gd name="connsiteX0" fmla="*/ 0 w 1828059"/>
              <a:gd name="connsiteY0" fmla="*/ 116640 h 1166400"/>
              <a:gd name="connsiteX1" fmla="*/ 116640 w 1828059"/>
              <a:gd name="connsiteY1" fmla="*/ 0 h 1166400"/>
              <a:gd name="connsiteX2" fmla="*/ 1711419 w 1828059"/>
              <a:gd name="connsiteY2" fmla="*/ 0 h 1166400"/>
              <a:gd name="connsiteX3" fmla="*/ 1828059 w 1828059"/>
              <a:gd name="connsiteY3" fmla="*/ 116640 h 1166400"/>
              <a:gd name="connsiteX4" fmla="*/ 1828059 w 1828059"/>
              <a:gd name="connsiteY4" fmla="*/ 1049760 h 1166400"/>
              <a:gd name="connsiteX5" fmla="*/ 1711419 w 1828059"/>
              <a:gd name="connsiteY5" fmla="*/ 1166400 h 1166400"/>
              <a:gd name="connsiteX6" fmla="*/ 116640 w 1828059"/>
              <a:gd name="connsiteY6" fmla="*/ 1166400 h 1166400"/>
              <a:gd name="connsiteX7" fmla="*/ 0 w 1828059"/>
              <a:gd name="connsiteY7" fmla="*/ 1049760 h 1166400"/>
              <a:gd name="connsiteX8" fmla="*/ 0 w 1828059"/>
              <a:gd name="connsiteY8" fmla="*/ 116640 h 116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059" h="1166400">
                <a:moveTo>
                  <a:pt x="0" y="116640"/>
                </a:moveTo>
                <a:cubicBezTo>
                  <a:pt x="0" y="52222"/>
                  <a:pt x="52222" y="0"/>
                  <a:pt x="116640" y="0"/>
                </a:cubicBezTo>
                <a:lnTo>
                  <a:pt x="1711419" y="0"/>
                </a:lnTo>
                <a:cubicBezTo>
                  <a:pt x="1775837" y="0"/>
                  <a:pt x="1828059" y="52222"/>
                  <a:pt x="1828059" y="116640"/>
                </a:cubicBezTo>
                <a:lnTo>
                  <a:pt x="1828059" y="1049760"/>
                </a:lnTo>
                <a:cubicBezTo>
                  <a:pt x="1828059" y="1114178"/>
                  <a:pt x="1775837" y="1166400"/>
                  <a:pt x="1711419" y="1166400"/>
                </a:cubicBezTo>
                <a:lnTo>
                  <a:pt x="116640" y="1166400"/>
                </a:lnTo>
                <a:cubicBezTo>
                  <a:pt x="52222" y="1166400"/>
                  <a:pt x="0" y="1114178"/>
                  <a:pt x="0" y="1049760"/>
                </a:cubicBezTo>
                <a:lnTo>
                  <a:pt x="0" y="116640"/>
                </a:lnTo>
                <a:close/>
              </a:path>
            </a:pathLst>
          </a:custGeom>
          <a:solidFill>
            <a:srgbClr val="6887CC"/>
          </a:solidFill>
          <a:ln/>
        </p:spPr>
        <p:style>
          <a:lnRef idx="3">
            <a:schemeClr val="lt1"/>
          </a:lnRef>
          <a:fillRef idx="1">
            <a:schemeClr val="accent4"/>
          </a:fillRef>
          <a:effectRef idx="1">
            <a:schemeClr val="accent4"/>
          </a:effectRef>
          <a:fontRef idx="minor">
            <a:schemeClr val="lt1"/>
          </a:fontRef>
        </p:style>
        <p:txBody>
          <a:bodyPr spcFirstLastPara="0" vert="horz" wrap="square" lIns="192024" tIns="192024" rIns="192024" bIns="538047" numCol="1" spcCol="1270" anchor="t" anchorCtr="0">
            <a:noAutofit/>
          </a:bodyPr>
          <a:lstStyle/>
          <a:p>
            <a:pPr lvl="0" algn="ctr" defTabSz="1200150">
              <a:spcBef>
                <a:spcPct val="0"/>
              </a:spcBef>
              <a:spcAft>
                <a:spcPct val="35000"/>
              </a:spcAft>
            </a:pPr>
            <a:r>
              <a:rPr lang="vi-VN" sz="4400" dirty="0" smtClean="0">
                <a:solidFill>
                  <a:schemeClr val="accent2"/>
                </a:solidFill>
              </a:rPr>
              <a:t>Công nghệ WEB</a:t>
            </a:r>
            <a:endParaRPr lang="pt-PT" sz="4400" dirty="0" smtClean="0">
              <a:solidFill>
                <a:schemeClr val="accent2"/>
              </a:solidFill>
            </a:endParaRPr>
          </a:p>
          <a:p>
            <a:pPr lvl="0" algn="ctr" defTabSz="1200150">
              <a:spcBef>
                <a:spcPct val="0"/>
              </a:spcBef>
              <a:spcAft>
                <a:spcPct val="35000"/>
              </a:spcAft>
            </a:pPr>
            <a:r>
              <a:rPr lang="vi-VN" sz="4800" b="1" dirty="0" smtClean="0">
                <a:solidFill>
                  <a:srgbClr val="FFFFFF"/>
                </a:solidFill>
              </a:rPr>
              <a:t>View</a:t>
            </a:r>
          </a:p>
          <a:p>
            <a:pPr lvl="0" algn="ctr" defTabSz="1200150">
              <a:spcBef>
                <a:spcPct val="0"/>
              </a:spcBef>
              <a:spcAft>
                <a:spcPct val="35000"/>
              </a:spcAft>
            </a:pPr>
            <a:endParaRPr lang="en-US" sz="4400" kern="1200" dirty="0">
              <a:solidFill>
                <a:srgbClr val="FFFFFF"/>
              </a:solidFill>
            </a:endParaRPr>
          </a:p>
        </p:txBody>
      </p:sp>
      <p:sp>
        <p:nvSpPr>
          <p:cNvPr id="24" name="TextBox 23"/>
          <p:cNvSpPr txBox="1"/>
          <p:nvPr/>
        </p:nvSpPr>
        <p:spPr>
          <a:xfrm>
            <a:off x="9709235" y="6298789"/>
            <a:ext cx="1633781" cy="369332"/>
          </a:xfrm>
          <a:prstGeom prst="rect">
            <a:avLst/>
          </a:prstGeom>
          <a:noFill/>
        </p:spPr>
        <p:txBody>
          <a:bodyPr wrap="none" rtlCol="0">
            <a:spAutoFit/>
          </a:bodyPr>
          <a:lstStyle/>
          <a:p>
            <a:r>
              <a:rPr lang="en-US" b="1" dirty="0" err="1" smtClean="0"/>
              <a:t>Hà</a:t>
            </a:r>
            <a:r>
              <a:rPr lang="en-US" b="1" dirty="0" smtClean="0"/>
              <a:t> </a:t>
            </a:r>
            <a:r>
              <a:rPr lang="en-US" b="1" dirty="0" err="1" smtClean="0"/>
              <a:t>Nội</a:t>
            </a:r>
            <a:r>
              <a:rPr lang="en-US" b="1" dirty="0" smtClean="0"/>
              <a:t> - 2015</a:t>
            </a:r>
            <a:endParaRPr lang="en-US" b="1" dirty="0"/>
          </a:p>
        </p:txBody>
      </p:sp>
    </p:spTree>
    <p:extLst>
      <p:ext uri="{BB962C8B-B14F-4D97-AF65-F5344CB8AC3E}">
        <p14:creationId xmlns:p14="http://schemas.microsoft.com/office/powerpoint/2010/main" xmlns="" val="2478883616"/>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10</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Giải thích View (vd11)</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4926277" cy="4385816"/>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View name : tên view</a:t>
            </a:r>
          </a:p>
          <a:p>
            <a:pPr marL="171450" indent="-171450">
              <a:spcAft>
                <a:spcPts val="600"/>
              </a:spcAft>
              <a:buClr>
                <a:srgbClr val="929292"/>
              </a:buClr>
              <a:buFont typeface="Wingdings" panose="05000000000000000000" pitchFamily="2" charset="2"/>
              <a:buChar char="§"/>
            </a:pPr>
            <a:r>
              <a:rPr lang="vi-VN" sz="2400" dirty="0" smtClean="0"/>
              <a:t>Template: là kiểu template được View nhận về, ở đây ta khai báo kiểu là list thì model trong View sẽ nhận về kiểu IEnumable&lt;T&gt;</a:t>
            </a:r>
          </a:p>
          <a:p>
            <a:pPr marL="171450" indent="-171450">
              <a:spcAft>
                <a:spcPts val="600"/>
              </a:spcAft>
              <a:buClr>
                <a:srgbClr val="929292"/>
              </a:buClr>
              <a:buFont typeface="Wingdings" panose="05000000000000000000" pitchFamily="2" charset="2"/>
              <a:buChar char="§"/>
            </a:pPr>
            <a:r>
              <a:rPr lang="vi-VN" sz="2400" dirty="0" smtClean="0"/>
              <a:t>Model class: ta chọn là Student, cụ thể ở đây View sẽ nhận về kiểu IEnumable&lt; Student &gt;</a:t>
            </a:r>
          </a:p>
          <a:p>
            <a:pPr marL="171450" indent="-171450">
              <a:spcAft>
                <a:spcPts val="600"/>
              </a:spcAft>
              <a:buClr>
                <a:srgbClr val="929292"/>
              </a:buClr>
              <a:buFont typeface="Wingdings" panose="05000000000000000000" pitchFamily="2" charset="2"/>
              <a:buChar char="§"/>
            </a:pPr>
            <a:r>
              <a:rPr lang="vi-VN" sz="2400" dirty="0" smtClean="0"/>
              <a:t>Layout là là 1 file để các View khác kế thừa ( tương tự như masterpage trong Asp web form )</a:t>
            </a:r>
            <a:endParaRPr lang="vi-VN" sz="2400" dirty="0"/>
          </a:p>
        </p:txBody>
      </p:sp>
      <p:pic>
        <p:nvPicPr>
          <p:cNvPr id="4098" name="Picture 2"/>
          <p:cNvPicPr>
            <a:picLocks noChangeAspect="1" noChangeArrowheads="1"/>
          </p:cNvPicPr>
          <p:nvPr/>
        </p:nvPicPr>
        <p:blipFill>
          <a:blip r:embed="rId3"/>
          <a:srcRect/>
          <a:stretch>
            <a:fillRect/>
          </a:stretch>
        </p:blipFill>
        <p:spPr bwMode="auto">
          <a:xfrm>
            <a:off x="5729740" y="1807935"/>
            <a:ext cx="6051692" cy="3214008"/>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11</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Giải thích View (vd11)</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10826984" cy="4385816"/>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Strongly Typed Models (model được ép kiểu mạnh) và từ khóa @model</a:t>
            </a:r>
          </a:p>
          <a:p>
            <a:pPr marL="171450" indent="-171450">
              <a:spcAft>
                <a:spcPts val="600"/>
              </a:spcAft>
              <a:buClr>
                <a:srgbClr val="929292"/>
              </a:buClr>
              <a:buFont typeface="Wingdings" panose="05000000000000000000" pitchFamily="2" charset="2"/>
              <a:buChar char="§"/>
            </a:pPr>
            <a:r>
              <a:rPr lang="en-GB" sz="2400" dirty="0" smtClean="0"/>
              <a:t>C</a:t>
            </a:r>
            <a:r>
              <a:rPr lang="vi-VN" sz="2400" dirty="0" smtClean="0"/>
              <a:t>ó thể truyền dữ liệu đến view thông qua đối tượng ViewBag hoặc ViewData, tuy nhiên có một vấn đề khi sử dụng hai đối tượng này (tuy hai mà một) là ứng dụng sẽ không biết được các đối tượng có chứa những gì, và mã lệnh có đúng hay không cho đến khi ứng dụng chạy. Nếu lập trình sơ sót, khả năng sinh lỗi là rất cao.</a:t>
            </a:r>
          </a:p>
          <a:p>
            <a:pPr marL="171450" indent="-171450">
              <a:spcAft>
                <a:spcPts val="600"/>
              </a:spcAft>
              <a:buClr>
                <a:srgbClr val="929292"/>
              </a:buClr>
              <a:buFont typeface="Wingdings" panose="05000000000000000000" pitchFamily="2" charset="2"/>
              <a:buChar char="§"/>
            </a:pPr>
            <a:r>
              <a:rPr lang="vi-VN" sz="2400" dirty="0" smtClean="0"/>
              <a:t>ASP.NET MVC cũng cung cấp khả năng để truyền các đối tượng có kiểu rõ ràng cho view.</a:t>
            </a:r>
          </a:p>
          <a:p>
            <a:pPr marL="171450" indent="-171450">
              <a:spcAft>
                <a:spcPts val="600"/>
              </a:spcAft>
              <a:buClr>
                <a:srgbClr val="929292"/>
              </a:buClr>
              <a:buFont typeface="Wingdings" panose="05000000000000000000" pitchFamily="2" charset="2"/>
              <a:buChar char="§"/>
            </a:pPr>
            <a:r>
              <a:rPr lang="vi-VN" sz="2400" dirty="0" smtClean="0"/>
              <a:t>Bằng cách sử dụng dòng @model bên trong tập tin view template, có thể quy định kiểu của đối model mà view sẽ nhận được, lúc đó view sẽ hiểu model được nhận có kiểu gì. </a:t>
            </a:r>
          </a:p>
        </p:txBody>
      </p:sp>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12</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Giải thích View (vd11)</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10826984" cy="1277273"/>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en-GB" sz="2400" dirty="0" smtClean="0"/>
              <a:t>@model </a:t>
            </a:r>
            <a:r>
              <a:rPr lang="en-GB" sz="2400" dirty="0" err="1" smtClean="0"/>
              <a:t>IEnumerable</a:t>
            </a:r>
            <a:r>
              <a:rPr lang="en-GB" sz="2400" dirty="0" smtClean="0"/>
              <a:t>&lt;</a:t>
            </a:r>
            <a:r>
              <a:rPr lang="en-GB" sz="2400" dirty="0" err="1" smtClean="0"/>
              <a:t>MVCDemo.Models.Student</a:t>
            </a:r>
            <a:r>
              <a:rPr lang="en-GB" sz="2400" dirty="0" smtClean="0"/>
              <a:t>&gt;</a:t>
            </a:r>
          </a:p>
          <a:p>
            <a:pPr marL="171450" indent="-171450">
              <a:spcAft>
                <a:spcPts val="600"/>
              </a:spcAft>
              <a:buClr>
                <a:srgbClr val="929292"/>
              </a:buClr>
              <a:buFont typeface="Wingdings" panose="05000000000000000000" pitchFamily="2" charset="2"/>
              <a:buChar char="§"/>
            </a:pPr>
            <a:r>
              <a:rPr lang="vi-VN" sz="2400" dirty="0" smtClean="0"/>
              <a:t>Khai báo @model giúp cho view dễ dàng truy xuất đến danh sách tác vụ mà controller truyền đến thông qua thuộc tính Model của view.</a:t>
            </a:r>
          </a:p>
        </p:txBody>
      </p:sp>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13</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vi-VN" sz="2400" b="1" dirty="0" smtClean="0"/>
              <a:t>Template</a:t>
            </a:r>
            <a:endParaRPr lang="en-US" sz="2400" b="1" dirty="0" smtClean="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graphicFrame>
        <p:nvGraphicFramePr>
          <p:cNvPr id="12" name="Table 11"/>
          <p:cNvGraphicFramePr>
            <a:graphicFrameLocks noGrp="1"/>
          </p:cNvGraphicFramePr>
          <p:nvPr/>
        </p:nvGraphicFramePr>
        <p:xfrm>
          <a:off x="1001485" y="2243660"/>
          <a:ext cx="10522857" cy="4119396"/>
        </p:xfrm>
        <a:graphic>
          <a:graphicData uri="http://schemas.openxmlformats.org/drawingml/2006/table">
            <a:tbl>
              <a:tblPr firstRow="1" bandRow="1">
                <a:tableStyleId>{F2DE63D5-997A-4646-A377-4702673A728D}</a:tableStyleId>
              </a:tblPr>
              <a:tblGrid>
                <a:gridCol w="957944"/>
                <a:gridCol w="1175657"/>
                <a:gridCol w="8389256"/>
              </a:tblGrid>
              <a:tr h="519692">
                <a:tc>
                  <a:txBody>
                    <a:bodyPr/>
                    <a:lstStyle/>
                    <a:p>
                      <a:r>
                        <a:rPr lang="vi-VN" dirty="0" smtClean="0">
                          <a:solidFill>
                            <a:srgbClr val="FFFFFF"/>
                          </a:solidFill>
                        </a:rPr>
                        <a:t>STT</a:t>
                      </a:r>
                      <a:endParaRPr lang="vi-VN" dirty="0">
                        <a:solidFill>
                          <a:srgbClr val="FFFFFF"/>
                        </a:solidFill>
                      </a:endParaRPr>
                    </a:p>
                  </a:txBody>
                  <a:tcPr/>
                </a:tc>
                <a:tc>
                  <a:txBody>
                    <a:bodyPr/>
                    <a:lstStyle/>
                    <a:p>
                      <a:r>
                        <a:rPr lang="vi-VN" dirty="0" smtClean="0">
                          <a:solidFill>
                            <a:srgbClr val="FFFFFF"/>
                          </a:solidFill>
                        </a:rPr>
                        <a:t>Tên</a:t>
                      </a:r>
                      <a:endParaRPr lang="vi-VN" dirty="0">
                        <a:solidFill>
                          <a:srgbClr val="FFFFFF"/>
                        </a:solidFill>
                      </a:endParaRPr>
                    </a:p>
                  </a:txBody>
                  <a:tcPr/>
                </a:tc>
                <a:tc>
                  <a:txBody>
                    <a:bodyPr/>
                    <a:lstStyle/>
                    <a:p>
                      <a:r>
                        <a:rPr lang="vi-VN" dirty="0" smtClean="0">
                          <a:solidFill>
                            <a:srgbClr val="FFFFFF"/>
                          </a:solidFill>
                        </a:rPr>
                        <a:t>Mô</a:t>
                      </a:r>
                      <a:r>
                        <a:rPr lang="vi-VN" baseline="0" dirty="0" smtClean="0">
                          <a:solidFill>
                            <a:srgbClr val="FFFFFF"/>
                          </a:solidFill>
                        </a:rPr>
                        <a:t> tả</a:t>
                      </a:r>
                      <a:endParaRPr lang="vi-VN" dirty="0">
                        <a:solidFill>
                          <a:srgbClr val="FFFFFF"/>
                        </a:solidFill>
                      </a:endParaRPr>
                    </a:p>
                  </a:txBody>
                  <a:tcPr/>
                </a:tc>
              </a:tr>
              <a:tr h="519692">
                <a:tc>
                  <a:txBody>
                    <a:bodyPr/>
                    <a:lstStyle/>
                    <a:p>
                      <a:r>
                        <a:rPr lang="vi-VN" b="0" dirty="0" smtClean="0"/>
                        <a:t>1</a:t>
                      </a:r>
                      <a:endParaRPr lang="vi-VN" b="0" dirty="0"/>
                    </a:p>
                  </a:txBody>
                  <a:tcPr/>
                </a:tc>
                <a:tc>
                  <a:txBody>
                    <a:bodyPr/>
                    <a:lstStyle/>
                    <a:p>
                      <a:r>
                        <a:rPr lang="vi-VN" sz="1800" b="0" kern="1200" baseline="0" dirty="0" smtClean="0">
                          <a:solidFill>
                            <a:schemeClr val="tx1"/>
                          </a:solidFill>
                          <a:latin typeface="+mn-lt"/>
                          <a:ea typeface="+mn-ea"/>
                          <a:cs typeface="+mn-cs"/>
                        </a:rPr>
                        <a:t>Create 	</a:t>
                      </a:r>
                    </a:p>
                    <a:p>
                      <a:endParaRPr lang="vi-VN" b="0" dirty="0"/>
                    </a:p>
                  </a:txBody>
                  <a:tcPr/>
                </a:tc>
                <a:tc>
                  <a:txBody>
                    <a:bodyPr/>
                    <a:lstStyle/>
                    <a:p>
                      <a:r>
                        <a:rPr lang="vi-VN" b="0" dirty="0" smtClean="0"/>
                        <a:t>Tạo view với form được</a:t>
                      </a:r>
                      <a:r>
                        <a:rPr lang="vi-VN" b="0" baseline="0" dirty="0" smtClean="0"/>
                        <a:t> sinh ra </a:t>
                      </a:r>
                      <a:r>
                        <a:rPr lang="vi-VN" b="0" dirty="0" smtClean="0"/>
                        <a:t>tương</a:t>
                      </a:r>
                      <a:r>
                        <a:rPr lang="vi-VN" b="0" baseline="0" dirty="0" smtClean="0"/>
                        <a:t> ứng với</a:t>
                      </a:r>
                      <a:r>
                        <a:rPr lang="vi-VN" b="0" dirty="0" smtClean="0"/>
                        <a:t> model. Sinh ra các một label và input field cho mỗi thuộc tính của model type.</a:t>
                      </a:r>
                      <a:endParaRPr lang="vi-VN" b="0" dirty="0"/>
                    </a:p>
                  </a:txBody>
                  <a:tcPr/>
                </a:tc>
              </a:tr>
              <a:tr h="519692">
                <a:tc>
                  <a:txBody>
                    <a:bodyPr/>
                    <a:lstStyle/>
                    <a:p>
                      <a:r>
                        <a:rPr lang="vi-VN" b="0" dirty="0" smtClean="0"/>
                        <a:t>2</a:t>
                      </a:r>
                      <a:endParaRPr lang="vi-VN" b="0" dirty="0"/>
                    </a:p>
                  </a:txBody>
                  <a:tcPr/>
                </a:tc>
                <a:tc>
                  <a:txBody>
                    <a:bodyPr/>
                    <a:lstStyle/>
                    <a:p>
                      <a:r>
                        <a:rPr lang="vi-VN" b="0" dirty="0" smtClean="0"/>
                        <a:t>Delete</a:t>
                      </a:r>
                      <a:endParaRPr lang="vi-VN" b="0" dirty="0"/>
                    </a:p>
                  </a:txBody>
                  <a:tcPr/>
                </a:tc>
                <a:tc>
                  <a:txBody>
                    <a:bodyPr/>
                    <a:lstStyle/>
                    <a:p>
                      <a:r>
                        <a:rPr lang="vi-VN" b="0" dirty="0" smtClean="0"/>
                        <a:t>Tạo view với form cho việc xóa các thể hiện của model. Hiển thị label và current value mỗi thuộc tính của model.</a:t>
                      </a:r>
                      <a:endParaRPr lang="vi-VN" b="0" dirty="0"/>
                    </a:p>
                  </a:txBody>
                  <a:tcPr/>
                </a:tc>
              </a:tr>
              <a:tr h="519692">
                <a:tc>
                  <a:txBody>
                    <a:bodyPr/>
                    <a:lstStyle/>
                    <a:p>
                      <a:r>
                        <a:rPr lang="vi-VN" b="0" dirty="0" smtClean="0"/>
                        <a:t>3</a:t>
                      </a:r>
                      <a:endParaRPr lang="vi-VN" b="0" dirty="0"/>
                    </a:p>
                  </a:txBody>
                  <a:tcPr/>
                </a:tc>
                <a:tc>
                  <a:txBody>
                    <a:bodyPr/>
                    <a:lstStyle/>
                    <a:p>
                      <a:r>
                        <a:rPr lang="vi-VN" b="0" dirty="0" smtClean="0"/>
                        <a:t>Details</a:t>
                      </a:r>
                      <a:endParaRPr lang="vi-VN" b="0" dirty="0"/>
                    </a:p>
                  </a:txBody>
                  <a:tcPr/>
                </a:tc>
                <a:tc>
                  <a:txBody>
                    <a:bodyPr/>
                    <a:lstStyle/>
                    <a:p>
                      <a:r>
                        <a:rPr lang="vi-VN" b="0" dirty="0" smtClean="0"/>
                        <a:t>Tạo view hiển thị một label và giá trị cho mỗi thuộc tính của model type.</a:t>
                      </a:r>
                      <a:endParaRPr lang="vi-VN" b="0" dirty="0"/>
                    </a:p>
                  </a:txBody>
                  <a:tcPr/>
                </a:tc>
              </a:tr>
              <a:tr h="519692">
                <a:tc>
                  <a:txBody>
                    <a:bodyPr/>
                    <a:lstStyle/>
                    <a:p>
                      <a:r>
                        <a:rPr lang="vi-VN" b="0" dirty="0" smtClean="0"/>
                        <a:t>4</a:t>
                      </a:r>
                      <a:endParaRPr lang="vi-VN"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b="0" dirty="0" smtClean="0"/>
                        <a:t>Edit</a:t>
                      </a:r>
                    </a:p>
                    <a:p>
                      <a:endParaRPr lang="vi-VN" b="0" dirty="0"/>
                    </a:p>
                  </a:txBody>
                  <a:tcPr/>
                </a:tc>
                <a:tc>
                  <a:txBody>
                    <a:bodyPr/>
                    <a:lstStyle/>
                    <a:p>
                      <a:r>
                        <a:rPr lang="vi-VN" b="0" dirty="0" smtClean="0"/>
                        <a:t>Tạo view với form cho việc sửa các thể hiện của model. Sinh một label và input field cho mỗi thuộc tính của model type.</a:t>
                      </a:r>
                      <a:endParaRPr lang="vi-VN" b="0" dirty="0"/>
                    </a:p>
                  </a:txBody>
                  <a:tcPr/>
                </a:tc>
              </a:tr>
              <a:tr h="519692">
                <a:tc>
                  <a:txBody>
                    <a:bodyPr/>
                    <a:lstStyle/>
                    <a:p>
                      <a:r>
                        <a:rPr lang="vi-VN" b="0" dirty="0" smtClean="0"/>
                        <a:t>5</a:t>
                      </a:r>
                      <a:endParaRPr lang="vi-VN" b="0" dirty="0"/>
                    </a:p>
                  </a:txBody>
                  <a:tcPr/>
                </a:tc>
                <a:tc>
                  <a:txBody>
                    <a:bodyPr/>
                    <a:lstStyle/>
                    <a:p>
                      <a:pPr marL="0" algn="l" defTabSz="914400" rtl="0" eaLnBrk="1" latinLnBrk="0" hangingPunct="1"/>
                      <a:r>
                        <a:rPr lang="vi-VN" sz="1800" b="0" kern="1200" dirty="0" smtClean="0">
                          <a:solidFill>
                            <a:schemeClr val="tx1"/>
                          </a:solidFill>
                          <a:latin typeface="+mn-lt"/>
                          <a:ea typeface="+mn-ea"/>
                          <a:cs typeface="+mn-cs"/>
                        </a:rPr>
                        <a:t>Empty </a:t>
                      </a:r>
                      <a:r>
                        <a:rPr lang="vi-VN" sz="1800" b="0" kern="1200" baseline="0" dirty="0" smtClean="0">
                          <a:solidFill>
                            <a:schemeClr val="tx1"/>
                          </a:solidFill>
                          <a:latin typeface="+mn-lt"/>
                          <a:ea typeface="+mn-ea"/>
                          <a:cs typeface="+mn-cs"/>
                        </a:rPr>
                        <a:t>	</a:t>
                      </a:r>
                    </a:p>
                    <a:p>
                      <a:endParaRPr lang="vi-VN" b="0" dirty="0"/>
                    </a:p>
                  </a:txBody>
                  <a:tcPr/>
                </a:tc>
                <a:tc>
                  <a:txBody>
                    <a:bodyPr/>
                    <a:lstStyle/>
                    <a:p>
                      <a:r>
                        <a:rPr lang="vi-VN" b="0" dirty="0" smtClean="0"/>
                        <a:t>Tạo empty view. Chỉ model type được chỉ định sử dụng cú pháp @model</a:t>
                      </a:r>
                      <a:endParaRPr lang="vi-VN" b="0" dirty="0"/>
                    </a:p>
                  </a:txBody>
                  <a:tcPr/>
                </a:tc>
              </a:tr>
              <a:tr h="519692">
                <a:tc>
                  <a:txBody>
                    <a:bodyPr/>
                    <a:lstStyle/>
                    <a:p>
                      <a:r>
                        <a:rPr lang="vi-VN" b="0" dirty="0" smtClean="0"/>
                        <a:t>6</a:t>
                      </a:r>
                      <a:endParaRPr lang="vi-VN" b="0" dirty="0"/>
                    </a:p>
                  </a:txBody>
                  <a:tcPr/>
                </a:tc>
                <a:tc>
                  <a:txBody>
                    <a:bodyPr/>
                    <a:lstStyle/>
                    <a:p>
                      <a:r>
                        <a:rPr lang="vi-VN" b="0" dirty="0" smtClean="0"/>
                        <a:t>List</a:t>
                      </a:r>
                      <a:endParaRPr lang="vi-VN" b="0" dirty="0"/>
                    </a:p>
                  </a:txBody>
                  <a:tcPr/>
                </a:tc>
                <a:tc>
                  <a:txBody>
                    <a:bodyPr/>
                    <a:lstStyle/>
                    <a:p>
                      <a:r>
                        <a:rPr lang="vi-VN" b="0" dirty="0" smtClean="0"/>
                        <a:t>Tạo</a:t>
                      </a:r>
                      <a:r>
                        <a:rPr lang="vi-VN" b="0" baseline="0" dirty="0" smtClean="0"/>
                        <a:t> view với danh sách dữ liệu.</a:t>
                      </a:r>
                      <a:endParaRPr lang="vi-VN" b="0" dirty="0"/>
                    </a:p>
                  </a:txBody>
                  <a:tcPr/>
                </a:tc>
              </a:tr>
            </a:tbl>
          </a:graphicData>
        </a:graphic>
      </p:graphicFrame>
      <p:sp>
        <p:nvSpPr>
          <p:cNvPr id="13" name="TextBox 8"/>
          <p:cNvSpPr txBox="1"/>
          <p:nvPr/>
        </p:nvSpPr>
        <p:spPr>
          <a:xfrm>
            <a:off x="821380" y="1681286"/>
            <a:ext cx="11370620"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Xem các vd12 (create), vd13(delete), vd14(edit)</a:t>
            </a:r>
            <a:endParaRPr lang="vi-VN" sz="2400" dirty="0"/>
          </a:p>
        </p:txBody>
      </p:sp>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14</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Tương tác dữ liệu từ Controller sang View</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Truyền bằng model (vd11)</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10920347" cy="1277273"/>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các Action, khi trả về sẽ trả về View sẽ kèm theo dữ liệu</a:t>
            </a:r>
          </a:p>
          <a:p>
            <a:pPr marL="171450" indent="-171450">
              <a:spcAft>
                <a:spcPts val="600"/>
              </a:spcAft>
              <a:buClr>
                <a:srgbClr val="929292"/>
              </a:buClr>
              <a:buFont typeface="Wingdings" panose="05000000000000000000" pitchFamily="2" charset="2"/>
              <a:buChar char="§"/>
            </a:pPr>
            <a:r>
              <a:rPr lang="vi-VN" sz="2400" dirty="0" smtClean="0"/>
              <a:t>Dữ liệu được trả về có thể là kiểu dữ liệu  dạng (string, int,...), lớp đối tượng hay là Collection như array, List&lt;T&gt;,...</a:t>
            </a:r>
            <a:endParaRPr lang="vi-VN" sz="2400" dirty="0"/>
          </a:p>
        </p:txBody>
      </p:sp>
      <p:pic>
        <p:nvPicPr>
          <p:cNvPr id="1026" name="Picture 2"/>
          <p:cNvPicPr>
            <a:picLocks noChangeAspect="1" noChangeArrowheads="1"/>
          </p:cNvPicPr>
          <p:nvPr/>
        </p:nvPicPr>
        <p:blipFill>
          <a:blip r:embed="rId3"/>
          <a:srcRect/>
          <a:stretch>
            <a:fillRect/>
          </a:stretch>
        </p:blipFill>
        <p:spPr bwMode="auto">
          <a:xfrm>
            <a:off x="1051213" y="3181784"/>
            <a:ext cx="4661439" cy="870671"/>
          </a:xfrm>
          <a:prstGeom prst="rect">
            <a:avLst/>
          </a:prstGeom>
          <a:noFill/>
          <a:ln w="9525">
            <a:noFill/>
            <a:miter lim="800000"/>
            <a:headEnd/>
            <a:tailEnd/>
          </a:ln>
          <a:effectLst/>
        </p:spPr>
      </p:pic>
      <p:sp>
        <p:nvSpPr>
          <p:cNvPr id="12" name="TextBox 8"/>
          <p:cNvSpPr txBox="1"/>
          <p:nvPr/>
        </p:nvSpPr>
        <p:spPr>
          <a:xfrm>
            <a:off x="828307" y="4000933"/>
            <a:ext cx="11363693" cy="907941"/>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View khai báo biến Model cũng có kiểu List&lt;T&gt; như sau:</a:t>
            </a:r>
          </a:p>
          <a:p>
            <a:pPr marL="171450" indent="-171450">
              <a:spcAft>
                <a:spcPts val="600"/>
              </a:spcAft>
              <a:buClr>
                <a:srgbClr val="929292"/>
              </a:buClr>
            </a:pPr>
            <a:r>
              <a:rPr lang="vi-VN" sz="2400" dirty="0" smtClean="0"/>
              <a:t>@model IEnumable&lt;T&gt;    ví dụ:  @model IEnumerable&lt;MVCDemo.Models.Student&gt;</a:t>
            </a:r>
            <a:endParaRPr lang="vi-VN" sz="2400" dirty="0"/>
          </a:p>
        </p:txBody>
      </p:sp>
      <p:sp>
        <p:nvSpPr>
          <p:cNvPr id="13" name="TextBox 8"/>
          <p:cNvSpPr txBox="1"/>
          <p:nvPr/>
        </p:nvSpPr>
        <p:spPr>
          <a:xfrm>
            <a:off x="869871" y="5060806"/>
            <a:ext cx="10920347" cy="83099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Khai báo Ienumerable&lt;T&gt; tổng quát cho mọi Collection, trong đó có cả lớp List&lt;T&gt; hiện thực interface.</a:t>
            </a:r>
            <a:endParaRPr lang="vi-VN" sz="2400" dirty="0"/>
          </a:p>
        </p:txBody>
      </p:sp>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15</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Tương tác dữ liệu từ Controller sang View</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Truyền bằng </a:t>
            </a:r>
            <a:r>
              <a:rPr lang="en-US" sz="2400" b="1" dirty="0" err="1" smtClean="0"/>
              <a:t>ViewBag</a:t>
            </a:r>
            <a:r>
              <a:rPr lang="en-US" sz="2400" b="1" dirty="0" smtClean="0"/>
              <a:t> (vd16)</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10920347" cy="164660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trường hợp Action trả về nhiều đối tượng Model khác thì ta dùng ViewBag</a:t>
            </a:r>
          </a:p>
          <a:p>
            <a:pPr marL="171450" indent="-171450">
              <a:spcAft>
                <a:spcPts val="600"/>
              </a:spcAft>
              <a:buClr>
                <a:srgbClr val="929292"/>
              </a:buClr>
              <a:buFont typeface="Wingdings" panose="05000000000000000000" pitchFamily="2" charset="2"/>
              <a:buChar char="§"/>
            </a:pPr>
            <a:r>
              <a:rPr lang="vi-VN" sz="2400" dirty="0" smtClean="0"/>
              <a:t>ViewBag là đối tượng Dynamic, có thể gán cho chúng bất cứ dữ liệu nào, trong View có thể gọi trực tiếp chúng thông qua tên</a:t>
            </a:r>
            <a:endParaRPr lang="vi-VN" sz="2400" dirty="0"/>
          </a:p>
        </p:txBody>
      </p:sp>
      <p:pic>
        <p:nvPicPr>
          <p:cNvPr id="2050" name="Picture 2"/>
          <p:cNvPicPr>
            <a:picLocks noChangeAspect="1" noChangeArrowheads="1"/>
          </p:cNvPicPr>
          <p:nvPr/>
        </p:nvPicPr>
        <p:blipFill>
          <a:blip r:embed="rId3"/>
          <a:srcRect/>
          <a:stretch>
            <a:fillRect/>
          </a:stretch>
        </p:blipFill>
        <p:spPr bwMode="auto">
          <a:xfrm>
            <a:off x="1044719" y="3521220"/>
            <a:ext cx="4774190" cy="1479541"/>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16</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Tương tác dữ liệu từ Controller sang View</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Truyền bằng </a:t>
            </a:r>
            <a:r>
              <a:rPr lang="en-US" sz="2400" b="1" dirty="0" err="1" smtClean="0"/>
              <a:t>ViewModel</a:t>
            </a:r>
            <a:r>
              <a:rPr lang="en-US" sz="2400" b="1" dirty="0" smtClean="0"/>
              <a:t> (vd17)</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10920347"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Có thể dùng ViewModel thay thế ViewBag, giả sử ta muốn truyền 2 list về View</a:t>
            </a:r>
          </a:p>
        </p:txBody>
      </p:sp>
      <p:pic>
        <p:nvPicPr>
          <p:cNvPr id="3074" name="Picture 2"/>
          <p:cNvPicPr>
            <a:picLocks noChangeAspect="1" noChangeArrowheads="1"/>
          </p:cNvPicPr>
          <p:nvPr/>
        </p:nvPicPr>
        <p:blipFill>
          <a:blip r:embed="rId3"/>
          <a:srcRect/>
          <a:stretch>
            <a:fillRect/>
          </a:stretch>
        </p:blipFill>
        <p:spPr bwMode="auto">
          <a:xfrm>
            <a:off x="1166813" y="2436668"/>
            <a:ext cx="4067175" cy="17907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1111827" y="4463329"/>
            <a:ext cx="7200894" cy="1133907"/>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17</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RAZOR ENGINE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Giới thiệu (vd18)</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10920347" cy="2462213"/>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Các phiên bản MVC3, MVC4, MVC5, ASP.net MVC có hỗ trợ một loại Engine mới đó là Razor View Engine, bản MVC trước đó và webform chỉ hỗ trợ aspx Engine.</a:t>
            </a:r>
          </a:p>
          <a:p>
            <a:pPr marL="171450" indent="-171450">
              <a:spcAft>
                <a:spcPts val="600"/>
              </a:spcAft>
              <a:buClr>
                <a:srgbClr val="929292"/>
              </a:buClr>
              <a:buFont typeface="Wingdings" panose="05000000000000000000" pitchFamily="2" charset="2"/>
              <a:buChar char="§"/>
            </a:pPr>
            <a:r>
              <a:rPr lang="vi-VN" sz="2400" dirty="0" smtClean="0"/>
              <a:t>Mục đích của View Engine là sinh ra HTML bằng lập trình</a:t>
            </a:r>
          </a:p>
          <a:p>
            <a:pPr marL="171450" indent="-171450">
              <a:spcAft>
                <a:spcPts val="600"/>
              </a:spcAft>
              <a:buClr>
                <a:srgbClr val="929292"/>
              </a:buClr>
              <a:buFont typeface="Wingdings" panose="05000000000000000000" pitchFamily="2" charset="2"/>
              <a:buChar char="§"/>
            </a:pPr>
            <a:r>
              <a:rPr lang="vi-VN" sz="2400" dirty="0" smtClean="0"/>
              <a:t>Những khai báo trong Razor” Các mã Razor, các thẻ html thuần, các HTML Helper. Thực chất Html Helper là các thư viện của Razor hỗ trợ lập trình MVC tạo ra các mã HTML.</a:t>
            </a:r>
          </a:p>
        </p:txBody>
      </p:sp>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18</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RAZOR ENGINE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Viết mã Razor</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10920347" cy="492442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Razor có thể viết mã html thông thường như sau:</a:t>
            </a:r>
          </a:p>
          <a:p>
            <a:pPr marL="171450" indent="-171450">
              <a:spcAft>
                <a:spcPts val="600"/>
              </a:spcAft>
              <a:buClr>
                <a:srgbClr val="929292"/>
              </a:buClr>
            </a:pPr>
            <a:r>
              <a:rPr lang="vi-VN" sz="2400" dirty="0" smtClean="0"/>
              <a:t>	&lt;div&gt; xin chao! &lt;/div&gt;</a:t>
            </a:r>
          </a:p>
          <a:p>
            <a:pPr marL="171450" indent="-171450">
              <a:spcAft>
                <a:spcPts val="600"/>
              </a:spcAft>
              <a:buClr>
                <a:srgbClr val="929292"/>
              </a:buClr>
              <a:buFont typeface="Wingdings" panose="05000000000000000000" pitchFamily="2" charset="2"/>
              <a:buChar char="§"/>
            </a:pPr>
            <a:r>
              <a:rPr lang="vi-VN" sz="2400" dirty="0" smtClean="0"/>
              <a:t>Viết mã Razor có cấu trúc như mã C# được khai báo sau ký tự @</a:t>
            </a:r>
          </a:p>
          <a:p>
            <a:pPr marL="171450" indent="-171450">
              <a:spcAft>
                <a:spcPts val="600"/>
              </a:spcAft>
              <a:buClr>
                <a:srgbClr val="929292"/>
              </a:buClr>
              <a:buFont typeface="Wingdings" panose="05000000000000000000" pitchFamily="2" charset="2"/>
              <a:buChar char="§"/>
            </a:pPr>
            <a:r>
              <a:rPr lang="vi-VN" sz="2400" dirty="0" smtClean="0"/>
              <a:t>Khối code được bao trong cặp @{...}</a:t>
            </a:r>
          </a:p>
          <a:p>
            <a:pPr marL="628650" lvl="1" indent="-171450">
              <a:spcAft>
                <a:spcPts val="600"/>
              </a:spcAft>
              <a:buClr>
                <a:srgbClr val="929292"/>
              </a:buClr>
            </a:pPr>
            <a:r>
              <a:rPr lang="vi-VN" sz="2400" dirty="0" smtClean="0"/>
              <a:t>@{</a:t>
            </a:r>
          </a:p>
          <a:p>
            <a:pPr marL="628650" lvl="1" indent="-171450">
              <a:spcAft>
                <a:spcPts val="600"/>
              </a:spcAft>
              <a:buClr>
                <a:srgbClr val="929292"/>
              </a:buClr>
            </a:pPr>
            <a:r>
              <a:rPr lang="vi-VN" sz="2400" dirty="0" smtClean="0"/>
              <a:t>	string say=“Xin chao!”;</a:t>
            </a:r>
          </a:p>
          <a:p>
            <a:pPr marL="628650" lvl="1" indent="-171450">
              <a:spcAft>
                <a:spcPts val="600"/>
              </a:spcAft>
              <a:buClr>
                <a:srgbClr val="929292"/>
              </a:buClr>
            </a:pPr>
            <a:r>
              <a:rPr lang="vi-VN" sz="2400" dirty="0" smtClean="0"/>
              <a:t>}</a:t>
            </a:r>
          </a:p>
          <a:p>
            <a:pPr marL="628650" lvl="1" indent="-171450">
              <a:spcAft>
                <a:spcPts val="600"/>
              </a:spcAft>
              <a:buClr>
                <a:srgbClr val="929292"/>
              </a:buClr>
            </a:pPr>
            <a:r>
              <a:rPr lang="vi-VN" sz="2400" dirty="0" smtClean="0"/>
              <a:t>&lt;h2&gt;@say&lt;/h2&gt;</a:t>
            </a:r>
          </a:p>
          <a:p>
            <a:pPr marL="171450" lvl="1" indent="-171450">
              <a:spcAft>
                <a:spcPts val="600"/>
              </a:spcAft>
              <a:buClr>
                <a:srgbClr val="929292"/>
              </a:buClr>
              <a:buFont typeface="Wingdings" panose="05000000000000000000" pitchFamily="2" charset="2"/>
              <a:buChar char="§"/>
            </a:pPr>
            <a:r>
              <a:rPr lang="vi-VN" sz="2400" dirty="0" smtClean="0"/>
              <a:t>Chuỗi hằng ký tự nằm trong cặp "..."</a:t>
            </a:r>
          </a:p>
          <a:p>
            <a:pPr marL="171450" lvl="1" indent="-171450">
              <a:spcAft>
                <a:spcPts val="600"/>
              </a:spcAft>
              <a:buClr>
                <a:srgbClr val="929292"/>
              </a:buClr>
              <a:buFont typeface="Wingdings" panose="05000000000000000000" pitchFamily="2" charset="2"/>
              <a:buChar char="§"/>
            </a:pPr>
            <a:r>
              <a:rPr lang="vi-VN" sz="2400" dirty="0" smtClean="0"/>
              <a:t>Các biến được khai báo bằng từ khóa var</a:t>
            </a:r>
          </a:p>
          <a:p>
            <a:pPr marL="171450" lvl="1" indent="-171450">
              <a:spcAft>
                <a:spcPts val="600"/>
              </a:spcAft>
              <a:buClr>
                <a:srgbClr val="929292"/>
              </a:buClr>
              <a:buFont typeface="Wingdings" panose="05000000000000000000" pitchFamily="2" charset="2"/>
              <a:buChar char="§"/>
            </a:pPr>
            <a:r>
              <a:rPr lang="vi-VN" sz="2400" dirty="0" smtClean="0"/>
              <a:t>C# files có đuôi mở rộng .cshtml</a:t>
            </a:r>
          </a:p>
        </p:txBody>
      </p:sp>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19</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RAZOR ENGINE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Một số vì dụ về Razor</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6"/>
            <a:ext cx="10920347" cy="83099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Biến được khai báo bắt đầu từ khóa var (ASP.NET tự động xác định kiểu dữ liệu) hoặc kiểu dữ liệu.	</a:t>
            </a:r>
          </a:p>
        </p:txBody>
      </p:sp>
      <p:pic>
        <p:nvPicPr>
          <p:cNvPr id="4098" name="Picture 2"/>
          <p:cNvPicPr>
            <a:picLocks noChangeAspect="1" noChangeArrowheads="1"/>
          </p:cNvPicPr>
          <p:nvPr/>
        </p:nvPicPr>
        <p:blipFill>
          <a:blip r:embed="rId3"/>
          <a:srcRect/>
          <a:stretch>
            <a:fillRect/>
          </a:stretch>
        </p:blipFill>
        <p:spPr bwMode="auto">
          <a:xfrm>
            <a:off x="1048615" y="2519795"/>
            <a:ext cx="3959803" cy="1926391"/>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05" name="TextBox 8"/>
          <p:cNvSpPr txBox="1"/>
          <p:nvPr/>
        </p:nvSpPr>
        <p:spPr>
          <a:xfrm>
            <a:off x="821379" y="1811915"/>
            <a:ext cx="10307537" cy="2015936"/>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View: có nhiệm vụ tiếp nhận dữ liệu từ controller và hiển thị nội dung sang các đoạn mã HTML.</a:t>
            </a:r>
          </a:p>
          <a:p>
            <a:pPr marL="171450" indent="-171450">
              <a:spcAft>
                <a:spcPts val="600"/>
              </a:spcAft>
              <a:buClr>
                <a:srgbClr val="929292"/>
              </a:buClr>
              <a:buFont typeface="Wingdings" panose="05000000000000000000" pitchFamily="2" charset="2"/>
              <a:buChar char="§"/>
            </a:pPr>
            <a:r>
              <a:rPr lang="vi-VN" sz="2400" dirty="0" smtClean="0"/>
              <a:t>Trong mô hình MVC Controller thường cung cấp thông tin cho view bằng cách truyền dữ liệu. View chuyển dữ liệu này thành định dạng biểu diễn được cho người dùng.</a:t>
            </a:r>
            <a:endParaRPr lang="vi-VN" sz="2400" dirty="0"/>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3286293"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Khái niệm View</a:t>
            </a:r>
            <a:endParaRPr lang="en-US" sz="2500" b="1" dirty="0">
              <a:latin typeface="Arial" pitchFamily="34" charset="0"/>
              <a:cs typeface="Arial" pitchFamily="34" charset="0"/>
            </a:endParaRPr>
          </a:p>
        </p:txBody>
      </p:sp>
      <p:grpSp>
        <p:nvGrpSpPr>
          <p:cNvPr id="27"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20</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RAZOR ENGINE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Loops và Arrays</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6"/>
            <a:ext cx="10920347"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Arrays					</a:t>
            </a:r>
          </a:p>
        </p:txBody>
      </p:sp>
      <p:pic>
        <p:nvPicPr>
          <p:cNvPr id="5125" name="Picture 5"/>
          <p:cNvPicPr>
            <a:picLocks noChangeAspect="1" noChangeArrowheads="1"/>
          </p:cNvPicPr>
          <p:nvPr/>
        </p:nvPicPr>
        <p:blipFill>
          <a:blip r:embed="rId3"/>
          <a:srcRect/>
          <a:stretch>
            <a:fillRect/>
          </a:stretch>
        </p:blipFill>
        <p:spPr bwMode="auto">
          <a:xfrm>
            <a:off x="1023503" y="2455286"/>
            <a:ext cx="6325683" cy="2054369"/>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21</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RAZOR ENGINE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Condition </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6"/>
            <a:ext cx="10920347"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if					</a:t>
            </a:r>
          </a:p>
        </p:txBody>
      </p:sp>
      <p:pic>
        <p:nvPicPr>
          <p:cNvPr id="6146" name="Picture 2"/>
          <p:cNvPicPr>
            <a:picLocks noChangeAspect="1" noChangeArrowheads="1"/>
          </p:cNvPicPr>
          <p:nvPr/>
        </p:nvPicPr>
        <p:blipFill>
          <a:blip r:embed="rId3"/>
          <a:srcRect/>
          <a:stretch>
            <a:fillRect/>
          </a:stretch>
        </p:blipFill>
        <p:spPr bwMode="auto">
          <a:xfrm>
            <a:off x="1210541" y="2449225"/>
            <a:ext cx="3257550" cy="3381779"/>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22</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HELPERS</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Giới thiệu</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6"/>
            <a:ext cx="10920347" cy="83099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HTML Helper bao gồm các phương thức giúp tạo các thuộc tính HTML trên view. 					</a:t>
            </a:r>
          </a:p>
        </p:txBody>
      </p:sp>
      <p:pic>
        <p:nvPicPr>
          <p:cNvPr id="7170" name="Picture 2"/>
          <p:cNvPicPr>
            <a:picLocks noChangeAspect="1" noChangeArrowheads="1"/>
          </p:cNvPicPr>
          <p:nvPr/>
        </p:nvPicPr>
        <p:blipFill>
          <a:blip r:embed="rId3"/>
          <a:srcRect/>
          <a:stretch>
            <a:fillRect/>
          </a:stretch>
        </p:blipFill>
        <p:spPr bwMode="auto">
          <a:xfrm>
            <a:off x="1211406" y="2906424"/>
            <a:ext cx="4524375" cy="2875168"/>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23</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HELPERS</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Giới thiệu</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7"/>
            <a:ext cx="10920347" cy="440120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HTML Helper Control dùng vào việc hiển thị dữ liệu được load từ CSDL rồi tự động sinh ra các mã HTML tương ứng</a:t>
            </a:r>
          </a:p>
          <a:p>
            <a:pPr marL="171450" indent="-171450">
              <a:spcAft>
                <a:spcPts val="600"/>
              </a:spcAft>
              <a:buClr>
                <a:srgbClr val="929292"/>
              </a:buClr>
              <a:buFont typeface="Wingdings" panose="05000000000000000000" pitchFamily="2" charset="2"/>
              <a:buChar char="§"/>
            </a:pPr>
            <a:r>
              <a:rPr lang="vi-VN" sz="2400" dirty="0" smtClean="0"/>
              <a:t>Ví dụ control thông thường:</a:t>
            </a:r>
          </a:p>
          <a:p>
            <a:pPr marL="171450" indent="-171450">
              <a:spcAft>
                <a:spcPts val="600"/>
              </a:spcAft>
              <a:buClr>
                <a:srgbClr val="929292"/>
              </a:buClr>
              <a:buFont typeface="Wingdings" panose="05000000000000000000" pitchFamily="2" charset="2"/>
              <a:buChar char="§"/>
            </a:pPr>
            <a:r>
              <a:rPr lang="vi-VN" sz="2400" dirty="0" smtClean="0"/>
              <a:t>@Html.TextBox(“”)  - sinh ra thẻ input text tương ứng</a:t>
            </a:r>
          </a:p>
          <a:p>
            <a:pPr marL="171450" indent="-171450">
              <a:spcAft>
                <a:spcPts val="600"/>
              </a:spcAft>
              <a:buClr>
                <a:srgbClr val="929292"/>
              </a:buClr>
              <a:buFont typeface="Wingdings" panose="05000000000000000000" pitchFamily="2" charset="2"/>
              <a:buChar char="§"/>
            </a:pPr>
            <a:r>
              <a:rPr lang="vi-VN" sz="2400" dirty="0" smtClean="0"/>
              <a:t>@Html.DropDownList(“”) – thẻ select </a:t>
            </a:r>
          </a:p>
          <a:p>
            <a:pPr marL="171450" indent="-171450">
              <a:spcAft>
                <a:spcPts val="600"/>
              </a:spcAft>
              <a:buClr>
                <a:srgbClr val="929292"/>
              </a:buClr>
              <a:buFont typeface="Wingdings" panose="05000000000000000000" pitchFamily="2" charset="2"/>
              <a:buChar char="§"/>
            </a:pPr>
            <a:r>
              <a:rPr lang="vi-VN" sz="2400" dirty="0" smtClean="0"/>
              <a:t>Control hiển thị:</a:t>
            </a:r>
          </a:p>
          <a:p>
            <a:pPr marL="171450" indent="-171450">
              <a:spcAft>
                <a:spcPts val="600"/>
              </a:spcAft>
              <a:buClr>
                <a:srgbClr val="929292"/>
              </a:buClr>
            </a:pPr>
            <a:r>
              <a:rPr lang="vi-VN" sz="2400" dirty="0" smtClean="0"/>
              <a:t>@Html.EditorFor(model =&gt; model.Name) -  Một textbox nhập nội dung name</a:t>
            </a:r>
          </a:p>
          <a:p>
            <a:pPr marL="171450" indent="-171450">
              <a:spcAft>
                <a:spcPts val="600"/>
              </a:spcAft>
              <a:buClr>
                <a:srgbClr val="929292"/>
              </a:buClr>
            </a:pPr>
            <a:r>
              <a:rPr lang="vi-VN" sz="2400" dirty="0" smtClean="0"/>
              <a:t>@Html.LabelFor(model =&gt; model.Name)- Một Label hiển thị nội dung </a:t>
            </a:r>
          </a:p>
          <a:p>
            <a:pPr marL="171450" indent="-171450">
              <a:spcAft>
                <a:spcPts val="600"/>
              </a:spcAft>
              <a:buClr>
                <a:srgbClr val="929292"/>
              </a:buClr>
            </a:pPr>
            <a:r>
              <a:rPr lang="vi-VN" sz="2400" dirty="0" smtClean="0"/>
              <a:t>@Html.DisplayFor(model =&gt; model.Name) - Một giá trị hiển thị trực tiếp			</a:t>
            </a:r>
          </a:p>
        </p:txBody>
      </p:sp>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24</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HELPERS</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err="1" smtClean="0"/>
              <a:t>ActionLink</a:t>
            </a:r>
            <a:r>
              <a:rPr lang="en-US" sz="2400" b="1" dirty="0" smtClean="0"/>
              <a:t> (vd19)</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7"/>
            <a:ext cx="10920347"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Gọi tới Action của Controller bất kỳ. 		</a:t>
            </a:r>
          </a:p>
        </p:txBody>
      </p:sp>
      <p:sp>
        <p:nvSpPr>
          <p:cNvPr id="12" name="TextBox 8"/>
          <p:cNvSpPr txBox="1"/>
          <p:nvPr/>
        </p:nvSpPr>
        <p:spPr>
          <a:xfrm>
            <a:off x="843028" y="2735842"/>
            <a:ext cx="10920347" cy="907941"/>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r>
              <a:rPr lang="vi-VN" sz="2400" dirty="0" smtClean="0"/>
              <a:t>Gọi tới Action chứa html Attribute		</a:t>
            </a:r>
          </a:p>
        </p:txBody>
      </p:sp>
      <p:pic>
        <p:nvPicPr>
          <p:cNvPr id="3" name="Picture 2"/>
          <p:cNvPicPr>
            <a:picLocks noChangeAspect="1" noChangeArrowheads="1"/>
          </p:cNvPicPr>
          <p:nvPr/>
        </p:nvPicPr>
        <p:blipFill>
          <a:blip r:embed="rId3"/>
          <a:srcRect/>
          <a:stretch>
            <a:fillRect/>
          </a:stretch>
        </p:blipFill>
        <p:spPr bwMode="auto">
          <a:xfrm>
            <a:off x="1014413" y="3638117"/>
            <a:ext cx="10166205" cy="377743"/>
          </a:xfrm>
          <a:prstGeom prst="rect">
            <a:avLst/>
          </a:prstGeom>
          <a:noFill/>
          <a:ln w="9525">
            <a:noFill/>
            <a:miter lim="800000"/>
            <a:headEnd/>
            <a:tailEnd/>
          </a:ln>
          <a:effectLst/>
        </p:spPr>
      </p:pic>
      <p:pic>
        <p:nvPicPr>
          <p:cNvPr id="4" name="Picture 3"/>
          <p:cNvPicPr>
            <a:picLocks noChangeAspect="1" noChangeArrowheads="1"/>
          </p:cNvPicPr>
          <p:nvPr/>
        </p:nvPicPr>
        <p:blipFill>
          <a:blip r:embed="rId4"/>
          <a:srcRect/>
          <a:stretch>
            <a:fillRect/>
          </a:stretch>
        </p:blipFill>
        <p:spPr bwMode="auto">
          <a:xfrm>
            <a:off x="882362" y="2289031"/>
            <a:ext cx="6225020" cy="439988"/>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895346" y="2658340"/>
            <a:ext cx="8788981" cy="449072"/>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25</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HELPERS</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err="1" smtClean="0"/>
              <a:t>ActionLink</a:t>
            </a:r>
            <a:r>
              <a:rPr lang="en-US" sz="2400" b="1" dirty="0" smtClean="0"/>
              <a:t> (vd19)</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932220" y="3502227"/>
            <a:ext cx="10920347"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ActionLink rendered event onclick		</a:t>
            </a:r>
          </a:p>
        </p:txBody>
      </p:sp>
      <p:pic>
        <p:nvPicPr>
          <p:cNvPr id="2050" name="Picture 2"/>
          <p:cNvPicPr>
            <a:picLocks noChangeAspect="1" noChangeArrowheads="1"/>
          </p:cNvPicPr>
          <p:nvPr/>
        </p:nvPicPr>
        <p:blipFill>
          <a:blip r:embed="rId3"/>
          <a:srcRect/>
          <a:stretch>
            <a:fillRect/>
          </a:stretch>
        </p:blipFill>
        <p:spPr bwMode="auto">
          <a:xfrm>
            <a:off x="1033030" y="3942971"/>
            <a:ext cx="10493950" cy="338040"/>
          </a:xfrm>
          <a:prstGeom prst="rect">
            <a:avLst/>
          </a:prstGeom>
          <a:noFill/>
          <a:ln w="9525">
            <a:noFill/>
            <a:miter lim="800000"/>
            <a:headEnd/>
            <a:tailEnd/>
          </a:ln>
          <a:effectLst/>
        </p:spPr>
      </p:pic>
      <p:sp>
        <p:nvSpPr>
          <p:cNvPr id="19" name="TextBox 8"/>
          <p:cNvSpPr txBox="1"/>
          <p:nvPr/>
        </p:nvSpPr>
        <p:spPr>
          <a:xfrm>
            <a:off x="843028" y="1310472"/>
            <a:ext cx="10920347" cy="907941"/>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r>
              <a:rPr lang="vi-VN" sz="2400" dirty="0" smtClean="0"/>
              <a:t>Gọi tới Action chứa parameter</a:t>
            </a:r>
          </a:p>
        </p:txBody>
      </p:sp>
      <p:sp>
        <p:nvSpPr>
          <p:cNvPr id="20" name="TextBox 8"/>
          <p:cNvSpPr txBox="1"/>
          <p:nvPr/>
        </p:nvSpPr>
        <p:spPr>
          <a:xfrm>
            <a:off x="900178" y="2657817"/>
            <a:ext cx="10920347"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Gọi tới Action hiện tại</a:t>
            </a:r>
          </a:p>
        </p:txBody>
      </p:sp>
      <p:pic>
        <p:nvPicPr>
          <p:cNvPr id="21" name="Picture 6"/>
          <p:cNvPicPr>
            <a:picLocks noChangeAspect="1" noChangeArrowheads="1"/>
          </p:cNvPicPr>
          <p:nvPr/>
        </p:nvPicPr>
        <p:blipFill>
          <a:blip r:embed="rId4"/>
          <a:srcRect/>
          <a:stretch>
            <a:fillRect/>
          </a:stretch>
        </p:blipFill>
        <p:spPr bwMode="auto">
          <a:xfrm>
            <a:off x="978470" y="3091632"/>
            <a:ext cx="7507078" cy="344211"/>
          </a:xfrm>
          <a:prstGeom prst="rect">
            <a:avLst/>
          </a:prstGeom>
          <a:noFill/>
          <a:ln w="9525">
            <a:noFill/>
            <a:miter lim="800000"/>
            <a:headEnd/>
            <a:tailEnd/>
          </a:ln>
          <a:effectLst/>
        </p:spPr>
      </p:pic>
      <p:pic>
        <p:nvPicPr>
          <p:cNvPr id="22" name="Picture 5"/>
          <p:cNvPicPr>
            <a:picLocks noChangeAspect="1" noChangeArrowheads="1"/>
          </p:cNvPicPr>
          <p:nvPr/>
        </p:nvPicPr>
        <p:blipFill>
          <a:blip r:embed="rId5"/>
          <a:srcRect/>
          <a:stretch>
            <a:fillRect/>
          </a:stretch>
        </p:blipFill>
        <p:spPr bwMode="auto">
          <a:xfrm>
            <a:off x="981074" y="2205817"/>
            <a:ext cx="10544401" cy="412607"/>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26</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HELPERS</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Đối tượng Helpers và Function trong Razor code</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9" name="TextBox 8"/>
          <p:cNvSpPr txBox="1"/>
          <p:nvPr/>
        </p:nvSpPr>
        <p:spPr>
          <a:xfrm>
            <a:off x="843028" y="1767676"/>
            <a:ext cx="10920347" cy="2092881"/>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Razor code hỗ trợ ngôn ngữ C#, vb.net ngay trong trang .cshtml hay .vbhtml </a:t>
            </a:r>
          </a:p>
          <a:p>
            <a:pPr marL="171450" indent="-171450">
              <a:spcAft>
                <a:spcPts val="600"/>
              </a:spcAft>
              <a:buClr>
                <a:srgbClr val="929292"/>
              </a:buClr>
              <a:buFont typeface="Wingdings" panose="05000000000000000000" pitchFamily="2" charset="2"/>
              <a:buChar char="§"/>
            </a:pPr>
            <a:r>
              <a:rPr lang="vi-VN" sz="2400" dirty="0" smtClean="0"/>
              <a:t>Razor code hỗ trợ khai báo namespace để tham chiếu tới các thư viện bên ngoài các trang .cshtml hay .vbhtml .</a:t>
            </a:r>
          </a:p>
          <a:p>
            <a:pPr marL="171450" indent="-171450">
              <a:spcAft>
                <a:spcPts val="600"/>
              </a:spcAft>
              <a:buClr>
                <a:srgbClr val="929292"/>
              </a:buClr>
              <a:buFont typeface="Wingdings" panose="05000000000000000000" pitchFamily="2" charset="2"/>
              <a:buChar char="§"/>
            </a:pPr>
            <a:r>
              <a:rPr lang="vi-VN" sz="2400" smtClean="0"/>
              <a:t>Razor cung cấp 2 đối tượng Helpers và Functions như là các hàm, phương thức xử lý mã html và C#</a:t>
            </a:r>
            <a:endParaRPr lang="vi-VN" sz="2400" dirty="0" smtClean="0"/>
          </a:p>
        </p:txBody>
      </p:sp>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27</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HELPERS</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Đối tượng Function  (vd20)</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9" name="TextBox 8"/>
          <p:cNvSpPr txBox="1"/>
          <p:nvPr/>
        </p:nvSpPr>
        <p:spPr>
          <a:xfrm>
            <a:off x="843028" y="1767676"/>
            <a:ext cx="10920347" cy="440120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Khai báo mã C# trong bổ từ khóa sau:</a:t>
            </a:r>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r>
              <a:rPr lang="vi-VN" sz="2400" dirty="0" smtClean="0"/>
              <a:t>Razor Code không hỗ trợ đầy đủ các kiểu dữ liệu hay thư viện .net, tuy nhiên ta có thể code mã C# để xây dựng </a:t>
            </a:r>
            <a:r>
              <a:rPr lang="vi-VN" sz="2400" b="1" dirty="0" smtClean="0"/>
              <a:t>đối tượng</a:t>
            </a:r>
            <a:r>
              <a:rPr lang="vi-VN" sz="2400" dirty="0" smtClean="0"/>
              <a:t>, </a:t>
            </a:r>
            <a:r>
              <a:rPr lang="vi-VN" sz="2400" b="1" dirty="0" smtClean="0"/>
              <a:t>phương thức </a:t>
            </a:r>
            <a:r>
              <a:rPr lang="vi-VN" sz="2400" dirty="0" smtClean="0"/>
              <a:t>trực tiếp trong đó.</a:t>
            </a:r>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p:txBody>
      </p:sp>
      <p:pic>
        <p:nvPicPr>
          <p:cNvPr id="1026" name="Picture 2"/>
          <p:cNvPicPr>
            <a:picLocks noChangeAspect="1" noChangeArrowheads="1"/>
          </p:cNvPicPr>
          <p:nvPr/>
        </p:nvPicPr>
        <p:blipFill>
          <a:blip r:embed="rId3"/>
          <a:srcRect/>
          <a:stretch>
            <a:fillRect/>
          </a:stretch>
        </p:blipFill>
        <p:spPr bwMode="auto">
          <a:xfrm>
            <a:off x="1122218" y="2291629"/>
            <a:ext cx="1808018" cy="103113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256868" y="4444279"/>
            <a:ext cx="2695575" cy="1419225"/>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28</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HELPERS</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Đối tượng Function  (vd21)</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9" name="TextBox 8"/>
          <p:cNvSpPr txBox="1"/>
          <p:nvPr/>
        </p:nvSpPr>
        <p:spPr>
          <a:xfrm>
            <a:off x="843028" y="1767676"/>
            <a:ext cx="10920347" cy="2246769"/>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Xây dựng </a:t>
            </a:r>
            <a:r>
              <a:rPr lang="vi-VN" sz="2400" b="1" dirty="0" smtClean="0"/>
              <a:t>đối tượng</a:t>
            </a:r>
            <a:r>
              <a:rPr lang="vi-VN" sz="2400" dirty="0" smtClean="0"/>
              <a:t>, </a:t>
            </a:r>
            <a:r>
              <a:rPr lang="vi-VN" sz="2400" b="1" dirty="0" smtClean="0"/>
              <a:t>phương thức </a:t>
            </a:r>
            <a:r>
              <a:rPr lang="vi-VN" sz="2400" dirty="0" smtClean="0"/>
              <a:t>trực tiếp trong đó.</a:t>
            </a:r>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p:txBody>
      </p:sp>
      <p:pic>
        <p:nvPicPr>
          <p:cNvPr id="2052" name="Picture 4"/>
          <p:cNvPicPr>
            <a:picLocks noChangeAspect="1" noChangeArrowheads="1"/>
          </p:cNvPicPr>
          <p:nvPr/>
        </p:nvPicPr>
        <p:blipFill>
          <a:blip r:embed="rId3"/>
          <a:srcRect/>
          <a:stretch>
            <a:fillRect/>
          </a:stretch>
        </p:blipFill>
        <p:spPr bwMode="auto">
          <a:xfrm>
            <a:off x="1125682" y="2167804"/>
            <a:ext cx="5410200" cy="4143375"/>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6753659" y="2251363"/>
            <a:ext cx="4821814" cy="2488678"/>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29</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HELPERS</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Đối tượng Function  (vd21)</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9" name="TextBox 8"/>
          <p:cNvSpPr txBox="1"/>
          <p:nvPr/>
        </p:nvSpPr>
        <p:spPr>
          <a:xfrm>
            <a:off x="843028" y="1767677"/>
            <a:ext cx="10920347" cy="1277273"/>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Tại ví dụ vd21, ta có thể khai báo Student trong Models với namespace MVCDemo.Models , vậy ta có thể sử dụng ngay lớp đó với </a:t>
            </a:r>
          </a:p>
          <a:p>
            <a:pPr marL="171450" indent="-171450">
              <a:spcAft>
                <a:spcPts val="600"/>
              </a:spcAft>
              <a:buClr>
                <a:srgbClr val="929292"/>
              </a:buClr>
            </a:pPr>
            <a:r>
              <a:rPr lang="vi-VN" sz="2400" dirty="0" smtClean="0"/>
              <a:t>	@using MVCDemo.Models;</a:t>
            </a:r>
          </a:p>
        </p:txBody>
      </p:sp>
      <p:pic>
        <p:nvPicPr>
          <p:cNvPr id="3074" name="Picture 2"/>
          <p:cNvPicPr>
            <a:picLocks noChangeAspect="1" noChangeArrowheads="1"/>
          </p:cNvPicPr>
          <p:nvPr/>
        </p:nvPicPr>
        <p:blipFill>
          <a:blip r:embed="rId3"/>
          <a:srcRect/>
          <a:stretch>
            <a:fillRect/>
          </a:stretch>
        </p:blipFill>
        <p:spPr bwMode="auto">
          <a:xfrm>
            <a:off x="1148629" y="3178753"/>
            <a:ext cx="3045826" cy="333374"/>
          </a:xfrm>
          <a:prstGeom prst="rect">
            <a:avLst/>
          </a:prstGeom>
          <a:noFill/>
          <a:ln w="9525">
            <a:noFill/>
            <a:miter lim="800000"/>
            <a:headEnd/>
            <a:tailEnd/>
          </a:ln>
          <a:effectLst/>
        </p:spPr>
      </p:pic>
      <p:pic>
        <p:nvPicPr>
          <p:cNvPr id="14" name="Picture 5"/>
          <p:cNvPicPr>
            <a:picLocks noChangeAspect="1" noChangeArrowheads="1"/>
          </p:cNvPicPr>
          <p:nvPr/>
        </p:nvPicPr>
        <p:blipFill>
          <a:blip r:embed="rId4"/>
          <a:srcRect/>
          <a:stretch>
            <a:fillRect/>
          </a:stretch>
        </p:blipFill>
        <p:spPr bwMode="auto">
          <a:xfrm>
            <a:off x="1204914" y="3581400"/>
            <a:ext cx="4821814" cy="2488678"/>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05" name="TextBox 8"/>
          <p:cNvSpPr txBox="1"/>
          <p:nvPr/>
        </p:nvSpPr>
        <p:spPr>
          <a:xfrm>
            <a:off x="821379" y="1811915"/>
            <a:ext cx="10307537" cy="164660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Mỗi controller có một thư mục trùng tên trong thư mục view /Views/ControllerName (Không chứa hậu tố controller).</a:t>
            </a:r>
          </a:p>
          <a:p>
            <a:pPr marL="171450" indent="-171450">
              <a:spcAft>
                <a:spcPts val="600"/>
              </a:spcAft>
              <a:buClr>
                <a:srgbClr val="929292"/>
              </a:buClr>
              <a:buFont typeface="Wingdings" panose="05000000000000000000" pitchFamily="2" charset="2"/>
              <a:buChar char="§"/>
            </a:pPr>
            <a:r>
              <a:rPr lang="vi-VN" sz="2400" dirty="0" smtClean="0"/>
              <a:t>Theo </a:t>
            </a:r>
            <a:r>
              <a:rPr lang="vi-VN" sz="2400" dirty="0" smtClean="0"/>
              <a:t>mặc</a:t>
            </a:r>
            <a:r>
              <a:rPr lang="en-GB" sz="2400" smtClean="0"/>
              <a:t> </a:t>
            </a:r>
            <a:r>
              <a:rPr lang="vi-VN" sz="2400" smtClean="0"/>
              <a:t>định</a:t>
            </a:r>
            <a:r>
              <a:rPr lang="vi-VN" sz="2400" dirty="0" smtClean="0"/>
              <a:t>, mỗi controller folder chứa một hoặc nhiều view cho từng action method có tên trùng với tên action method</a:t>
            </a:r>
            <a:endParaRPr lang="vi-VN" sz="2400" dirty="0"/>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3286293"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Khái niệm View</a:t>
            </a:r>
            <a:endParaRPr lang="en-US" sz="2500" b="1" dirty="0">
              <a:latin typeface="Arial" pitchFamily="34" charset="0"/>
              <a:cs typeface="Arial" pitchFamily="34" charset="0"/>
            </a:endParaRP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30</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HELPERS</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Đối tượng Function</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9" name="TextBox 8"/>
          <p:cNvSpPr txBox="1"/>
          <p:nvPr/>
        </p:nvSpPr>
        <p:spPr>
          <a:xfrm>
            <a:off x="843028" y="1767677"/>
            <a:ext cx="10920347" cy="164660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Có thể hiểu rằng chúng ta có thể tham chiếu tới cả những lớp bên ngoài ứng dụng (các lớp trong thư viện dll động)</a:t>
            </a:r>
          </a:p>
          <a:p>
            <a:pPr marL="171450" indent="-171450">
              <a:spcAft>
                <a:spcPts val="600"/>
              </a:spcAft>
              <a:buClr>
                <a:srgbClr val="929292"/>
              </a:buClr>
              <a:buFont typeface="Wingdings" panose="05000000000000000000" pitchFamily="2" charset="2"/>
              <a:buChar char="§"/>
            </a:pPr>
            <a:r>
              <a:rPr lang="vi-VN" sz="2400" dirty="0" smtClean="0"/>
              <a:t>Như vậy các nhà phát triển có thể xây dựng kiến trúc phần mềm riêng cho mình dựa vào MVC .net</a:t>
            </a:r>
          </a:p>
        </p:txBody>
      </p:sp>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31</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 xử lý nội dung - template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err="1" smtClean="0"/>
              <a:t>Html.Partial</a:t>
            </a:r>
            <a:endParaRPr lang="en-US" sz="2400" b="1" dirty="0" smtClean="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9" name="TextBox 8"/>
          <p:cNvSpPr txBox="1"/>
          <p:nvPr/>
        </p:nvSpPr>
        <p:spPr>
          <a:xfrm>
            <a:off x="843028" y="1767677"/>
            <a:ext cx="10920347" cy="1723549"/>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Html.Partial, Html.RenderPartial dùng để gọi một PartialView.</a:t>
            </a:r>
          </a:p>
          <a:p>
            <a:pPr marL="171450" indent="-171450">
              <a:spcAft>
                <a:spcPts val="600"/>
              </a:spcAft>
              <a:buClr>
                <a:srgbClr val="929292"/>
              </a:buClr>
              <a:buFont typeface="Wingdings" panose="05000000000000000000" pitchFamily="2" charset="2"/>
              <a:buChar char="§"/>
            </a:pPr>
            <a:r>
              <a:rPr lang="vi-VN" sz="2400" dirty="0" smtClean="0"/>
              <a:t>PartialView là một loại thẻ đặc biệt, chứa các thẻ html thuần hoặc các thẻ html chứa model hiển thị dữ liệu.</a:t>
            </a:r>
          </a:p>
          <a:p>
            <a:pPr marL="171450" indent="-171450">
              <a:spcAft>
                <a:spcPts val="600"/>
              </a:spcAft>
              <a:buClr>
                <a:srgbClr val="929292"/>
              </a:buClr>
              <a:buFont typeface="Wingdings" panose="05000000000000000000" pitchFamily="2" charset="2"/>
              <a:buChar char="§"/>
            </a:pPr>
            <a:r>
              <a:rPr lang="vi-VN" sz="2400" dirty="0" smtClean="0"/>
              <a:t>Cấu trúc của HTML.Partial</a:t>
            </a:r>
          </a:p>
        </p:txBody>
      </p:sp>
      <p:pic>
        <p:nvPicPr>
          <p:cNvPr id="4098" name="Picture 2"/>
          <p:cNvPicPr>
            <a:picLocks noChangeAspect="1" noChangeArrowheads="1"/>
          </p:cNvPicPr>
          <p:nvPr/>
        </p:nvPicPr>
        <p:blipFill>
          <a:blip r:embed="rId3"/>
          <a:srcRect/>
          <a:stretch>
            <a:fillRect/>
          </a:stretch>
        </p:blipFill>
        <p:spPr bwMode="auto">
          <a:xfrm>
            <a:off x="1098406" y="3522951"/>
            <a:ext cx="3808540" cy="508722"/>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32</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 xử lý nội dung - template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Tạo Partial</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9" name="TextBox 8"/>
          <p:cNvSpPr txBox="1"/>
          <p:nvPr/>
        </p:nvSpPr>
        <p:spPr>
          <a:xfrm>
            <a:off x="843028" y="1767677"/>
            <a:ext cx="10920347" cy="907941"/>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Views/Login chọn</a:t>
            </a:r>
          </a:p>
          <a:p>
            <a:pPr marL="171450" indent="-171450">
              <a:spcAft>
                <a:spcPts val="600"/>
              </a:spcAft>
              <a:buClr>
                <a:srgbClr val="929292"/>
              </a:buClr>
              <a:buFont typeface="Wingdings" panose="05000000000000000000" pitchFamily="2" charset="2"/>
              <a:buChar char="§"/>
            </a:pPr>
            <a:r>
              <a:rPr lang="vi-VN" sz="2400" dirty="0" smtClean="0"/>
              <a:t>Add/View</a:t>
            </a:r>
          </a:p>
        </p:txBody>
      </p:sp>
      <p:pic>
        <p:nvPicPr>
          <p:cNvPr id="5122" name="Picture 2"/>
          <p:cNvPicPr>
            <a:picLocks noChangeAspect="1" noChangeArrowheads="1"/>
          </p:cNvPicPr>
          <p:nvPr/>
        </p:nvPicPr>
        <p:blipFill>
          <a:blip r:embed="rId3"/>
          <a:srcRect/>
          <a:stretch>
            <a:fillRect/>
          </a:stretch>
        </p:blipFill>
        <p:spPr bwMode="auto">
          <a:xfrm>
            <a:off x="1438275" y="2728480"/>
            <a:ext cx="5657850" cy="3562350"/>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33</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 xử lý nội dung - template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Tạo Partial</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9" name="TextBox 8"/>
          <p:cNvSpPr txBox="1"/>
          <p:nvPr/>
        </p:nvSpPr>
        <p:spPr>
          <a:xfrm>
            <a:off x="843028" y="1767677"/>
            <a:ext cx="10920347" cy="135421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Nhập nội dung cho FirstPartialView</a:t>
            </a:r>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r>
              <a:rPr lang="vi-VN" sz="2400" dirty="0" smtClean="0"/>
              <a:t>Trong file Login.cshtml</a:t>
            </a:r>
          </a:p>
        </p:txBody>
      </p:sp>
      <p:pic>
        <p:nvPicPr>
          <p:cNvPr id="6147" name="Picture 3"/>
          <p:cNvPicPr>
            <a:picLocks noChangeAspect="1" noChangeArrowheads="1"/>
          </p:cNvPicPr>
          <p:nvPr/>
        </p:nvPicPr>
        <p:blipFill>
          <a:blip r:embed="rId3"/>
          <a:srcRect/>
          <a:stretch>
            <a:fillRect/>
          </a:stretch>
        </p:blipFill>
        <p:spPr bwMode="auto">
          <a:xfrm>
            <a:off x="1066368" y="2251363"/>
            <a:ext cx="3177464" cy="284019"/>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1184562" y="3158836"/>
            <a:ext cx="5126180" cy="768927"/>
          </a:xfrm>
          <a:prstGeom prst="rect">
            <a:avLst/>
          </a:prstGeom>
          <a:noFill/>
          <a:ln w="9525">
            <a:noFill/>
            <a:miter lim="800000"/>
            <a:headEnd/>
            <a:tailEnd/>
          </a:ln>
          <a:effectLst/>
        </p:spPr>
      </p:pic>
      <p:pic>
        <p:nvPicPr>
          <p:cNvPr id="6149" name="Picture 5"/>
          <p:cNvPicPr>
            <a:picLocks noChangeAspect="1" noChangeArrowheads="1"/>
          </p:cNvPicPr>
          <p:nvPr/>
        </p:nvPicPr>
        <p:blipFill>
          <a:blip r:embed="rId5"/>
          <a:srcRect/>
          <a:stretch>
            <a:fillRect/>
          </a:stretch>
        </p:blipFill>
        <p:spPr bwMode="auto">
          <a:xfrm>
            <a:off x="1220499" y="4074103"/>
            <a:ext cx="3940315" cy="414770"/>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34</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 xử lý nội dung - template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Tạo Partial (vd23)</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9" name="TextBox 8"/>
          <p:cNvSpPr txBox="1"/>
          <p:nvPr/>
        </p:nvSpPr>
        <p:spPr>
          <a:xfrm>
            <a:off x="843028" y="1767677"/>
            <a:ext cx="10920347" cy="2246769"/>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Có thể truyền vào PartialView nội dung theo một Model nào đó theo cú pháp</a:t>
            </a:r>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r>
              <a:rPr lang="vi-VN" sz="2400" dirty="0" smtClean="0"/>
              <a:t>Ví dụ: Trong Login.cshtml</a:t>
            </a:r>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r>
              <a:rPr lang="vi-VN" sz="2400" dirty="0" smtClean="0"/>
              <a:t>Trong FirstPartialView.cshtml</a:t>
            </a:r>
          </a:p>
        </p:txBody>
      </p:sp>
      <p:pic>
        <p:nvPicPr>
          <p:cNvPr id="7170" name="Picture 2"/>
          <p:cNvPicPr>
            <a:picLocks noChangeAspect="1" noChangeArrowheads="1"/>
          </p:cNvPicPr>
          <p:nvPr/>
        </p:nvPicPr>
        <p:blipFill>
          <a:blip r:embed="rId3"/>
          <a:srcRect/>
          <a:stretch>
            <a:fillRect/>
          </a:stretch>
        </p:blipFill>
        <p:spPr bwMode="auto">
          <a:xfrm>
            <a:off x="960727" y="2320203"/>
            <a:ext cx="4551188" cy="319087"/>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1033463" y="3122902"/>
            <a:ext cx="6087495" cy="389226"/>
          </a:xfrm>
          <a:prstGeom prst="rect">
            <a:avLst/>
          </a:prstGeom>
          <a:noFill/>
          <a:ln w="9525">
            <a:noFill/>
            <a:miter lim="800000"/>
            <a:headEnd/>
            <a:tailEnd/>
          </a:ln>
          <a:effectLst/>
        </p:spPr>
      </p:pic>
      <p:pic>
        <p:nvPicPr>
          <p:cNvPr id="7172" name="Picture 4"/>
          <p:cNvPicPr>
            <a:picLocks noChangeAspect="1" noChangeArrowheads="1"/>
          </p:cNvPicPr>
          <p:nvPr/>
        </p:nvPicPr>
        <p:blipFill>
          <a:blip r:embed="rId5"/>
          <a:srcRect/>
          <a:stretch>
            <a:fillRect/>
          </a:stretch>
        </p:blipFill>
        <p:spPr bwMode="auto">
          <a:xfrm>
            <a:off x="1084552" y="4021282"/>
            <a:ext cx="4235593" cy="1829254"/>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35</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 xử lý nội dung - template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Tạo Partial </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9" name="TextBox 8"/>
          <p:cNvSpPr txBox="1"/>
          <p:nvPr/>
        </p:nvSpPr>
        <p:spPr>
          <a:xfrm>
            <a:off x="843028" y="1767677"/>
            <a:ext cx="10920347"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Có thể đặt PartialView cùng với các View khác hoặc để sang một folder khác</a:t>
            </a:r>
          </a:p>
        </p:txBody>
      </p:sp>
      <p:pic>
        <p:nvPicPr>
          <p:cNvPr id="8194" name="Picture 2"/>
          <p:cNvPicPr>
            <a:picLocks noChangeAspect="1" noChangeArrowheads="1"/>
          </p:cNvPicPr>
          <p:nvPr/>
        </p:nvPicPr>
        <p:blipFill>
          <a:blip r:embed="rId3"/>
          <a:srcRect/>
          <a:stretch>
            <a:fillRect/>
          </a:stretch>
        </p:blipFill>
        <p:spPr bwMode="auto">
          <a:xfrm>
            <a:off x="1158586" y="2291629"/>
            <a:ext cx="9031420" cy="451571"/>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36</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 xử lý nội dung - template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err="1" smtClean="0"/>
              <a:t>RenderPartial</a:t>
            </a:r>
            <a:r>
              <a:rPr lang="en-US" sz="2400" b="1" dirty="0" smtClean="0"/>
              <a:t> </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37</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 xử lý nội dung - template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err="1" smtClean="0"/>
              <a:t>Html.PartialView</a:t>
            </a:r>
            <a:r>
              <a:rPr lang="en-US" sz="2400" b="1" dirty="0" smtClean="0"/>
              <a:t> </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38</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 xử lý nội dung - template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err="1" smtClean="0"/>
              <a:t>Html.Action</a:t>
            </a:r>
            <a:r>
              <a:rPr lang="en-US" sz="2400" b="1" dirty="0" smtClean="0"/>
              <a:t> và </a:t>
            </a:r>
            <a:r>
              <a:rPr lang="en-US" sz="2400" b="1" dirty="0" err="1" smtClean="0"/>
              <a:t>Html.RenderAction</a:t>
            </a:r>
            <a:r>
              <a:rPr lang="en-US" sz="2400" b="1" dirty="0" smtClean="0"/>
              <a:t> </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39</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Layout</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Layout trong MVC</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9" name="TextBox 8"/>
          <p:cNvSpPr txBox="1"/>
          <p:nvPr/>
        </p:nvSpPr>
        <p:spPr>
          <a:xfrm>
            <a:off x="843028" y="1767677"/>
            <a:ext cx="10920347" cy="1723549"/>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Layout là các vùng được ngăn ra trong các Template. Các vùng đó có thể là header,  footer, left, right,...</a:t>
            </a:r>
          </a:p>
          <a:p>
            <a:pPr marL="171450" indent="-171450">
              <a:spcAft>
                <a:spcPts val="600"/>
              </a:spcAft>
              <a:buClr>
                <a:srgbClr val="929292"/>
              </a:buClr>
              <a:buFont typeface="Wingdings" panose="05000000000000000000" pitchFamily="2" charset="2"/>
              <a:buChar char="§"/>
            </a:pPr>
            <a:r>
              <a:rPr lang="vi-VN" sz="2400" dirty="0" smtClean="0"/>
              <a:t>Layout trong MVC đặt trong Views/Shared</a:t>
            </a:r>
          </a:p>
          <a:p>
            <a:pPr marL="171450" indent="-171450">
              <a:spcAft>
                <a:spcPts val="600"/>
              </a:spcAft>
              <a:buClr>
                <a:srgbClr val="929292"/>
              </a:buClr>
              <a:buFont typeface="Wingdings" panose="05000000000000000000" pitchFamily="2" charset="2"/>
              <a:buChar char="§"/>
            </a:pPr>
            <a:r>
              <a:rPr lang="vi-VN" sz="2400" dirty="0" smtClean="0"/>
              <a:t>Tạo layout riêng:</a:t>
            </a:r>
          </a:p>
        </p:txBody>
      </p:sp>
      <p:pic>
        <p:nvPicPr>
          <p:cNvPr id="9218" name="Picture 2"/>
          <p:cNvPicPr>
            <a:picLocks noChangeAspect="1" noChangeArrowheads="1"/>
          </p:cNvPicPr>
          <p:nvPr/>
        </p:nvPicPr>
        <p:blipFill>
          <a:blip r:embed="rId3"/>
          <a:srcRect/>
          <a:stretch>
            <a:fillRect/>
          </a:stretch>
        </p:blipFill>
        <p:spPr bwMode="auto">
          <a:xfrm>
            <a:off x="1155987" y="3628158"/>
            <a:ext cx="9320441" cy="2544041"/>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4</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05" name="TextBox 8"/>
          <p:cNvSpPr txBox="1"/>
          <p:nvPr/>
        </p:nvSpPr>
        <p:spPr>
          <a:xfrm>
            <a:off x="821379" y="1811915"/>
            <a:ext cx="10307537" cy="1723549"/>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Ta có thể định nghĩa lại các quy tắc xác định view cách chỉ định tên view muốn được render.</a:t>
            </a:r>
          </a:p>
          <a:p>
            <a:pPr marL="171450" indent="-171450">
              <a:spcAft>
                <a:spcPts val="600"/>
              </a:spcAft>
              <a:buClr>
                <a:srgbClr val="929292"/>
              </a:buClr>
            </a:pPr>
            <a:r>
              <a:rPr lang="vi-VN" sz="2400" dirty="0" smtClean="0"/>
              <a:t>	+ Cùng thư mục:				    + Khác thư mục:</a:t>
            </a:r>
          </a:p>
          <a:p>
            <a:pPr marL="171450" indent="-171450">
              <a:spcAft>
                <a:spcPts val="600"/>
              </a:spcAft>
              <a:buClr>
                <a:srgbClr val="929292"/>
              </a:buClr>
              <a:buFont typeface="Wingdings" panose="05000000000000000000" pitchFamily="2" charset="2"/>
              <a:buChar char="§"/>
            </a:pPr>
            <a:endParaRPr lang="vi-VN" sz="2400" dirty="0"/>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438049"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Thay đổi View mặc định</a:t>
            </a:r>
            <a:endParaRPr lang="en-US" sz="2500" b="1" dirty="0">
              <a:latin typeface="Arial" pitchFamily="34" charset="0"/>
              <a:cs typeface="Arial" pitchFamily="34" charset="0"/>
            </a:endParaRP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1026" name="Picture 2"/>
          <p:cNvPicPr>
            <a:picLocks noChangeAspect="1" noChangeArrowheads="1"/>
          </p:cNvPicPr>
          <p:nvPr/>
        </p:nvPicPr>
        <p:blipFill>
          <a:blip r:embed="rId3"/>
          <a:srcRect/>
          <a:stretch>
            <a:fillRect/>
          </a:stretch>
        </p:blipFill>
        <p:spPr bwMode="auto">
          <a:xfrm>
            <a:off x="869495" y="3496809"/>
            <a:ext cx="3139681" cy="857476"/>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6740070" y="3521301"/>
            <a:ext cx="3890698" cy="81847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6865710" y="4532313"/>
            <a:ext cx="3714750" cy="18573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1248002" y="4582659"/>
            <a:ext cx="3019425" cy="1495425"/>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40</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Layout</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Layout trong MVC</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9" name="TextBox 8"/>
          <p:cNvSpPr txBox="1"/>
          <p:nvPr/>
        </p:nvSpPr>
        <p:spPr>
          <a:xfrm>
            <a:off x="843028" y="1767677"/>
            <a:ext cx="10920347" cy="135421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Layout , các thành phần thẻ bắt buôc như html, body</a:t>
            </a:r>
          </a:p>
          <a:p>
            <a:pPr marL="171450" indent="-171450">
              <a:spcAft>
                <a:spcPts val="600"/>
              </a:spcAft>
              <a:buClr>
                <a:srgbClr val="929292"/>
              </a:buClr>
              <a:buFont typeface="Wingdings" panose="05000000000000000000" pitchFamily="2" charset="2"/>
              <a:buChar char="§"/>
            </a:pPr>
            <a:r>
              <a:rPr lang="vi-VN" sz="2400" dirty="0" smtClean="0"/>
              <a:t>@RenderBody() là nơi đặt nôi dung kế thừa của các trang khác</a:t>
            </a:r>
          </a:p>
          <a:p>
            <a:pPr marL="171450" indent="-171450">
              <a:spcAft>
                <a:spcPts val="600"/>
              </a:spcAft>
              <a:buClr>
                <a:srgbClr val="929292"/>
              </a:buClr>
              <a:buFont typeface="Wingdings" panose="05000000000000000000" pitchFamily="2" charset="2"/>
              <a:buChar char="§"/>
            </a:pPr>
            <a:r>
              <a:rPr lang="vi-VN" sz="2400" dirty="0" smtClean="0"/>
              <a:t>Một View muốn sử dụng layout thì khai báo như sau:</a:t>
            </a:r>
          </a:p>
        </p:txBody>
      </p:sp>
      <p:pic>
        <p:nvPicPr>
          <p:cNvPr id="10242" name="Picture 2"/>
          <p:cNvPicPr>
            <a:picLocks noChangeAspect="1" noChangeArrowheads="1"/>
          </p:cNvPicPr>
          <p:nvPr/>
        </p:nvPicPr>
        <p:blipFill>
          <a:blip r:embed="rId3"/>
          <a:srcRect/>
          <a:stretch>
            <a:fillRect/>
          </a:stretch>
        </p:blipFill>
        <p:spPr bwMode="auto">
          <a:xfrm>
            <a:off x="1004022" y="3341111"/>
            <a:ext cx="5874760" cy="891217"/>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41</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Layout</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Layout trong MVC</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9" name="TextBox 8"/>
          <p:cNvSpPr txBox="1"/>
          <p:nvPr/>
        </p:nvSpPr>
        <p:spPr>
          <a:xfrm>
            <a:off x="843028" y="1767677"/>
            <a:ext cx="10920347" cy="3801041"/>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Layout là một  template hỗ trợ hiển thị cố định, các trang web khác kế thừa nội dung.</a:t>
            </a:r>
          </a:p>
          <a:p>
            <a:pPr marL="171450" indent="-171450">
              <a:spcAft>
                <a:spcPts val="600"/>
              </a:spcAft>
              <a:buClr>
                <a:srgbClr val="929292"/>
              </a:buClr>
              <a:buFont typeface="Wingdings" panose="05000000000000000000" pitchFamily="2" charset="2"/>
              <a:buChar char="§"/>
            </a:pPr>
            <a:r>
              <a:rPr lang="vi-VN" sz="2400" dirty="0" smtClean="0"/>
              <a:t>Các đối tượng xử lý layout trong Razor:  RenderBody, RenderPage, RenderSection, LayoutPage</a:t>
            </a:r>
          </a:p>
          <a:p>
            <a:pPr marL="171450" indent="-171450">
              <a:spcAft>
                <a:spcPts val="600"/>
              </a:spcAft>
              <a:buClr>
                <a:srgbClr val="929292"/>
              </a:buClr>
              <a:buFont typeface="Wingdings" panose="05000000000000000000" pitchFamily="2" charset="2"/>
              <a:buChar char="§"/>
            </a:pPr>
            <a:r>
              <a:rPr lang="vi-VN" sz="2400" dirty="0" smtClean="0"/>
              <a:t>RenderBody: Nội dung trang kế thừa layout sẽ hiển thị đúng vào vị trí RenderBody</a:t>
            </a:r>
          </a:p>
          <a:p>
            <a:pPr marL="171450" indent="-171450">
              <a:spcAft>
                <a:spcPts val="600"/>
              </a:spcAft>
              <a:buClr>
                <a:srgbClr val="929292"/>
              </a:buClr>
              <a:buFont typeface="Wingdings" panose="05000000000000000000" pitchFamily="2" charset="2"/>
              <a:buChar char="§"/>
            </a:pPr>
            <a:r>
              <a:rPr lang="vi-VN" sz="2400" dirty="0" smtClean="0"/>
              <a:t>RenderPage dùng để gọi nội dung từ một View khác</a:t>
            </a:r>
          </a:p>
          <a:p>
            <a:pPr marL="171450" indent="-171450">
              <a:spcAft>
                <a:spcPts val="600"/>
              </a:spcAft>
              <a:buClr>
                <a:srgbClr val="929292"/>
              </a:buClr>
              <a:buFont typeface="Wingdings" panose="05000000000000000000" pitchFamily="2" charset="2"/>
              <a:buChar char="§"/>
            </a:pPr>
            <a:r>
              <a:rPr lang="vi-VN" sz="2400" dirty="0" smtClean="0"/>
              <a:t>RenderSection cần được khai báo trong các trang kế thừa</a:t>
            </a:r>
          </a:p>
          <a:p>
            <a:pPr marL="171450" indent="-171450">
              <a:spcAft>
                <a:spcPts val="600"/>
              </a:spcAft>
              <a:buClr>
                <a:srgbClr val="929292"/>
              </a:buClr>
              <a:buFont typeface="Wingdings" panose="05000000000000000000" pitchFamily="2" charset="2"/>
              <a:buChar char="§"/>
            </a:pPr>
            <a:endParaRPr lang="vi-VN" sz="2400" dirty="0" smtClean="0"/>
          </a:p>
        </p:txBody>
      </p:sp>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42</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Layout</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err="1" smtClean="0"/>
              <a:t>RenderSection</a:t>
            </a:r>
            <a:r>
              <a:rPr lang="en-US" sz="2400" b="1" dirty="0" smtClean="0"/>
              <a:t> (vd24)</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9" name="TextBox 8"/>
          <p:cNvSpPr txBox="1"/>
          <p:nvPr/>
        </p:nvSpPr>
        <p:spPr>
          <a:xfrm>
            <a:off x="843028" y="1767677"/>
            <a:ext cx="10920347" cy="4031873"/>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RenderSection cần được khai báo trong các trang kế thừa</a:t>
            </a:r>
          </a:p>
          <a:p>
            <a:pPr marL="171450" indent="-171450">
              <a:spcAft>
                <a:spcPts val="600"/>
              </a:spcAft>
              <a:buClr>
                <a:srgbClr val="929292"/>
              </a:buClr>
              <a:buFont typeface="Wingdings" panose="05000000000000000000" pitchFamily="2" charset="2"/>
              <a:buChar char="§"/>
            </a:pPr>
            <a:r>
              <a:rPr lang="vi-VN" sz="2400" dirty="0" smtClean="0"/>
              <a:t>Tại _Layout.cshtml</a:t>
            </a:r>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r>
              <a:rPr lang="vi-VN" sz="2400" dirty="0" smtClean="0"/>
              <a:t>Tại trang kế thừa Login.cshtml</a:t>
            </a:r>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p:txBody>
      </p:sp>
      <p:pic>
        <p:nvPicPr>
          <p:cNvPr id="1026" name="Picture 2"/>
          <p:cNvPicPr>
            <a:picLocks noChangeAspect="1" noChangeArrowheads="1"/>
          </p:cNvPicPr>
          <p:nvPr/>
        </p:nvPicPr>
        <p:blipFill>
          <a:blip r:embed="rId3"/>
          <a:srcRect/>
          <a:stretch>
            <a:fillRect/>
          </a:stretch>
        </p:blipFill>
        <p:spPr bwMode="auto">
          <a:xfrm>
            <a:off x="1191059" y="2849707"/>
            <a:ext cx="4191432" cy="1635048"/>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1570758" y="4978111"/>
            <a:ext cx="4643005" cy="1149026"/>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43</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Layout</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err="1" smtClean="0"/>
              <a:t>RenderPage</a:t>
            </a:r>
            <a:r>
              <a:rPr lang="en-US" sz="2400" b="1" dirty="0" smtClean="0"/>
              <a:t>(vd25)</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9" name="TextBox 8"/>
          <p:cNvSpPr txBox="1"/>
          <p:nvPr/>
        </p:nvSpPr>
        <p:spPr>
          <a:xfrm>
            <a:off x="843028" y="1767677"/>
            <a:ext cx="10920347" cy="4031873"/>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Tạo folder Common trong Views</a:t>
            </a:r>
          </a:p>
          <a:p>
            <a:pPr marL="171450" indent="-171450">
              <a:spcAft>
                <a:spcPts val="600"/>
              </a:spcAft>
              <a:buClr>
                <a:srgbClr val="929292"/>
              </a:buClr>
              <a:buFont typeface="Wingdings" panose="05000000000000000000" pitchFamily="2" charset="2"/>
              <a:buChar char="§"/>
            </a:pPr>
            <a:r>
              <a:rPr lang="vi-VN" sz="2400" dirty="0" smtClean="0"/>
              <a:t>Tạo Empty Page với tên _Footer.cshtml</a:t>
            </a:r>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r>
              <a:rPr lang="vi-VN" sz="2400" dirty="0" smtClean="0"/>
              <a:t>Trong _Layout.cshtml</a:t>
            </a:r>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p:txBody>
      </p:sp>
      <p:pic>
        <p:nvPicPr>
          <p:cNvPr id="2050" name="Picture 2"/>
          <p:cNvPicPr>
            <a:picLocks noChangeAspect="1" noChangeArrowheads="1"/>
          </p:cNvPicPr>
          <p:nvPr/>
        </p:nvPicPr>
        <p:blipFill>
          <a:blip r:embed="rId3"/>
          <a:srcRect/>
          <a:stretch>
            <a:fillRect/>
          </a:stretch>
        </p:blipFill>
        <p:spPr bwMode="auto">
          <a:xfrm>
            <a:off x="1154691" y="2837152"/>
            <a:ext cx="5217878" cy="1610157"/>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1185863" y="5010150"/>
            <a:ext cx="4466792" cy="1244232"/>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2B0A5C23-9A0D-4D31-9768-FD96BB453C39}" type="slidenum">
              <a:rPr lang="en-US" smtClean="0"/>
              <a:pPr/>
              <a:t>44</a:t>
            </a:fld>
            <a:endParaRPr lang="en-US"/>
          </a:p>
        </p:txBody>
      </p:sp>
      <p:sp>
        <p:nvSpPr>
          <p:cNvPr id="68" name="Title 1"/>
          <p:cNvSpPr>
            <a:spLocks noGrp="1"/>
          </p:cNvSpPr>
          <p:nvPr>
            <p:ph type="title"/>
          </p:nvPr>
        </p:nvSpPr>
        <p:spPr>
          <a:xfrm>
            <a:off x="838200" y="306181"/>
            <a:ext cx="10515600" cy="4511146"/>
          </a:xfrm>
        </p:spPr>
        <p:txBody>
          <a:bodyPr>
            <a:normAutofit/>
          </a:bodyPr>
          <a:lstStyle/>
          <a:p>
            <a:r>
              <a:rPr lang="en-US" sz="6000" dirty="0" err="1" smtClean="0">
                <a:solidFill>
                  <a:srgbClr val="7F9B3F"/>
                </a:solidFill>
                <a:latin typeface="Arial" pitchFamily="34" charset="0"/>
                <a:ea typeface="Segoe UI bold" panose="020B0802040204020203" pitchFamily="34" charset="0"/>
                <a:cs typeface="Arial" pitchFamily="34" charset="0"/>
              </a:rPr>
              <a:t>HỎI</a:t>
            </a:r>
            <a:r>
              <a:rPr lang="en-US" sz="6000" dirty="0" smtClean="0">
                <a:solidFill>
                  <a:srgbClr val="7F9B3F"/>
                </a:solidFill>
                <a:latin typeface="Arial" pitchFamily="34" charset="0"/>
                <a:ea typeface="Segoe UI bold" panose="020B0802040204020203" pitchFamily="34" charset="0"/>
                <a:cs typeface="Arial" pitchFamily="34" charset="0"/>
              </a:rPr>
              <a:t> </a:t>
            </a:r>
            <a:r>
              <a:rPr lang="en-US" sz="6000" dirty="0" err="1" smtClean="0">
                <a:solidFill>
                  <a:srgbClr val="7F9B3F"/>
                </a:solidFill>
                <a:latin typeface="Arial" pitchFamily="34" charset="0"/>
                <a:ea typeface="Segoe UI bold" panose="020B0802040204020203" pitchFamily="34" charset="0"/>
                <a:cs typeface="Arial" pitchFamily="34" charset="0"/>
              </a:rPr>
              <a:t>ĐÁP</a:t>
            </a:r>
            <a:endParaRPr lang="en-US" sz="6000" dirty="0">
              <a:solidFill>
                <a:srgbClr val="7F9B3F"/>
              </a:solidFill>
              <a:latin typeface="Arial" pitchFamily="34" charset="0"/>
              <a:ea typeface="Segoe UI bold" panose="020B0802040204020203" pitchFamily="34" charset="0"/>
              <a:cs typeface="Arial" pitchFamily="34" charset="0"/>
            </a:endParaRPr>
          </a:p>
        </p:txBody>
      </p:sp>
    </p:spTree>
    <p:extLst>
      <p:ext uri="{BB962C8B-B14F-4D97-AF65-F5344CB8AC3E}">
        <p14:creationId xmlns:p14="http://schemas.microsoft.com/office/powerpoint/2010/main" xmlns="" val="494811213"/>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5</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77054"/>
          </a:xfrm>
          <a:prstGeom prst="rect">
            <a:avLst/>
          </a:prstGeom>
          <a:noFill/>
        </p:spPr>
        <p:txBody>
          <a:bodyPr wrap="square" rtlCol="0">
            <a:spAutoFit/>
          </a:bodyPr>
          <a:lstStyle/>
          <a:p>
            <a:pPr>
              <a:spcAft>
                <a:spcPts val="600"/>
              </a:spcAft>
              <a:buClr>
                <a:srgbClr val="929292"/>
              </a:buClr>
            </a:pPr>
            <a:r>
              <a:rPr lang="en-US" sz="2400" b="1" dirty="0" smtClean="0"/>
              <a:t>Tạo View</a:t>
            </a:r>
            <a:endParaRPr lang="en-US" sz="2400" b="1"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3" name="TextBox 8"/>
          <p:cNvSpPr txBox="1"/>
          <p:nvPr/>
        </p:nvSpPr>
        <p:spPr>
          <a:xfrm>
            <a:off x="821380" y="1811915"/>
            <a:ext cx="11370620" cy="907941"/>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Chuột phải lên Action Index hoặc chọn Add view trong thư mục views tương ứng</a:t>
            </a:r>
          </a:p>
          <a:p>
            <a:pPr marL="171450" indent="-171450">
              <a:spcAft>
                <a:spcPts val="600"/>
              </a:spcAft>
              <a:buClr>
                <a:srgbClr val="929292"/>
              </a:buClr>
              <a:buFont typeface="Wingdings" panose="05000000000000000000" pitchFamily="2" charset="2"/>
              <a:buChar char="§"/>
            </a:pPr>
            <a:endParaRPr lang="vi-VN" sz="2400" dirty="0"/>
          </a:p>
        </p:txBody>
      </p:sp>
      <p:pic>
        <p:nvPicPr>
          <p:cNvPr id="16" name="Picture 2"/>
          <p:cNvPicPr>
            <a:picLocks noChangeAspect="1" noChangeArrowheads="1"/>
          </p:cNvPicPr>
          <p:nvPr/>
        </p:nvPicPr>
        <p:blipFill>
          <a:blip r:embed="rId3"/>
          <a:srcRect/>
          <a:stretch>
            <a:fillRect/>
          </a:stretch>
        </p:blipFill>
        <p:spPr bwMode="auto">
          <a:xfrm>
            <a:off x="914400" y="2323207"/>
            <a:ext cx="5682729" cy="3613136"/>
          </a:xfrm>
          <a:prstGeom prst="rect">
            <a:avLst/>
          </a:prstGeom>
          <a:noFill/>
          <a:ln w="9525">
            <a:noFill/>
            <a:miter lim="800000"/>
            <a:headEnd/>
            <a:tailEnd/>
          </a:ln>
          <a:effectLst/>
        </p:spPr>
      </p:pic>
      <p:pic>
        <p:nvPicPr>
          <p:cNvPr id="17" name="Picture 4"/>
          <p:cNvPicPr>
            <a:picLocks noChangeAspect="1" noChangeArrowheads="1"/>
          </p:cNvPicPr>
          <p:nvPr/>
        </p:nvPicPr>
        <p:blipFill>
          <a:blip r:embed="rId4"/>
          <a:srcRect/>
          <a:stretch>
            <a:fillRect/>
          </a:stretch>
        </p:blipFill>
        <p:spPr bwMode="auto">
          <a:xfrm>
            <a:off x="4665890" y="2820535"/>
            <a:ext cx="6953250" cy="3800475"/>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6</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77054"/>
          </a:xfrm>
          <a:prstGeom prst="rect">
            <a:avLst/>
          </a:prstGeom>
          <a:noFill/>
        </p:spPr>
        <p:txBody>
          <a:bodyPr wrap="square" rtlCol="0">
            <a:spAutoFit/>
          </a:bodyPr>
          <a:lstStyle/>
          <a:p>
            <a:pPr>
              <a:spcAft>
                <a:spcPts val="600"/>
              </a:spcAft>
              <a:buClr>
                <a:srgbClr val="929292"/>
              </a:buClr>
            </a:pPr>
            <a:r>
              <a:rPr lang="en-US" sz="2400" b="1" dirty="0" smtClean="0"/>
              <a:t>Tạo View</a:t>
            </a:r>
            <a:endParaRPr lang="en-US" sz="2400" b="1"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11370620" cy="1277273"/>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View name : tên view tương ứng với tên Action ở đây là Action Index thì ta cần khai báo là Action Index. </a:t>
            </a:r>
          </a:p>
          <a:p>
            <a:pPr marL="171450" indent="-171450">
              <a:spcAft>
                <a:spcPts val="600"/>
              </a:spcAft>
              <a:buClr>
                <a:srgbClr val="929292"/>
              </a:buClr>
              <a:buFont typeface="Wingdings" panose="05000000000000000000" pitchFamily="2" charset="2"/>
              <a:buChar char="§"/>
            </a:pPr>
            <a:r>
              <a:rPr lang="vi-VN" sz="2400" dirty="0" smtClean="0"/>
              <a:t>Trong folder Models tạo class Student như sau:</a:t>
            </a:r>
            <a:endParaRPr lang="vi-VN" sz="2400" dirty="0"/>
          </a:p>
        </p:txBody>
      </p:sp>
      <p:pic>
        <p:nvPicPr>
          <p:cNvPr id="3078" name="Picture 6"/>
          <p:cNvPicPr>
            <a:picLocks noChangeAspect="1" noChangeArrowheads="1"/>
          </p:cNvPicPr>
          <p:nvPr/>
        </p:nvPicPr>
        <p:blipFill>
          <a:blip r:embed="rId3"/>
          <a:srcRect/>
          <a:stretch>
            <a:fillRect/>
          </a:stretch>
        </p:blipFill>
        <p:spPr bwMode="auto">
          <a:xfrm>
            <a:off x="1126674" y="2997200"/>
            <a:ext cx="5876799" cy="3570713"/>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7</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Tạo View (vd11)</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11370620"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Tạo một View với các thông số sau:</a:t>
            </a:r>
            <a:endParaRPr lang="vi-VN" sz="2400" dirty="0"/>
          </a:p>
        </p:txBody>
      </p:sp>
      <p:pic>
        <p:nvPicPr>
          <p:cNvPr id="4098" name="Picture 2"/>
          <p:cNvPicPr>
            <a:picLocks noChangeAspect="1" noChangeArrowheads="1"/>
          </p:cNvPicPr>
          <p:nvPr/>
        </p:nvPicPr>
        <p:blipFill>
          <a:blip r:embed="rId3"/>
          <a:srcRect/>
          <a:stretch>
            <a:fillRect/>
          </a:stretch>
        </p:blipFill>
        <p:spPr bwMode="auto">
          <a:xfrm>
            <a:off x="1085170" y="2403021"/>
            <a:ext cx="5177159" cy="27495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6494917" y="2325915"/>
            <a:ext cx="5153025" cy="2438400"/>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8</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77054"/>
          </a:xfrm>
          <a:prstGeom prst="rect">
            <a:avLst/>
          </a:prstGeom>
          <a:noFill/>
        </p:spPr>
        <p:txBody>
          <a:bodyPr wrap="square" rtlCol="0">
            <a:spAutoFit/>
          </a:bodyPr>
          <a:lstStyle/>
          <a:p>
            <a:pPr>
              <a:spcAft>
                <a:spcPts val="600"/>
              </a:spcAft>
              <a:buClr>
                <a:srgbClr val="929292"/>
              </a:buClr>
            </a:pPr>
            <a:r>
              <a:rPr lang="en-US" sz="2400" b="1" dirty="0" smtClean="0"/>
              <a:t>Tạo View</a:t>
            </a:r>
            <a:endParaRPr lang="en-US" sz="2400" b="1"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11370620"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StudentController thay đổi như sau:</a:t>
            </a:r>
            <a:endParaRPr lang="vi-VN" sz="2400" dirty="0"/>
          </a:p>
        </p:txBody>
      </p:sp>
      <p:pic>
        <p:nvPicPr>
          <p:cNvPr id="5123" name="Picture 3"/>
          <p:cNvPicPr>
            <a:picLocks noChangeAspect="1" noChangeArrowheads="1"/>
          </p:cNvPicPr>
          <p:nvPr/>
        </p:nvPicPr>
        <p:blipFill>
          <a:blip r:embed="rId3"/>
          <a:srcRect/>
          <a:stretch>
            <a:fillRect/>
          </a:stretch>
        </p:blipFill>
        <p:spPr bwMode="auto">
          <a:xfrm>
            <a:off x="1073377" y="2420031"/>
            <a:ext cx="4804909" cy="2831693"/>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9</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77054"/>
          </a:xfrm>
          <a:prstGeom prst="rect">
            <a:avLst/>
          </a:prstGeom>
          <a:noFill/>
        </p:spPr>
        <p:txBody>
          <a:bodyPr wrap="square" rtlCol="0">
            <a:spAutoFit/>
          </a:bodyPr>
          <a:lstStyle/>
          <a:p>
            <a:pPr>
              <a:spcAft>
                <a:spcPts val="600"/>
              </a:spcAft>
              <a:buClr>
                <a:srgbClr val="929292"/>
              </a:buClr>
            </a:pPr>
            <a:r>
              <a:rPr lang="en-US" sz="2400" b="1" dirty="0" smtClean="0"/>
              <a:t>Tạo View</a:t>
            </a:r>
            <a:endParaRPr lang="en-US" sz="2400" b="1"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11370620"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Kết quả:</a:t>
            </a:r>
            <a:endParaRPr lang="vi-VN" sz="2400" dirty="0"/>
          </a:p>
        </p:txBody>
      </p:sp>
      <p:pic>
        <p:nvPicPr>
          <p:cNvPr id="6146" name="Picture 2"/>
          <p:cNvPicPr>
            <a:picLocks noChangeAspect="1" noChangeArrowheads="1"/>
          </p:cNvPicPr>
          <p:nvPr/>
        </p:nvPicPr>
        <p:blipFill>
          <a:blip r:embed="rId3"/>
          <a:srcRect/>
          <a:stretch>
            <a:fillRect/>
          </a:stretch>
        </p:blipFill>
        <p:spPr bwMode="auto">
          <a:xfrm>
            <a:off x="1054327" y="2266496"/>
            <a:ext cx="6657975" cy="4095750"/>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10">
      <a:dk1>
        <a:srgbClr val="878787"/>
      </a:dk1>
      <a:lt1>
        <a:srgbClr val="C2C2C2"/>
      </a:lt1>
      <a:dk2>
        <a:srgbClr val="44546A"/>
      </a:dk2>
      <a:lt2>
        <a:srgbClr val="EAEAEA"/>
      </a:lt2>
      <a:accent1>
        <a:srgbClr val="C1392B"/>
      </a:accent1>
      <a:accent2>
        <a:srgbClr val="F89C16"/>
      </a:accent2>
      <a:accent3>
        <a:srgbClr val="28819C"/>
      </a:accent3>
      <a:accent4>
        <a:srgbClr val="189F87"/>
      </a:accent4>
      <a:accent5>
        <a:srgbClr val="9CBC58"/>
      </a:accent5>
      <a:accent6>
        <a:srgbClr val="56546A"/>
      </a:accent6>
      <a:hlink>
        <a:srgbClr val="0563C1"/>
      </a:hlink>
      <a:folHlink>
        <a:srgbClr val="954F72"/>
      </a:folHlink>
    </a:clrScheme>
    <a:fontScheme name="Custom 3">
      <a:majorFont>
        <a:latin typeface="Segoe UI Semilight"/>
        <a:ea typeface=""/>
        <a:cs typeface=""/>
      </a:majorFont>
      <a:minorFont>
        <a:latin typeface="Segoe UI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3886</TotalTime>
  <Words>1910</Words>
  <Application>Microsoft Office PowerPoint</Application>
  <PresentationFormat>Custom</PresentationFormat>
  <Paragraphs>360</Paragraphs>
  <Slides>44</Slides>
  <Notes>44</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Bộ môn HTTT – Khoa CNTT</vt:lpstr>
      <vt:lpstr>Giới thiệu</vt:lpstr>
      <vt:lpstr>Giới thiệu</vt:lpstr>
      <vt:lpstr>Giới thiệu</vt:lpstr>
      <vt:lpstr>Giới thiệu</vt:lpstr>
      <vt:lpstr>Giới thiệu</vt:lpstr>
      <vt:lpstr>Giới thiệu</vt:lpstr>
      <vt:lpstr>Giới thiệu</vt:lpstr>
      <vt:lpstr>Giới thiệu</vt:lpstr>
      <vt:lpstr>Giới thiệu</vt:lpstr>
      <vt:lpstr>Giới thiệu</vt:lpstr>
      <vt:lpstr>Giới thiệu</vt:lpstr>
      <vt:lpstr>Giới thiệu</vt:lpstr>
      <vt:lpstr>Tương tác dữ liệu từ Controller sang View</vt:lpstr>
      <vt:lpstr>Tương tác dữ liệu từ Controller sang View</vt:lpstr>
      <vt:lpstr>Tương tác dữ liệu từ Controller sang View</vt:lpstr>
      <vt:lpstr>RAZOR ENGINE</vt:lpstr>
      <vt:lpstr>RAZOR ENGINE</vt:lpstr>
      <vt:lpstr>RAZOR ENGINE</vt:lpstr>
      <vt:lpstr>RAZOR ENGINE</vt:lpstr>
      <vt:lpstr>RAZOR ENGINE</vt:lpstr>
      <vt:lpstr>HTML HELPERS</vt:lpstr>
      <vt:lpstr>HTML HELPERS</vt:lpstr>
      <vt:lpstr>HTML HELPERS</vt:lpstr>
      <vt:lpstr>HTML HELPERS</vt:lpstr>
      <vt:lpstr>HTML HELPERS</vt:lpstr>
      <vt:lpstr>HTML HELPERS</vt:lpstr>
      <vt:lpstr>HTML HELPERS</vt:lpstr>
      <vt:lpstr>HTML HELPERS</vt:lpstr>
      <vt:lpstr>HTML HELPERS</vt:lpstr>
      <vt:lpstr>Html Helper xử lý nội dung - template</vt:lpstr>
      <vt:lpstr>Html Helper xử lý nội dung - template</vt:lpstr>
      <vt:lpstr>Html Helper xử lý nội dung - template</vt:lpstr>
      <vt:lpstr>Html Helper xử lý nội dung - template</vt:lpstr>
      <vt:lpstr>Html Helper xử lý nội dung - template</vt:lpstr>
      <vt:lpstr>Html Helper xử lý nội dung - template</vt:lpstr>
      <vt:lpstr>Html Helper xử lý nội dung - template</vt:lpstr>
      <vt:lpstr>Html Helper xử lý nội dung - template</vt:lpstr>
      <vt:lpstr>Layout</vt:lpstr>
      <vt:lpstr>Layout</vt:lpstr>
      <vt:lpstr>Layout</vt:lpstr>
      <vt:lpstr>Layout</vt:lpstr>
      <vt:lpstr>Layout</vt:lpstr>
      <vt:lpstr>HỎI ĐÁP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namdv</dc:creator>
  <cp:lastModifiedBy>tva</cp:lastModifiedBy>
  <cp:revision>721</cp:revision>
  <dcterms:created xsi:type="dcterms:W3CDTF">2015-05-21T03:40:37Z</dcterms:created>
  <dcterms:modified xsi:type="dcterms:W3CDTF">2018-03-29T00:16:09Z</dcterms:modified>
</cp:coreProperties>
</file>