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8" r:id="rId1"/>
  </p:sldMasterIdLst>
  <p:notesMasterIdLst>
    <p:notesMasterId r:id="rId6"/>
  </p:notesMasterIdLst>
  <p:sldIdLst>
    <p:sldId id="270" r:id="rId2"/>
    <p:sldId id="290" r:id="rId3"/>
    <p:sldId id="295" r:id="rId4"/>
    <p:sldId id="296" r:id="rId5"/>
  </p:sldIdLst>
  <p:sldSz cx="9144000" cy="6858000" type="screen4x3"/>
  <p:notesSz cx="6807200" cy="9939338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HGP明朝B" pitchFamily="18" charset="-128"/>
      <p:regular r:id="rId1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F3300"/>
    <a:srgbClr val="CC0099"/>
    <a:srgbClr val="FFCCCC"/>
    <a:srgbClr val="C00000"/>
    <a:srgbClr val="FF9999"/>
    <a:srgbClr val="FF99CC"/>
    <a:srgbClr val="FF7C80"/>
    <a:srgbClr val="FF6699"/>
    <a:srgbClr val="FF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08" autoAdjust="0"/>
  </p:normalViewPr>
  <p:slideViewPr>
    <p:cSldViewPr>
      <p:cViewPr>
        <p:scale>
          <a:sx n="100" d="100"/>
          <a:sy n="100" d="100"/>
        </p:scale>
        <p:origin x="-946" y="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B1C5D-F637-4A38-964E-4CF7F3297926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4E4F-095B-4FAF-B004-CB40B61BD0E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77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764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193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480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395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261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573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61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30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38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49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A96F-8257-49AF-90C7-C208E95A013E}" type="datetimeFigureOut">
              <a:rPr kumimoji="1" lang="ja-JP" altLang="en-US" smtClean="0"/>
              <a:pPr/>
              <a:t>2015/1/31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C95-3583-4EA8-8C99-50CE5C3FB54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5796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-10162" y="-4935"/>
            <a:ext cx="9262682" cy="6862936"/>
            <a:chOff x="-10162" y="-4935"/>
            <a:chExt cx="9262682" cy="6862936"/>
          </a:xfrm>
        </p:grpSpPr>
        <p:pic>
          <p:nvPicPr>
            <p:cNvPr id="1026" name="Picture 2" descr="C:\Users\a-ishiduka\Desktop\アプリ背景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-628" b="12213"/>
            <a:stretch/>
          </p:blipFill>
          <p:spPr bwMode="auto">
            <a:xfrm>
              <a:off x="-10162" y="-4935"/>
              <a:ext cx="9262682" cy="68629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8006731" y="33991"/>
            <a:ext cx="1080119" cy="2308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kumimoji="1" lang="ja-JP" altLang="en-US" sz="900" b="1" dirty="0">
              <a:solidFill>
                <a:srgbClr val="C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9849" y="5301208"/>
            <a:ext cx="3384000" cy="1480047"/>
          </a:xfrm>
          <a:prstGeom prst="roundRect">
            <a:avLst>
              <a:gd name="adj" fmla="val 0"/>
            </a:avLst>
          </a:prstGeom>
          <a:solidFill>
            <a:schemeClr val="bg1">
              <a:alpha val="65000"/>
            </a:schemeClr>
          </a:solidFill>
          <a:ln w="6350" cap="flat" cmpd="sng">
            <a:solidFill>
              <a:srgbClr val="F3D2B7"/>
            </a:solidFill>
            <a:prstDash val="solid"/>
            <a:round/>
          </a:ln>
          <a:effectLst>
            <a:outerShdw blurRad="50800" dist="38100" dir="2700000" algn="tl" rotWithShape="0">
              <a:srgbClr val="481D1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ja-JP" altLang="en-US" sz="105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乳幼児認知学習ゲーム（</a:t>
            </a:r>
            <a:r>
              <a:rPr lang="ja-JP" altLang="en-US" sz="105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仮）</a:t>
            </a:r>
            <a:endParaRPr lang="en-US" altLang="ja-JP" sz="105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</a:t>
            </a:r>
            <a:r>
              <a:rPr lang="ja-JP" altLang="en-US" sz="90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プラットホーム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：</a:t>
            </a:r>
            <a:r>
              <a:rPr lang="en-US" altLang="ja-JP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Andoroid5.0</a:t>
            </a:r>
            <a:endParaRPr lang="en-US" altLang="ja-JP" sz="900" dirty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en-US" altLang="ja-JP" sz="90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</a:t>
            </a:r>
            <a:r>
              <a:rPr lang="ja-JP" altLang="en-US" sz="90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ジャンル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：乳幼児知育ゲーム</a:t>
            </a:r>
            <a:endParaRPr lang="en-US" altLang="ja-JP" sz="90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en-US" altLang="ja-JP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ターゲット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：子供を持つ母親層</a:t>
            </a:r>
            <a:endParaRPr lang="ja-JP" altLang="en-US" sz="900" dirty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★プレイ人数：１人</a:t>
            </a:r>
            <a:endParaRPr lang="en-US" altLang="ja-JP" sz="90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</a:t>
            </a:r>
            <a:r>
              <a:rPr lang="ja-JP" altLang="en-US" sz="90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発売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予定：</a:t>
            </a:r>
            <a:r>
              <a:rPr lang="en-US" altLang="ja-JP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2015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年</a:t>
            </a:r>
            <a:r>
              <a:rPr lang="en-US" altLang="ja-JP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2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月</a:t>
            </a:r>
            <a:endParaRPr lang="en-US" altLang="ja-JP" sz="90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★方向：縦向き</a:t>
            </a:r>
            <a:endParaRPr lang="en-US" altLang="ja-JP" sz="90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-6988" y="2920752"/>
            <a:ext cx="9259508" cy="1152128"/>
          </a:xfrm>
          <a:prstGeom prst="rect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10162" y="3069588"/>
            <a:ext cx="9154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200" b="1" dirty="0" smtClean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99CC"/>
                    </a:gs>
                    <a:gs pos="5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glow rad="63500">
                    <a:schemeClr val="bg1">
                      <a:alpha val="8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乳幼児認知学習ゲーム仕様概要書</a:t>
            </a:r>
            <a:endParaRPr lang="en-US" altLang="ja-JP" sz="4200" b="1" dirty="0">
              <a:ln w="9525" cmpd="sng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FF99CC"/>
                  </a:gs>
                  <a:gs pos="50000">
                    <a:srgbClr val="FFC000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effectLst>
                <a:glow rad="63500">
                  <a:schemeClr val="bg1">
                    <a:alpha val="8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73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-10162" y="-4935"/>
            <a:ext cx="9262682" cy="6862936"/>
            <a:chOff x="-10162" y="-4935"/>
            <a:chExt cx="9262682" cy="6862936"/>
          </a:xfrm>
        </p:grpSpPr>
        <p:pic>
          <p:nvPicPr>
            <p:cNvPr id="34" name="Picture 2" descr="C:\Users\a-ishiduka\Desktop\アプリ背景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-628" b="12213"/>
            <a:stretch/>
          </p:blipFill>
          <p:spPr bwMode="auto">
            <a:xfrm>
              <a:off x="-10162" y="-4935"/>
              <a:ext cx="9262682" cy="68629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正方形/長方形 3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 dirty="0" smtClean="0"/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107504" y="4797152"/>
            <a:ext cx="8726685" cy="1798624"/>
          </a:xfrm>
          <a:prstGeom prst="roundRect">
            <a:avLst>
              <a:gd name="adj" fmla="val 639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14" descr="D:\17期企画書\乙女アトリエ\見出し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-641" b="9207"/>
          <a:stretch/>
        </p:blipFill>
        <p:spPr bwMode="auto">
          <a:xfrm flipV="1">
            <a:off x="35496" y="476672"/>
            <a:ext cx="9097178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" y="-27384"/>
            <a:ext cx="9328730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3600" dirty="0" smtClean="0">
                <a:ln w="12700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  <a:outerShdw blurRad="76200" dist="63500" dir="2700000" algn="tl">
                    <a:srgbClr val="420021">
                      <a:alpha val="40000"/>
                    </a:srgbClr>
                  </a:outerShdw>
                </a:effectLst>
                <a:latin typeface="+mj-ea"/>
                <a:ea typeface="+mj-ea"/>
              </a:rPr>
              <a:t>概要</a:t>
            </a:r>
            <a:r>
              <a:rPr lang="ja-JP" altLang="en-US" sz="2400" dirty="0" smtClean="0">
                <a:ln w="12700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  <a:outerShdw blurRad="76200" dist="63500" dir="2700000" algn="tl">
                    <a:srgbClr val="420021">
                      <a:alpha val="40000"/>
                    </a:srgbClr>
                  </a:outerShdw>
                </a:effectLst>
                <a:latin typeface="+mj-ea"/>
                <a:ea typeface="+mj-ea"/>
              </a:rPr>
              <a:t>～このゲームについて～</a:t>
            </a:r>
            <a:endParaRPr lang="ja-JP" altLang="en-US" sz="2400" dirty="0">
              <a:ln w="12700">
                <a:noFill/>
              </a:ln>
              <a:effectLst>
                <a:glow rad="63500">
                  <a:schemeClr val="bg1">
                    <a:alpha val="40000"/>
                  </a:schemeClr>
                </a:glow>
                <a:outerShdw blurRad="76200" dist="63500" dir="2700000" algn="tl">
                  <a:srgbClr val="420021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スライド番号プレースホルダー 35"/>
          <p:cNvSpPr>
            <a:spLocks noGrp="1"/>
          </p:cNvSpPr>
          <p:nvPr>
            <p:ph type="sldNum" sz="quarter" idx="12"/>
          </p:nvPr>
        </p:nvSpPr>
        <p:spPr>
          <a:xfrm>
            <a:off x="6999074" y="6521450"/>
            <a:ext cx="2133600" cy="365125"/>
          </a:xfrm>
        </p:spPr>
        <p:txBody>
          <a:bodyPr/>
          <a:lstStyle/>
          <a:p>
            <a:fld id="{60C23000-15D9-4A06-BAB0-D916FBA317E8}" type="slidenum">
              <a:rPr kumimoji="1" lang="ja-JP" altLang="en-US" smtClean="0">
                <a:solidFill>
                  <a:schemeClr val="tx1"/>
                </a:solidFill>
              </a:rPr>
              <a:pPr/>
              <a:t>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93786" y="772754"/>
            <a:ext cx="8726685" cy="1720142"/>
            <a:chOff x="179511" y="1011216"/>
            <a:chExt cx="8726685" cy="1720142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1187624" y="18875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179511" y="1011216"/>
              <a:ext cx="8726685" cy="1720142"/>
            </a:xfrm>
            <a:prstGeom prst="roundRect">
              <a:avLst>
                <a:gd name="adj" fmla="val 6391"/>
              </a:avLst>
            </a:prstGeom>
            <a:gradFill>
              <a:gsLst>
                <a:gs pos="0">
                  <a:srgbClr val="FFFFE7"/>
                </a:gs>
                <a:gs pos="50000">
                  <a:srgbClr val="FFFFE7"/>
                </a:gs>
                <a:gs pos="100000">
                  <a:srgbClr val="FFE7E7">
                    <a:alpha val="70000"/>
                  </a:srgb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5"/>
            <p:cNvSpPr txBox="1">
              <a:spLocks noChangeArrowheads="1"/>
            </p:cNvSpPr>
            <p:nvPr/>
          </p:nvSpPr>
          <p:spPr bwMode="auto">
            <a:xfrm>
              <a:off x="203895" y="1095280"/>
              <a:ext cx="8424936" cy="14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r>
                <a:rPr lang="ja-JP" altLang="en-US" sz="1400" b="1" dirty="0" smtClean="0">
                  <a:latin typeface="+mj-ea"/>
                  <a:ea typeface="+mj-ea"/>
                </a:rPr>
                <a:t>▼このゲームのコンセプト</a:t>
              </a:r>
              <a:endParaRPr lang="en-US" altLang="ja-JP" sz="1400" b="1" dirty="0" smtClean="0">
                <a:latin typeface="+mj-ea"/>
                <a:ea typeface="+mj-ea"/>
              </a:endParaRPr>
            </a:p>
            <a:p>
              <a:r>
                <a:rPr lang="ja-JP" altLang="en-US" sz="1100" b="1" dirty="0" smtClean="0">
                  <a:latin typeface="+mj-ea"/>
                  <a:ea typeface="+mj-ea"/>
                </a:rPr>
                <a:t>■概要１</a:t>
              </a:r>
              <a:endParaRPr lang="en-US" altLang="ja-JP" sz="1100" b="1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この「乳幼児認知学習ゲーム」は名前のとおり、子供の認知度を上げ、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幼い頃からの認知度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を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上げること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で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、</a:t>
              </a:r>
              <a:r>
                <a:rPr lang="en-US" altLang="ja-JP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IQ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を高める</a:t>
              </a:r>
              <a:r>
                <a:rPr lang="ja-JP" altLang="en-US" sz="1100" dirty="0" smtClean="0">
                  <a:latin typeface="+mj-ea"/>
                  <a:ea typeface="+mj-ea"/>
                </a:rPr>
                <a:t>！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b="1" dirty="0">
                  <a:solidFill>
                    <a:srgbClr val="FF0000"/>
                  </a:solidFill>
                  <a:latin typeface="+mj-ea"/>
                  <a:ea typeface="+mj-ea"/>
                </a:rPr>
                <a:t>と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いう名目で教育熱心なママユーザー</a:t>
              </a:r>
              <a:r>
                <a:rPr lang="ja-JP" altLang="en-US" sz="1100" dirty="0" smtClean="0">
                  <a:latin typeface="+mj-ea"/>
                  <a:ea typeface="+mj-ea"/>
                </a:rPr>
                <a:t>に売り出すゲームです</a:t>
              </a:r>
              <a:r>
                <a:rPr lang="ja-JP" altLang="en-US" sz="1100" dirty="0" smtClean="0">
                  <a:latin typeface="+mj-ea"/>
                  <a:ea typeface="+mj-ea"/>
                </a:rPr>
                <a:t>！（またあながちウソではありません</a:t>
              </a:r>
              <a:r>
                <a:rPr lang="ja-JP" altLang="en-US" sz="1100" dirty="0" smtClean="0">
                  <a:latin typeface="+mj-ea"/>
                  <a:ea typeface="+mj-ea"/>
                </a:rPr>
                <a:t>）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b="1" dirty="0">
                  <a:latin typeface="+mj-ea"/>
                </a:rPr>
                <a:t>■</a:t>
              </a:r>
              <a:r>
                <a:rPr lang="ja-JP" altLang="en-US" sz="1100" b="1" dirty="0" smtClean="0">
                  <a:latin typeface="+mj-ea"/>
                </a:rPr>
                <a:t>概要</a:t>
              </a:r>
              <a:r>
                <a:rPr lang="ja-JP" altLang="en-US" sz="1100" b="1" dirty="0">
                  <a:latin typeface="+mj-ea"/>
                </a:rPr>
                <a:t>２</a:t>
              </a:r>
              <a:endParaRPr lang="en-US" altLang="ja-JP" sz="1100" b="1" dirty="0" smtClean="0">
                <a:latin typeface="+mj-ea"/>
              </a:endParaRPr>
            </a:p>
            <a:p>
              <a:r>
                <a:rPr lang="ja-JP" altLang="en-US" sz="1100" dirty="0">
                  <a:latin typeface="+mj-ea"/>
                  <a:ea typeface="+mj-ea"/>
                </a:rPr>
                <a:t>本作</a:t>
              </a:r>
              <a:r>
                <a:rPr lang="ja-JP" altLang="en-US" sz="1100" dirty="0" smtClean="0">
                  <a:latin typeface="+mj-ea"/>
                  <a:ea typeface="+mj-ea"/>
                </a:rPr>
                <a:t>はシンクアンドホクロウェアの第一作の実験的１作目です。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>
                  <a:latin typeface="+mj-ea"/>
                  <a:ea typeface="+mj-ea"/>
                </a:rPr>
                <a:t>あくまで</a:t>
              </a:r>
              <a:r>
                <a:rPr lang="ja-JP" altLang="en-US" sz="1100" dirty="0" smtClean="0">
                  <a:latin typeface="+mj-ea"/>
                  <a:ea typeface="+mj-ea"/>
                </a:rPr>
                <a:t>も</a:t>
              </a:r>
              <a:r>
                <a:rPr lang="ja-JP" altLang="en-US" sz="1100" dirty="0" smtClean="0">
                  <a:solidFill>
                    <a:srgbClr val="FF0000"/>
                  </a:solidFill>
                  <a:latin typeface="+mj-ea"/>
                  <a:ea typeface="+mj-ea"/>
                </a:rPr>
                <a:t>「完成させて販売する」までを目標</a:t>
              </a:r>
              <a:r>
                <a:rPr lang="ja-JP" altLang="en-US" sz="1100" dirty="0" smtClean="0">
                  <a:latin typeface="+mj-ea"/>
                  <a:ea typeface="+mj-ea"/>
                </a:rPr>
                <a:t>としています</a:t>
              </a:r>
              <a:r>
                <a:rPr lang="ja-JP" altLang="en-US" sz="1100" dirty="0" smtClean="0">
                  <a:latin typeface="+mj-ea"/>
                  <a:ea typeface="+mj-ea"/>
                </a:rPr>
                <a:t>。</a:t>
              </a:r>
              <a:endParaRPr lang="en-US" altLang="ja-JP" sz="1100" dirty="0" smtClean="0">
                <a:latin typeface="+mj-ea"/>
                <a:ea typeface="+mj-ea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80070" y="2636912"/>
            <a:ext cx="8911530" cy="1798624"/>
            <a:chOff x="80070" y="2723778"/>
            <a:chExt cx="8911530" cy="1798624"/>
          </a:xfrm>
        </p:grpSpPr>
        <p:sp>
          <p:nvSpPr>
            <p:cNvPr id="24" name="角丸四角形 23"/>
            <p:cNvSpPr/>
            <p:nvPr/>
          </p:nvSpPr>
          <p:spPr>
            <a:xfrm>
              <a:off x="93786" y="2723778"/>
              <a:ext cx="8726685" cy="1798624"/>
            </a:xfrm>
            <a:prstGeom prst="roundRect">
              <a:avLst>
                <a:gd name="adj" fmla="val 6391"/>
              </a:avLst>
            </a:prstGeom>
            <a:gradFill>
              <a:gsLst>
                <a:gs pos="0">
                  <a:srgbClr val="FFFFE7"/>
                </a:gs>
                <a:gs pos="50000">
                  <a:srgbClr val="FFFFE7"/>
                </a:gs>
                <a:gs pos="100000">
                  <a:srgbClr val="FFE7E7">
                    <a:alpha val="70000"/>
                  </a:srgb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5"/>
            <p:cNvSpPr txBox="1">
              <a:spLocks noChangeArrowheads="1"/>
            </p:cNvSpPr>
            <p:nvPr/>
          </p:nvSpPr>
          <p:spPr bwMode="auto">
            <a:xfrm>
              <a:off x="80070" y="2807842"/>
              <a:ext cx="8911530" cy="14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r>
                <a:rPr lang="ja-JP" altLang="en-US" sz="1400" b="1" dirty="0" smtClean="0">
                  <a:latin typeface="+mj-ea"/>
                  <a:ea typeface="+mj-ea"/>
                </a:rPr>
                <a:t>▼このゲームの概要</a:t>
              </a:r>
              <a:endParaRPr lang="en-US" altLang="ja-JP" sz="1400" b="1" dirty="0" smtClean="0">
                <a:latin typeface="+mj-ea"/>
                <a:ea typeface="+mj-ea"/>
              </a:endParaRPr>
            </a:p>
            <a:p>
              <a:r>
                <a:rPr lang="ja-JP" altLang="en-US" sz="1100" b="1" dirty="0" smtClean="0">
                  <a:latin typeface="+mj-ea"/>
                  <a:ea typeface="+mj-ea"/>
                </a:rPr>
                <a:t>■このゲームについて</a:t>
              </a: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このゲームは簡単にいえば</a:t>
              </a:r>
              <a:r>
                <a:rPr lang="ja-JP" altLang="en-US" sz="1100" dirty="0" smtClean="0">
                  <a:latin typeface="+mj-ea"/>
                  <a:ea typeface="+mj-ea"/>
                </a:rPr>
                <a:t>、マジカル頭脳パワーの１コーナー「</a:t>
              </a:r>
              <a:r>
                <a:rPr lang="ja-JP" altLang="en-US" sz="1100" dirty="0" smtClean="0">
                  <a:latin typeface="+mj-ea"/>
                  <a:ea typeface="+mj-ea"/>
                </a:rPr>
                <a:t>マジカルばなな</a:t>
              </a:r>
              <a:r>
                <a:rPr lang="ja-JP" altLang="en-US" sz="1100" dirty="0" smtClean="0">
                  <a:latin typeface="+mj-ea"/>
                  <a:ea typeface="+mj-ea"/>
                </a:rPr>
                <a:t>」のルール</a:t>
              </a:r>
              <a:r>
                <a:rPr lang="ja-JP" altLang="en-US" sz="1100" dirty="0" smtClean="0">
                  <a:latin typeface="+mj-ea"/>
                  <a:ea typeface="+mj-ea"/>
                </a:rPr>
                <a:t>に則った、画像当てクイズです。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４つ～６つの</a:t>
              </a:r>
              <a:r>
                <a:rPr lang="ja-JP" altLang="en-US" sz="1100" dirty="0" smtClean="0">
                  <a:latin typeface="+mj-ea"/>
                  <a:ea typeface="+mj-ea"/>
                </a:rPr>
                <a:t>画像を画面にだし、黄色いバナナに対して関係性のあるもの（色やもの（バナナ））をあてていきます</a:t>
              </a:r>
              <a:r>
                <a:rPr lang="ja-JP" altLang="en-US" sz="1100" dirty="0" smtClean="0">
                  <a:latin typeface="+mj-ea"/>
                  <a:ea typeface="+mj-ea"/>
                </a:rPr>
                <a:t>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例：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en-US" altLang="ja-JP" sz="1100" dirty="0" smtClean="0">
                  <a:latin typeface="+mj-ea"/>
                  <a:ea typeface="+mj-ea"/>
                </a:rPr>
                <a:t>『</a:t>
              </a:r>
              <a:r>
                <a:rPr lang="ja-JP" altLang="en-US" sz="1100" dirty="0" smtClean="0">
                  <a:latin typeface="+mj-ea"/>
                  <a:ea typeface="+mj-ea"/>
                </a:rPr>
                <a:t>黄色いバナナ（図）</a:t>
              </a:r>
              <a:r>
                <a:rPr lang="en-US" altLang="ja-JP" sz="1100" dirty="0" smtClean="0">
                  <a:latin typeface="+mj-ea"/>
                </a:rPr>
                <a:t>』</a:t>
              </a:r>
              <a:r>
                <a:rPr lang="ja-JP" altLang="en-US" sz="1100" dirty="0" smtClean="0">
                  <a:latin typeface="+mj-ea"/>
                </a:rPr>
                <a:t>に関係してるものは？と表示し、</a:t>
              </a:r>
              <a:endParaRPr lang="en-US" altLang="ja-JP" sz="1100" dirty="0" smtClean="0">
                <a:latin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「緑の車</a:t>
              </a:r>
              <a:r>
                <a:rPr lang="ja-JP" altLang="en-US" sz="1100" dirty="0" smtClean="0">
                  <a:latin typeface="+mj-ea"/>
                </a:rPr>
                <a:t>」「</a:t>
              </a:r>
              <a:r>
                <a:rPr lang="ja-JP" altLang="en-US" sz="1100" dirty="0" smtClean="0">
                  <a:latin typeface="+mj-ea"/>
                  <a:ea typeface="+mj-ea"/>
                </a:rPr>
                <a:t>赤の木</a:t>
              </a:r>
              <a:r>
                <a:rPr lang="ja-JP" altLang="en-US" sz="1100" dirty="0" smtClean="0">
                  <a:latin typeface="+mj-ea"/>
                </a:rPr>
                <a:t>」「</a:t>
              </a:r>
              <a:r>
                <a:rPr lang="ja-JP" altLang="en-US" sz="1100" dirty="0" smtClean="0">
                  <a:latin typeface="+mj-ea"/>
                  <a:ea typeface="+mj-ea"/>
                </a:rPr>
                <a:t>黄色の花</a:t>
              </a:r>
              <a:r>
                <a:rPr lang="ja-JP" altLang="en-US" sz="1100" dirty="0" smtClean="0">
                  <a:latin typeface="+mj-ea"/>
                </a:rPr>
                <a:t>」「</a:t>
              </a:r>
              <a:r>
                <a:rPr lang="ja-JP" altLang="en-US" sz="1100" dirty="0" smtClean="0">
                  <a:latin typeface="+mj-ea"/>
                  <a:ea typeface="+mj-ea"/>
                </a:rPr>
                <a:t>黒の車</a:t>
              </a:r>
              <a:r>
                <a:rPr lang="ja-JP" altLang="en-US" sz="1100" dirty="0" smtClean="0">
                  <a:latin typeface="+mj-ea"/>
                </a:rPr>
                <a:t>」</a:t>
              </a:r>
              <a:r>
                <a:rPr lang="ja-JP" altLang="en-US" sz="1100" dirty="0" smtClean="0">
                  <a:latin typeface="+mj-ea"/>
                  <a:ea typeface="+mj-ea"/>
                </a:rPr>
                <a:t>を表示し、黄色の花をタッチしたら正解。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en-US" altLang="ja-JP" sz="1100" dirty="0" smtClean="0">
                  <a:latin typeface="+mj-ea"/>
                  <a:ea typeface="+mj-ea"/>
                </a:rPr>
                <a:t>※</a:t>
              </a:r>
              <a:r>
                <a:rPr lang="ja-JP" altLang="en-US" sz="1100" dirty="0" smtClean="0">
                  <a:latin typeface="+mj-ea"/>
                  <a:ea typeface="+mj-ea"/>
                </a:rPr>
                <a:t>重要なのは正解は１つではないところです、</a:t>
              </a:r>
              <a:r>
                <a:rPr lang="ja-JP" altLang="en-US" sz="1100" dirty="0" smtClean="0">
                  <a:latin typeface="+mj-ea"/>
                </a:rPr>
                <a:t>「</a:t>
              </a:r>
              <a:r>
                <a:rPr lang="ja-JP" altLang="en-US" sz="1100" dirty="0" smtClean="0">
                  <a:solidFill>
                    <a:srgbClr val="FF0000"/>
                  </a:solidFill>
                  <a:latin typeface="+mj-ea"/>
                </a:rPr>
                <a:t>緑のバナナ</a:t>
              </a:r>
              <a:r>
                <a:rPr lang="ja-JP" altLang="en-US" sz="1100" dirty="0" smtClean="0">
                  <a:latin typeface="+mj-ea"/>
                </a:rPr>
                <a:t>」「赤の木」「</a:t>
              </a:r>
              <a:r>
                <a:rPr lang="ja-JP" altLang="en-US" sz="1100" dirty="0" smtClean="0">
                  <a:solidFill>
                    <a:srgbClr val="FF0000"/>
                  </a:solidFill>
                  <a:latin typeface="+mj-ea"/>
                </a:rPr>
                <a:t>黄色の花</a:t>
              </a:r>
              <a:r>
                <a:rPr lang="ja-JP" altLang="en-US" sz="1100" dirty="0" smtClean="0">
                  <a:latin typeface="+mj-ea"/>
                </a:rPr>
                <a:t>」「黒の車」の場合があります。</a:t>
              </a:r>
              <a:endParaRPr lang="en-US" altLang="ja-JP" sz="1100" dirty="0" smtClean="0">
                <a:latin typeface="+mj-ea"/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51520" y="5013176"/>
            <a:ext cx="1728192" cy="14401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b="1" dirty="0" err="1" smtClean="0"/>
              <a:t>おなじも</a:t>
            </a:r>
            <a:r>
              <a:rPr lang="ja-JP" altLang="en-US" sz="1200" b="1" dirty="0" err="1" smtClean="0"/>
              <a:t>の</a:t>
            </a:r>
            <a:r>
              <a:rPr kumimoji="1" lang="ja-JP" altLang="en-US" sz="1200" b="1" dirty="0" err="1" smtClean="0"/>
              <a:t>なーに</a:t>
            </a:r>
            <a:r>
              <a:rPr kumimoji="1" lang="ja-JP" altLang="en-US" sz="1200" b="1" dirty="0" smtClean="0"/>
              <a:t>？</a:t>
            </a:r>
            <a:endParaRPr kumimoji="1" lang="ja-JP" altLang="en-US" sz="1200" b="1" dirty="0" smtClean="0"/>
          </a:p>
        </p:txBody>
      </p:sp>
      <p:sp>
        <p:nvSpPr>
          <p:cNvPr id="14" name="円/楕円 13"/>
          <p:cNvSpPr/>
          <p:nvPr/>
        </p:nvSpPr>
        <p:spPr>
          <a:xfrm>
            <a:off x="3779912" y="5661248"/>
            <a:ext cx="1008112" cy="864096"/>
          </a:xfrm>
          <a:prstGeom prst="ellipse">
            <a:avLst/>
          </a:prstGeom>
          <a:solidFill>
            <a:srgbClr val="CC0099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15" name="二等辺三角形 14"/>
          <p:cNvSpPr/>
          <p:nvPr/>
        </p:nvSpPr>
        <p:spPr>
          <a:xfrm>
            <a:off x="2483768" y="5589240"/>
            <a:ext cx="936104" cy="792088"/>
          </a:xfrm>
          <a:prstGeom prst="triangle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107504" y="4509120"/>
            <a:ext cx="2304256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ゲームイメージ</a:t>
            </a:r>
            <a:endParaRPr kumimoji="1" lang="ja-JP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11560" y="5445224"/>
            <a:ext cx="983366" cy="819472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5292080" y="5661248"/>
            <a:ext cx="983366" cy="81947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31" name="円/楕円 30"/>
          <p:cNvSpPr/>
          <p:nvPr/>
        </p:nvSpPr>
        <p:spPr>
          <a:xfrm>
            <a:off x="6732240" y="5661248"/>
            <a:ext cx="1008112" cy="864096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179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/>
          <p:cNvGrpSpPr/>
          <p:nvPr/>
        </p:nvGrpSpPr>
        <p:grpSpPr>
          <a:xfrm>
            <a:off x="-10162" y="-4935"/>
            <a:ext cx="9262682" cy="6862936"/>
            <a:chOff x="-10162" y="-4935"/>
            <a:chExt cx="9262682" cy="6862936"/>
          </a:xfrm>
        </p:grpSpPr>
        <p:pic>
          <p:nvPicPr>
            <p:cNvPr id="80" name="Picture 2" descr="C:\Users\a-ishiduka\Desktop\アプリ背景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-628" b="12213"/>
            <a:stretch/>
          </p:blipFill>
          <p:spPr bwMode="auto">
            <a:xfrm>
              <a:off x="-10162" y="-4935"/>
              <a:ext cx="9262682" cy="68629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正方形/長方形 8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 dirty="0" smtClean="0"/>
            </a:p>
          </p:txBody>
        </p:sp>
      </p:grpSp>
      <p:pic>
        <p:nvPicPr>
          <p:cNvPr id="21" name="Picture 14" descr="D:\17期企画書\乙女アトリエ\見出し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-641" b="9207"/>
          <a:stretch/>
        </p:blipFill>
        <p:spPr bwMode="auto">
          <a:xfrm flipV="1">
            <a:off x="35496" y="476672"/>
            <a:ext cx="9097178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" y="-27384"/>
            <a:ext cx="9328730" cy="46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400" dirty="0" smtClean="0">
                <a:ln w="12700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  <a:outerShdw blurRad="76200" dist="63500" dir="2700000" algn="tl">
                    <a:srgbClr val="420021">
                      <a:alpha val="40000"/>
                    </a:srgbClr>
                  </a:outerShdw>
                </a:effectLst>
                <a:latin typeface="+mj-ea"/>
                <a:ea typeface="+mj-ea"/>
              </a:rPr>
              <a:t>ゲームの流れ</a:t>
            </a:r>
            <a:endParaRPr lang="ja-JP" altLang="en-US" sz="2400" dirty="0">
              <a:ln w="12700">
                <a:noFill/>
              </a:ln>
              <a:effectLst>
                <a:glow rad="63500">
                  <a:schemeClr val="bg1">
                    <a:alpha val="40000"/>
                  </a:schemeClr>
                </a:glow>
                <a:outerShdw blurRad="76200" dist="63500" dir="2700000" algn="tl">
                  <a:srgbClr val="420021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スライド番号プレースホルダー 35"/>
          <p:cNvSpPr>
            <a:spLocks noGrp="1"/>
          </p:cNvSpPr>
          <p:nvPr>
            <p:ph type="sldNum" sz="quarter" idx="12"/>
          </p:nvPr>
        </p:nvSpPr>
        <p:spPr>
          <a:xfrm>
            <a:off x="6999074" y="6521450"/>
            <a:ext cx="2133600" cy="365125"/>
          </a:xfrm>
        </p:spPr>
        <p:txBody>
          <a:bodyPr/>
          <a:lstStyle/>
          <a:p>
            <a:fld id="{60C23000-15D9-4A06-BAB0-D916FBA317E8}" type="slidenum">
              <a:rPr kumimoji="1" lang="ja-JP" altLang="en-US" smtClean="0">
                <a:solidFill>
                  <a:schemeClr val="tx1"/>
                </a:solidFill>
              </a:rPr>
              <a:pPr/>
              <a:t>3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504" y="908720"/>
            <a:ext cx="4176463" cy="5688632"/>
          </a:xfrm>
          <a:prstGeom prst="roundRect">
            <a:avLst>
              <a:gd name="adj" fmla="val 6391"/>
            </a:avLst>
          </a:prstGeom>
          <a:gradFill>
            <a:gsLst>
              <a:gs pos="0">
                <a:srgbClr val="FFFFE7"/>
              </a:gs>
              <a:gs pos="50000">
                <a:srgbClr val="FFFFE7"/>
              </a:gs>
              <a:gs pos="100000">
                <a:srgbClr val="FFE7E7">
                  <a:alpha val="70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5"/>
          <p:cNvSpPr txBox="1">
            <a:spLocks noChangeArrowheads="1"/>
          </p:cNvSpPr>
          <p:nvPr/>
        </p:nvSpPr>
        <p:spPr bwMode="auto">
          <a:xfrm>
            <a:off x="179512" y="1052736"/>
            <a:ext cx="396044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sz="1000" b="1" dirty="0" smtClean="0">
                <a:latin typeface="+mj-ea"/>
                <a:ea typeface="+mj-ea"/>
              </a:rPr>
              <a:t>■ゲーム</a:t>
            </a:r>
            <a:r>
              <a:rPr lang="ja-JP" altLang="en-US" sz="1000" b="1" dirty="0" smtClean="0">
                <a:latin typeface="+mj-ea"/>
                <a:ea typeface="+mj-ea"/>
              </a:rPr>
              <a:t>の流れ</a:t>
            </a:r>
            <a:r>
              <a:rPr lang="ja-JP" altLang="en-US" sz="1000" b="1" dirty="0" smtClean="0">
                <a:latin typeface="+mj-ea"/>
                <a:ea typeface="+mj-ea"/>
              </a:rPr>
              <a:t>ついて</a:t>
            </a:r>
          </a:p>
          <a:p>
            <a:r>
              <a:rPr lang="ja-JP" altLang="en-US" sz="1000" dirty="0" smtClean="0">
                <a:latin typeface="+mj-ea"/>
              </a:rPr>
              <a:t>・本作はあくまでもシンプルに作成していくため、下記のような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流れを想定しています。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１</a:t>
            </a:r>
            <a:r>
              <a:rPr lang="ja-JP" altLang="en-US" sz="1000" dirty="0" smtClean="0">
                <a:latin typeface="+mj-ea"/>
              </a:rPr>
              <a:t>：ゲームスタート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２</a:t>
            </a:r>
            <a:r>
              <a:rPr lang="ja-JP" altLang="en-US" sz="1000" dirty="0" smtClean="0">
                <a:latin typeface="+mj-ea"/>
              </a:rPr>
              <a:t>：スタート画面には初めに「レベル１」「レベル２」「レベル３」という画像　  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　アイコンがあり、タッチすると、ゲーム画面に進みます。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</a:t>
            </a:r>
            <a:r>
              <a:rPr lang="ja-JP" altLang="en-US" sz="1000" dirty="0" smtClean="0">
                <a:latin typeface="+mj-ea"/>
              </a:rPr>
              <a:t>レベル１：表示される画像が３つです。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</a:t>
            </a:r>
            <a:r>
              <a:rPr lang="ja-JP" altLang="en-US" sz="1000" dirty="0" smtClean="0">
                <a:latin typeface="+mj-ea"/>
              </a:rPr>
              <a:t>レベル２：</a:t>
            </a:r>
            <a:r>
              <a:rPr lang="ja-JP" altLang="en-US" sz="1000" dirty="0" smtClean="0">
                <a:latin typeface="+mj-ea"/>
              </a:rPr>
              <a:t>表示される画像</a:t>
            </a:r>
            <a:r>
              <a:rPr lang="ja-JP" altLang="en-US" sz="1000" dirty="0" smtClean="0">
                <a:latin typeface="+mj-ea"/>
              </a:rPr>
              <a:t>が４つです</a:t>
            </a:r>
            <a:r>
              <a:rPr lang="ja-JP" altLang="en-US" sz="1000" dirty="0" smtClean="0">
                <a:latin typeface="+mj-ea"/>
              </a:rPr>
              <a:t>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</a:t>
            </a:r>
            <a:r>
              <a:rPr lang="ja-JP" altLang="en-US" sz="1000" dirty="0" smtClean="0">
                <a:latin typeface="+mj-ea"/>
              </a:rPr>
              <a:t>レベル３：</a:t>
            </a:r>
            <a:r>
              <a:rPr lang="ja-JP" altLang="en-US" sz="1000" dirty="0" smtClean="0">
                <a:latin typeface="+mj-ea"/>
              </a:rPr>
              <a:t>表示される画像</a:t>
            </a:r>
            <a:r>
              <a:rPr lang="ja-JP" altLang="en-US" sz="1000" dirty="0" smtClean="0">
                <a:latin typeface="+mj-ea"/>
              </a:rPr>
              <a:t>が６つです。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</a:t>
            </a:r>
            <a:r>
              <a:rPr lang="en-US" altLang="ja-JP" sz="1000" b="1" dirty="0" smtClean="0">
                <a:solidFill>
                  <a:srgbClr val="FF0000"/>
                </a:solidFill>
                <a:latin typeface="+mj-ea"/>
              </a:rPr>
              <a:t>※</a:t>
            </a:r>
            <a:r>
              <a:rPr lang="ja-JP" altLang="en-US" sz="1000" b="1" dirty="0" smtClean="0">
                <a:solidFill>
                  <a:srgbClr val="FF0000"/>
                </a:solidFill>
                <a:latin typeface="+mj-ea"/>
              </a:rPr>
              <a:t>ここで重要なのは必ず１個は正解を入れなければなりません。</a:t>
            </a:r>
            <a:endParaRPr lang="en-US" altLang="ja-JP" sz="10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３：５問クリアーしたら、クリアー演出「</a:t>
            </a:r>
            <a:r>
              <a:rPr lang="ja-JP" altLang="en-US" sz="1000" dirty="0" err="1" smtClean="0">
                <a:latin typeface="+mj-ea"/>
              </a:rPr>
              <a:t>だ</a:t>
            </a:r>
            <a:r>
              <a:rPr lang="ja-JP" altLang="en-US" sz="1000" dirty="0" smtClean="0">
                <a:latin typeface="+mj-ea"/>
              </a:rPr>
              <a:t>いせいかい！</a:t>
            </a:r>
            <a:r>
              <a:rPr lang="ja-JP" altLang="en-US" sz="1000" dirty="0" smtClean="0">
                <a:latin typeface="+mj-ea"/>
              </a:rPr>
              <a:t>ＩＱアップ！ </a:t>
            </a:r>
            <a:r>
              <a:rPr lang="ja-JP" altLang="en-US" sz="1000" dirty="0" smtClean="0">
                <a:latin typeface="+mj-ea"/>
              </a:rPr>
              <a:t>」と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</a:t>
            </a:r>
            <a:r>
              <a:rPr lang="ja-JP" altLang="en-US" sz="1000" dirty="0" smtClean="0">
                <a:latin typeface="+mj-ea"/>
              </a:rPr>
              <a:t>　表示＋ＳＥが鳴ります</a:t>
            </a:r>
            <a:r>
              <a:rPr lang="en-US" altLang="ja-JP" sz="1000" dirty="0" smtClean="0">
                <a:latin typeface="+mj-ea"/>
              </a:rPr>
              <a:t>.</a:t>
            </a:r>
          </a:p>
          <a:p>
            <a:r>
              <a:rPr lang="ja-JP" altLang="en-US" sz="1000" dirty="0" smtClean="0">
                <a:latin typeface="+mj-ea"/>
              </a:rPr>
              <a:t>　</a:t>
            </a:r>
            <a:r>
              <a:rPr lang="ja-JP" altLang="en-US" sz="1000" dirty="0" smtClean="0">
                <a:latin typeface="+mj-ea"/>
              </a:rPr>
              <a:t>　</a:t>
            </a:r>
            <a:r>
              <a:rPr lang="en-US" altLang="ja-JP" sz="1000" dirty="0" smtClean="0">
                <a:latin typeface="+mj-ea"/>
              </a:rPr>
              <a:t>※</a:t>
            </a:r>
            <a:r>
              <a:rPr lang="ja-JP" altLang="en-US" sz="1000" dirty="0" smtClean="0">
                <a:latin typeface="+mj-ea"/>
              </a:rPr>
              <a:t>基本間違ったものを選んでも「はずれ！」＋ＳＥとでるだけで、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</a:t>
            </a:r>
            <a:r>
              <a:rPr lang="ja-JP" altLang="en-US" sz="1000" dirty="0" smtClean="0">
                <a:latin typeface="+mj-ea"/>
              </a:rPr>
              <a:t>　　　特にゲームオーバーなどはありません。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４</a:t>
            </a:r>
            <a:r>
              <a:rPr lang="ja-JP" altLang="en-US" sz="1000" dirty="0" smtClean="0">
                <a:latin typeface="+mj-ea"/>
              </a:rPr>
              <a:t>：演出後はスタート画面にもどります。</a:t>
            </a:r>
            <a:endParaRPr lang="en-US" altLang="ja-JP" sz="1000" dirty="0" smtClean="0">
              <a:latin typeface="+mj-ea"/>
            </a:endParaRPr>
          </a:p>
          <a:p>
            <a:endParaRPr lang="en-US" altLang="ja-JP" sz="1000" dirty="0" smtClean="0">
              <a:latin typeface="+mj-ea"/>
            </a:endParaRPr>
          </a:p>
          <a:p>
            <a:r>
              <a:rPr lang="en-US" altLang="ja-JP" sz="1000" dirty="0" smtClean="0">
                <a:latin typeface="+mj-ea"/>
              </a:rPr>
              <a:t>【</a:t>
            </a:r>
            <a:r>
              <a:rPr lang="ja-JP" altLang="en-US" sz="1000" dirty="0" smtClean="0">
                <a:latin typeface="+mj-ea"/>
              </a:rPr>
              <a:t>補足</a:t>
            </a:r>
            <a:r>
              <a:rPr lang="en-US" altLang="ja-JP" sz="1000" dirty="0" smtClean="0">
                <a:latin typeface="+mj-ea"/>
              </a:rPr>
              <a:t>】</a:t>
            </a:r>
          </a:p>
          <a:p>
            <a:r>
              <a:rPr lang="ja-JP" altLang="en-US" sz="1000" dirty="0" smtClean="0">
                <a:latin typeface="+mj-ea"/>
              </a:rPr>
              <a:t>ＢＧＭはスタート時とゲーム画面時の同じ１曲になります。</a:t>
            </a:r>
            <a:endParaRPr lang="en-US" altLang="ja-JP" sz="1000" dirty="0" smtClean="0">
              <a:latin typeface="+mj-ea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4427984" y="578353"/>
            <a:ext cx="4608512" cy="5658959"/>
            <a:chOff x="3796769" y="692696"/>
            <a:chExt cx="4608512" cy="5658959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3796769" y="692696"/>
              <a:ext cx="4447639" cy="3037075"/>
              <a:chOff x="1996569" y="692696"/>
              <a:chExt cx="4447639" cy="303707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3491880" y="692696"/>
                <a:ext cx="1512168" cy="3600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b="1" dirty="0" smtClean="0"/>
                  <a:t>ゲームスタート</a:t>
                </a:r>
                <a:endParaRPr kumimoji="1" lang="ja-JP" altLang="en-US" sz="1200" b="1" dirty="0" smtClean="0"/>
              </a:p>
            </p:txBody>
          </p:sp>
          <p:cxnSp>
            <p:nvCxnSpPr>
              <p:cNvPr id="15" name="直線矢印コネクタ 14"/>
              <p:cNvCxnSpPr/>
              <p:nvPr/>
            </p:nvCxnSpPr>
            <p:spPr>
              <a:xfrm>
                <a:off x="4211960" y="1052736"/>
                <a:ext cx="0" cy="288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グループ化 47"/>
              <p:cNvGrpSpPr/>
              <p:nvPr/>
            </p:nvGrpSpPr>
            <p:grpSpPr>
              <a:xfrm>
                <a:off x="1996569" y="2001579"/>
                <a:ext cx="4447639" cy="1728192"/>
                <a:chOff x="1996569" y="1340768"/>
                <a:chExt cx="4447639" cy="1728192"/>
              </a:xfrm>
            </p:grpSpPr>
            <p:sp>
              <p:nvSpPr>
                <p:cNvPr id="18" name="正方形/長方形 17"/>
                <p:cNvSpPr/>
                <p:nvPr/>
              </p:nvSpPr>
              <p:spPr>
                <a:xfrm>
                  <a:off x="3491880" y="1340768"/>
                  <a:ext cx="1512168" cy="3600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 b="1" dirty="0" smtClean="0"/>
                    <a:t>ステージ</a:t>
                  </a:r>
                  <a:r>
                    <a:rPr lang="ja-JP" altLang="en-US" sz="1200" b="1" dirty="0" smtClean="0"/>
                    <a:t>選択</a:t>
                  </a:r>
                  <a:endParaRPr kumimoji="1" lang="ja-JP" altLang="en-US" sz="1200" b="1" dirty="0" smtClean="0"/>
                </a:p>
              </p:txBody>
            </p:sp>
            <p:sp>
              <p:nvSpPr>
                <p:cNvPr id="19" name="正方形/長方形 18"/>
                <p:cNvSpPr/>
                <p:nvPr/>
              </p:nvSpPr>
              <p:spPr>
                <a:xfrm>
                  <a:off x="1996569" y="2209136"/>
                  <a:ext cx="1063263" cy="3600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b="1" dirty="0" smtClean="0"/>
                    <a:t>レベル１</a:t>
                  </a:r>
                  <a:endParaRPr kumimoji="1" lang="ja-JP" altLang="en-US" sz="1200" b="1" dirty="0" smtClean="0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3724761" y="2209136"/>
                  <a:ext cx="1135271" cy="3600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b="1" dirty="0" smtClean="0"/>
                    <a:t>レベル２</a:t>
                  </a:r>
                  <a:endParaRPr kumimoji="1" lang="ja-JP" altLang="en-US" sz="1200" b="1" dirty="0" smtClean="0"/>
                </a:p>
              </p:txBody>
            </p:sp>
            <p:sp>
              <p:nvSpPr>
                <p:cNvPr id="22" name="正方形/長方形 21"/>
                <p:cNvSpPr/>
                <p:nvPr/>
              </p:nvSpPr>
              <p:spPr>
                <a:xfrm>
                  <a:off x="5380945" y="2209136"/>
                  <a:ext cx="1063263" cy="3600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b="1" dirty="0" smtClean="0"/>
                    <a:t>レベル３</a:t>
                  </a:r>
                  <a:endParaRPr kumimoji="1" lang="ja-JP" altLang="en-US" sz="1200" b="1" dirty="0" smtClean="0"/>
                </a:p>
              </p:txBody>
            </p:sp>
            <p:cxnSp>
              <p:nvCxnSpPr>
                <p:cNvPr id="31" name="直線コネクタ 30"/>
                <p:cNvCxnSpPr/>
                <p:nvPr/>
              </p:nvCxnSpPr>
              <p:spPr>
                <a:xfrm flipH="1">
                  <a:off x="2483768" y="1844824"/>
                  <a:ext cx="345638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4211960" y="1700808"/>
                  <a:ext cx="0" cy="5040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矢印コネクタ 36"/>
                <p:cNvCxnSpPr/>
                <p:nvPr/>
              </p:nvCxnSpPr>
              <p:spPr>
                <a:xfrm>
                  <a:off x="2483768" y="1844824"/>
                  <a:ext cx="0" cy="36004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矢印コネクタ 38"/>
                <p:cNvCxnSpPr/>
                <p:nvPr/>
              </p:nvCxnSpPr>
              <p:spPr>
                <a:xfrm>
                  <a:off x="5940152" y="1844824"/>
                  <a:ext cx="0" cy="36004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/>
                <p:cNvCxnSpPr/>
                <p:nvPr/>
              </p:nvCxnSpPr>
              <p:spPr>
                <a:xfrm flipH="1">
                  <a:off x="2483768" y="2780928"/>
                  <a:ext cx="345638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/>
                <p:cNvCxnSpPr/>
                <p:nvPr/>
              </p:nvCxnSpPr>
              <p:spPr>
                <a:xfrm>
                  <a:off x="4211960" y="2564904"/>
                  <a:ext cx="0" cy="5040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/>
                <p:cNvCxnSpPr/>
                <p:nvPr/>
              </p:nvCxnSpPr>
              <p:spPr>
                <a:xfrm>
                  <a:off x="2483768" y="2564904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/>
                <p:cNvCxnSpPr/>
                <p:nvPr/>
              </p:nvCxnSpPr>
              <p:spPr>
                <a:xfrm>
                  <a:off x="5940152" y="2564904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正方形/長方形 48"/>
              <p:cNvSpPr/>
              <p:nvPr/>
            </p:nvSpPr>
            <p:spPr>
              <a:xfrm>
                <a:off x="3504619" y="1340768"/>
                <a:ext cx="1512168" cy="36004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b="1" dirty="0" smtClean="0"/>
                  <a:t>スタート画面</a:t>
                </a:r>
                <a:endParaRPr kumimoji="1" lang="ja-JP" altLang="en-US" sz="1200" b="1" dirty="0" smtClean="0"/>
              </a:p>
            </p:txBody>
          </p:sp>
          <p:cxnSp>
            <p:nvCxnSpPr>
              <p:cNvPr id="50" name="直線矢印コネクタ 49"/>
              <p:cNvCxnSpPr/>
              <p:nvPr/>
            </p:nvCxnSpPr>
            <p:spPr>
              <a:xfrm>
                <a:off x="4211960" y="1700808"/>
                <a:ext cx="0" cy="288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正方形/長方形 56"/>
            <p:cNvSpPr/>
            <p:nvPr/>
          </p:nvSpPr>
          <p:spPr>
            <a:xfrm>
              <a:off x="5292080" y="3717032"/>
              <a:ext cx="1512168" cy="36004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/>
                <a:t>ゲーム画面</a:t>
              </a:r>
              <a:endParaRPr kumimoji="1" lang="ja-JP" altLang="en-US" sz="1200" b="1" dirty="0" smtClean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6029094" y="4068605"/>
              <a:ext cx="0" cy="3049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フローチャート : 定義済み処理 59"/>
            <p:cNvSpPr/>
            <p:nvPr/>
          </p:nvSpPr>
          <p:spPr>
            <a:xfrm>
              <a:off x="5173465" y="4394777"/>
              <a:ext cx="1800200" cy="360040"/>
            </a:xfrm>
            <a:prstGeom prst="flowChartPredefined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/>
                <a:t>ゲーム処理</a:t>
              </a:r>
              <a:endParaRPr kumimoji="1" lang="ja-JP" altLang="en-US" sz="1200" b="1" dirty="0" smtClean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313286" y="508518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/>
                <a:t>５問クリアー</a:t>
              </a:r>
              <a:endParaRPr kumimoji="1" lang="ja-JP" altLang="en-US" sz="1200" b="1" dirty="0" smtClean="0"/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>
              <a:off x="6020627" y="4771751"/>
              <a:ext cx="0" cy="3049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6012160" y="5445224"/>
              <a:ext cx="0" cy="3049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/>
          </p:nvSpPr>
          <p:spPr>
            <a:xfrm>
              <a:off x="5326025" y="5775591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/>
                <a:t>クリアー演出</a:t>
              </a:r>
              <a:endParaRPr kumimoji="1" lang="ja-JP" altLang="en-US" sz="1200" b="1" dirty="0" smtClean="0"/>
            </a:p>
          </p:txBody>
        </p:sp>
        <p:cxnSp>
          <p:nvCxnSpPr>
            <p:cNvPr id="65" name="直線コネクタ 64"/>
            <p:cNvCxnSpPr/>
            <p:nvPr/>
          </p:nvCxnSpPr>
          <p:spPr>
            <a:xfrm flipH="1">
              <a:off x="6050300" y="6334721"/>
              <a:ext cx="235498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6029094" y="6135631"/>
              <a:ext cx="0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8405281" y="1196752"/>
              <a:ext cx="0" cy="51210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H="1">
              <a:off x="6164643" y="1178013"/>
              <a:ext cx="224063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2179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/>
          <p:cNvGrpSpPr/>
          <p:nvPr/>
        </p:nvGrpSpPr>
        <p:grpSpPr>
          <a:xfrm>
            <a:off x="-10162" y="-4935"/>
            <a:ext cx="9262682" cy="6862936"/>
            <a:chOff x="-10162" y="-4935"/>
            <a:chExt cx="9262682" cy="6862936"/>
          </a:xfrm>
        </p:grpSpPr>
        <p:pic>
          <p:nvPicPr>
            <p:cNvPr id="42" name="Picture 2" descr="C:\Users\a-ishiduka\Desktop\アプリ背景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-628" b="12213"/>
            <a:stretch/>
          </p:blipFill>
          <p:spPr bwMode="auto">
            <a:xfrm>
              <a:off x="-10162" y="-4935"/>
              <a:ext cx="9262682" cy="68629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正方形/長方形 4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 dirty="0" smtClean="0"/>
            </a:p>
          </p:txBody>
        </p:sp>
      </p:grpSp>
      <p:pic>
        <p:nvPicPr>
          <p:cNvPr id="21" name="Picture 14" descr="D:\17期企画書\乙女アトリエ\見出し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-641" b="9207"/>
          <a:stretch/>
        </p:blipFill>
        <p:spPr bwMode="auto">
          <a:xfrm flipV="1">
            <a:off x="35496" y="476672"/>
            <a:ext cx="9097178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" y="-27384"/>
            <a:ext cx="9328730" cy="46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400" dirty="0" smtClean="0">
                <a:ln w="12700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  <a:outerShdw blurRad="76200" dist="63500" dir="2700000" algn="tl">
                    <a:srgbClr val="420021">
                      <a:alpha val="40000"/>
                    </a:srgbClr>
                  </a:outerShdw>
                </a:effectLst>
                <a:latin typeface="+mj-ea"/>
                <a:ea typeface="+mj-ea"/>
              </a:rPr>
              <a:t>ゲームの画面イメージ</a:t>
            </a:r>
            <a:endParaRPr lang="ja-JP" altLang="en-US" sz="2400" dirty="0">
              <a:ln w="12700">
                <a:noFill/>
              </a:ln>
              <a:effectLst>
                <a:glow rad="63500">
                  <a:schemeClr val="bg1">
                    <a:alpha val="40000"/>
                  </a:schemeClr>
                </a:glow>
                <a:outerShdw blurRad="76200" dist="63500" dir="2700000" algn="tl">
                  <a:srgbClr val="420021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スライド番号プレースホルダー 35"/>
          <p:cNvSpPr>
            <a:spLocks noGrp="1"/>
          </p:cNvSpPr>
          <p:nvPr>
            <p:ph type="sldNum" sz="quarter" idx="12"/>
          </p:nvPr>
        </p:nvSpPr>
        <p:spPr>
          <a:xfrm>
            <a:off x="6999074" y="6521450"/>
            <a:ext cx="2133600" cy="365125"/>
          </a:xfrm>
        </p:spPr>
        <p:txBody>
          <a:bodyPr/>
          <a:lstStyle/>
          <a:p>
            <a:fld id="{60C23000-15D9-4A06-BAB0-D916FBA317E8}" type="slidenum">
              <a:rPr kumimoji="1" lang="ja-JP" altLang="en-US" smtClean="0">
                <a:solidFill>
                  <a:schemeClr val="tx1"/>
                </a:solidFill>
              </a:rPr>
              <a:pPr/>
              <a:t>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98945" y="908720"/>
            <a:ext cx="3816423" cy="5328592"/>
          </a:xfrm>
          <a:prstGeom prst="roundRect">
            <a:avLst>
              <a:gd name="adj" fmla="val 6391"/>
            </a:avLst>
          </a:prstGeom>
          <a:gradFill>
            <a:gsLst>
              <a:gs pos="0">
                <a:srgbClr val="FFFFE7"/>
              </a:gs>
              <a:gs pos="50000">
                <a:srgbClr val="FFFFE7"/>
              </a:gs>
              <a:gs pos="100000">
                <a:srgbClr val="FFE7E7">
                  <a:alpha val="70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07504" y="620688"/>
            <a:ext cx="4032448" cy="360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スタート画面</a:t>
            </a:r>
            <a:endParaRPr kumimoji="1" lang="ja-JP" altLang="en-US" sz="12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342960" y="1124744"/>
            <a:ext cx="3528392" cy="48965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51" name="角丸四角形 50"/>
          <p:cNvSpPr/>
          <p:nvPr/>
        </p:nvSpPr>
        <p:spPr>
          <a:xfrm>
            <a:off x="4932041" y="942628"/>
            <a:ext cx="3816423" cy="5328592"/>
          </a:xfrm>
          <a:prstGeom prst="roundRect">
            <a:avLst>
              <a:gd name="adj" fmla="val 6391"/>
            </a:avLst>
          </a:prstGeom>
          <a:gradFill>
            <a:gsLst>
              <a:gs pos="0">
                <a:srgbClr val="FFFFE7"/>
              </a:gs>
              <a:gs pos="50000">
                <a:srgbClr val="FFFFE7"/>
              </a:gs>
              <a:gs pos="100000">
                <a:srgbClr val="FFE7E7">
                  <a:alpha val="70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076056" y="1158652"/>
            <a:ext cx="3528392" cy="48965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4788024" y="620688"/>
            <a:ext cx="4032448" cy="360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ゲーム画面</a:t>
            </a:r>
            <a:endParaRPr kumimoji="1" lang="ja-JP" altLang="en-US" sz="1200" b="1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346388" y="1340768"/>
            <a:ext cx="3528392" cy="20882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『</a:t>
            </a:r>
            <a:r>
              <a:rPr kumimoji="1" lang="ja-JP" altLang="en-US" sz="1200" b="1" dirty="0" smtClean="0"/>
              <a:t>乳幼児認知学習ゲーム！</a:t>
            </a:r>
            <a:r>
              <a:rPr lang="en-US" altLang="ja-JP" sz="1200" b="1" dirty="0" smtClean="0"/>
              <a:t>』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・ここはタイトル画像を表示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・開始と同時に上からこの位置に移動してきてほしい</a:t>
            </a:r>
            <a:endParaRPr kumimoji="1" lang="ja-JP" altLang="en-US" sz="1200" b="1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539552" y="3573016"/>
            <a:ext cx="3168352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レベル１（画像）</a:t>
            </a:r>
            <a:endParaRPr kumimoji="1" lang="ja-JP" altLang="en-US" sz="1200" b="1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539552" y="4365104"/>
            <a:ext cx="3168352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レベル２（画像）</a:t>
            </a:r>
            <a:endParaRPr kumimoji="1" lang="ja-JP" altLang="en-US" sz="1200" b="1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539552" y="5157192"/>
            <a:ext cx="3168352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レベル３（画像）</a:t>
            </a:r>
            <a:endParaRPr kumimoji="1" lang="ja-JP" altLang="en-US" sz="1200" b="1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539552" y="5805264"/>
            <a:ext cx="3168352" cy="21602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Ｃ表記</a:t>
            </a:r>
            <a:endParaRPr kumimoji="1" lang="ja-JP" altLang="en-US" sz="1200" b="1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7524328" y="1628800"/>
            <a:ext cx="864096" cy="10801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キャラクター</a:t>
            </a:r>
            <a:r>
              <a:rPr lang="ja-JP" altLang="en-US" sz="1200" b="1" dirty="0" smtClean="0"/>
              <a:t>画像</a:t>
            </a:r>
            <a:endParaRPr kumimoji="1" lang="ja-JP" altLang="en-US" sz="1200" b="1" dirty="0" smtClean="0"/>
          </a:p>
        </p:txBody>
      </p:sp>
      <p:sp>
        <p:nvSpPr>
          <p:cNvPr id="70" name="角丸四角形吹き出し 69"/>
          <p:cNvSpPr/>
          <p:nvPr/>
        </p:nvSpPr>
        <p:spPr>
          <a:xfrm>
            <a:off x="5148064" y="1268760"/>
            <a:ext cx="2232248" cy="1440160"/>
          </a:xfrm>
          <a:prstGeom prst="wedgeRoundRectCallout">
            <a:avLst>
              <a:gd name="adj1" fmla="val 60410"/>
              <a:gd name="adj2" fmla="val -19511"/>
              <a:gd name="adj3" fmla="val 16667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b="1" dirty="0" smtClean="0"/>
              <a:t>おんなじ「かたち」か「いろ」をさがそう！</a:t>
            </a:r>
            <a:endParaRPr kumimoji="1" lang="ja-JP" altLang="en-US" sz="1200" b="1" dirty="0" smtClean="0"/>
          </a:p>
        </p:txBody>
      </p:sp>
      <p:sp>
        <p:nvSpPr>
          <p:cNvPr id="71" name="正方形/長方形 70"/>
          <p:cNvSpPr/>
          <p:nvPr/>
        </p:nvSpPr>
        <p:spPr>
          <a:xfrm>
            <a:off x="5724128" y="1772816"/>
            <a:ext cx="983366" cy="819472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2" name="円/楕円 71"/>
          <p:cNvSpPr/>
          <p:nvPr/>
        </p:nvSpPr>
        <p:spPr>
          <a:xfrm>
            <a:off x="7164288" y="5157192"/>
            <a:ext cx="1008112" cy="864096"/>
          </a:xfrm>
          <a:prstGeom prst="ellipse">
            <a:avLst/>
          </a:prstGeom>
          <a:solidFill>
            <a:srgbClr val="CC0099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4" name="二等辺三角形 73"/>
          <p:cNvSpPr/>
          <p:nvPr/>
        </p:nvSpPr>
        <p:spPr>
          <a:xfrm>
            <a:off x="5364088" y="2852936"/>
            <a:ext cx="936104" cy="792088"/>
          </a:xfrm>
          <a:prstGeom prst="triangle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5" name="正方形/長方形 74"/>
          <p:cNvSpPr/>
          <p:nvPr/>
        </p:nvSpPr>
        <p:spPr>
          <a:xfrm>
            <a:off x="5364088" y="5085184"/>
            <a:ext cx="983366" cy="819472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6" name="円/楕円 75"/>
          <p:cNvSpPr/>
          <p:nvPr/>
        </p:nvSpPr>
        <p:spPr>
          <a:xfrm>
            <a:off x="7020272" y="2852936"/>
            <a:ext cx="1008112" cy="864096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7" name="二等辺三角形 76"/>
          <p:cNvSpPr/>
          <p:nvPr/>
        </p:nvSpPr>
        <p:spPr>
          <a:xfrm>
            <a:off x="7092280" y="3933056"/>
            <a:ext cx="936104" cy="792088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8" name="ひし形 77"/>
          <p:cNvSpPr/>
          <p:nvPr/>
        </p:nvSpPr>
        <p:spPr>
          <a:xfrm>
            <a:off x="5364088" y="3789040"/>
            <a:ext cx="1008112" cy="100811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179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kumimoji="1" sz="12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17046</TotalTime>
  <Words>456</Words>
  <Application>Microsoft Office PowerPoint</Application>
  <PresentationFormat>画面に合わせる 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ＭＳ Ｐゴシック</vt:lpstr>
      <vt:lpstr>Calibri</vt:lpstr>
      <vt:lpstr>HGP明朝B</vt:lpstr>
      <vt:lpstr>FOT-モード明朝A Std B</vt:lpstr>
      <vt:lpstr>Office ​​テーマ</vt:lpstr>
      <vt:lpstr>スライド 1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北野 誠</dc:creator>
  <cp:lastModifiedBy>a-ishiduka</cp:lastModifiedBy>
  <cp:revision>964</cp:revision>
  <cp:lastPrinted>2014-12-03T07:13:20Z</cp:lastPrinted>
  <dcterms:created xsi:type="dcterms:W3CDTF">2013-07-01T08:02:28Z</dcterms:created>
  <dcterms:modified xsi:type="dcterms:W3CDTF">2015-01-31T13:19:19Z</dcterms:modified>
</cp:coreProperties>
</file>