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8" r:id="rId1"/>
  </p:sldMasterIdLst>
  <p:notesMasterIdLst>
    <p:notesMasterId r:id="rId6"/>
  </p:notesMasterIdLst>
  <p:sldIdLst>
    <p:sldId id="270" r:id="rId2"/>
    <p:sldId id="290" r:id="rId3"/>
    <p:sldId id="295" r:id="rId4"/>
    <p:sldId id="296" r:id="rId5"/>
  </p:sldIdLst>
  <p:sldSz cx="9144000" cy="6858000" type="screen4x3"/>
  <p:notesSz cx="6807200" cy="9939338"/>
  <p:embeddedFontLst>
    <p:embeddedFont>
      <p:font typeface="HGP明朝B" panose="02020800000000000000" pitchFamily="18" charset="-128"/>
      <p:regular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3300"/>
    <a:srgbClr val="CC0099"/>
    <a:srgbClr val="FFCCCC"/>
    <a:srgbClr val="C00000"/>
    <a:srgbClr val="FF9999"/>
    <a:srgbClr val="FF99CC"/>
    <a:srgbClr val="FF7C80"/>
    <a:srgbClr val="FF6699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908" autoAdjust="0"/>
  </p:normalViewPr>
  <p:slideViewPr>
    <p:cSldViewPr>
      <p:cViewPr>
        <p:scale>
          <a:sx n="80" d="100"/>
          <a:sy n="80" d="100"/>
        </p:scale>
        <p:origin x="-1450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B1C5D-F637-4A38-964E-4CF7F3297926}" type="datetimeFigureOut">
              <a:rPr kumimoji="1" lang="ja-JP" altLang="en-US" smtClean="0"/>
              <a:pPr/>
              <a:t>2015/2/5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04E4F-095B-4FAF-B004-CB40B61BD0EE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7002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FA96F-8257-49AF-90C7-C208E95A013E}" type="datetimeFigureOut">
              <a:rPr kumimoji="1" lang="ja-JP" altLang="en-US" smtClean="0"/>
              <a:pPr/>
              <a:t>2015/2/5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4C95-3583-4EA8-8C99-50CE5C3FB54E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7643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FA96F-8257-49AF-90C7-C208E95A013E}" type="datetimeFigureOut">
              <a:rPr kumimoji="1" lang="ja-JP" altLang="en-US" smtClean="0"/>
              <a:pPr/>
              <a:t>2015/2/5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4C95-3583-4EA8-8C99-50CE5C3FB54E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32450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FA96F-8257-49AF-90C7-C208E95A013E}" type="datetimeFigureOut">
              <a:rPr kumimoji="1" lang="ja-JP" altLang="en-US" smtClean="0"/>
              <a:pPr/>
              <a:t>2015/2/5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4C95-3583-4EA8-8C99-50CE5C3FB54E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1935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FA96F-8257-49AF-90C7-C208E95A013E}" type="datetimeFigureOut">
              <a:rPr kumimoji="1" lang="ja-JP" altLang="en-US" smtClean="0"/>
              <a:pPr/>
              <a:t>2015/2/5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4C95-3583-4EA8-8C99-50CE5C3FB54E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FA96F-8257-49AF-90C7-C208E95A013E}" type="datetimeFigureOut">
              <a:rPr kumimoji="1" lang="ja-JP" altLang="en-US" smtClean="0"/>
              <a:pPr/>
              <a:t>2015/2/5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4C95-3583-4EA8-8C99-50CE5C3FB54E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480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FA96F-8257-49AF-90C7-C208E95A013E}" type="datetimeFigureOut">
              <a:rPr kumimoji="1" lang="ja-JP" altLang="en-US" smtClean="0"/>
              <a:pPr/>
              <a:t>2015/2/5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4C95-3583-4EA8-8C99-50CE5C3FB54E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3959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FA96F-8257-49AF-90C7-C208E95A013E}" type="datetimeFigureOut">
              <a:rPr kumimoji="1" lang="ja-JP" altLang="en-US" smtClean="0"/>
              <a:pPr/>
              <a:t>2015/2/5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4C95-3583-4EA8-8C99-50CE5C3FB54E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72611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FA96F-8257-49AF-90C7-C208E95A013E}" type="datetimeFigureOut">
              <a:rPr kumimoji="1" lang="ja-JP" altLang="en-US" smtClean="0"/>
              <a:pPr/>
              <a:t>2015/2/5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4C95-3583-4EA8-8C99-50CE5C3FB54E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738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FA96F-8257-49AF-90C7-C208E95A013E}" type="datetimeFigureOut">
              <a:rPr kumimoji="1" lang="ja-JP" altLang="en-US" smtClean="0"/>
              <a:pPr/>
              <a:t>2015/2/5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4C95-3583-4EA8-8C99-50CE5C3FB54E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6104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FA96F-8257-49AF-90C7-C208E95A013E}" type="datetimeFigureOut">
              <a:rPr kumimoji="1" lang="ja-JP" altLang="en-US" smtClean="0"/>
              <a:pPr/>
              <a:t>2015/2/5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4C95-3583-4EA8-8C99-50CE5C3FB54E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2301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FA96F-8257-49AF-90C7-C208E95A013E}" type="datetimeFigureOut">
              <a:rPr kumimoji="1" lang="ja-JP" altLang="en-US" smtClean="0"/>
              <a:pPr/>
              <a:t>2015/2/5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4C95-3583-4EA8-8C99-50CE5C3FB54E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389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FA96F-8257-49AF-90C7-C208E95A013E}" type="datetimeFigureOut">
              <a:rPr kumimoji="1" lang="ja-JP" altLang="en-US" smtClean="0"/>
              <a:pPr/>
              <a:t>2015/2/5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4C95-3583-4EA8-8C99-50CE5C3FB54E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4918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FA96F-8257-49AF-90C7-C208E95A013E}" type="datetimeFigureOut">
              <a:rPr kumimoji="1" lang="ja-JP" altLang="en-US" smtClean="0"/>
              <a:pPr/>
              <a:t>2015/2/5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04C95-3583-4EA8-8C99-50CE5C3FB54E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7967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4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2765" y="29715"/>
            <a:ext cx="9144000" cy="6858000"/>
            <a:chOff x="2765" y="29715"/>
            <a:chExt cx="9144000" cy="6858000"/>
          </a:xfrm>
        </p:grpSpPr>
        <p:pic>
          <p:nvPicPr>
            <p:cNvPr id="2" name="Picture 2" descr="C:\Users\a-ishiduka\Desktop\APP資料\4307b787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347065" y="-1111903"/>
              <a:ext cx="6452638" cy="91412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/>
            <p:cNvSpPr/>
            <p:nvPr/>
          </p:nvSpPr>
          <p:spPr>
            <a:xfrm>
              <a:off x="2765" y="29715"/>
              <a:ext cx="9144000" cy="685800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b="1" dirty="0" smtClean="0"/>
            </a:p>
          </p:txBody>
        </p:sp>
      </p:grpSp>
      <p:sp>
        <p:nvSpPr>
          <p:cNvPr id="18" name="テキスト ボックス 17"/>
          <p:cNvSpPr txBox="1"/>
          <p:nvPr/>
        </p:nvSpPr>
        <p:spPr>
          <a:xfrm>
            <a:off x="8035306" y="5416"/>
            <a:ext cx="1080119" cy="230832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b="1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rPr>
              <a:t>CONFIDENTIAL</a:t>
            </a:r>
            <a:endParaRPr kumimoji="1" lang="ja-JP" altLang="en-US" sz="900" b="1" dirty="0">
              <a:solidFill>
                <a:srgbClr val="C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69849" y="5301208"/>
            <a:ext cx="3384000" cy="1480047"/>
          </a:xfrm>
          <a:prstGeom prst="roundRect">
            <a:avLst>
              <a:gd name="adj" fmla="val 0"/>
            </a:avLst>
          </a:prstGeom>
          <a:solidFill>
            <a:schemeClr val="bg1">
              <a:alpha val="65000"/>
            </a:schemeClr>
          </a:solidFill>
          <a:ln w="6350" cap="flat" cmpd="sng">
            <a:solidFill>
              <a:srgbClr val="F3D2B7"/>
            </a:solidFill>
            <a:prstDash val="solid"/>
            <a:round/>
          </a:ln>
          <a:effectLst>
            <a:outerShdw blurRad="50800" dist="38100" dir="2700000" algn="tl" rotWithShape="0">
              <a:srgbClr val="481D1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ts val="300"/>
              </a:spcBef>
            </a:pPr>
            <a:r>
              <a:rPr lang="en-US" altLang="ja-JP" sz="1050" dirty="0">
                <a:solidFill>
                  <a:srgbClr val="632523"/>
                </a:solidFill>
                <a:latin typeface="HGP明朝B" panose="02020800000000000000" pitchFamily="18" charset="-128"/>
                <a:ea typeface="HGP明朝B" panose="02020800000000000000" pitchFamily="18" charset="-128"/>
                <a:cs typeface="FOT-モード明朝A Std B"/>
              </a:rPr>
              <a:t>Judgment IQ-judgment-</a:t>
            </a:r>
            <a:r>
              <a:rPr lang="ja-JP" altLang="en-US" sz="1050" dirty="0">
                <a:solidFill>
                  <a:srgbClr val="632523"/>
                </a:solidFill>
                <a:latin typeface="HGP明朝B" panose="02020800000000000000" pitchFamily="18" charset="-128"/>
                <a:ea typeface="HGP明朝B" panose="02020800000000000000" pitchFamily="18" charset="-128"/>
                <a:cs typeface="FOT-モード明朝A Std B"/>
              </a:rPr>
              <a:t>～幼児からの</a:t>
            </a:r>
            <a:r>
              <a:rPr lang="en-US" altLang="ja-JP" sz="1050" dirty="0">
                <a:solidFill>
                  <a:srgbClr val="632523"/>
                </a:solidFill>
                <a:latin typeface="HGP明朝B" panose="02020800000000000000" pitchFamily="18" charset="-128"/>
                <a:ea typeface="HGP明朝B" panose="02020800000000000000" pitchFamily="18" charset="-128"/>
                <a:cs typeface="FOT-モード明朝A Std B"/>
              </a:rPr>
              <a:t>IQ</a:t>
            </a:r>
            <a:r>
              <a:rPr lang="ja-JP" altLang="en-US" sz="1050" dirty="0">
                <a:solidFill>
                  <a:srgbClr val="632523"/>
                </a:solidFill>
                <a:latin typeface="HGP明朝B" panose="02020800000000000000" pitchFamily="18" charset="-128"/>
                <a:ea typeface="HGP明朝B" panose="02020800000000000000" pitchFamily="18" charset="-128"/>
                <a:cs typeface="FOT-モード明朝A Std B"/>
              </a:rPr>
              <a:t>訓練</a:t>
            </a:r>
            <a:r>
              <a:rPr lang="ja-JP" altLang="en-US" sz="1050" dirty="0" smtClean="0">
                <a:solidFill>
                  <a:srgbClr val="632523"/>
                </a:solidFill>
                <a:latin typeface="HGP明朝B" panose="02020800000000000000" pitchFamily="18" charset="-128"/>
                <a:ea typeface="HGP明朝B" panose="02020800000000000000" pitchFamily="18" charset="-128"/>
                <a:cs typeface="FOT-モード明朝A Std B"/>
              </a:rPr>
              <a:t>！</a:t>
            </a:r>
            <a:endParaRPr lang="en-US" altLang="ja-JP" sz="1050" dirty="0" smtClean="0">
              <a:solidFill>
                <a:srgbClr val="632523"/>
              </a:solidFill>
              <a:latin typeface="HGP明朝B" panose="02020800000000000000" pitchFamily="18" charset="-128"/>
              <a:ea typeface="HGP明朝B" panose="02020800000000000000" pitchFamily="18" charset="-128"/>
              <a:cs typeface="FOT-モード明朝A Std B"/>
            </a:endParaRPr>
          </a:p>
          <a:p>
            <a:pPr>
              <a:spcBef>
                <a:spcPts val="300"/>
              </a:spcBef>
            </a:pPr>
            <a:r>
              <a:rPr lang="ja-JP" altLang="en-US" sz="900" dirty="0" smtClean="0">
                <a:solidFill>
                  <a:srgbClr val="632523"/>
                </a:solidFill>
                <a:latin typeface="HGP明朝B" panose="02020800000000000000" pitchFamily="18" charset="-128"/>
                <a:ea typeface="HGP明朝B" panose="02020800000000000000" pitchFamily="18" charset="-128"/>
                <a:cs typeface="FOT-モード明朝A Std B"/>
              </a:rPr>
              <a:t>★</a:t>
            </a:r>
            <a:r>
              <a:rPr lang="ja-JP" altLang="en-US" sz="900" dirty="0">
                <a:solidFill>
                  <a:srgbClr val="632523"/>
                </a:solidFill>
                <a:latin typeface="HGP明朝B" panose="02020800000000000000" pitchFamily="18" charset="-128"/>
                <a:ea typeface="HGP明朝B" panose="02020800000000000000" pitchFamily="18" charset="-128"/>
                <a:cs typeface="FOT-モード明朝A Std B"/>
              </a:rPr>
              <a:t>プラットホーム</a:t>
            </a:r>
            <a:r>
              <a:rPr lang="ja-JP" altLang="en-US" sz="900" dirty="0" smtClean="0">
                <a:solidFill>
                  <a:srgbClr val="632523"/>
                </a:solidFill>
                <a:latin typeface="HGP明朝B" panose="02020800000000000000" pitchFamily="18" charset="-128"/>
                <a:ea typeface="HGP明朝B" panose="02020800000000000000" pitchFamily="18" charset="-128"/>
                <a:cs typeface="FOT-モード明朝A Std B"/>
              </a:rPr>
              <a:t>：</a:t>
            </a:r>
            <a:r>
              <a:rPr lang="en-US" altLang="ja-JP" sz="900" dirty="0" smtClean="0">
                <a:solidFill>
                  <a:srgbClr val="632523"/>
                </a:solidFill>
                <a:latin typeface="HGP明朝B" panose="02020800000000000000" pitchFamily="18" charset="-128"/>
                <a:ea typeface="HGP明朝B" panose="02020800000000000000" pitchFamily="18" charset="-128"/>
                <a:cs typeface="FOT-モード明朝A Std B"/>
              </a:rPr>
              <a:t>Andoroid2.3</a:t>
            </a:r>
            <a:endParaRPr lang="en-US" altLang="ja-JP" sz="900" dirty="0">
              <a:solidFill>
                <a:srgbClr val="632523"/>
              </a:solidFill>
              <a:latin typeface="HGP明朝B" panose="02020800000000000000" pitchFamily="18" charset="-128"/>
              <a:ea typeface="HGP明朝B" panose="02020800000000000000" pitchFamily="18" charset="-128"/>
              <a:cs typeface="FOT-モード明朝A Std B"/>
            </a:endParaRPr>
          </a:p>
          <a:p>
            <a:pPr>
              <a:spcBef>
                <a:spcPts val="300"/>
              </a:spcBef>
            </a:pPr>
            <a:r>
              <a:rPr lang="en-US" altLang="ja-JP" sz="900" dirty="0">
                <a:solidFill>
                  <a:srgbClr val="632523"/>
                </a:solidFill>
                <a:latin typeface="HGP明朝B" panose="02020800000000000000" pitchFamily="18" charset="-128"/>
                <a:ea typeface="HGP明朝B" panose="02020800000000000000" pitchFamily="18" charset="-128"/>
                <a:cs typeface="FOT-モード明朝A Std B"/>
              </a:rPr>
              <a:t>★</a:t>
            </a:r>
            <a:r>
              <a:rPr lang="ja-JP" altLang="en-US" sz="900" dirty="0">
                <a:solidFill>
                  <a:srgbClr val="632523"/>
                </a:solidFill>
                <a:latin typeface="HGP明朝B" panose="02020800000000000000" pitchFamily="18" charset="-128"/>
                <a:ea typeface="HGP明朝B" panose="02020800000000000000" pitchFamily="18" charset="-128"/>
                <a:cs typeface="FOT-モード明朝A Std B"/>
              </a:rPr>
              <a:t>ジャンル</a:t>
            </a:r>
            <a:r>
              <a:rPr lang="ja-JP" altLang="en-US" sz="900" dirty="0" smtClean="0">
                <a:solidFill>
                  <a:srgbClr val="632523"/>
                </a:solidFill>
                <a:latin typeface="HGP明朝B" panose="02020800000000000000" pitchFamily="18" charset="-128"/>
                <a:ea typeface="HGP明朝B" panose="02020800000000000000" pitchFamily="18" charset="-128"/>
                <a:cs typeface="FOT-モード明朝A Std B"/>
              </a:rPr>
              <a:t>：乳幼児知育ゲーム</a:t>
            </a:r>
            <a:endParaRPr lang="en-US" altLang="ja-JP" sz="900" dirty="0" smtClean="0">
              <a:solidFill>
                <a:srgbClr val="632523"/>
              </a:solidFill>
              <a:latin typeface="HGP明朝B" panose="02020800000000000000" pitchFamily="18" charset="-128"/>
              <a:ea typeface="HGP明朝B" panose="02020800000000000000" pitchFamily="18" charset="-128"/>
              <a:cs typeface="FOT-モード明朝A Std B"/>
            </a:endParaRPr>
          </a:p>
          <a:p>
            <a:pPr>
              <a:spcBef>
                <a:spcPts val="300"/>
              </a:spcBef>
            </a:pPr>
            <a:r>
              <a:rPr lang="en-US" altLang="ja-JP" sz="900" dirty="0" smtClean="0">
                <a:solidFill>
                  <a:srgbClr val="632523"/>
                </a:solidFill>
                <a:latin typeface="HGP明朝B" panose="02020800000000000000" pitchFamily="18" charset="-128"/>
                <a:ea typeface="HGP明朝B" panose="02020800000000000000" pitchFamily="18" charset="-128"/>
                <a:cs typeface="FOT-モード明朝A Std B"/>
              </a:rPr>
              <a:t>★</a:t>
            </a:r>
            <a:r>
              <a:rPr lang="ja-JP" altLang="en-US" sz="900" dirty="0" smtClean="0">
                <a:solidFill>
                  <a:srgbClr val="632523"/>
                </a:solidFill>
                <a:latin typeface="HGP明朝B" panose="02020800000000000000" pitchFamily="18" charset="-128"/>
                <a:ea typeface="HGP明朝B" panose="02020800000000000000" pitchFamily="18" charset="-128"/>
                <a:cs typeface="FOT-モード明朝A Std B"/>
              </a:rPr>
              <a:t>ターゲット：子供を持つ母親層</a:t>
            </a:r>
            <a:endParaRPr lang="ja-JP" altLang="en-US" sz="900" dirty="0">
              <a:solidFill>
                <a:srgbClr val="632523"/>
              </a:solidFill>
              <a:latin typeface="HGP明朝B" panose="02020800000000000000" pitchFamily="18" charset="-128"/>
              <a:ea typeface="HGP明朝B" panose="02020800000000000000" pitchFamily="18" charset="-128"/>
              <a:cs typeface="FOT-モード明朝A Std B"/>
            </a:endParaRPr>
          </a:p>
          <a:p>
            <a:pPr>
              <a:spcBef>
                <a:spcPts val="300"/>
              </a:spcBef>
            </a:pPr>
            <a:r>
              <a:rPr lang="ja-JP" altLang="en-US" sz="900" dirty="0" smtClean="0">
                <a:solidFill>
                  <a:srgbClr val="632523"/>
                </a:solidFill>
                <a:latin typeface="HGP明朝B" panose="02020800000000000000" pitchFamily="18" charset="-128"/>
                <a:ea typeface="HGP明朝B" panose="02020800000000000000" pitchFamily="18" charset="-128"/>
                <a:cs typeface="FOT-モード明朝A Std B"/>
              </a:rPr>
              <a:t>★プレイ人数：１人</a:t>
            </a:r>
            <a:endParaRPr lang="en-US" altLang="ja-JP" sz="900" dirty="0" smtClean="0">
              <a:solidFill>
                <a:srgbClr val="632523"/>
              </a:solidFill>
              <a:latin typeface="HGP明朝B" panose="02020800000000000000" pitchFamily="18" charset="-128"/>
              <a:ea typeface="HGP明朝B" panose="02020800000000000000" pitchFamily="18" charset="-128"/>
              <a:cs typeface="FOT-モード明朝A Std B"/>
            </a:endParaRPr>
          </a:p>
          <a:p>
            <a:pPr>
              <a:spcBef>
                <a:spcPts val="300"/>
              </a:spcBef>
            </a:pPr>
            <a:r>
              <a:rPr lang="ja-JP" altLang="en-US" sz="900" dirty="0" smtClean="0">
                <a:solidFill>
                  <a:srgbClr val="632523"/>
                </a:solidFill>
                <a:latin typeface="HGP明朝B" panose="02020800000000000000" pitchFamily="18" charset="-128"/>
                <a:ea typeface="HGP明朝B" panose="02020800000000000000" pitchFamily="18" charset="-128"/>
                <a:cs typeface="FOT-モード明朝A Std B"/>
              </a:rPr>
              <a:t>★</a:t>
            </a:r>
            <a:r>
              <a:rPr lang="ja-JP" altLang="en-US" sz="900" dirty="0">
                <a:solidFill>
                  <a:srgbClr val="632523"/>
                </a:solidFill>
                <a:latin typeface="HGP明朝B" panose="02020800000000000000" pitchFamily="18" charset="-128"/>
                <a:ea typeface="HGP明朝B" panose="02020800000000000000" pitchFamily="18" charset="-128"/>
                <a:cs typeface="FOT-モード明朝A Std B"/>
              </a:rPr>
              <a:t>発売</a:t>
            </a:r>
            <a:r>
              <a:rPr lang="ja-JP" altLang="en-US" sz="900" dirty="0" smtClean="0">
                <a:solidFill>
                  <a:srgbClr val="632523"/>
                </a:solidFill>
                <a:latin typeface="HGP明朝B" panose="02020800000000000000" pitchFamily="18" charset="-128"/>
                <a:ea typeface="HGP明朝B" panose="02020800000000000000" pitchFamily="18" charset="-128"/>
                <a:cs typeface="FOT-モード明朝A Std B"/>
              </a:rPr>
              <a:t>予定：</a:t>
            </a:r>
            <a:r>
              <a:rPr lang="en-US" altLang="ja-JP" sz="900" dirty="0" smtClean="0">
                <a:solidFill>
                  <a:srgbClr val="632523"/>
                </a:solidFill>
                <a:latin typeface="HGP明朝B" panose="02020800000000000000" pitchFamily="18" charset="-128"/>
                <a:ea typeface="HGP明朝B" panose="02020800000000000000" pitchFamily="18" charset="-128"/>
                <a:cs typeface="FOT-モード明朝A Std B"/>
              </a:rPr>
              <a:t>2015</a:t>
            </a:r>
            <a:r>
              <a:rPr lang="ja-JP" altLang="en-US" sz="900" dirty="0" smtClean="0">
                <a:solidFill>
                  <a:srgbClr val="632523"/>
                </a:solidFill>
                <a:latin typeface="HGP明朝B" panose="02020800000000000000" pitchFamily="18" charset="-128"/>
                <a:ea typeface="HGP明朝B" panose="02020800000000000000" pitchFamily="18" charset="-128"/>
                <a:cs typeface="FOT-モード明朝A Std B"/>
              </a:rPr>
              <a:t>年</a:t>
            </a:r>
            <a:r>
              <a:rPr lang="en-US" altLang="ja-JP" sz="900" dirty="0" smtClean="0">
                <a:solidFill>
                  <a:srgbClr val="632523"/>
                </a:solidFill>
                <a:latin typeface="HGP明朝B" panose="02020800000000000000" pitchFamily="18" charset="-128"/>
                <a:ea typeface="HGP明朝B" panose="02020800000000000000" pitchFamily="18" charset="-128"/>
                <a:cs typeface="FOT-モード明朝A Std B"/>
              </a:rPr>
              <a:t>2</a:t>
            </a:r>
            <a:r>
              <a:rPr lang="ja-JP" altLang="en-US" sz="900" dirty="0" smtClean="0">
                <a:solidFill>
                  <a:srgbClr val="632523"/>
                </a:solidFill>
                <a:latin typeface="HGP明朝B" panose="02020800000000000000" pitchFamily="18" charset="-128"/>
                <a:ea typeface="HGP明朝B" panose="02020800000000000000" pitchFamily="18" charset="-128"/>
                <a:cs typeface="FOT-モード明朝A Std B"/>
              </a:rPr>
              <a:t>月</a:t>
            </a:r>
            <a:endParaRPr lang="en-US" altLang="ja-JP" sz="900" dirty="0" smtClean="0">
              <a:solidFill>
                <a:srgbClr val="632523"/>
              </a:solidFill>
              <a:latin typeface="HGP明朝B" panose="02020800000000000000" pitchFamily="18" charset="-128"/>
              <a:ea typeface="HGP明朝B" panose="02020800000000000000" pitchFamily="18" charset="-128"/>
              <a:cs typeface="FOT-モード明朝A Std B"/>
            </a:endParaRPr>
          </a:p>
          <a:p>
            <a:pPr>
              <a:spcBef>
                <a:spcPts val="300"/>
              </a:spcBef>
            </a:pPr>
            <a:r>
              <a:rPr lang="ja-JP" altLang="en-US" sz="900" dirty="0" smtClean="0">
                <a:solidFill>
                  <a:srgbClr val="632523"/>
                </a:solidFill>
                <a:latin typeface="HGP明朝B" panose="02020800000000000000" pitchFamily="18" charset="-128"/>
                <a:ea typeface="HGP明朝B" panose="02020800000000000000" pitchFamily="18" charset="-128"/>
                <a:cs typeface="FOT-モード明朝A Std B"/>
              </a:rPr>
              <a:t>★方向：縦向き</a:t>
            </a:r>
            <a:endParaRPr lang="en-US" altLang="ja-JP" sz="900" dirty="0" smtClean="0">
              <a:solidFill>
                <a:srgbClr val="632523"/>
              </a:solidFill>
              <a:latin typeface="HGP明朝B" panose="02020800000000000000" pitchFamily="18" charset="-128"/>
              <a:ea typeface="HGP明朝B" panose="02020800000000000000" pitchFamily="18" charset="-128"/>
              <a:cs typeface="FOT-モード明朝A Std B"/>
            </a:endParaRPr>
          </a:p>
        </p:txBody>
      </p:sp>
      <p:sp>
        <p:nvSpPr>
          <p:cNvPr id="4" name="円/楕円 3"/>
          <p:cNvSpPr/>
          <p:nvPr/>
        </p:nvSpPr>
        <p:spPr>
          <a:xfrm>
            <a:off x="1370409" y="1700808"/>
            <a:ext cx="6408712" cy="3672408"/>
          </a:xfrm>
          <a:prstGeom prst="ellipse">
            <a:avLst/>
          </a:prstGeom>
          <a:gradFill>
            <a:gsLst>
              <a:gs pos="0">
                <a:schemeClr val="accent6">
                  <a:lumMod val="20000"/>
                  <a:lumOff val="80000"/>
                  <a:alpha val="80000"/>
                </a:schemeClr>
              </a:gs>
              <a:gs pos="50000">
                <a:schemeClr val="bg1">
                  <a:alpha val="80000"/>
                </a:schemeClr>
              </a:gs>
              <a:gs pos="100000">
                <a:schemeClr val="accent5">
                  <a:lumMod val="20000"/>
                  <a:lumOff val="80000"/>
                  <a:alpha val="80000"/>
                </a:schemeClr>
              </a:gs>
            </a:gsLst>
            <a:lin ang="5400000" scaled="0"/>
          </a:gra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b="1" dirty="0" smtClean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187623" y="2766217"/>
            <a:ext cx="67687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200" b="1" dirty="0" smtClean="0">
                <a:ln w="9525" cmpd="sng">
                  <a:solidFill>
                    <a:schemeClr val="accent2">
                      <a:lumMod val="5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0">
                      <a:srgbClr val="FF99CC"/>
                    </a:gs>
                    <a:gs pos="50000">
                      <a:srgbClr val="FFC000"/>
                    </a:gs>
                    <a:gs pos="100000">
                      <a:srgbClr val="FF0000"/>
                    </a:gs>
                  </a:gsLst>
                  <a:lin ang="0" scaled="1"/>
                  <a:tileRect/>
                </a:gradFill>
                <a:effectLst>
                  <a:glow rad="63500">
                    <a:schemeClr val="bg1">
                      <a:alpha val="8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Judgment IQ</a:t>
            </a:r>
          </a:p>
          <a:p>
            <a:pPr algn="ctr"/>
            <a:r>
              <a:rPr lang="ja-JP" altLang="en-US" sz="4200" b="1" dirty="0" smtClean="0">
                <a:ln w="9525" cmpd="sng">
                  <a:solidFill>
                    <a:schemeClr val="accent2">
                      <a:lumMod val="5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0">
                      <a:srgbClr val="FF99CC"/>
                    </a:gs>
                    <a:gs pos="50000">
                      <a:srgbClr val="FFC000"/>
                    </a:gs>
                    <a:gs pos="100000">
                      <a:srgbClr val="FF0000"/>
                    </a:gs>
                  </a:gsLst>
                  <a:lin ang="0" scaled="1"/>
                  <a:tileRect/>
                </a:gradFill>
                <a:effectLst>
                  <a:glow rad="63500">
                    <a:schemeClr val="bg1">
                      <a:alpha val="8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～</a:t>
            </a:r>
            <a:r>
              <a:rPr lang="ja-JP" altLang="en-US" sz="4200" b="1" dirty="0">
                <a:ln w="9525" cmpd="sng">
                  <a:solidFill>
                    <a:schemeClr val="accent2">
                      <a:lumMod val="5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0">
                      <a:srgbClr val="FF99CC"/>
                    </a:gs>
                    <a:gs pos="50000">
                      <a:srgbClr val="FFC000"/>
                    </a:gs>
                    <a:gs pos="100000">
                      <a:srgbClr val="FF0000"/>
                    </a:gs>
                  </a:gsLst>
                  <a:lin ang="0" scaled="1"/>
                  <a:tileRect/>
                </a:gradFill>
                <a:effectLst>
                  <a:glow rad="63500">
                    <a:schemeClr val="bg1">
                      <a:alpha val="8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幼児からの</a:t>
            </a:r>
            <a:r>
              <a:rPr lang="en-US" altLang="ja-JP" sz="4200" b="1" dirty="0">
                <a:ln w="9525" cmpd="sng">
                  <a:solidFill>
                    <a:schemeClr val="accent2">
                      <a:lumMod val="5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0">
                      <a:srgbClr val="FF99CC"/>
                    </a:gs>
                    <a:gs pos="50000">
                      <a:srgbClr val="FFC000"/>
                    </a:gs>
                    <a:gs pos="100000">
                      <a:srgbClr val="FF0000"/>
                    </a:gs>
                  </a:gsLst>
                  <a:lin ang="0" scaled="1"/>
                  <a:tileRect/>
                </a:gradFill>
                <a:effectLst>
                  <a:glow rad="63500">
                    <a:schemeClr val="bg1">
                      <a:alpha val="8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IQ</a:t>
            </a:r>
            <a:r>
              <a:rPr lang="ja-JP" altLang="en-US" sz="4200" b="1" dirty="0">
                <a:ln w="9525" cmpd="sng">
                  <a:solidFill>
                    <a:schemeClr val="accent2">
                      <a:lumMod val="5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0">
                      <a:srgbClr val="FF99CC"/>
                    </a:gs>
                    <a:gs pos="50000">
                      <a:srgbClr val="FFC000"/>
                    </a:gs>
                    <a:gs pos="100000">
                      <a:srgbClr val="FF0000"/>
                    </a:gs>
                  </a:gsLst>
                  <a:lin ang="0" scaled="1"/>
                  <a:tileRect/>
                </a:gradFill>
                <a:effectLst>
                  <a:glow rad="63500">
                    <a:schemeClr val="bg1">
                      <a:alpha val="8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訓練</a:t>
            </a:r>
            <a:r>
              <a:rPr lang="ja-JP" altLang="en-US" sz="4200" b="1" dirty="0" smtClean="0">
                <a:ln w="9525" cmpd="sng">
                  <a:solidFill>
                    <a:schemeClr val="accent2">
                      <a:lumMod val="5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0">
                      <a:srgbClr val="FF99CC"/>
                    </a:gs>
                    <a:gs pos="50000">
                      <a:srgbClr val="FFC000"/>
                    </a:gs>
                    <a:gs pos="100000">
                      <a:srgbClr val="FF0000"/>
                    </a:gs>
                  </a:gsLst>
                  <a:lin ang="0" scaled="1"/>
                  <a:tileRect/>
                </a:gradFill>
                <a:effectLst>
                  <a:glow rad="63500">
                    <a:schemeClr val="bg1">
                      <a:alpha val="8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！～</a:t>
            </a:r>
            <a:endParaRPr lang="en-US" altLang="ja-JP" sz="4200" b="1" dirty="0">
              <a:ln w="9525" cmpd="sng">
                <a:solidFill>
                  <a:schemeClr val="accent2">
                    <a:lumMod val="50000"/>
                  </a:schemeClr>
                </a:solidFill>
                <a:prstDash val="solid"/>
                <a:miter lim="800000"/>
              </a:ln>
              <a:gradFill flip="none" rotWithShape="1">
                <a:gsLst>
                  <a:gs pos="0">
                    <a:srgbClr val="FF99CC"/>
                  </a:gs>
                  <a:gs pos="50000">
                    <a:srgbClr val="FFC000"/>
                  </a:gs>
                  <a:gs pos="100000">
                    <a:srgbClr val="FF0000"/>
                  </a:gs>
                </a:gsLst>
                <a:lin ang="0" scaled="1"/>
                <a:tileRect/>
              </a:gradFill>
              <a:effectLst>
                <a:glow rad="63500">
                  <a:schemeClr val="bg1">
                    <a:alpha val="8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737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グループ化 31"/>
          <p:cNvGrpSpPr/>
          <p:nvPr/>
        </p:nvGrpSpPr>
        <p:grpSpPr>
          <a:xfrm>
            <a:off x="2765" y="29715"/>
            <a:ext cx="9144000" cy="6858000"/>
            <a:chOff x="2765" y="29715"/>
            <a:chExt cx="9144000" cy="6858000"/>
          </a:xfrm>
        </p:grpSpPr>
        <p:pic>
          <p:nvPicPr>
            <p:cNvPr id="36" name="Picture 2" descr="C:\Users\a-ishiduka\Desktop\APP資料\4307b787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347065" y="-1111903"/>
              <a:ext cx="6452638" cy="91412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正方形/長方形 36"/>
            <p:cNvSpPr/>
            <p:nvPr/>
          </p:nvSpPr>
          <p:spPr>
            <a:xfrm>
              <a:off x="2765" y="29715"/>
              <a:ext cx="9144000" cy="685800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b="1" dirty="0" smtClean="0"/>
            </a:p>
          </p:txBody>
        </p:sp>
      </p:grpSp>
      <p:pic>
        <p:nvPicPr>
          <p:cNvPr id="21" name="Picture 14" descr="D:\17期企画書\乙女アトリエ\見出し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641" b="9207"/>
          <a:stretch/>
        </p:blipFill>
        <p:spPr bwMode="auto">
          <a:xfrm flipV="1">
            <a:off x="35496" y="476672"/>
            <a:ext cx="9097178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1" y="-27384"/>
            <a:ext cx="9328730" cy="646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5" tIns="45718" rIns="91435" bIns="4571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sz="3600" dirty="0" smtClean="0">
                <a:ln w="12700">
                  <a:noFill/>
                </a:ln>
                <a:effectLst>
                  <a:glow rad="63500">
                    <a:schemeClr val="bg1">
                      <a:alpha val="40000"/>
                    </a:schemeClr>
                  </a:glow>
                  <a:outerShdw blurRad="76200" dist="63500" dir="2700000" algn="tl">
                    <a:srgbClr val="420021">
                      <a:alpha val="40000"/>
                    </a:srgbClr>
                  </a:outerShdw>
                </a:effectLst>
                <a:latin typeface="+mj-ea"/>
                <a:ea typeface="+mj-ea"/>
              </a:rPr>
              <a:t>概要</a:t>
            </a:r>
            <a:r>
              <a:rPr lang="ja-JP" altLang="en-US" sz="2400" dirty="0" smtClean="0">
                <a:ln w="12700">
                  <a:noFill/>
                </a:ln>
                <a:effectLst>
                  <a:glow rad="63500">
                    <a:schemeClr val="bg1">
                      <a:alpha val="40000"/>
                    </a:schemeClr>
                  </a:glow>
                  <a:outerShdw blurRad="76200" dist="63500" dir="2700000" algn="tl">
                    <a:srgbClr val="420021">
                      <a:alpha val="40000"/>
                    </a:srgbClr>
                  </a:outerShdw>
                </a:effectLst>
                <a:latin typeface="+mj-ea"/>
                <a:ea typeface="+mj-ea"/>
              </a:rPr>
              <a:t>～このゲームについて～</a:t>
            </a:r>
            <a:endParaRPr lang="ja-JP" altLang="en-US" sz="2400" dirty="0">
              <a:ln w="12700">
                <a:noFill/>
              </a:ln>
              <a:effectLst>
                <a:glow rad="63500">
                  <a:schemeClr val="bg1">
                    <a:alpha val="40000"/>
                  </a:schemeClr>
                </a:glow>
                <a:outerShdw blurRad="76200" dist="63500" dir="2700000" algn="tl">
                  <a:srgbClr val="420021">
                    <a:alpha val="4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6" name="スライド番号プレースホルダー 35"/>
          <p:cNvSpPr>
            <a:spLocks noGrp="1"/>
          </p:cNvSpPr>
          <p:nvPr>
            <p:ph type="sldNum" sz="quarter" idx="12"/>
          </p:nvPr>
        </p:nvSpPr>
        <p:spPr>
          <a:xfrm>
            <a:off x="6999074" y="6521450"/>
            <a:ext cx="2133600" cy="365125"/>
          </a:xfrm>
        </p:spPr>
        <p:txBody>
          <a:bodyPr/>
          <a:lstStyle/>
          <a:p>
            <a:fld id="{60C23000-15D9-4A06-BAB0-D916FBA317E8}" type="slidenum">
              <a:rPr kumimoji="1" lang="ja-JP" altLang="en-US" smtClean="0">
                <a:solidFill>
                  <a:schemeClr val="tx1"/>
                </a:solidFill>
              </a:rPr>
              <a:pPr/>
              <a:t>2</a:t>
            </a:fld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25" name="グループ化 24"/>
          <p:cNvGrpSpPr/>
          <p:nvPr/>
        </p:nvGrpSpPr>
        <p:grpSpPr>
          <a:xfrm>
            <a:off x="93786" y="667979"/>
            <a:ext cx="8726685" cy="1746057"/>
            <a:chOff x="179511" y="1011216"/>
            <a:chExt cx="8726685" cy="1746057"/>
          </a:xfrm>
        </p:grpSpPr>
        <p:sp>
          <p:nvSpPr>
            <p:cNvPr id="27" name="テキスト ボックス 26"/>
            <p:cNvSpPr txBox="1"/>
            <p:nvPr/>
          </p:nvSpPr>
          <p:spPr>
            <a:xfrm>
              <a:off x="1187624" y="188750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dirty="0"/>
            </a:p>
          </p:txBody>
        </p:sp>
        <p:sp>
          <p:nvSpPr>
            <p:cNvPr id="28" name="角丸四角形 27"/>
            <p:cNvSpPr/>
            <p:nvPr/>
          </p:nvSpPr>
          <p:spPr>
            <a:xfrm>
              <a:off x="179511" y="1011216"/>
              <a:ext cx="8726685" cy="1720142"/>
            </a:xfrm>
            <a:prstGeom prst="roundRect">
              <a:avLst>
                <a:gd name="adj" fmla="val 6391"/>
              </a:avLst>
            </a:prstGeom>
            <a:gradFill>
              <a:gsLst>
                <a:gs pos="0">
                  <a:srgbClr val="FFFFE7"/>
                </a:gs>
                <a:gs pos="50000">
                  <a:srgbClr val="FFFFE7"/>
                </a:gs>
                <a:gs pos="100000">
                  <a:srgbClr val="FFE7E7">
                    <a:alpha val="70000"/>
                  </a:srgbClr>
                </a:gs>
              </a:gsLst>
              <a:lin ang="0" scaled="1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テキスト ボックス 5"/>
            <p:cNvSpPr txBox="1">
              <a:spLocks noChangeArrowheads="1"/>
            </p:cNvSpPr>
            <p:nvPr/>
          </p:nvSpPr>
          <p:spPr bwMode="auto">
            <a:xfrm>
              <a:off x="203895" y="1095280"/>
              <a:ext cx="8424936" cy="1661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r>
                <a:rPr lang="ja-JP" altLang="en-US" sz="1400" b="1" dirty="0" smtClean="0">
                  <a:latin typeface="+mj-ea"/>
                  <a:ea typeface="+mj-ea"/>
                </a:rPr>
                <a:t>▼このゲームのコンセプト</a:t>
              </a:r>
              <a:endParaRPr lang="en-US" altLang="ja-JP" sz="1400" b="1" dirty="0" smtClean="0">
                <a:latin typeface="+mj-ea"/>
                <a:ea typeface="+mj-ea"/>
              </a:endParaRPr>
            </a:p>
            <a:p>
              <a:r>
                <a:rPr lang="ja-JP" altLang="en-US" sz="1100" b="1" dirty="0" smtClean="0">
                  <a:latin typeface="+mj-ea"/>
                  <a:ea typeface="+mj-ea"/>
                </a:rPr>
                <a:t>■概要１</a:t>
              </a:r>
              <a:endParaRPr lang="en-US" altLang="ja-JP" sz="1100" b="1" dirty="0" smtClean="0">
                <a:latin typeface="+mj-ea"/>
                <a:ea typeface="+mj-ea"/>
              </a:endParaRPr>
            </a:p>
            <a:p>
              <a:r>
                <a:rPr lang="ja-JP" altLang="en-US" sz="1100" dirty="0" smtClean="0">
                  <a:latin typeface="+mj-ea"/>
                  <a:ea typeface="+mj-ea"/>
                </a:rPr>
                <a:t>この</a:t>
              </a:r>
              <a:r>
                <a:rPr lang="ja-JP" altLang="en-US" sz="1100" dirty="0" smtClean="0">
                  <a:latin typeface="+mj-ea"/>
                  <a:ea typeface="+mj-ea"/>
                </a:rPr>
                <a:t>「</a:t>
              </a:r>
              <a:r>
                <a:rPr lang="en-US" altLang="ja-JP" sz="1100" dirty="0">
                  <a:latin typeface="+mj-ea"/>
                  <a:ea typeface="+mj-ea"/>
                </a:rPr>
                <a:t>Judgment IQ-judgment-</a:t>
              </a:r>
              <a:r>
                <a:rPr lang="ja-JP" altLang="en-US" sz="1100" dirty="0">
                  <a:latin typeface="+mj-ea"/>
                  <a:ea typeface="+mj-ea"/>
                </a:rPr>
                <a:t>～幼児からの</a:t>
              </a:r>
              <a:r>
                <a:rPr lang="en-US" altLang="ja-JP" sz="1100" dirty="0">
                  <a:latin typeface="+mj-ea"/>
                  <a:ea typeface="+mj-ea"/>
                </a:rPr>
                <a:t>IQ</a:t>
              </a:r>
              <a:r>
                <a:rPr lang="ja-JP" altLang="en-US" sz="1100" dirty="0">
                  <a:latin typeface="+mj-ea"/>
                  <a:ea typeface="+mj-ea"/>
                </a:rPr>
                <a:t>訓練！」</a:t>
              </a:r>
              <a:r>
                <a:rPr lang="ja-JP" altLang="en-US" sz="1100" dirty="0" smtClean="0">
                  <a:latin typeface="+mj-ea"/>
                  <a:ea typeface="+mj-ea"/>
                </a:rPr>
                <a:t>は前作の「</a:t>
              </a:r>
              <a:r>
                <a:rPr lang="en-US" altLang="ja-JP" sz="1100" dirty="0">
                  <a:latin typeface="+mj-ea"/>
                  <a:ea typeface="+mj-ea"/>
                </a:rPr>
                <a:t>Enhance IQ</a:t>
              </a:r>
              <a:r>
                <a:rPr lang="ja-JP" altLang="en-US" sz="1100" dirty="0" smtClean="0">
                  <a:latin typeface="+mj-ea"/>
                  <a:ea typeface="+mj-ea"/>
                </a:rPr>
                <a:t>」の続編にあたります。</a:t>
              </a:r>
              <a:endParaRPr lang="en-US" altLang="ja-JP" sz="1100" dirty="0" smtClean="0">
                <a:latin typeface="+mj-ea"/>
                <a:ea typeface="+mj-ea"/>
              </a:endParaRPr>
            </a:p>
            <a:p>
              <a:r>
                <a:rPr lang="ja-JP" altLang="en-US" sz="1100" dirty="0" smtClean="0">
                  <a:latin typeface="+mj-ea"/>
                  <a:ea typeface="+mj-ea"/>
                </a:rPr>
                <a:t>本作では子供</a:t>
              </a:r>
              <a:r>
                <a:rPr lang="ja-JP" altLang="en-US" sz="1100" dirty="0" smtClean="0">
                  <a:latin typeface="+mj-ea"/>
                  <a:ea typeface="+mj-ea"/>
                </a:rPr>
                <a:t>の</a:t>
              </a:r>
              <a:r>
                <a:rPr lang="ja-JP" altLang="en-US" sz="1100" dirty="0" smtClean="0">
                  <a:latin typeface="+mj-ea"/>
                  <a:ea typeface="+mj-ea"/>
                </a:rPr>
                <a:t>認知判断力を</a:t>
              </a:r>
              <a:r>
                <a:rPr lang="ja-JP" altLang="en-US" sz="1100" dirty="0" smtClean="0">
                  <a:latin typeface="+mj-ea"/>
                  <a:ea typeface="+mj-ea"/>
                </a:rPr>
                <a:t>上げ、</a:t>
              </a:r>
              <a:r>
                <a:rPr lang="ja-JP" altLang="en-US" sz="11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幼い頃から</a:t>
              </a:r>
              <a:r>
                <a:rPr lang="ja-JP" altLang="en-US" sz="11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の判断力を</a:t>
              </a:r>
              <a:r>
                <a:rPr lang="ja-JP" altLang="en-US" sz="11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上げることで、</a:t>
              </a:r>
              <a:r>
                <a:rPr lang="en-US" altLang="ja-JP" sz="11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IQ</a:t>
              </a:r>
              <a:r>
                <a:rPr lang="ja-JP" altLang="en-US" sz="11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を高める</a:t>
              </a:r>
              <a:r>
                <a:rPr lang="ja-JP" altLang="en-US" sz="1100" dirty="0" smtClean="0">
                  <a:latin typeface="+mj-ea"/>
                  <a:ea typeface="+mj-ea"/>
                </a:rPr>
                <a:t>！</a:t>
              </a:r>
              <a:endParaRPr lang="en-US" altLang="ja-JP" sz="1100" dirty="0" smtClean="0">
                <a:latin typeface="+mj-ea"/>
                <a:ea typeface="+mj-ea"/>
              </a:endParaRPr>
            </a:p>
            <a:p>
              <a:r>
                <a:rPr lang="ja-JP" altLang="en-US" sz="1100" b="1" dirty="0">
                  <a:solidFill>
                    <a:srgbClr val="FF0000"/>
                  </a:solidFill>
                  <a:latin typeface="+mj-ea"/>
                  <a:ea typeface="+mj-ea"/>
                </a:rPr>
                <a:t>と</a:t>
              </a:r>
              <a:r>
                <a:rPr lang="ja-JP" altLang="en-US" sz="11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いう名目で教育熱心なママユーザー</a:t>
              </a:r>
              <a:r>
                <a:rPr lang="ja-JP" altLang="en-US" sz="1100" dirty="0" smtClean="0">
                  <a:latin typeface="+mj-ea"/>
                  <a:ea typeface="+mj-ea"/>
                </a:rPr>
                <a:t>に売り出すゲームです！</a:t>
              </a:r>
              <a:r>
                <a:rPr lang="ja-JP" altLang="en-US" sz="1100" dirty="0" smtClean="0">
                  <a:latin typeface="+mj-ea"/>
                  <a:ea typeface="+mj-ea"/>
                </a:rPr>
                <a:t>（つまり前作と同じユーザー層に当てていきます。）</a:t>
              </a:r>
              <a:endParaRPr lang="en-US" altLang="ja-JP" sz="1100" dirty="0" smtClean="0">
                <a:latin typeface="+mj-ea"/>
                <a:ea typeface="+mj-ea"/>
              </a:endParaRPr>
            </a:p>
            <a:p>
              <a:endParaRPr lang="en-US" altLang="ja-JP" sz="1100" dirty="0" smtClean="0">
                <a:latin typeface="+mj-ea"/>
                <a:ea typeface="+mj-ea"/>
              </a:endParaRPr>
            </a:p>
            <a:p>
              <a:r>
                <a:rPr lang="ja-JP" altLang="en-US" sz="1100" b="1" dirty="0">
                  <a:latin typeface="+mj-ea"/>
                </a:rPr>
                <a:t>■</a:t>
              </a:r>
              <a:r>
                <a:rPr lang="ja-JP" altLang="en-US" sz="1100" b="1" dirty="0" smtClean="0">
                  <a:latin typeface="+mj-ea"/>
                </a:rPr>
                <a:t>概要</a:t>
              </a:r>
              <a:r>
                <a:rPr lang="ja-JP" altLang="en-US" sz="1100" b="1" dirty="0">
                  <a:latin typeface="+mj-ea"/>
                </a:rPr>
                <a:t>２</a:t>
              </a:r>
              <a:endParaRPr lang="en-US" altLang="ja-JP" sz="1100" b="1" dirty="0" smtClean="0">
                <a:latin typeface="+mj-ea"/>
              </a:endParaRPr>
            </a:p>
            <a:p>
              <a:r>
                <a:rPr lang="ja-JP" altLang="en-US" sz="1100" dirty="0">
                  <a:latin typeface="+mj-ea"/>
                  <a:ea typeface="+mj-ea"/>
                </a:rPr>
                <a:t>本作</a:t>
              </a:r>
              <a:r>
                <a:rPr lang="ja-JP" altLang="en-US" sz="1100" dirty="0" smtClean="0">
                  <a:latin typeface="+mj-ea"/>
                  <a:ea typeface="+mj-ea"/>
                </a:rPr>
                <a:t>はシンクアンドホクロウェアの</a:t>
              </a:r>
              <a:r>
                <a:rPr lang="ja-JP" altLang="en-US" sz="1100" dirty="0" smtClean="0">
                  <a:latin typeface="+mj-ea"/>
                  <a:ea typeface="+mj-ea"/>
                </a:rPr>
                <a:t>第二作目です。</a:t>
              </a:r>
              <a:endParaRPr lang="en-US" altLang="ja-JP" sz="1100" dirty="0" smtClean="0">
                <a:latin typeface="+mj-ea"/>
                <a:ea typeface="+mj-ea"/>
              </a:endParaRPr>
            </a:p>
            <a:p>
              <a:r>
                <a:rPr lang="ja-JP" altLang="en-US" sz="1100" dirty="0" smtClean="0">
                  <a:latin typeface="+mj-ea"/>
                  <a:ea typeface="+mj-ea"/>
                </a:rPr>
                <a:t>前作のノウハウを活かしつつ、前作よりも新しい処理や効率化を目指して進みます。</a:t>
              </a:r>
              <a:endParaRPr lang="en-US" altLang="ja-JP" sz="1100" dirty="0" smtClean="0">
                <a:latin typeface="+mj-ea"/>
                <a:ea typeface="+mj-ea"/>
              </a:endParaRPr>
            </a:p>
          </p:txBody>
        </p:sp>
      </p:grpSp>
      <p:grpSp>
        <p:nvGrpSpPr>
          <p:cNvPr id="18" name="グループ化 17"/>
          <p:cNvGrpSpPr/>
          <p:nvPr/>
        </p:nvGrpSpPr>
        <p:grpSpPr>
          <a:xfrm>
            <a:off x="93786" y="2455936"/>
            <a:ext cx="8974639" cy="2966045"/>
            <a:chOff x="93786" y="2723777"/>
            <a:chExt cx="8974639" cy="2966045"/>
          </a:xfrm>
        </p:grpSpPr>
        <p:sp>
          <p:nvSpPr>
            <p:cNvPr id="24" name="角丸四角形 23"/>
            <p:cNvSpPr/>
            <p:nvPr/>
          </p:nvSpPr>
          <p:spPr>
            <a:xfrm>
              <a:off x="93786" y="2723777"/>
              <a:ext cx="8726685" cy="2966045"/>
            </a:xfrm>
            <a:prstGeom prst="roundRect">
              <a:avLst>
                <a:gd name="adj" fmla="val 6391"/>
              </a:avLst>
            </a:prstGeom>
            <a:gradFill>
              <a:gsLst>
                <a:gs pos="0">
                  <a:srgbClr val="FFFFE7"/>
                </a:gs>
                <a:gs pos="50000">
                  <a:srgbClr val="FFFFE7"/>
                </a:gs>
                <a:gs pos="100000">
                  <a:srgbClr val="FFE7E7">
                    <a:alpha val="70000"/>
                  </a:srgbClr>
                </a:gs>
              </a:gsLst>
              <a:lin ang="0" scaled="1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テキスト ボックス 5"/>
            <p:cNvSpPr txBox="1">
              <a:spLocks noChangeArrowheads="1"/>
            </p:cNvSpPr>
            <p:nvPr/>
          </p:nvSpPr>
          <p:spPr bwMode="auto">
            <a:xfrm>
              <a:off x="156895" y="2773807"/>
              <a:ext cx="8911530" cy="2846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r>
                <a:rPr lang="ja-JP" altLang="en-US" sz="1400" b="1" dirty="0" smtClean="0">
                  <a:latin typeface="+mj-ea"/>
                  <a:ea typeface="+mj-ea"/>
                </a:rPr>
                <a:t>▼このゲームの概要</a:t>
              </a:r>
              <a:endParaRPr lang="en-US" altLang="ja-JP" sz="1400" b="1" dirty="0" smtClean="0">
                <a:latin typeface="+mj-ea"/>
                <a:ea typeface="+mj-ea"/>
              </a:endParaRPr>
            </a:p>
            <a:p>
              <a:r>
                <a:rPr lang="ja-JP" altLang="en-US" sz="1100" b="1" dirty="0" smtClean="0">
                  <a:latin typeface="+mj-ea"/>
                  <a:ea typeface="+mj-ea"/>
                </a:rPr>
                <a:t>■このゲームについて</a:t>
              </a:r>
            </a:p>
            <a:p>
              <a:r>
                <a:rPr lang="ja-JP" altLang="en-US" sz="1100" dirty="0" smtClean="0">
                  <a:latin typeface="+mj-ea"/>
                  <a:ea typeface="+mj-ea"/>
                </a:rPr>
                <a:t>このゲームは簡単にいえば</a:t>
              </a:r>
              <a:r>
                <a:rPr lang="ja-JP" altLang="en-US" sz="1100" dirty="0" smtClean="0">
                  <a:latin typeface="+mj-ea"/>
                  <a:ea typeface="+mj-ea"/>
                </a:rPr>
                <a:t>、制限時間内に表示されている画像を当てる、画像当てクイズです。</a:t>
              </a:r>
              <a:endParaRPr lang="en-US" altLang="ja-JP" sz="1100" dirty="0" smtClean="0">
                <a:latin typeface="+mj-ea"/>
                <a:ea typeface="+mj-ea"/>
              </a:endParaRPr>
            </a:p>
            <a:p>
              <a:r>
                <a:rPr lang="ja-JP" altLang="en-US" sz="1100" dirty="0" smtClean="0">
                  <a:latin typeface="+mj-ea"/>
                  <a:ea typeface="+mj-ea"/>
                </a:rPr>
                <a:t>初めにお題となる画像を表示した後、最大で１</a:t>
              </a:r>
              <a:r>
                <a:rPr lang="en-US" altLang="ja-JP" sz="1100" dirty="0" smtClean="0">
                  <a:latin typeface="+mj-ea"/>
                  <a:ea typeface="+mj-ea"/>
                </a:rPr>
                <a:t>5</a:t>
              </a:r>
              <a:r>
                <a:rPr lang="ja-JP" altLang="en-US" sz="1100" dirty="0" smtClean="0">
                  <a:latin typeface="+mj-ea"/>
                  <a:ea typeface="+mj-ea"/>
                </a:rPr>
                <a:t>枚の画像をばらばらに表示して、問題となる画像と同じ画像をタッチしたら正解。間違えたら失敗。</a:t>
              </a:r>
              <a:endParaRPr lang="en-US" altLang="ja-JP" sz="1100" dirty="0" smtClean="0">
                <a:latin typeface="+mj-ea"/>
                <a:ea typeface="+mj-ea"/>
              </a:endParaRPr>
            </a:p>
            <a:p>
              <a:r>
                <a:rPr lang="ja-JP" altLang="en-US" sz="1100" dirty="0" smtClean="0">
                  <a:latin typeface="+mj-ea"/>
                  <a:ea typeface="+mj-ea"/>
                </a:rPr>
                <a:t>というのが、本作のルールです。</a:t>
              </a:r>
              <a:endParaRPr lang="en-US" altLang="ja-JP" sz="1100" dirty="0" smtClean="0">
                <a:latin typeface="+mj-ea"/>
                <a:ea typeface="+mj-ea"/>
              </a:endParaRPr>
            </a:p>
            <a:p>
              <a:r>
                <a:rPr lang="en-US" altLang="ja-JP" sz="1100" dirty="0" smtClean="0">
                  <a:latin typeface="+mj-ea"/>
                  <a:ea typeface="+mj-ea"/>
                </a:rPr>
                <a:t>※</a:t>
              </a:r>
              <a:r>
                <a:rPr lang="ja-JP" altLang="en-US" sz="1100" dirty="0">
                  <a:latin typeface="+mj-ea"/>
                  <a:ea typeface="+mj-ea"/>
                </a:rPr>
                <a:t>前作のよう</a:t>
              </a:r>
              <a:r>
                <a:rPr lang="ja-JP" altLang="en-US" sz="1100" dirty="0" smtClean="0">
                  <a:latin typeface="+mj-ea"/>
                  <a:ea typeface="+mj-ea"/>
                </a:rPr>
                <a:t>に正解が複数あることはありません。</a:t>
              </a:r>
              <a:endParaRPr lang="en-US" altLang="ja-JP" sz="1100" dirty="0" smtClean="0">
                <a:latin typeface="+mj-ea"/>
                <a:ea typeface="+mj-ea"/>
              </a:endParaRPr>
            </a:p>
            <a:p>
              <a:r>
                <a:rPr lang="ja-JP" altLang="en-US" sz="1100" b="1" dirty="0" smtClean="0">
                  <a:latin typeface="+mj-ea"/>
                </a:rPr>
                <a:t>■２つのモードと３つのレベル</a:t>
              </a:r>
              <a:endParaRPr lang="en-US" altLang="ja-JP" sz="1100" b="1" dirty="0" smtClean="0">
                <a:latin typeface="+mj-ea"/>
              </a:endParaRPr>
            </a:p>
            <a:p>
              <a:r>
                <a:rPr lang="ja-JP" altLang="en-US" sz="1100" dirty="0" smtClean="0">
                  <a:latin typeface="+mj-ea"/>
                </a:rPr>
                <a:t>本作では２つのモードと３つのレベルがあります。</a:t>
              </a:r>
              <a:endParaRPr lang="en-US" altLang="ja-JP" sz="1100" dirty="0" smtClean="0">
                <a:latin typeface="+mj-ea"/>
              </a:endParaRPr>
            </a:p>
            <a:p>
              <a:r>
                <a:rPr lang="ja-JP" altLang="en-US" sz="1100" dirty="0" smtClean="0">
                  <a:latin typeface="+mj-ea"/>
                </a:rPr>
                <a:t>モードは下記のとおりです。</a:t>
              </a:r>
              <a:endParaRPr lang="en-US" altLang="ja-JP" sz="1100" dirty="0" smtClean="0">
                <a:latin typeface="+mj-ea"/>
              </a:endParaRPr>
            </a:p>
            <a:p>
              <a:r>
                <a:rPr lang="ja-JP" altLang="en-US" sz="1100" dirty="0" smtClean="0">
                  <a:latin typeface="+mj-ea"/>
                </a:rPr>
                <a:t>１：お題の画像が表示されて、その画像を見ながら、問題を</a:t>
              </a:r>
              <a:r>
                <a:rPr lang="ja-JP" altLang="en-US" sz="1100" dirty="0">
                  <a:latin typeface="+mj-ea"/>
                </a:rPr>
                <a:t>解くモード</a:t>
              </a:r>
              <a:endParaRPr lang="en-US" altLang="ja-JP" sz="1100" dirty="0" smtClean="0">
                <a:latin typeface="+mj-ea"/>
              </a:endParaRPr>
            </a:p>
            <a:p>
              <a:r>
                <a:rPr lang="ja-JP" altLang="en-US" sz="1100" dirty="0" smtClean="0">
                  <a:latin typeface="+mj-ea"/>
                </a:rPr>
                <a:t>２：お題の画像が表示されて、その画像が消えてしまって、問題を解くモード</a:t>
              </a:r>
              <a:endParaRPr lang="en-US" altLang="ja-JP" sz="1100" dirty="0" smtClean="0">
                <a:latin typeface="+mj-ea"/>
              </a:endParaRPr>
            </a:p>
            <a:p>
              <a:endParaRPr lang="en-US" altLang="ja-JP" sz="1100" dirty="0">
                <a:latin typeface="+mj-ea"/>
              </a:endParaRPr>
            </a:p>
            <a:p>
              <a:r>
                <a:rPr lang="ja-JP" altLang="en-US" sz="1100" dirty="0" smtClean="0">
                  <a:latin typeface="+mj-ea"/>
                </a:rPr>
                <a:t>各モード</a:t>
              </a:r>
              <a:r>
                <a:rPr lang="ja-JP" altLang="en-US" sz="1100" dirty="0">
                  <a:latin typeface="+mj-ea"/>
                </a:rPr>
                <a:t>に</a:t>
              </a:r>
              <a:r>
                <a:rPr lang="ja-JP" altLang="en-US" sz="1100" dirty="0" smtClean="0">
                  <a:latin typeface="+mj-ea"/>
                </a:rPr>
                <a:t>は３つまでのレベルがあります。</a:t>
              </a:r>
              <a:endParaRPr lang="en-US" altLang="ja-JP" sz="1100" dirty="0" smtClean="0">
                <a:latin typeface="+mj-ea"/>
              </a:endParaRPr>
            </a:p>
            <a:p>
              <a:r>
                <a:rPr lang="ja-JP" altLang="en-US" sz="1100" dirty="0" smtClean="0">
                  <a:latin typeface="+mj-ea"/>
                </a:rPr>
                <a:t>・画像が５枚のもの</a:t>
              </a:r>
              <a:endParaRPr lang="en-US" altLang="ja-JP" sz="1100" dirty="0" smtClean="0">
                <a:latin typeface="+mj-ea"/>
              </a:endParaRPr>
            </a:p>
            <a:p>
              <a:r>
                <a:rPr lang="ja-JP" altLang="en-US" sz="1100" dirty="0">
                  <a:latin typeface="+mj-ea"/>
                </a:rPr>
                <a:t>・画像</a:t>
              </a:r>
              <a:r>
                <a:rPr lang="ja-JP" altLang="en-US" sz="1100" dirty="0" smtClean="0">
                  <a:latin typeface="+mj-ea"/>
                </a:rPr>
                <a:t>が１０枚</a:t>
              </a:r>
              <a:r>
                <a:rPr lang="ja-JP" altLang="en-US" sz="1100" dirty="0">
                  <a:latin typeface="+mj-ea"/>
                </a:rPr>
                <a:t>の</a:t>
              </a:r>
              <a:r>
                <a:rPr lang="ja-JP" altLang="en-US" sz="1100" dirty="0" smtClean="0">
                  <a:latin typeface="+mj-ea"/>
                </a:rPr>
                <a:t>もの</a:t>
              </a:r>
              <a:endParaRPr lang="en-US" altLang="ja-JP" sz="1100" dirty="0" smtClean="0">
                <a:latin typeface="+mj-ea"/>
              </a:endParaRPr>
            </a:p>
            <a:p>
              <a:r>
                <a:rPr lang="ja-JP" altLang="en-US" sz="1100" dirty="0">
                  <a:latin typeface="+mj-ea"/>
                </a:rPr>
                <a:t>・画像</a:t>
              </a:r>
              <a:r>
                <a:rPr lang="ja-JP" altLang="en-US" sz="1100" dirty="0" smtClean="0">
                  <a:latin typeface="+mj-ea"/>
                </a:rPr>
                <a:t>が１５枚</a:t>
              </a:r>
              <a:r>
                <a:rPr lang="ja-JP" altLang="en-US" sz="1100" dirty="0">
                  <a:latin typeface="+mj-ea"/>
                </a:rPr>
                <a:t>のもの</a:t>
              </a:r>
              <a:endParaRPr lang="en-US" altLang="ja-JP" sz="1100" dirty="0" smtClean="0">
                <a:latin typeface="+mj-ea"/>
                <a:ea typeface="+mj-ea"/>
              </a:endParaRPr>
            </a:p>
          </p:txBody>
        </p:sp>
      </p:grpSp>
      <p:grpSp>
        <p:nvGrpSpPr>
          <p:cNvPr id="39" name="グループ化 38"/>
          <p:cNvGrpSpPr/>
          <p:nvPr/>
        </p:nvGrpSpPr>
        <p:grpSpPr>
          <a:xfrm>
            <a:off x="95348" y="5507707"/>
            <a:ext cx="8916864" cy="1257276"/>
            <a:chOff x="93786" y="2723778"/>
            <a:chExt cx="8916864" cy="1257276"/>
          </a:xfrm>
        </p:grpSpPr>
        <p:sp>
          <p:nvSpPr>
            <p:cNvPr id="40" name="角丸四角形 39"/>
            <p:cNvSpPr/>
            <p:nvPr/>
          </p:nvSpPr>
          <p:spPr>
            <a:xfrm>
              <a:off x="93786" y="2723778"/>
              <a:ext cx="8726685" cy="1257276"/>
            </a:xfrm>
            <a:prstGeom prst="roundRect">
              <a:avLst>
                <a:gd name="adj" fmla="val 6391"/>
              </a:avLst>
            </a:prstGeom>
            <a:gradFill>
              <a:gsLst>
                <a:gs pos="0">
                  <a:srgbClr val="FFFFE7"/>
                </a:gs>
                <a:gs pos="50000">
                  <a:srgbClr val="FFFFE7"/>
                </a:gs>
                <a:gs pos="100000">
                  <a:srgbClr val="FFE7E7">
                    <a:alpha val="70000"/>
                  </a:srgbClr>
                </a:gs>
              </a:gsLst>
              <a:lin ang="0" scaled="1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テキスト ボックス 5"/>
            <p:cNvSpPr txBox="1">
              <a:spLocks noChangeArrowheads="1"/>
            </p:cNvSpPr>
            <p:nvPr/>
          </p:nvSpPr>
          <p:spPr bwMode="auto">
            <a:xfrm>
              <a:off x="99120" y="2779267"/>
              <a:ext cx="8911530" cy="1154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r>
                <a:rPr lang="ja-JP" altLang="en-US" sz="1400" b="1" dirty="0" smtClean="0">
                  <a:latin typeface="+mj-ea"/>
                  <a:ea typeface="+mj-ea"/>
                </a:rPr>
                <a:t>▼画像表示処理について</a:t>
              </a:r>
              <a:endParaRPr lang="en-US" altLang="ja-JP" sz="1400" b="1" dirty="0" smtClean="0">
                <a:latin typeface="+mj-ea"/>
                <a:ea typeface="+mj-ea"/>
              </a:endParaRPr>
            </a:p>
            <a:p>
              <a:r>
                <a:rPr lang="ja-JP" altLang="en-US" sz="1100" dirty="0" smtClean="0">
                  <a:latin typeface="+mj-ea"/>
                  <a:ea typeface="+mj-ea"/>
                </a:rPr>
                <a:t>・</a:t>
              </a:r>
              <a:r>
                <a:rPr lang="ja-JP" altLang="en-US" sz="1100" dirty="0">
                  <a:latin typeface="+mj-ea"/>
                </a:rPr>
                <a:t>正解を選ぶときの</a:t>
              </a:r>
              <a:r>
                <a:rPr lang="ja-JP" altLang="en-US" sz="1100" dirty="0" smtClean="0">
                  <a:latin typeface="+mj-ea"/>
                </a:rPr>
                <a:t>画像郡は</a:t>
              </a:r>
              <a:r>
                <a:rPr lang="ja-JP" altLang="en-US" sz="1100" dirty="0" smtClean="0">
                  <a:latin typeface="+mj-ea"/>
                  <a:ea typeface="+mj-ea"/>
                </a:rPr>
                <a:t>同じ画像が被らないようにランダムに表示されます（必ず正解は１ついれる）</a:t>
              </a:r>
              <a:endParaRPr lang="en-US" altLang="ja-JP" sz="1100" dirty="0" smtClean="0">
                <a:latin typeface="+mj-ea"/>
                <a:ea typeface="+mj-ea"/>
              </a:endParaRPr>
            </a:p>
            <a:p>
              <a:r>
                <a:rPr lang="ja-JP" altLang="en-US" sz="1100" dirty="0" smtClean="0">
                  <a:latin typeface="+mj-ea"/>
                  <a:ea typeface="+mj-ea"/>
                </a:rPr>
                <a:t>・画像を表示する座標はレベルごとに（５枚、１０枚、１５枚）にも違い、そのレベルにも各</a:t>
              </a:r>
              <a:r>
                <a:rPr lang="ja-JP" altLang="en-US" sz="1100" dirty="0" smtClean="0">
                  <a:latin typeface="+mj-ea"/>
                  <a:ea typeface="+mj-ea"/>
                </a:rPr>
                <a:t>４パターンあります。</a:t>
              </a:r>
              <a:endParaRPr lang="en-US" altLang="ja-JP" sz="1100" dirty="0" smtClean="0">
                <a:latin typeface="+mj-ea"/>
                <a:ea typeface="+mj-ea"/>
              </a:endParaRPr>
            </a:p>
            <a:p>
              <a:r>
                <a:rPr lang="en-US" altLang="ja-JP" sz="1100" dirty="0" smtClean="0">
                  <a:latin typeface="+mj-ea"/>
                  <a:ea typeface="+mj-ea"/>
                </a:rPr>
                <a:t>※</a:t>
              </a:r>
              <a:r>
                <a:rPr lang="ja-JP" altLang="en-US" sz="1100" dirty="0" smtClean="0">
                  <a:latin typeface="+mj-ea"/>
                  <a:ea typeface="+mj-ea"/>
                </a:rPr>
                <a:t>つまり３レベル分</a:t>
              </a:r>
              <a:r>
                <a:rPr lang="en-US" altLang="ja-JP" sz="1100" dirty="0" smtClean="0">
                  <a:latin typeface="+mj-ea"/>
                  <a:ea typeface="+mj-ea"/>
                </a:rPr>
                <a:t>×</a:t>
              </a:r>
              <a:r>
                <a:rPr lang="ja-JP" altLang="en-US" sz="1100" dirty="0">
                  <a:latin typeface="+mj-ea"/>
                  <a:ea typeface="+mj-ea"/>
                </a:rPr>
                <a:t>４</a:t>
              </a:r>
              <a:r>
                <a:rPr lang="ja-JP" altLang="en-US" sz="1100" dirty="0" smtClean="0">
                  <a:latin typeface="+mj-ea"/>
                  <a:ea typeface="+mj-ea"/>
                </a:rPr>
                <a:t>パターンで計１２パターン</a:t>
              </a:r>
              <a:endParaRPr lang="en-US" altLang="ja-JP" sz="1100" dirty="0" smtClean="0">
                <a:latin typeface="+mj-ea"/>
                <a:ea typeface="+mj-ea"/>
              </a:endParaRPr>
            </a:p>
            <a:p>
              <a:r>
                <a:rPr lang="ja-JP" altLang="en-US" sz="1100" dirty="0" smtClean="0">
                  <a:latin typeface="+mj-ea"/>
                  <a:ea typeface="+mj-ea"/>
                </a:rPr>
                <a:t>この画像の表示座標パターンはデータで座標を指定して、そこにランダムで画像を差込ます。</a:t>
              </a:r>
              <a:endParaRPr lang="en-US" altLang="ja-JP" sz="1100" dirty="0" smtClean="0">
                <a:latin typeface="+mj-ea"/>
                <a:ea typeface="+mj-ea"/>
              </a:endParaRPr>
            </a:p>
            <a:p>
              <a:r>
                <a:rPr lang="en-US" altLang="ja-JP" sz="1100" dirty="0" smtClean="0">
                  <a:latin typeface="+mj-ea"/>
                  <a:ea typeface="+mj-ea"/>
                </a:rPr>
                <a:t>※</a:t>
              </a:r>
              <a:r>
                <a:rPr lang="ja-JP" altLang="en-US" sz="1100" dirty="0" smtClean="0">
                  <a:latin typeface="+mj-ea"/>
                  <a:ea typeface="+mj-ea"/>
                </a:rPr>
                <a:t>レベル１の表示座標パターン１の</a:t>
              </a:r>
              <a:r>
                <a:rPr lang="en-US" altLang="ja-JP" sz="1100" dirty="0" smtClean="0">
                  <a:latin typeface="+mj-ea"/>
                  <a:ea typeface="+mj-ea"/>
                </a:rPr>
                <a:t>1</a:t>
              </a:r>
              <a:r>
                <a:rPr lang="ja-JP" altLang="en-US" sz="1100" dirty="0" smtClean="0">
                  <a:latin typeface="+mj-ea"/>
                  <a:ea typeface="+mj-ea"/>
                </a:rPr>
                <a:t>枚目はこの座標に表示</a:t>
              </a:r>
              <a:r>
                <a:rPr lang="en-US" altLang="ja-JP" sz="1100" dirty="0" smtClean="0">
                  <a:latin typeface="+mj-ea"/>
                  <a:ea typeface="+mj-ea"/>
                </a:rPr>
                <a:t>…</a:t>
              </a:r>
              <a:r>
                <a:rPr lang="ja-JP" altLang="en-US" sz="1100" dirty="0" err="1" smtClean="0">
                  <a:latin typeface="+mj-ea"/>
                  <a:ea typeface="+mj-ea"/>
                </a:rPr>
                <a:t>のように</a:t>
              </a:r>
              <a:r>
                <a:rPr lang="ja-JP" altLang="en-US" sz="1100" dirty="0" smtClean="0">
                  <a:latin typeface="+mj-ea"/>
                  <a:ea typeface="+mj-ea"/>
                </a:rPr>
                <a:t>入力</a:t>
              </a:r>
              <a:r>
                <a:rPr lang="ja-JP" altLang="en-US" sz="1100" dirty="0">
                  <a:latin typeface="+mj-ea"/>
                  <a:ea typeface="+mj-ea"/>
                </a:rPr>
                <a:t>します。</a:t>
              </a:r>
              <a:endParaRPr lang="en-US" altLang="ja-JP" sz="1100" dirty="0" smtClean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796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グループ化 78"/>
          <p:cNvGrpSpPr/>
          <p:nvPr/>
        </p:nvGrpSpPr>
        <p:grpSpPr>
          <a:xfrm>
            <a:off x="-10162" y="-4935"/>
            <a:ext cx="9262682" cy="6862936"/>
            <a:chOff x="-10162" y="-4935"/>
            <a:chExt cx="9262682" cy="6862936"/>
          </a:xfrm>
        </p:grpSpPr>
        <p:pic>
          <p:nvPicPr>
            <p:cNvPr id="80" name="Picture 2" descr="C:\Users\a-ishiduka\Desktop\アプリ背景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628" b="12213"/>
            <a:stretch/>
          </p:blipFill>
          <p:spPr bwMode="auto">
            <a:xfrm>
              <a:off x="-10162" y="-4935"/>
              <a:ext cx="9262682" cy="6862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1" name="正方形/長方形 8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b="1" dirty="0" smtClean="0"/>
            </a:p>
          </p:txBody>
        </p:sp>
      </p:grpSp>
      <p:pic>
        <p:nvPicPr>
          <p:cNvPr id="21" name="Picture 14" descr="D:\17期企画書\乙女アトリエ\見出し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641" b="9207"/>
          <a:stretch/>
        </p:blipFill>
        <p:spPr bwMode="auto">
          <a:xfrm flipV="1">
            <a:off x="35496" y="476672"/>
            <a:ext cx="9097178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1" y="-27384"/>
            <a:ext cx="9328730" cy="461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5" tIns="45718" rIns="91435" bIns="4571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sz="2400" dirty="0" smtClean="0">
                <a:ln w="12700">
                  <a:noFill/>
                </a:ln>
                <a:effectLst>
                  <a:glow rad="63500">
                    <a:schemeClr val="bg1">
                      <a:alpha val="40000"/>
                    </a:schemeClr>
                  </a:glow>
                  <a:outerShdw blurRad="76200" dist="63500" dir="2700000" algn="tl">
                    <a:srgbClr val="420021">
                      <a:alpha val="40000"/>
                    </a:srgbClr>
                  </a:outerShdw>
                </a:effectLst>
                <a:latin typeface="+mj-ea"/>
                <a:ea typeface="+mj-ea"/>
              </a:rPr>
              <a:t>ゲームの流れ</a:t>
            </a:r>
            <a:endParaRPr lang="ja-JP" altLang="en-US" sz="2400" dirty="0">
              <a:ln w="12700">
                <a:noFill/>
              </a:ln>
              <a:effectLst>
                <a:glow rad="63500">
                  <a:schemeClr val="bg1">
                    <a:alpha val="40000"/>
                  </a:schemeClr>
                </a:glow>
                <a:outerShdw blurRad="76200" dist="63500" dir="2700000" algn="tl">
                  <a:srgbClr val="420021">
                    <a:alpha val="4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6" name="スライド番号プレースホルダー 35"/>
          <p:cNvSpPr>
            <a:spLocks noGrp="1"/>
          </p:cNvSpPr>
          <p:nvPr>
            <p:ph type="sldNum" sz="quarter" idx="12"/>
          </p:nvPr>
        </p:nvSpPr>
        <p:spPr>
          <a:xfrm>
            <a:off x="6999074" y="6521450"/>
            <a:ext cx="2133600" cy="365125"/>
          </a:xfrm>
        </p:spPr>
        <p:txBody>
          <a:bodyPr/>
          <a:lstStyle/>
          <a:p>
            <a:fld id="{60C23000-15D9-4A06-BAB0-D916FBA317E8}" type="slidenum">
              <a:rPr kumimoji="1" lang="ja-JP" altLang="en-US" smtClean="0">
                <a:solidFill>
                  <a:schemeClr val="tx1"/>
                </a:solidFill>
              </a:rPr>
              <a:pPr/>
              <a:t>3</a:t>
            </a:fld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107504" y="908720"/>
            <a:ext cx="4176463" cy="5688632"/>
          </a:xfrm>
          <a:prstGeom prst="roundRect">
            <a:avLst>
              <a:gd name="adj" fmla="val 6391"/>
            </a:avLst>
          </a:prstGeom>
          <a:gradFill>
            <a:gsLst>
              <a:gs pos="0">
                <a:srgbClr val="FFFFE7"/>
              </a:gs>
              <a:gs pos="50000">
                <a:srgbClr val="FFFFE7"/>
              </a:gs>
              <a:gs pos="100000">
                <a:srgbClr val="FFE7E7">
                  <a:alpha val="70000"/>
                </a:srgbClr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5"/>
          <p:cNvSpPr txBox="1">
            <a:spLocks noChangeArrowheads="1"/>
          </p:cNvSpPr>
          <p:nvPr/>
        </p:nvSpPr>
        <p:spPr bwMode="auto">
          <a:xfrm>
            <a:off x="179512" y="1052736"/>
            <a:ext cx="396044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ja-JP" altLang="en-US" sz="1000" b="1" dirty="0" smtClean="0">
                <a:latin typeface="+mj-ea"/>
                <a:ea typeface="+mj-ea"/>
              </a:rPr>
              <a:t>■ゲームの流れついて</a:t>
            </a:r>
          </a:p>
          <a:p>
            <a:r>
              <a:rPr lang="ja-JP" altLang="en-US" sz="1000" dirty="0" smtClean="0">
                <a:latin typeface="+mj-ea"/>
              </a:rPr>
              <a:t>・本作はあくまでもシンプルに作成していくため、下記のような</a:t>
            </a:r>
            <a:endParaRPr lang="en-US" altLang="ja-JP" sz="1000" dirty="0" smtClean="0">
              <a:latin typeface="+mj-ea"/>
            </a:endParaRPr>
          </a:p>
          <a:p>
            <a:r>
              <a:rPr lang="ja-JP" altLang="en-US" sz="1000" dirty="0" smtClean="0">
                <a:latin typeface="+mj-ea"/>
              </a:rPr>
              <a:t>流れを想定しています。</a:t>
            </a:r>
            <a:endParaRPr lang="en-US" altLang="ja-JP" sz="1000" dirty="0" smtClean="0">
              <a:latin typeface="+mj-ea"/>
            </a:endParaRPr>
          </a:p>
          <a:p>
            <a:r>
              <a:rPr lang="ja-JP" altLang="en-US" sz="1000" dirty="0" smtClean="0">
                <a:latin typeface="+mj-ea"/>
              </a:rPr>
              <a:t>１：ゲームスタート</a:t>
            </a:r>
            <a:endParaRPr lang="en-US" altLang="ja-JP" sz="1000" dirty="0" smtClean="0">
              <a:latin typeface="+mj-ea"/>
            </a:endParaRPr>
          </a:p>
          <a:p>
            <a:r>
              <a:rPr lang="ja-JP" altLang="en-US" sz="1000" dirty="0" smtClean="0">
                <a:latin typeface="+mj-ea"/>
              </a:rPr>
              <a:t>２：スタート画面には初めに「レベル１」「レベル２」「レベル３」という画像　  </a:t>
            </a:r>
            <a:endParaRPr lang="en-US" altLang="ja-JP" sz="1000" dirty="0" smtClean="0">
              <a:latin typeface="+mj-ea"/>
            </a:endParaRPr>
          </a:p>
          <a:p>
            <a:r>
              <a:rPr lang="ja-JP" altLang="en-US" sz="1000" dirty="0" smtClean="0">
                <a:latin typeface="+mj-ea"/>
              </a:rPr>
              <a:t>　　アイコンがあり、タッチすると、ゲーム画面に進みます。</a:t>
            </a:r>
            <a:endParaRPr lang="en-US" altLang="ja-JP" sz="1000" dirty="0" smtClean="0">
              <a:latin typeface="+mj-ea"/>
            </a:endParaRPr>
          </a:p>
          <a:p>
            <a:r>
              <a:rPr lang="ja-JP" altLang="en-US" sz="1000" dirty="0" smtClean="0">
                <a:latin typeface="+mj-ea"/>
              </a:rPr>
              <a:t>　レベル１：表示される画像が３つです。</a:t>
            </a:r>
            <a:endParaRPr lang="en-US" altLang="ja-JP" sz="1000" dirty="0" smtClean="0">
              <a:latin typeface="+mj-ea"/>
            </a:endParaRPr>
          </a:p>
          <a:p>
            <a:r>
              <a:rPr lang="ja-JP" altLang="en-US" sz="1000" dirty="0" smtClean="0">
                <a:latin typeface="+mj-ea"/>
              </a:rPr>
              <a:t>　レベル２：表示される画像が４つです。</a:t>
            </a:r>
            <a:endParaRPr lang="en-US" altLang="ja-JP" sz="1000" dirty="0" smtClean="0">
              <a:latin typeface="+mj-ea"/>
            </a:endParaRPr>
          </a:p>
          <a:p>
            <a:r>
              <a:rPr lang="ja-JP" altLang="en-US" sz="1000" dirty="0" smtClean="0">
                <a:latin typeface="+mj-ea"/>
              </a:rPr>
              <a:t>　レベル３：表示される画像が６つです。</a:t>
            </a:r>
            <a:endParaRPr lang="en-US" altLang="ja-JP" sz="1000" dirty="0" smtClean="0">
              <a:latin typeface="+mj-ea"/>
            </a:endParaRPr>
          </a:p>
          <a:p>
            <a:r>
              <a:rPr lang="ja-JP" altLang="en-US" sz="1000" dirty="0" smtClean="0">
                <a:latin typeface="+mj-ea"/>
              </a:rPr>
              <a:t>　</a:t>
            </a:r>
            <a:r>
              <a:rPr lang="en-US" altLang="ja-JP" sz="1000" b="1" dirty="0" smtClean="0">
                <a:solidFill>
                  <a:srgbClr val="FF0000"/>
                </a:solidFill>
                <a:latin typeface="+mj-ea"/>
              </a:rPr>
              <a:t>※</a:t>
            </a:r>
            <a:r>
              <a:rPr lang="ja-JP" altLang="en-US" sz="1000" b="1" dirty="0" smtClean="0">
                <a:solidFill>
                  <a:srgbClr val="FF0000"/>
                </a:solidFill>
                <a:latin typeface="+mj-ea"/>
              </a:rPr>
              <a:t>ここで重要なのは必ず１個は正解を入れなければなりません。</a:t>
            </a:r>
            <a:endParaRPr lang="en-US" altLang="ja-JP" sz="1000" b="1" dirty="0" smtClean="0">
              <a:solidFill>
                <a:srgbClr val="FF0000"/>
              </a:solidFill>
              <a:latin typeface="+mj-ea"/>
            </a:endParaRPr>
          </a:p>
          <a:p>
            <a:r>
              <a:rPr lang="ja-JP" altLang="en-US" sz="1000" dirty="0" smtClean="0">
                <a:latin typeface="+mj-ea"/>
              </a:rPr>
              <a:t>３：５問クリアーしたら、クリアー演出「</a:t>
            </a:r>
            <a:r>
              <a:rPr lang="ja-JP" altLang="en-US" sz="1000" dirty="0" err="1" smtClean="0">
                <a:latin typeface="+mj-ea"/>
              </a:rPr>
              <a:t>だ</a:t>
            </a:r>
            <a:r>
              <a:rPr lang="ja-JP" altLang="en-US" sz="1000" dirty="0" smtClean="0">
                <a:latin typeface="+mj-ea"/>
              </a:rPr>
              <a:t>いせいかい！ＩＱアップ！ 」と</a:t>
            </a:r>
            <a:endParaRPr lang="en-US" altLang="ja-JP" sz="1000" dirty="0" smtClean="0">
              <a:latin typeface="+mj-ea"/>
            </a:endParaRPr>
          </a:p>
          <a:p>
            <a:r>
              <a:rPr lang="ja-JP" altLang="en-US" sz="1000" dirty="0" smtClean="0">
                <a:latin typeface="+mj-ea"/>
              </a:rPr>
              <a:t>　　表示＋ＳＥが鳴ります</a:t>
            </a:r>
            <a:r>
              <a:rPr lang="en-US" altLang="ja-JP" sz="1000" dirty="0" smtClean="0">
                <a:latin typeface="+mj-ea"/>
              </a:rPr>
              <a:t>.</a:t>
            </a:r>
          </a:p>
          <a:p>
            <a:r>
              <a:rPr lang="ja-JP" altLang="en-US" sz="1000" dirty="0" smtClean="0">
                <a:latin typeface="+mj-ea"/>
              </a:rPr>
              <a:t>　　</a:t>
            </a:r>
            <a:r>
              <a:rPr lang="en-US" altLang="ja-JP" sz="1000" dirty="0" smtClean="0">
                <a:latin typeface="+mj-ea"/>
              </a:rPr>
              <a:t>※</a:t>
            </a:r>
            <a:r>
              <a:rPr lang="ja-JP" altLang="en-US" sz="1000" dirty="0" smtClean="0">
                <a:latin typeface="+mj-ea"/>
              </a:rPr>
              <a:t>基本間違ったものを選んでも「はずれ！」＋ＳＥとでるだけで、</a:t>
            </a:r>
            <a:endParaRPr lang="en-US" altLang="ja-JP" sz="1000" dirty="0" smtClean="0">
              <a:latin typeface="+mj-ea"/>
            </a:endParaRPr>
          </a:p>
          <a:p>
            <a:r>
              <a:rPr lang="ja-JP" altLang="en-US" sz="1000" dirty="0" smtClean="0">
                <a:latin typeface="+mj-ea"/>
              </a:rPr>
              <a:t>　　　　特にゲームオーバーなどはありません。</a:t>
            </a:r>
            <a:endParaRPr lang="en-US" altLang="ja-JP" sz="1000" dirty="0" smtClean="0">
              <a:latin typeface="+mj-ea"/>
            </a:endParaRPr>
          </a:p>
          <a:p>
            <a:r>
              <a:rPr lang="ja-JP" altLang="en-US" sz="1000" dirty="0" smtClean="0">
                <a:latin typeface="+mj-ea"/>
              </a:rPr>
              <a:t>４：演出後はスタート画面にもどります。</a:t>
            </a:r>
            <a:endParaRPr lang="en-US" altLang="ja-JP" sz="1000" dirty="0" smtClean="0">
              <a:latin typeface="+mj-ea"/>
            </a:endParaRPr>
          </a:p>
          <a:p>
            <a:endParaRPr lang="en-US" altLang="ja-JP" sz="1000" dirty="0" smtClean="0">
              <a:latin typeface="+mj-ea"/>
            </a:endParaRPr>
          </a:p>
          <a:p>
            <a:r>
              <a:rPr lang="en-US" altLang="ja-JP" sz="1000" dirty="0" smtClean="0">
                <a:latin typeface="+mj-ea"/>
              </a:rPr>
              <a:t>【</a:t>
            </a:r>
            <a:r>
              <a:rPr lang="ja-JP" altLang="en-US" sz="1000" dirty="0" smtClean="0">
                <a:latin typeface="+mj-ea"/>
              </a:rPr>
              <a:t>補足</a:t>
            </a:r>
            <a:r>
              <a:rPr lang="en-US" altLang="ja-JP" sz="1000" dirty="0" smtClean="0">
                <a:latin typeface="+mj-ea"/>
              </a:rPr>
              <a:t>】</a:t>
            </a:r>
          </a:p>
          <a:p>
            <a:r>
              <a:rPr lang="ja-JP" altLang="en-US" sz="1000" dirty="0" smtClean="0">
                <a:latin typeface="+mj-ea"/>
              </a:rPr>
              <a:t>ＢＧＭはスタート時とゲーム画面時の同じ１曲になります。</a:t>
            </a:r>
            <a:endParaRPr lang="en-US" altLang="ja-JP" sz="1000" dirty="0" smtClean="0">
              <a:latin typeface="+mj-ea"/>
            </a:endParaRPr>
          </a:p>
        </p:txBody>
      </p:sp>
      <p:grpSp>
        <p:nvGrpSpPr>
          <p:cNvPr id="76" name="グループ化 75"/>
          <p:cNvGrpSpPr/>
          <p:nvPr/>
        </p:nvGrpSpPr>
        <p:grpSpPr>
          <a:xfrm>
            <a:off x="4427984" y="578353"/>
            <a:ext cx="4608512" cy="5658959"/>
            <a:chOff x="3796769" y="692696"/>
            <a:chExt cx="4608512" cy="5658959"/>
          </a:xfrm>
        </p:grpSpPr>
        <p:grpSp>
          <p:nvGrpSpPr>
            <p:cNvPr id="56" name="グループ化 55"/>
            <p:cNvGrpSpPr/>
            <p:nvPr/>
          </p:nvGrpSpPr>
          <p:grpSpPr>
            <a:xfrm>
              <a:off x="3796769" y="692696"/>
              <a:ext cx="4447639" cy="3037075"/>
              <a:chOff x="1996569" y="692696"/>
              <a:chExt cx="4447639" cy="3037075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3491880" y="692696"/>
                <a:ext cx="1512168" cy="3600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200" b="1" dirty="0" smtClean="0"/>
                  <a:t>ゲームスタート</a:t>
                </a:r>
              </a:p>
            </p:txBody>
          </p:sp>
          <p:cxnSp>
            <p:nvCxnSpPr>
              <p:cNvPr id="15" name="直線矢印コネクタ 14"/>
              <p:cNvCxnSpPr/>
              <p:nvPr/>
            </p:nvCxnSpPr>
            <p:spPr>
              <a:xfrm>
                <a:off x="4211960" y="1052736"/>
                <a:ext cx="0" cy="28803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グループ化 47"/>
              <p:cNvGrpSpPr/>
              <p:nvPr/>
            </p:nvGrpSpPr>
            <p:grpSpPr>
              <a:xfrm>
                <a:off x="1996569" y="2001579"/>
                <a:ext cx="4447639" cy="1728192"/>
                <a:chOff x="1996569" y="1340768"/>
                <a:chExt cx="4447639" cy="1728192"/>
              </a:xfrm>
            </p:grpSpPr>
            <p:sp>
              <p:nvSpPr>
                <p:cNvPr id="18" name="正方形/長方形 17"/>
                <p:cNvSpPr/>
                <p:nvPr/>
              </p:nvSpPr>
              <p:spPr>
                <a:xfrm>
                  <a:off x="3491880" y="1340768"/>
                  <a:ext cx="1512168" cy="3600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1200" b="1" dirty="0" smtClean="0"/>
                    <a:t>ステージ選択</a:t>
                  </a:r>
                  <a:endParaRPr kumimoji="1" lang="ja-JP" altLang="en-US" sz="1200" b="1" dirty="0" smtClean="0"/>
                </a:p>
              </p:txBody>
            </p:sp>
            <p:sp>
              <p:nvSpPr>
                <p:cNvPr id="19" name="正方形/長方形 18"/>
                <p:cNvSpPr/>
                <p:nvPr/>
              </p:nvSpPr>
              <p:spPr>
                <a:xfrm>
                  <a:off x="1996569" y="2209136"/>
                  <a:ext cx="1063263" cy="3600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1200" b="1" dirty="0" smtClean="0"/>
                    <a:t>レベル１</a:t>
                  </a:r>
                </a:p>
              </p:txBody>
            </p:sp>
            <p:sp>
              <p:nvSpPr>
                <p:cNvPr id="20" name="正方形/長方形 19"/>
                <p:cNvSpPr/>
                <p:nvPr/>
              </p:nvSpPr>
              <p:spPr>
                <a:xfrm>
                  <a:off x="3724761" y="2209136"/>
                  <a:ext cx="1135271" cy="3600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1200" b="1" dirty="0" smtClean="0"/>
                    <a:t>レベル２</a:t>
                  </a:r>
                </a:p>
              </p:txBody>
            </p:sp>
            <p:sp>
              <p:nvSpPr>
                <p:cNvPr id="22" name="正方形/長方形 21"/>
                <p:cNvSpPr/>
                <p:nvPr/>
              </p:nvSpPr>
              <p:spPr>
                <a:xfrm>
                  <a:off x="5380945" y="2209136"/>
                  <a:ext cx="1063263" cy="3600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1200" b="1" dirty="0" smtClean="0"/>
                    <a:t>レベル３</a:t>
                  </a:r>
                </a:p>
              </p:txBody>
            </p:sp>
            <p:cxnSp>
              <p:nvCxnSpPr>
                <p:cNvPr id="31" name="直線コネクタ 30"/>
                <p:cNvCxnSpPr/>
                <p:nvPr/>
              </p:nvCxnSpPr>
              <p:spPr>
                <a:xfrm flipH="1">
                  <a:off x="2483768" y="1844824"/>
                  <a:ext cx="345638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線矢印コネクタ 32"/>
                <p:cNvCxnSpPr/>
                <p:nvPr/>
              </p:nvCxnSpPr>
              <p:spPr>
                <a:xfrm>
                  <a:off x="4211960" y="1700808"/>
                  <a:ext cx="0" cy="504056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矢印コネクタ 36"/>
                <p:cNvCxnSpPr/>
                <p:nvPr/>
              </p:nvCxnSpPr>
              <p:spPr>
                <a:xfrm>
                  <a:off x="2483768" y="1844824"/>
                  <a:ext cx="0" cy="36004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矢印コネクタ 38"/>
                <p:cNvCxnSpPr/>
                <p:nvPr/>
              </p:nvCxnSpPr>
              <p:spPr>
                <a:xfrm>
                  <a:off x="5940152" y="1844824"/>
                  <a:ext cx="0" cy="36004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コネクタ 39"/>
                <p:cNvCxnSpPr/>
                <p:nvPr/>
              </p:nvCxnSpPr>
              <p:spPr>
                <a:xfrm flipH="1">
                  <a:off x="2483768" y="2780928"/>
                  <a:ext cx="345638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矢印コネクタ 40"/>
                <p:cNvCxnSpPr/>
                <p:nvPr/>
              </p:nvCxnSpPr>
              <p:spPr>
                <a:xfrm>
                  <a:off x="4211960" y="2564904"/>
                  <a:ext cx="0" cy="504056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コネクタ 42"/>
                <p:cNvCxnSpPr/>
                <p:nvPr/>
              </p:nvCxnSpPr>
              <p:spPr>
                <a:xfrm>
                  <a:off x="2483768" y="2564904"/>
                  <a:ext cx="0" cy="21602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線コネクタ 44"/>
                <p:cNvCxnSpPr/>
                <p:nvPr/>
              </p:nvCxnSpPr>
              <p:spPr>
                <a:xfrm>
                  <a:off x="5940152" y="2564904"/>
                  <a:ext cx="0" cy="21602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9" name="正方形/長方形 48"/>
              <p:cNvSpPr/>
              <p:nvPr/>
            </p:nvSpPr>
            <p:spPr>
              <a:xfrm>
                <a:off x="3504619" y="1340768"/>
                <a:ext cx="1512168" cy="360040"/>
              </a:xfrm>
              <a:prstGeom prst="rect">
                <a:avLst/>
              </a:prstGeom>
              <a:solidFill>
                <a:srgbClr val="FF6600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200" b="1" dirty="0" smtClean="0"/>
                  <a:t>スタート画面</a:t>
                </a:r>
              </a:p>
            </p:txBody>
          </p:sp>
          <p:cxnSp>
            <p:nvCxnSpPr>
              <p:cNvPr id="50" name="直線矢印コネクタ 49"/>
              <p:cNvCxnSpPr/>
              <p:nvPr/>
            </p:nvCxnSpPr>
            <p:spPr>
              <a:xfrm>
                <a:off x="4211960" y="1700808"/>
                <a:ext cx="0" cy="28803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正方形/長方形 56"/>
            <p:cNvSpPr/>
            <p:nvPr/>
          </p:nvSpPr>
          <p:spPr>
            <a:xfrm>
              <a:off x="5292080" y="3717032"/>
              <a:ext cx="1512168" cy="360040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dirty="0" smtClean="0"/>
                <a:t>ゲーム画面</a:t>
              </a:r>
            </a:p>
          </p:txBody>
        </p:sp>
        <p:cxnSp>
          <p:nvCxnSpPr>
            <p:cNvPr id="58" name="直線矢印コネクタ 57"/>
            <p:cNvCxnSpPr/>
            <p:nvPr/>
          </p:nvCxnSpPr>
          <p:spPr>
            <a:xfrm>
              <a:off x="6029094" y="4068605"/>
              <a:ext cx="0" cy="30496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フローチャート : 定義済み処理 59"/>
            <p:cNvSpPr/>
            <p:nvPr/>
          </p:nvSpPr>
          <p:spPr>
            <a:xfrm>
              <a:off x="5173465" y="4394777"/>
              <a:ext cx="1800200" cy="360040"/>
            </a:xfrm>
            <a:prstGeom prst="flowChartPredefinedProcess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dirty="0" smtClean="0"/>
                <a:t>ゲーム処理</a:t>
              </a:r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5313286" y="5085184"/>
              <a:ext cx="1512168" cy="3600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dirty="0" smtClean="0"/>
                <a:t>５問クリアー</a:t>
              </a:r>
            </a:p>
          </p:txBody>
        </p:sp>
        <p:cxnSp>
          <p:nvCxnSpPr>
            <p:cNvPr id="62" name="直線矢印コネクタ 61"/>
            <p:cNvCxnSpPr/>
            <p:nvPr/>
          </p:nvCxnSpPr>
          <p:spPr>
            <a:xfrm>
              <a:off x="6020627" y="4771751"/>
              <a:ext cx="0" cy="30496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矢印コネクタ 62"/>
            <p:cNvCxnSpPr/>
            <p:nvPr/>
          </p:nvCxnSpPr>
          <p:spPr>
            <a:xfrm>
              <a:off x="6012160" y="5445224"/>
              <a:ext cx="0" cy="30496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正方形/長方形 63"/>
            <p:cNvSpPr/>
            <p:nvPr/>
          </p:nvSpPr>
          <p:spPr>
            <a:xfrm>
              <a:off x="5326025" y="5775591"/>
              <a:ext cx="1512168" cy="3600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dirty="0" smtClean="0"/>
                <a:t>クリアー演出</a:t>
              </a:r>
            </a:p>
          </p:txBody>
        </p:sp>
        <p:cxnSp>
          <p:nvCxnSpPr>
            <p:cNvPr id="65" name="直線コネクタ 64"/>
            <p:cNvCxnSpPr/>
            <p:nvPr/>
          </p:nvCxnSpPr>
          <p:spPr>
            <a:xfrm flipH="1">
              <a:off x="6050300" y="6334721"/>
              <a:ext cx="235498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コネクタ 67"/>
            <p:cNvCxnSpPr/>
            <p:nvPr/>
          </p:nvCxnSpPr>
          <p:spPr>
            <a:xfrm>
              <a:off x="6029094" y="6135631"/>
              <a:ext cx="0" cy="216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/>
            <p:cNvCxnSpPr/>
            <p:nvPr/>
          </p:nvCxnSpPr>
          <p:spPr>
            <a:xfrm>
              <a:off x="8405281" y="1196752"/>
              <a:ext cx="0" cy="51210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矢印コネクタ 72"/>
            <p:cNvCxnSpPr/>
            <p:nvPr/>
          </p:nvCxnSpPr>
          <p:spPr>
            <a:xfrm flipH="1">
              <a:off x="6164643" y="1178013"/>
              <a:ext cx="2240638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796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グループ化 37"/>
          <p:cNvGrpSpPr/>
          <p:nvPr/>
        </p:nvGrpSpPr>
        <p:grpSpPr>
          <a:xfrm>
            <a:off x="-10162" y="-4935"/>
            <a:ext cx="9262682" cy="6862936"/>
            <a:chOff x="-10162" y="-4935"/>
            <a:chExt cx="9262682" cy="6862936"/>
          </a:xfrm>
        </p:grpSpPr>
        <p:pic>
          <p:nvPicPr>
            <p:cNvPr id="42" name="Picture 2" descr="C:\Users\a-ishiduka\Desktop\アプリ背景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628" b="12213"/>
            <a:stretch/>
          </p:blipFill>
          <p:spPr bwMode="auto">
            <a:xfrm>
              <a:off x="-10162" y="-4935"/>
              <a:ext cx="9262682" cy="6862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正方形/長方形 4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b="1" dirty="0" smtClean="0"/>
            </a:p>
          </p:txBody>
        </p:sp>
      </p:grpSp>
      <p:pic>
        <p:nvPicPr>
          <p:cNvPr id="21" name="Picture 14" descr="D:\17期企画書\乙女アトリエ\見出し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641" b="9207"/>
          <a:stretch/>
        </p:blipFill>
        <p:spPr bwMode="auto">
          <a:xfrm flipV="1">
            <a:off x="35496" y="476672"/>
            <a:ext cx="9097178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1" y="-27384"/>
            <a:ext cx="9328730" cy="461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5" tIns="45718" rIns="91435" bIns="4571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sz="2400" dirty="0" smtClean="0">
                <a:ln w="12700">
                  <a:noFill/>
                </a:ln>
                <a:effectLst>
                  <a:glow rad="63500">
                    <a:schemeClr val="bg1">
                      <a:alpha val="40000"/>
                    </a:schemeClr>
                  </a:glow>
                  <a:outerShdw blurRad="76200" dist="63500" dir="2700000" algn="tl">
                    <a:srgbClr val="420021">
                      <a:alpha val="40000"/>
                    </a:srgbClr>
                  </a:outerShdw>
                </a:effectLst>
                <a:latin typeface="+mj-ea"/>
                <a:ea typeface="+mj-ea"/>
              </a:rPr>
              <a:t>ゲームの画面イメージ</a:t>
            </a:r>
            <a:endParaRPr lang="ja-JP" altLang="en-US" sz="2400" dirty="0">
              <a:ln w="12700">
                <a:noFill/>
              </a:ln>
              <a:effectLst>
                <a:glow rad="63500">
                  <a:schemeClr val="bg1">
                    <a:alpha val="40000"/>
                  </a:schemeClr>
                </a:glow>
                <a:outerShdw blurRad="76200" dist="63500" dir="2700000" algn="tl">
                  <a:srgbClr val="420021">
                    <a:alpha val="4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6" name="スライド番号プレースホルダー 35"/>
          <p:cNvSpPr>
            <a:spLocks noGrp="1"/>
          </p:cNvSpPr>
          <p:nvPr>
            <p:ph type="sldNum" sz="quarter" idx="12"/>
          </p:nvPr>
        </p:nvSpPr>
        <p:spPr>
          <a:xfrm>
            <a:off x="6999074" y="6521450"/>
            <a:ext cx="2133600" cy="365125"/>
          </a:xfrm>
        </p:spPr>
        <p:txBody>
          <a:bodyPr/>
          <a:lstStyle/>
          <a:p>
            <a:fld id="{60C23000-15D9-4A06-BAB0-D916FBA317E8}" type="slidenum">
              <a:rPr kumimoji="1" lang="ja-JP" altLang="en-US" smtClean="0">
                <a:solidFill>
                  <a:schemeClr val="tx1"/>
                </a:solidFill>
              </a:rPr>
              <a:pPr/>
              <a:t>4</a:t>
            </a:fld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198945" y="908720"/>
            <a:ext cx="3816423" cy="5328592"/>
          </a:xfrm>
          <a:prstGeom prst="roundRect">
            <a:avLst>
              <a:gd name="adj" fmla="val 6391"/>
            </a:avLst>
          </a:prstGeom>
          <a:gradFill>
            <a:gsLst>
              <a:gs pos="0">
                <a:srgbClr val="FFFFE7"/>
              </a:gs>
              <a:gs pos="50000">
                <a:srgbClr val="FFFFE7"/>
              </a:gs>
              <a:gs pos="100000">
                <a:srgbClr val="FFE7E7">
                  <a:alpha val="70000"/>
                </a:srgbClr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107504" y="620688"/>
            <a:ext cx="4032448" cy="36004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/>
              <a:t>スタート画面</a:t>
            </a:r>
          </a:p>
        </p:txBody>
      </p:sp>
      <p:sp>
        <p:nvSpPr>
          <p:cNvPr id="48" name="正方形/長方形 47"/>
          <p:cNvSpPr/>
          <p:nvPr/>
        </p:nvSpPr>
        <p:spPr>
          <a:xfrm>
            <a:off x="342960" y="1124744"/>
            <a:ext cx="3528392" cy="489654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b="1" dirty="0" smtClean="0"/>
          </a:p>
        </p:txBody>
      </p:sp>
      <p:sp>
        <p:nvSpPr>
          <p:cNvPr id="51" name="角丸四角形 50"/>
          <p:cNvSpPr/>
          <p:nvPr/>
        </p:nvSpPr>
        <p:spPr>
          <a:xfrm>
            <a:off x="4932041" y="942628"/>
            <a:ext cx="3816423" cy="5328592"/>
          </a:xfrm>
          <a:prstGeom prst="roundRect">
            <a:avLst>
              <a:gd name="adj" fmla="val 6391"/>
            </a:avLst>
          </a:prstGeom>
          <a:gradFill>
            <a:gsLst>
              <a:gs pos="0">
                <a:srgbClr val="FFFFE7"/>
              </a:gs>
              <a:gs pos="50000">
                <a:srgbClr val="FFFFE7"/>
              </a:gs>
              <a:gs pos="100000">
                <a:srgbClr val="FFE7E7">
                  <a:alpha val="70000"/>
                </a:srgbClr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5076056" y="1158652"/>
            <a:ext cx="3528392" cy="489654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b="1" dirty="0" smtClean="0"/>
          </a:p>
        </p:txBody>
      </p:sp>
      <p:sp>
        <p:nvSpPr>
          <p:cNvPr id="47" name="正方形/長方形 46"/>
          <p:cNvSpPr/>
          <p:nvPr/>
        </p:nvSpPr>
        <p:spPr>
          <a:xfrm>
            <a:off x="4788024" y="620688"/>
            <a:ext cx="4032448" cy="36004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/>
              <a:t>ゲーム画面</a:t>
            </a:r>
          </a:p>
        </p:txBody>
      </p:sp>
      <p:sp>
        <p:nvSpPr>
          <p:cNvPr id="53" name="正方形/長方形 52"/>
          <p:cNvSpPr/>
          <p:nvPr/>
        </p:nvSpPr>
        <p:spPr>
          <a:xfrm>
            <a:off x="346388" y="1340768"/>
            <a:ext cx="3528392" cy="2088232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/>
              <a:t>『</a:t>
            </a:r>
            <a:r>
              <a:rPr kumimoji="1" lang="ja-JP" altLang="en-US" sz="1200" b="1" dirty="0" smtClean="0"/>
              <a:t>乳幼児認知学習ゲーム！</a:t>
            </a:r>
            <a:r>
              <a:rPr lang="en-US" altLang="ja-JP" sz="1200" b="1" dirty="0" smtClean="0"/>
              <a:t>』</a:t>
            </a:r>
            <a:endParaRPr kumimoji="1" lang="en-US" altLang="ja-JP" sz="1200" b="1" dirty="0" smtClean="0"/>
          </a:p>
          <a:p>
            <a:pPr algn="ctr"/>
            <a:r>
              <a:rPr kumimoji="1" lang="ja-JP" altLang="en-US" sz="1200" b="1" dirty="0" smtClean="0"/>
              <a:t>・ここはタイトル画像を表示</a:t>
            </a:r>
            <a:endParaRPr kumimoji="1" lang="en-US" altLang="ja-JP" sz="1200" b="1" dirty="0" smtClean="0"/>
          </a:p>
          <a:p>
            <a:pPr algn="ctr"/>
            <a:r>
              <a:rPr kumimoji="1" lang="ja-JP" altLang="en-US" sz="1200" b="1" dirty="0" smtClean="0"/>
              <a:t>・開始と同時に上からこの位置に移動してきてほしい</a:t>
            </a:r>
          </a:p>
        </p:txBody>
      </p:sp>
      <p:sp>
        <p:nvSpPr>
          <p:cNvPr id="54" name="正方形/長方形 53"/>
          <p:cNvSpPr/>
          <p:nvPr/>
        </p:nvSpPr>
        <p:spPr>
          <a:xfrm>
            <a:off x="539552" y="3573016"/>
            <a:ext cx="3168352" cy="432048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/>
              <a:t>レベル１（画像）</a:t>
            </a:r>
          </a:p>
        </p:txBody>
      </p:sp>
      <p:sp>
        <p:nvSpPr>
          <p:cNvPr id="55" name="正方形/長方形 54"/>
          <p:cNvSpPr/>
          <p:nvPr/>
        </p:nvSpPr>
        <p:spPr>
          <a:xfrm>
            <a:off x="539552" y="4365104"/>
            <a:ext cx="3168352" cy="432048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/>
              <a:t>レベル２（画像）</a:t>
            </a:r>
          </a:p>
        </p:txBody>
      </p:sp>
      <p:sp>
        <p:nvSpPr>
          <p:cNvPr id="56" name="正方形/長方形 55"/>
          <p:cNvSpPr/>
          <p:nvPr/>
        </p:nvSpPr>
        <p:spPr>
          <a:xfrm>
            <a:off x="539552" y="5157192"/>
            <a:ext cx="3168352" cy="432048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/>
              <a:t>レベル３（画像）</a:t>
            </a:r>
          </a:p>
        </p:txBody>
      </p:sp>
      <p:sp>
        <p:nvSpPr>
          <p:cNvPr id="66" name="正方形/長方形 65"/>
          <p:cNvSpPr/>
          <p:nvPr/>
        </p:nvSpPr>
        <p:spPr>
          <a:xfrm>
            <a:off x="539552" y="5805264"/>
            <a:ext cx="3168352" cy="216024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/>
              <a:t>Ｃ表記</a:t>
            </a:r>
          </a:p>
        </p:txBody>
      </p:sp>
      <p:sp>
        <p:nvSpPr>
          <p:cNvPr id="67" name="正方形/長方形 66"/>
          <p:cNvSpPr/>
          <p:nvPr/>
        </p:nvSpPr>
        <p:spPr>
          <a:xfrm>
            <a:off x="7524328" y="1628800"/>
            <a:ext cx="864096" cy="108012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 smtClean="0"/>
              <a:t>キャラクター画像</a:t>
            </a:r>
            <a:endParaRPr kumimoji="1" lang="ja-JP" altLang="en-US" sz="1200" b="1" dirty="0" smtClean="0"/>
          </a:p>
        </p:txBody>
      </p:sp>
      <p:sp>
        <p:nvSpPr>
          <p:cNvPr id="70" name="角丸四角形吹き出し 69"/>
          <p:cNvSpPr/>
          <p:nvPr/>
        </p:nvSpPr>
        <p:spPr>
          <a:xfrm>
            <a:off x="5148064" y="1268760"/>
            <a:ext cx="2232248" cy="1440160"/>
          </a:xfrm>
          <a:prstGeom prst="wedgeRoundRectCallout">
            <a:avLst>
              <a:gd name="adj1" fmla="val 60410"/>
              <a:gd name="adj2" fmla="val -19511"/>
              <a:gd name="adj3" fmla="val 16667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200" b="1" dirty="0" smtClean="0"/>
              <a:t>おんなじ「かたち」か「いろ」をさがそう！</a:t>
            </a:r>
          </a:p>
        </p:txBody>
      </p:sp>
      <p:sp>
        <p:nvSpPr>
          <p:cNvPr id="71" name="正方形/長方形 70"/>
          <p:cNvSpPr/>
          <p:nvPr/>
        </p:nvSpPr>
        <p:spPr>
          <a:xfrm>
            <a:off x="5724128" y="1772816"/>
            <a:ext cx="983366" cy="819472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b="1" dirty="0" smtClean="0"/>
          </a:p>
        </p:txBody>
      </p:sp>
      <p:sp>
        <p:nvSpPr>
          <p:cNvPr id="72" name="円/楕円 71"/>
          <p:cNvSpPr/>
          <p:nvPr/>
        </p:nvSpPr>
        <p:spPr>
          <a:xfrm>
            <a:off x="7164288" y="5157192"/>
            <a:ext cx="1008112" cy="864096"/>
          </a:xfrm>
          <a:prstGeom prst="ellipse">
            <a:avLst/>
          </a:prstGeom>
          <a:solidFill>
            <a:srgbClr val="CC0099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b="1" dirty="0" smtClean="0"/>
          </a:p>
        </p:txBody>
      </p:sp>
      <p:sp>
        <p:nvSpPr>
          <p:cNvPr id="74" name="二等辺三角形 73"/>
          <p:cNvSpPr/>
          <p:nvPr/>
        </p:nvSpPr>
        <p:spPr>
          <a:xfrm>
            <a:off x="5364088" y="2852936"/>
            <a:ext cx="936104" cy="792088"/>
          </a:xfrm>
          <a:prstGeom prst="triangle">
            <a:avLst/>
          </a:prstGeom>
          <a:solidFill>
            <a:schemeClr val="accent5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b="1" dirty="0" smtClean="0"/>
          </a:p>
        </p:txBody>
      </p:sp>
      <p:sp>
        <p:nvSpPr>
          <p:cNvPr id="75" name="正方形/長方形 74"/>
          <p:cNvSpPr/>
          <p:nvPr/>
        </p:nvSpPr>
        <p:spPr>
          <a:xfrm>
            <a:off x="5364088" y="5085184"/>
            <a:ext cx="983366" cy="819472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b="1" dirty="0" smtClean="0"/>
          </a:p>
        </p:txBody>
      </p:sp>
      <p:sp>
        <p:nvSpPr>
          <p:cNvPr id="76" name="円/楕円 75"/>
          <p:cNvSpPr/>
          <p:nvPr/>
        </p:nvSpPr>
        <p:spPr>
          <a:xfrm>
            <a:off x="7020272" y="2852936"/>
            <a:ext cx="1008112" cy="864096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b="1" dirty="0" smtClean="0"/>
          </a:p>
        </p:txBody>
      </p:sp>
      <p:sp>
        <p:nvSpPr>
          <p:cNvPr id="77" name="二等辺三角形 76"/>
          <p:cNvSpPr/>
          <p:nvPr/>
        </p:nvSpPr>
        <p:spPr>
          <a:xfrm>
            <a:off x="7092280" y="3933056"/>
            <a:ext cx="936104" cy="792088"/>
          </a:xfrm>
          <a:prstGeom prst="triangl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b="1" dirty="0" smtClean="0"/>
          </a:p>
        </p:txBody>
      </p:sp>
      <p:sp>
        <p:nvSpPr>
          <p:cNvPr id="78" name="ひし形 77"/>
          <p:cNvSpPr/>
          <p:nvPr/>
        </p:nvSpPr>
        <p:spPr>
          <a:xfrm>
            <a:off x="5364088" y="3789040"/>
            <a:ext cx="1008112" cy="1008112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221796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>
          <a:solidFill>
            <a:schemeClr val="tx1"/>
          </a:solidFill>
        </a:ln>
        <a:effectLst/>
      </a:spPr>
      <a:bodyPr rtlCol="0" anchor="ctr"/>
      <a:lstStyle>
        <a:defPPr algn="ctr">
          <a:defRPr kumimoji="1" sz="12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17120</TotalTime>
  <Words>614</Words>
  <Application>Microsoft Office PowerPoint</Application>
  <PresentationFormat>画面に合わせる (4:3)</PresentationFormat>
  <Paragraphs>86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Arial</vt:lpstr>
      <vt:lpstr>ＭＳ Ｐゴシック</vt:lpstr>
      <vt:lpstr>HGP明朝B</vt:lpstr>
      <vt:lpstr>FOT-モード明朝A Std B</vt:lpstr>
      <vt:lpstr>Calibri</vt:lpstr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北野 誠</dc:creator>
  <cp:lastModifiedBy>石塚 敦史</cp:lastModifiedBy>
  <cp:revision>977</cp:revision>
  <cp:lastPrinted>2014-12-03T07:13:20Z</cp:lastPrinted>
  <dcterms:created xsi:type="dcterms:W3CDTF">2013-07-01T08:02:28Z</dcterms:created>
  <dcterms:modified xsi:type="dcterms:W3CDTF">2015-02-05T00:56:44Z</dcterms:modified>
</cp:coreProperties>
</file>