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3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4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0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1AEA27-AD55-412D-8B1F-0B48E07032CE}" type="datetimeFigureOut">
              <a:rPr lang="ru-RU" smtClean="0"/>
              <a:t>02.06.2018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6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562" y="1343747"/>
            <a:ext cx="10572000" cy="2971051"/>
          </a:xfrm>
        </p:spPr>
        <p:txBody>
          <a:bodyPr/>
          <a:lstStyle/>
          <a:p>
            <a:r>
              <a:rPr lang="en-US" dirty="0" err="1" smtClean="0">
                <a:latin typeface="Adobe Clean" panose="020B0503020404020204" pitchFamily="34" charset="0"/>
              </a:rPr>
              <a:t>ReactJS</a:t>
            </a:r>
            <a:endParaRPr lang="ru-RU" dirty="0">
              <a:latin typeface="Adobe Clean" panose="020B05030204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829273"/>
            <a:ext cx="2875935" cy="20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Веб-компоненты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44994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React</a:t>
            </a:r>
            <a:r>
              <a:rPr lang="ru-RU" dirty="0"/>
              <a:t> и </a:t>
            </a:r>
            <a:r>
              <a:rPr lang="ru-RU" dirty="0" err="1"/>
              <a:t>Web</a:t>
            </a:r>
            <a:r>
              <a:rPr lang="ru-RU" dirty="0"/>
              <a:t> </a:t>
            </a:r>
            <a:r>
              <a:rPr lang="ru-RU" dirty="0" err="1"/>
              <a:t>Components</a:t>
            </a:r>
            <a:r>
              <a:rPr lang="ru-RU" dirty="0"/>
              <a:t> созданы для решения разных проблем. Веб-компоненты обеспечивают надежную инкапсуляцию для повторно используемых компонентов, в то время как </a:t>
            </a:r>
            <a:r>
              <a:rPr lang="ru-RU" dirty="0" err="1"/>
              <a:t>React</a:t>
            </a:r>
            <a:r>
              <a:rPr lang="ru-RU" dirty="0"/>
              <a:t> предоставляет декларативную библиотеку, которая поддерживает DOM в синхронизации с вашими данными. Эти две цели являются взаимодополняющими. Как разработчик, вы можете использовать </a:t>
            </a:r>
            <a:r>
              <a:rPr lang="ru-RU" dirty="0" err="1"/>
              <a:t>React</a:t>
            </a:r>
            <a:r>
              <a:rPr lang="ru-RU" dirty="0"/>
              <a:t> в своих веб-компонентах или использовать веб-компоненты в </a:t>
            </a:r>
            <a:r>
              <a:rPr lang="ru-RU" dirty="0" err="1"/>
              <a:t>React</a:t>
            </a:r>
            <a:r>
              <a:rPr lang="ru-RU" dirty="0"/>
              <a:t> или и то и то.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2634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Большинство использующих </a:t>
            </a:r>
            <a:r>
              <a:rPr lang="ru-RU" dirty="0" err="1"/>
              <a:t>React</a:t>
            </a:r>
            <a:r>
              <a:rPr lang="ru-RU" dirty="0"/>
              <a:t> не используют веб-компоненты, но вы, возможно, захотите, особенно если вы используете сторонние компоненты пользовательского интерфейса, которые написаны с использованием веб-компонентов.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4749678"/>
            <a:ext cx="9467306" cy="21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8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более высокого порядка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6" y="2502145"/>
            <a:ext cx="11197766" cy="993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691122"/>
            <a:ext cx="122509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Компонент </a:t>
            </a:r>
            <a:r>
              <a:rPr lang="ru-RU" sz="2800" dirty="0"/>
              <a:t>более высокого порядка, или старший компонент - это функция, которая принимает компонент и возвращает новый компонент.</a:t>
            </a:r>
          </a:p>
        </p:txBody>
      </p:sp>
    </p:spTree>
    <p:extLst>
      <p:ext uri="{BB962C8B-B14F-4D97-AF65-F5344CB8AC3E}">
        <p14:creationId xmlns:p14="http://schemas.microsoft.com/office/powerpoint/2010/main" val="33003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более высокого порядка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2721"/>
            <a:ext cx="6238875" cy="2657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84019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можем написать функцию, которая создает компоненты, такие как </a:t>
            </a:r>
            <a:r>
              <a:rPr lang="ru-RU" sz="2400" dirty="0" err="1"/>
              <a:t>NotificationList</a:t>
            </a:r>
            <a:r>
              <a:rPr lang="ru-RU" sz="2400" dirty="0"/>
              <a:t> и </a:t>
            </a:r>
            <a:r>
              <a:rPr lang="ru-RU" sz="2400" dirty="0" err="1"/>
              <a:t>NotificationDetails</a:t>
            </a:r>
            <a:r>
              <a:rPr lang="ru-RU" sz="2400" dirty="0"/>
              <a:t>, которые подписываются на </a:t>
            </a:r>
            <a:r>
              <a:rPr lang="ru-RU" sz="2400" dirty="0" err="1"/>
              <a:t>NotificationDataStore</a:t>
            </a:r>
            <a:r>
              <a:rPr lang="ru-RU" sz="2400" dirty="0"/>
              <a:t>. Функция будет принимать в качестве одного из своих аргументов дочерний компонент, который получает данные подписки в как свойство. Назовем эту функцию </a:t>
            </a:r>
            <a:r>
              <a:rPr lang="ru-RU" sz="2400" dirty="0" err="1"/>
              <a:t>addSubscription</a:t>
            </a:r>
            <a:r>
              <a:rPr lang="ru-RU" sz="24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8875" y="2182721"/>
            <a:ext cx="595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Первый параметр - это оборачиваемый компонент. Второй параметр извлекает данные, которые нас интересуют, используя </a:t>
            </a:r>
            <a:r>
              <a:rPr lang="ru-RU" sz="2400" dirty="0" err="1"/>
              <a:t>NotificationDataStore</a:t>
            </a:r>
            <a:r>
              <a:rPr lang="ru-RU" sz="2400" dirty="0"/>
              <a:t> и текущие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365255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ссылок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402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ссылок (</a:t>
            </a:r>
            <a:r>
              <a:rPr lang="ru-RU" dirty="0" err="1"/>
              <a:t>ref</a:t>
            </a:r>
            <a:r>
              <a:rPr lang="ru-RU" dirty="0"/>
              <a:t> </a:t>
            </a:r>
            <a:r>
              <a:rPr lang="ru-RU" dirty="0" err="1"/>
              <a:t>forwarding</a:t>
            </a:r>
            <a:r>
              <a:rPr lang="ru-RU" dirty="0"/>
              <a:t>) - это дополнительная функция, позволяющая компонентам передавать получаемую ссылку </a:t>
            </a:r>
            <a:r>
              <a:rPr lang="ru-RU" dirty="0" err="1"/>
              <a:t>ref</a:t>
            </a:r>
            <a:r>
              <a:rPr lang="ru-RU" dirty="0"/>
              <a:t> дальше своему потомку.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8661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приведенном ниже примере компонент </a:t>
            </a:r>
            <a:r>
              <a:rPr lang="ru-RU" dirty="0" err="1"/>
              <a:t>FancyButton</a:t>
            </a:r>
            <a:r>
              <a:rPr lang="ru-RU" dirty="0"/>
              <a:t> использует </a:t>
            </a:r>
            <a:r>
              <a:rPr lang="ru-RU" dirty="0" err="1"/>
              <a:t>React.forwardRef</a:t>
            </a:r>
            <a:r>
              <a:rPr lang="ru-RU" dirty="0"/>
              <a:t> для получения переданной ему ссылки </a:t>
            </a:r>
            <a:r>
              <a:rPr lang="ru-RU" dirty="0" err="1"/>
              <a:t>ref</a:t>
            </a:r>
            <a:r>
              <a:rPr lang="ru-RU" dirty="0"/>
              <a:t> и последующей передачи её DOM кнопке </a:t>
            </a:r>
            <a:r>
              <a:rPr lang="ru-RU" dirty="0" err="1"/>
              <a:t>button</a:t>
            </a:r>
            <a:r>
              <a:rPr lang="ru-RU" dirty="0"/>
              <a:t>, которую он отображает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86" y="3809941"/>
            <a:ext cx="10297825" cy="30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ссылок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565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компоненты, использующие </a:t>
            </a:r>
            <a:r>
              <a:rPr lang="ru-RU" dirty="0" err="1"/>
              <a:t>FancyButton</a:t>
            </a:r>
            <a:r>
              <a:rPr lang="ru-RU" dirty="0"/>
              <a:t>, смогут получить ссылку </a:t>
            </a:r>
            <a:r>
              <a:rPr lang="ru-RU" dirty="0" err="1"/>
              <a:t>ref</a:t>
            </a:r>
            <a:r>
              <a:rPr lang="ru-RU" dirty="0"/>
              <a:t> на DOM узел </a:t>
            </a:r>
            <a:r>
              <a:rPr lang="ru-RU" dirty="0" err="1"/>
              <a:t>button</a:t>
            </a:r>
            <a:r>
              <a:rPr lang="ru-RU" dirty="0"/>
              <a:t>, а также, если это необходимо, и доступ к нему, как если бы они напрямую использовали </a:t>
            </a:r>
            <a:r>
              <a:rPr lang="ru-RU" dirty="0" err="1"/>
              <a:t>button</a:t>
            </a:r>
            <a:r>
              <a:rPr lang="ru-RU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1838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Приведем пошаговое объяснение того, что происходит в приведенном выше примере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1.Мы создаем </a:t>
            </a:r>
            <a:r>
              <a:rPr lang="en-US" dirty="0"/>
              <a:t>React </a:t>
            </a:r>
            <a:r>
              <a:rPr lang="ru-RU" dirty="0"/>
              <a:t>ссылку вызывая </a:t>
            </a:r>
            <a:r>
              <a:rPr lang="en-US" dirty="0" err="1"/>
              <a:t>React.createRef</a:t>
            </a:r>
            <a:r>
              <a:rPr lang="en-US" dirty="0"/>
              <a:t> </a:t>
            </a:r>
            <a:r>
              <a:rPr lang="ru-RU" dirty="0"/>
              <a:t>и присваиваем её переменной </a:t>
            </a:r>
            <a:r>
              <a:rPr lang="en-US" dirty="0" err="1"/>
              <a:t>myRef</a:t>
            </a:r>
            <a:r>
              <a:rPr lang="en-US" dirty="0"/>
              <a:t>.</a:t>
            </a:r>
          </a:p>
          <a:p>
            <a:r>
              <a:rPr lang="en-US" dirty="0"/>
              <a:t>2.</a:t>
            </a:r>
            <a:r>
              <a:rPr lang="ru-RU" dirty="0"/>
              <a:t>Далее передаем нашу ссылку ниже в &lt;</a:t>
            </a:r>
            <a:r>
              <a:rPr lang="en-US" dirty="0" err="1"/>
              <a:t>FancyButton</a:t>
            </a:r>
            <a:r>
              <a:rPr lang="en-US" dirty="0"/>
              <a:t> ref={</a:t>
            </a:r>
            <a:r>
              <a:rPr lang="en-US" dirty="0" err="1"/>
              <a:t>myRef</a:t>
            </a:r>
            <a:r>
              <a:rPr lang="en-US" dirty="0"/>
              <a:t>}&gt;, </a:t>
            </a:r>
            <a:r>
              <a:rPr lang="ru-RU" dirty="0"/>
              <a:t>указывая её как </a:t>
            </a:r>
            <a:r>
              <a:rPr lang="en-US" dirty="0"/>
              <a:t>JSX </a:t>
            </a:r>
            <a:r>
              <a:rPr lang="ru-RU" dirty="0"/>
              <a:t>атрибут </a:t>
            </a:r>
            <a:r>
              <a:rPr lang="en-US" dirty="0"/>
              <a:t>ref.</a:t>
            </a:r>
          </a:p>
          <a:p>
            <a:r>
              <a:rPr lang="en-US" dirty="0"/>
              <a:t>3.React </a:t>
            </a:r>
            <a:r>
              <a:rPr lang="ru-RU" dirty="0"/>
              <a:t>передает ссылку в функцию (</a:t>
            </a:r>
            <a:r>
              <a:rPr lang="en-US" dirty="0"/>
              <a:t>props, ref) =&gt; ... </a:t>
            </a:r>
            <a:r>
              <a:rPr lang="ru-RU" dirty="0"/>
              <a:t>внутри </a:t>
            </a:r>
            <a:r>
              <a:rPr lang="en-US" dirty="0" err="1"/>
              <a:t>forwardRef</a:t>
            </a:r>
            <a:r>
              <a:rPr lang="en-US" dirty="0"/>
              <a:t> </a:t>
            </a:r>
            <a:r>
              <a:rPr lang="ru-RU" dirty="0"/>
              <a:t>вторым аргументом.</a:t>
            </a:r>
          </a:p>
          <a:p>
            <a:r>
              <a:rPr lang="ru-RU" dirty="0"/>
              <a:t>4.Мы передаем данный аргумент </a:t>
            </a:r>
            <a:r>
              <a:rPr lang="en-US" dirty="0"/>
              <a:t>ref </a:t>
            </a:r>
            <a:r>
              <a:rPr lang="ru-RU" dirty="0"/>
              <a:t>ниже в &lt;</a:t>
            </a:r>
            <a:r>
              <a:rPr lang="en-US" dirty="0"/>
              <a:t>button ref={ref}&gt;, </a:t>
            </a:r>
            <a:r>
              <a:rPr lang="ru-RU" dirty="0"/>
              <a:t>указывая его как </a:t>
            </a:r>
            <a:r>
              <a:rPr lang="en-US" dirty="0"/>
              <a:t>JSX </a:t>
            </a:r>
            <a:r>
              <a:rPr lang="ru-RU" dirty="0"/>
              <a:t>атрибут </a:t>
            </a:r>
            <a:r>
              <a:rPr lang="en-US" dirty="0"/>
              <a:t>ref.</a:t>
            </a:r>
          </a:p>
          <a:p>
            <a:r>
              <a:rPr lang="en-US" dirty="0"/>
              <a:t>5.</a:t>
            </a:r>
            <a:r>
              <a:rPr lang="ru-RU" dirty="0"/>
              <a:t>Когда ссылка будет присоединена, </a:t>
            </a:r>
            <a:r>
              <a:rPr lang="en-US" dirty="0" err="1"/>
              <a:t>ref.current</a:t>
            </a:r>
            <a:r>
              <a:rPr lang="en-US" dirty="0"/>
              <a:t> </a:t>
            </a:r>
            <a:r>
              <a:rPr lang="ru-RU" dirty="0"/>
              <a:t>будет указывать на </a:t>
            </a:r>
            <a:r>
              <a:rPr lang="en-US" dirty="0"/>
              <a:t>DOM </a:t>
            </a:r>
            <a:r>
              <a:rPr lang="ru-RU" dirty="0"/>
              <a:t>узел &lt;</a:t>
            </a:r>
            <a:r>
              <a:rPr lang="en-US" dirty="0"/>
              <a:t>button&gt;.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85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712" y="476685"/>
            <a:ext cx="12403394" cy="970450"/>
          </a:xfrm>
        </p:spPr>
        <p:txBody>
          <a:bodyPr/>
          <a:lstStyle/>
          <a:p>
            <a:r>
              <a:rPr lang="ru-RU" dirty="0"/>
              <a:t>Передача ссылок в старшие компоненты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23154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данный подход может быть особенно полезен для компонентов более высокого порядка (также известных как HOC). Начнем с примера HOC, который </a:t>
            </a:r>
            <a:r>
              <a:rPr lang="ru-RU" dirty="0" err="1"/>
              <a:t>логирует</a:t>
            </a:r>
            <a:r>
              <a:rPr lang="ru-RU" dirty="0"/>
              <a:t> свойства </a:t>
            </a:r>
            <a:r>
              <a:rPr lang="ru-RU" dirty="0" err="1"/>
              <a:t>props</a:t>
            </a:r>
            <a:r>
              <a:rPr lang="ru-RU" dirty="0"/>
              <a:t> компонента в консоли: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61828"/>
            <a:ext cx="5422506" cy="38961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07" y="2961827"/>
            <a:ext cx="4827510" cy="2583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2507" y="5545394"/>
            <a:ext cx="6769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Старший компонент </a:t>
            </a:r>
            <a:r>
              <a:rPr lang="ru-RU" dirty="0" err="1"/>
              <a:t>LogProps</a:t>
            </a:r>
            <a:r>
              <a:rPr lang="ru-RU" dirty="0"/>
              <a:t> передает все свойства </a:t>
            </a:r>
            <a:r>
              <a:rPr lang="ru-RU" dirty="0" err="1"/>
              <a:t>props</a:t>
            </a:r>
            <a:r>
              <a:rPr lang="ru-RU" dirty="0"/>
              <a:t> компоненту, который он оборачивает, поэтому отображаемый результат не изменится. </a:t>
            </a:r>
          </a:p>
        </p:txBody>
      </p:sp>
    </p:spTree>
    <p:extLst>
      <p:ext uri="{BB962C8B-B14F-4D97-AF65-F5344CB8AC3E}">
        <p14:creationId xmlns:p14="http://schemas.microsoft.com/office/powerpoint/2010/main" val="196228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896" y="815898"/>
            <a:ext cx="11828206" cy="970450"/>
          </a:xfrm>
        </p:spPr>
        <p:txBody>
          <a:bodyPr/>
          <a:lstStyle/>
          <a:p>
            <a:pPr algn="ctr"/>
            <a:r>
              <a:rPr lang="ru-RU" dirty="0"/>
              <a:t>Отображение пользовательского имени в </a:t>
            </a:r>
            <a:r>
              <a:rPr lang="ru-RU" dirty="0" err="1"/>
              <a:t>DevTools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302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React.forwardRef</a:t>
            </a:r>
            <a:r>
              <a:rPr lang="ru-RU" dirty="0"/>
              <a:t> принимает функцию </a:t>
            </a:r>
            <a:r>
              <a:rPr lang="ru-RU" dirty="0" err="1"/>
              <a:t>отрисовки</a:t>
            </a:r>
            <a:r>
              <a:rPr lang="ru-RU" dirty="0"/>
              <a:t> (рендеринга). </a:t>
            </a:r>
            <a:r>
              <a:rPr lang="ru-RU" dirty="0" err="1"/>
              <a:t>React</a:t>
            </a:r>
            <a:r>
              <a:rPr lang="ru-RU" dirty="0"/>
              <a:t> </a:t>
            </a:r>
            <a:r>
              <a:rPr lang="ru-RU" dirty="0" err="1"/>
              <a:t>DevTools</a:t>
            </a:r>
            <a:r>
              <a:rPr lang="ru-RU" dirty="0"/>
              <a:t> использует эту функцию, чтобы определить, что отображать для компонента, передающего ссылку.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151141"/>
            <a:ext cx="862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Например, следующий компонент появится как «</a:t>
            </a:r>
            <a:r>
              <a:rPr lang="ru-RU" dirty="0" err="1"/>
              <a:t>ForwardRef</a:t>
            </a:r>
            <a:r>
              <a:rPr lang="ru-RU" dirty="0"/>
              <a:t>» в </a:t>
            </a:r>
            <a:r>
              <a:rPr lang="ru-RU" dirty="0" err="1"/>
              <a:t>DevTools</a:t>
            </a:r>
            <a:r>
              <a:rPr lang="ru-RU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35" y="3543556"/>
            <a:ext cx="7409528" cy="1258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8246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вы как-либо назовете функцию </a:t>
            </a:r>
            <a:r>
              <a:rPr lang="ru-RU" dirty="0" err="1"/>
              <a:t>отрисовки</a:t>
            </a:r>
            <a:r>
              <a:rPr lang="ru-RU" dirty="0"/>
              <a:t>, </a:t>
            </a:r>
            <a:r>
              <a:rPr lang="ru-RU" dirty="0" err="1"/>
              <a:t>DevTools</a:t>
            </a:r>
            <a:r>
              <a:rPr lang="ru-RU" dirty="0"/>
              <a:t> также добавит её имя (например, «</a:t>
            </a:r>
            <a:r>
              <a:rPr lang="ru-RU" dirty="0" err="1"/>
              <a:t>ForwardRef</a:t>
            </a:r>
            <a:r>
              <a:rPr lang="ru-RU" dirty="0"/>
              <a:t>(</a:t>
            </a:r>
            <a:r>
              <a:rPr lang="ru-RU" dirty="0" err="1"/>
              <a:t>myFunction</a:t>
            </a:r>
            <a:r>
              <a:rPr lang="ru-RU" dirty="0"/>
              <a:t>)»):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4" y="5368540"/>
            <a:ext cx="4438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Паттерн: свойство </a:t>
            </a:r>
            <a:r>
              <a:rPr lang="en-US" dirty="0"/>
              <a:t>render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" y="228059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Термин «свойство </a:t>
            </a:r>
            <a:r>
              <a:rPr lang="ru-RU" dirty="0" err="1"/>
              <a:t>render</a:t>
            </a:r>
            <a:r>
              <a:rPr lang="ru-RU" dirty="0"/>
              <a:t>» (в оригинале «</a:t>
            </a:r>
            <a:r>
              <a:rPr lang="ru-RU" dirty="0" err="1"/>
              <a:t>render</a:t>
            </a:r>
            <a:r>
              <a:rPr lang="ru-RU" dirty="0"/>
              <a:t> </a:t>
            </a:r>
            <a:r>
              <a:rPr lang="ru-RU" dirty="0" err="1"/>
              <a:t>prop</a:t>
            </a:r>
            <a:r>
              <a:rPr lang="ru-RU" dirty="0"/>
              <a:t>») относится к простой методике совместного использования кода между компонентами </a:t>
            </a:r>
            <a:r>
              <a:rPr lang="ru-RU" dirty="0" err="1"/>
              <a:t>React</a:t>
            </a:r>
            <a:r>
              <a:rPr lang="ru-RU" dirty="0"/>
              <a:t>, принимающими свойство </a:t>
            </a:r>
            <a:r>
              <a:rPr lang="ru-RU" dirty="0" err="1"/>
              <a:t>prop</a:t>
            </a:r>
            <a:r>
              <a:rPr lang="ru-RU" dirty="0"/>
              <a:t>, значение которого является функцией.</a:t>
            </a:r>
          </a:p>
          <a:p>
            <a:r>
              <a:rPr lang="ru-RU" dirty="0"/>
              <a:t>Компонент со свойством </a:t>
            </a:r>
            <a:r>
              <a:rPr lang="ru-RU" dirty="0" err="1"/>
              <a:t>render</a:t>
            </a:r>
            <a:r>
              <a:rPr lang="ru-RU" dirty="0"/>
              <a:t> принимает функцию, которая возвращает элемент </a:t>
            </a:r>
            <a:r>
              <a:rPr lang="ru-RU" dirty="0" err="1"/>
              <a:t>React</a:t>
            </a:r>
            <a:r>
              <a:rPr lang="ru-RU" dirty="0"/>
              <a:t>, и вызывает её вместо реализации своей собственной логики </a:t>
            </a:r>
            <a:r>
              <a:rPr lang="ru-RU" dirty="0" err="1"/>
              <a:t>отрисовки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82" y="3828441"/>
            <a:ext cx="5248834" cy="1399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434607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Библиотеками, использующими такой подход, являются </a:t>
            </a:r>
            <a:r>
              <a:rPr lang="ru-RU" dirty="0" err="1"/>
              <a:t>React</a:t>
            </a:r>
            <a:r>
              <a:rPr lang="ru-RU" dirty="0"/>
              <a:t> </a:t>
            </a:r>
            <a:r>
              <a:rPr lang="ru-RU" dirty="0" err="1"/>
              <a:t>Router</a:t>
            </a:r>
            <a:r>
              <a:rPr lang="ru-RU" dirty="0"/>
              <a:t> и </a:t>
            </a:r>
            <a:r>
              <a:rPr lang="ru-RU" dirty="0" err="1"/>
              <a:t>Downshift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23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Паттерн: свойство </a:t>
            </a:r>
            <a:r>
              <a:rPr lang="en-US" dirty="0"/>
              <a:t>render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5650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Важно помнить, что только потому, что паттерн называется «свойство </a:t>
            </a:r>
            <a:r>
              <a:rPr lang="ru-RU" dirty="0" err="1"/>
              <a:t>render</a:t>
            </a:r>
            <a:r>
              <a:rPr lang="ru-RU" dirty="0"/>
              <a:t>», вам не обязательно использовать свойство с именем </a:t>
            </a:r>
            <a:r>
              <a:rPr lang="ru-RU" dirty="0" err="1"/>
              <a:t>render</a:t>
            </a:r>
            <a:r>
              <a:rPr lang="ru-RU" dirty="0"/>
              <a:t> для реализации этого паттерна. Фактически, любое свойство, которое является функцией и которое компонент использует, чтобы определить, что ему необходимо </a:t>
            </a:r>
            <a:r>
              <a:rPr lang="ru-RU" dirty="0" err="1"/>
              <a:t>отрисовать</a:t>
            </a:r>
            <a:r>
              <a:rPr lang="ru-RU" dirty="0"/>
              <a:t> , технически является паттерном «свойство </a:t>
            </a:r>
            <a:r>
              <a:rPr lang="ru-RU" dirty="0" err="1"/>
              <a:t>render</a:t>
            </a:r>
            <a:r>
              <a:rPr lang="ru-RU" dirty="0"/>
              <a:t>».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94" y="3456833"/>
            <a:ext cx="8417609" cy="13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9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Интеграция со сторонними библиотеками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" y="2300749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React</a:t>
            </a:r>
            <a:r>
              <a:rPr lang="ru-RU" sz="2800" dirty="0"/>
              <a:t> может использоваться в любом веб-приложении. Он может быть встроен в другие приложения и, с некоторой осторожностью, другие приложения могут быть встроены в </a:t>
            </a:r>
            <a:r>
              <a:rPr lang="ru-RU" sz="2800" dirty="0" err="1"/>
              <a:t>React</a:t>
            </a:r>
            <a:r>
              <a:rPr lang="ru-RU" sz="2800" dirty="0"/>
              <a:t>. В этом этой главе будут рассмотрены некоторые из наиболее распространенных случаев использования, сосредотачивая основное внимание на интеграции с </a:t>
            </a:r>
            <a:r>
              <a:rPr lang="ru-RU" sz="2800" dirty="0" err="1"/>
              <a:t>jQuery</a:t>
            </a:r>
            <a:r>
              <a:rPr lang="ru-RU" sz="2800" dirty="0"/>
              <a:t> , но те же идеи могут быть применены для интеграции компонентов с любым существующим кодом.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927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Порталы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67" y="2319876"/>
            <a:ext cx="4524375" cy="581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9907" y="2319876"/>
            <a:ext cx="7292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Порталы предоставляют первоклассный способ отображения дочерних элементов в узел DOM, который существует вне иерархии DOM родительского компонента.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1967" y="3297034"/>
            <a:ext cx="7292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Первым аргументом (</a:t>
            </a:r>
            <a:r>
              <a:rPr lang="ru-RU" dirty="0" err="1"/>
              <a:t>child</a:t>
            </a:r>
            <a:r>
              <a:rPr lang="ru-RU" dirty="0"/>
              <a:t>) является любой отображаемый потомок </a:t>
            </a:r>
            <a:r>
              <a:rPr lang="ru-RU" dirty="0" err="1"/>
              <a:t>React</a:t>
            </a:r>
            <a:r>
              <a:rPr lang="ru-RU" dirty="0"/>
              <a:t>, такой как элемент, строка или фрагмент. Второй аргумент (</a:t>
            </a:r>
            <a:r>
              <a:rPr lang="ru-RU" dirty="0" err="1"/>
              <a:t>container</a:t>
            </a:r>
            <a:r>
              <a:rPr lang="ru-RU" dirty="0"/>
              <a:t>) является элементом DOM.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60" y="3297034"/>
            <a:ext cx="2790825" cy="2676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967" y="4422443"/>
            <a:ext cx="7292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правило, когда вы возвращаете элемент из метода </a:t>
            </a:r>
            <a:r>
              <a:rPr lang="ru-RU" dirty="0" err="1"/>
              <a:t>отрисовки</a:t>
            </a:r>
            <a:r>
              <a:rPr lang="ru-RU" dirty="0"/>
              <a:t> компонента, он монтируется в DOM как дочерний элемент ближайшего родительского узла:</a:t>
            </a:r>
          </a:p>
        </p:txBody>
      </p:sp>
    </p:spTree>
    <p:extLst>
      <p:ext uri="{BB962C8B-B14F-4D97-AF65-F5344CB8AC3E}">
        <p14:creationId xmlns:p14="http://schemas.microsoft.com/office/powerpoint/2010/main" val="84075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Интеграция с плагинами манипуляции DOM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" y="22560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React</a:t>
            </a:r>
            <a:r>
              <a:rPr lang="ru-RU" dirty="0"/>
              <a:t> не знает об изменениях, внесенных в DOM вне контекста </a:t>
            </a:r>
            <a:r>
              <a:rPr lang="ru-RU" dirty="0" err="1"/>
              <a:t>React</a:t>
            </a:r>
            <a:r>
              <a:rPr lang="ru-RU" dirty="0"/>
              <a:t>. Он определяет обновления, основанные на собственном внутреннем представлении, и если одни и те же узлы DOM управляются другой библиотекой, </a:t>
            </a:r>
            <a:r>
              <a:rPr lang="ru-RU" dirty="0" err="1"/>
              <a:t>React</a:t>
            </a:r>
            <a:r>
              <a:rPr lang="ru-RU" dirty="0"/>
              <a:t> запутывается и не имеет возможности восстановления.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317934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не означает, что невозможно или чрезвычайно сложно совместить </a:t>
            </a:r>
            <a:r>
              <a:rPr lang="ru-RU" dirty="0" err="1"/>
              <a:t>React</a:t>
            </a:r>
            <a:r>
              <a:rPr lang="ru-RU" dirty="0"/>
              <a:t> с другими способами воздействия на DOM, вам просто нужно понимать, что каждый из них делает.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2" y="4017716"/>
            <a:ext cx="12192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простой способ избежать конфликтов - предотвратить обновление компонента </a:t>
            </a:r>
            <a:r>
              <a:rPr lang="ru-RU" dirty="0" err="1"/>
              <a:t>React</a:t>
            </a:r>
            <a:r>
              <a:rPr lang="ru-RU" dirty="0"/>
              <a:t>. Вы можете сделать это, предоставив элементы, для которых у </a:t>
            </a:r>
            <a:r>
              <a:rPr lang="ru-RU" dirty="0" err="1"/>
              <a:t>React</a:t>
            </a:r>
            <a:r>
              <a:rPr lang="ru-RU" dirty="0"/>
              <a:t> нет никаких причин их обновлять, например, пустой &lt;</a:t>
            </a:r>
            <a:r>
              <a:rPr lang="ru-RU" dirty="0" err="1"/>
              <a:t>div</a:t>
            </a:r>
            <a:r>
              <a:rPr lang="ru-RU" dirty="0"/>
              <a:t> /&gt;.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48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Интеграция с плагинами манипуляции 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8923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это продемонстрировать, давайте построим обёртку для известного плагина </a:t>
            </a:r>
            <a:r>
              <a:rPr lang="ru-RU" dirty="0" err="1"/>
              <a:t>jQuery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7593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добавим атрибут </a:t>
            </a:r>
            <a:r>
              <a:rPr lang="ru-RU" dirty="0" err="1"/>
              <a:t>ref</a:t>
            </a:r>
            <a:r>
              <a:rPr lang="ru-RU" dirty="0"/>
              <a:t> к корневому элементу DOM. Внутри </a:t>
            </a:r>
            <a:r>
              <a:rPr lang="ru-RU" dirty="0" err="1"/>
              <a:t>componentDidMount</a:t>
            </a:r>
            <a:r>
              <a:rPr lang="ru-RU" dirty="0"/>
              <a:t> мы получим на него ссылку, чтобы можно было передать его в плагин </a:t>
            </a:r>
            <a:r>
              <a:rPr lang="ru-RU" dirty="0" err="1"/>
              <a:t>jQuery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373017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предотвратить взаимодействие </a:t>
            </a:r>
            <a:r>
              <a:rPr lang="ru-RU" dirty="0" err="1"/>
              <a:t>React</a:t>
            </a:r>
            <a:r>
              <a:rPr lang="ru-RU" dirty="0"/>
              <a:t> с DOM после монтирования, мы вернем пустой тег &lt;</a:t>
            </a:r>
            <a:r>
              <a:rPr lang="ru-RU" dirty="0" err="1"/>
              <a:t>div</a:t>
            </a:r>
            <a:r>
              <a:rPr lang="ru-RU" dirty="0"/>
              <a:t> /&gt; из метода </a:t>
            </a:r>
            <a:r>
              <a:rPr lang="ru-RU" dirty="0" err="1"/>
              <a:t>render</a:t>
            </a:r>
            <a:r>
              <a:rPr lang="ru-RU" dirty="0"/>
              <a:t>(). Элемент &lt;</a:t>
            </a:r>
            <a:r>
              <a:rPr lang="ru-RU" dirty="0" err="1"/>
              <a:t>div</a:t>
            </a:r>
            <a:r>
              <a:rPr lang="ru-RU" dirty="0"/>
              <a:t> /&gt; не имеет свойств или дочерних элементов, поэтому у </a:t>
            </a:r>
            <a:r>
              <a:rPr lang="ru-RU" dirty="0" err="1"/>
              <a:t>React</a:t>
            </a:r>
            <a:r>
              <a:rPr lang="ru-RU" dirty="0"/>
              <a:t> нет причин обновлять его, оставляя плагину </a:t>
            </a:r>
            <a:r>
              <a:rPr lang="ru-RU" dirty="0" err="1"/>
              <a:t>jQuery</a:t>
            </a:r>
            <a:r>
              <a:rPr lang="ru-RU" dirty="0"/>
              <a:t> свободу для управления этой частью DOM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44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Интеграция с плагинами манипуляции DOM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325"/>
            <a:ext cx="6286500" cy="463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0" y="2219325"/>
            <a:ext cx="59055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Обратите внимание, что мы определили методы жизненного цикла </a:t>
            </a:r>
            <a:r>
              <a:rPr lang="ru-RU" sz="2200" dirty="0" err="1"/>
              <a:t>componentDidMount</a:t>
            </a:r>
            <a:r>
              <a:rPr lang="ru-RU" sz="2200" dirty="0"/>
              <a:t> и </a:t>
            </a:r>
            <a:r>
              <a:rPr lang="ru-RU" sz="2200" dirty="0" err="1"/>
              <a:t>componentWillUnmount</a:t>
            </a:r>
            <a:r>
              <a:rPr lang="ru-RU" sz="2200" dirty="0"/>
              <a:t>. Многие плагины </a:t>
            </a:r>
            <a:r>
              <a:rPr lang="ru-RU" sz="2200" dirty="0" err="1"/>
              <a:t>jQuery</a:t>
            </a:r>
            <a:r>
              <a:rPr lang="ru-RU" sz="2200" dirty="0"/>
              <a:t> присоединяют слушателей событий к DOM, поэтому важно удалить их в </a:t>
            </a:r>
            <a:r>
              <a:rPr lang="ru-RU" sz="2200" dirty="0" err="1"/>
              <a:t>componentWillUnmount</a:t>
            </a:r>
            <a:r>
              <a:rPr lang="ru-RU" sz="2200" dirty="0"/>
              <a:t>. Если плагин не предоставляет метод очистки, вам, вероятно, придется предоставить свой собственный, чтобы удалить слушатели событий, зарегистрированных плагином, предотвращая тем самым утечку памяти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77758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Интеграция с </a:t>
            </a:r>
            <a:r>
              <a:rPr lang="ru-RU" dirty="0" err="1"/>
              <a:t>JQuery</a:t>
            </a:r>
            <a:r>
              <a:rPr lang="ru-RU" dirty="0"/>
              <a:t> UI </a:t>
            </a:r>
            <a:r>
              <a:rPr lang="ru-RU" dirty="0" err="1"/>
              <a:t>Dialog</a:t>
            </a:r>
            <a:r>
              <a:rPr lang="ru-RU" dirty="0"/>
              <a:t> плагином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8014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более конкретного примера, давайте напишем минимальную оболочку для плагина </a:t>
            </a:r>
            <a:r>
              <a:rPr lang="ru-RU" dirty="0" err="1"/>
              <a:t>JQuery</a:t>
            </a:r>
            <a:r>
              <a:rPr lang="ru-RU" dirty="0"/>
              <a:t> UI </a:t>
            </a:r>
            <a:r>
              <a:rPr lang="ru-RU" dirty="0" err="1"/>
              <a:t>Dialog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80308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Во-первых, давайте посмотрим, что </a:t>
            </a:r>
            <a:r>
              <a:rPr lang="ru-RU" dirty="0" err="1"/>
              <a:t>Dialog</a:t>
            </a:r>
            <a:r>
              <a:rPr lang="ru-RU" dirty="0"/>
              <a:t> делает с DOM.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47572"/>
            <a:ext cx="1121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вы вызываете </a:t>
            </a:r>
            <a:r>
              <a:rPr lang="ru-RU" dirty="0" err="1"/>
              <a:t>Dialog</a:t>
            </a:r>
            <a:r>
              <a:rPr lang="ru-RU" dirty="0"/>
              <a:t> на узле DOM &lt;</a:t>
            </a:r>
            <a:r>
              <a:rPr lang="ru-RU" dirty="0" err="1"/>
              <a:t>div</a:t>
            </a:r>
            <a:r>
              <a:rPr lang="ru-RU" dirty="0"/>
              <a:t>&gt;, он автоматически внесет следующие изменения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36" y="3616904"/>
            <a:ext cx="12211236" cy="254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9236" y="616491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Предположим, что это API, к которому мы стремимся с помощью нашего </a:t>
            </a:r>
            <a:r>
              <a:rPr lang="ru-RU" dirty="0" err="1"/>
              <a:t>React</a:t>
            </a:r>
            <a:r>
              <a:rPr lang="ru-RU" dirty="0"/>
              <a:t>-компонента-оболочки &lt;</a:t>
            </a:r>
            <a:r>
              <a:rPr lang="ru-RU" dirty="0" err="1"/>
              <a:t>Dialog</a:t>
            </a:r>
            <a:r>
              <a:rPr lang="ru-RU" dirty="0"/>
              <a:t>&gt;: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4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</a:t>
            </a:r>
            <a:r>
              <a:rPr lang="ru-RU" dirty="0" err="1"/>
              <a:t>JQuery</a:t>
            </a:r>
            <a:r>
              <a:rPr lang="ru-RU" dirty="0"/>
              <a:t> UI </a:t>
            </a:r>
            <a:r>
              <a:rPr lang="ru-RU" dirty="0" err="1"/>
              <a:t>Dialog</a:t>
            </a:r>
            <a:r>
              <a:rPr lang="ru-RU" dirty="0"/>
              <a:t> плагином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247"/>
            <a:ext cx="8568813" cy="4963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8813" y="1894247"/>
            <a:ext cx="3623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Во-первых, мы создадим компонент с методом </a:t>
            </a:r>
            <a:r>
              <a:rPr lang="ru-RU" sz="2800" dirty="0" err="1"/>
              <a:t>render</a:t>
            </a:r>
            <a:r>
              <a:rPr lang="ru-RU" sz="2800" dirty="0"/>
              <a:t>(), где будем возвращать &lt;</a:t>
            </a:r>
            <a:r>
              <a:rPr lang="ru-RU" sz="2800" dirty="0" err="1"/>
              <a:t>div</a:t>
            </a:r>
            <a:r>
              <a:rPr lang="ru-RU" sz="2800" dirty="0"/>
              <a:t>&gt;: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9464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</a:t>
            </a:r>
            <a:r>
              <a:rPr lang="ru-RU" dirty="0" err="1"/>
              <a:t>JQuery</a:t>
            </a:r>
            <a:r>
              <a:rPr lang="ru-RU" dirty="0"/>
              <a:t> UI </a:t>
            </a:r>
            <a:r>
              <a:rPr lang="ru-RU" dirty="0" err="1"/>
              <a:t>Dialog</a:t>
            </a:r>
            <a:r>
              <a:rPr lang="ru-RU" dirty="0"/>
              <a:t> плагином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395"/>
            <a:ext cx="8620125" cy="2495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0124" y="1916395"/>
            <a:ext cx="3571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Важно знать, что если вы измените DOM вне потока </a:t>
            </a:r>
            <a:r>
              <a:rPr lang="ru-RU" dirty="0" err="1"/>
              <a:t>React</a:t>
            </a:r>
            <a:r>
              <a:rPr lang="ru-RU" dirty="0"/>
              <a:t>, вы должны убедиться, что у </a:t>
            </a:r>
            <a:r>
              <a:rPr lang="ru-RU" dirty="0" err="1"/>
              <a:t>React</a:t>
            </a:r>
            <a:r>
              <a:rPr lang="ru-RU" dirty="0"/>
              <a:t> нет оснований касаться этих узлов DOM.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11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Далее мы реализуем метод жизненного цикла. Нам нужно инициализировать </a:t>
            </a:r>
            <a:r>
              <a:rPr lang="ru-RU" dirty="0" err="1"/>
              <a:t>Dialog</a:t>
            </a:r>
            <a:r>
              <a:rPr lang="ru-RU" dirty="0"/>
              <a:t> с помощью ссылки </a:t>
            </a:r>
            <a:r>
              <a:rPr lang="ru-RU" dirty="0" err="1"/>
              <a:t>ref</a:t>
            </a:r>
            <a:r>
              <a:rPr lang="ru-RU" dirty="0"/>
              <a:t> на узел &lt;</a:t>
            </a:r>
            <a:r>
              <a:rPr lang="ru-RU" dirty="0" err="1"/>
              <a:t>div</a:t>
            </a:r>
            <a:r>
              <a:rPr lang="ru-RU" dirty="0"/>
              <a:t>&gt; в </a:t>
            </a:r>
            <a:r>
              <a:rPr lang="ru-RU" dirty="0" err="1"/>
              <a:t>componentDidMount</a:t>
            </a:r>
            <a:r>
              <a:rPr lang="ru-RU" dirty="0"/>
              <a:t>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4" y="5058276"/>
            <a:ext cx="52768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2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</a:t>
            </a:r>
            <a:r>
              <a:rPr lang="ru-RU" dirty="0" err="1"/>
              <a:t>JQuery</a:t>
            </a:r>
            <a:r>
              <a:rPr lang="ru-RU" dirty="0"/>
              <a:t> UI </a:t>
            </a:r>
            <a:r>
              <a:rPr lang="ru-RU" dirty="0" err="1"/>
              <a:t>Dialog</a:t>
            </a:r>
            <a:r>
              <a:rPr lang="ru-RU" dirty="0"/>
              <a:t> плагином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02" y="2655333"/>
            <a:ext cx="8334375" cy="69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86001"/>
            <a:ext cx="109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Обратите внимание на одну очень важную деталь: как мы вызываем диалог из приложения.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35236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либо </a:t>
            </a:r>
            <a:r>
              <a:rPr lang="ru-RU" dirty="0" err="1"/>
              <a:t>отрисовываем</a:t>
            </a:r>
            <a:r>
              <a:rPr lang="ru-RU" dirty="0"/>
              <a:t> его, либо возвращаем </a:t>
            </a:r>
            <a:r>
              <a:rPr lang="ru-RU" dirty="0" err="1"/>
              <a:t>null</a:t>
            </a:r>
            <a:r>
              <a:rPr lang="ru-RU" dirty="0"/>
              <a:t>. Это сделано для того, чтобы диалог при открытии и закрытии монтировался и демонтировался каждый раз. Это обеспечит вызов методов жизненного цикла компонента диалога, в которых происходит установка и уничтожение плагина. Если бы мы показывали диалог таким образом: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6" y="4897063"/>
            <a:ext cx="75914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2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</a:t>
            </a:r>
            <a:r>
              <a:rPr lang="ru-RU" dirty="0" err="1"/>
              <a:t>JQuery</a:t>
            </a:r>
            <a:r>
              <a:rPr lang="ru-RU" dirty="0"/>
              <a:t> UI </a:t>
            </a:r>
            <a:r>
              <a:rPr lang="ru-RU" dirty="0" err="1"/>
              <a:t>Dialog</a:t>
            </a:r>
            <a:r>
              <a:rPr lang="ru-RU" dirty="0"/>
              <a:t> плагином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2286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 его методы жизненного цикла сработали бы лишь один раз при первой </a:t>
            </a:r>
            <a:r>
              <a:rPr lang="ru-RU" dirty="0" err="1"/>
              <a:t>отрисовке</a:t>
            </a:r>
            <a:r>
              <a:rPr lang="ru-RU" dirty="0"/>
              <a:t>. А далее вызывался бы только его метод </a:t>
            </a:r>
            <a:r>
              <a:rPr lang="ru-RU" dirty="0" err="1"/>
              <a:t>render</a:t>
            </a:r>
            <a:r>
              <a:rPr lang="ru-RU" dirty="0"/>
              <a:t>(), так как диалог не монтируется и не демонтируется.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29323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обратите внимание, что </a:t>
            </a:r>
            <a:r>
              <a:rPr lang="ru-RU" dirty="0" err="1"/>
              <a:t>React</a:t>
            </a:r>
            <a:r>
              <a:rPr lang="ru-RU" dirty="0"/>
              <a:t> не присваивает какое-то особенное значение полю </a:t>
            </a:r>
            <a:r>
              <a:rPr lang="ru-RU" dirty="0" err="1"/>
              <a:t>this.element</a:t>
            </a:r>
            <a:r>
              <a:rPr lang="ru-RU" dirty="0"/>
              <a:t>. Оно работает только потому, что мы ранее назначили это поле в атрибуте </a:t>
            </a:r>
            <a:r>
              <a:rPr lang="ru-RU" dirty="0" err="1"/>
              <a:t>ref</a:t>
            </a:r>
            <a:r>
              <a:rPr lang="ru-RU" dirty="0"/>
              <a:t> в методе </a:t>
            </a:r>
            <a:r>
              <a:rPr lang="ru-RU" dirty="0" err="1"/>
              <a:t>render</a:t>
            </a:r>
            <a:r>
              <a:rPr lang="ru-RU" dirty="0"/>
              <a:t> ():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4" y="3585049"/>
            <a:ext cx="4819650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2772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компонент пока не может демонтироваться. Если вы щелкните на кнопке «закрыть», то диалог больше не откроется. Это происходит потому, что мы не демонтируем компонент. Чтобы это исправить, добавим в компонент диалога метод жизненного цикла </a:t>
            </a:r>
            <a:r>
              <a:rPr lang="ru-RU" dirty="0" err="1"/>
              <a:t>componentWillUnmount</a:t>
            </a:r>
            <a:r>
              <a:rPr lang="ru-RU" dirty="0"/>
              <a:t>, в котором будем уничтожать диалог: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6" y="5501502"/>
            <a:ext cx="3629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6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другими библиотеками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30245"/>
            <a:ext cx="105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React</a:t>
            </a:r>
            <a:r>
              <a:rPr lang="ru-RU" dirty="0"/>
              <a:t> может быть встроен в другие приложения благодаря гибкости </a:t>
            </a:r>
            <a:r>
              <a:rPr lang="ru-RU" dirty="0" err="1"/>
              <a:t>ReactDOM.render</a:t>
            </a:r>
            <a:r>
              <a:rPr lang="ru-RU" dirty="0"/>
              <a:t>().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906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Хотя </a:t>
            </a:r>
            <a:r>
              <a:rPr lang="ru-RU" dirty="0" err="1"/>
              <a:t>React</a:t>
            </a:r>
            <a:r>
              <a:rPr lang="ru-RU" dirty="0"/>
              <a:t> обычно используется при запуске для загрузки единственного корневого </a:t>
            </a:r>
            <a:r>
              <a:rPr lang="ru-RU" dirty="0" err="1"/>
              <a:t>React</a:t>
            </a:r>
            <a:r>
              <a:rPr lang="ru-RU" dirty="0"/>
              <a:t> компонента в DOM, </a:t>
            </a:r>
            <a:r>
              <a:rPr lang="ru-RU" dirty="0" err="1"/>
              <a:t>ReactDOM.render</a:t>
            </a:r>
            <a:r>
              <a:rPr lang="ru-RU" dirty="0"/>
              <a:t>() может быть вызван множество раз для независимых частей UI, которые могут быть маленькими как одиночные кнопки, так и большими, как целое приложение 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" y="400512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Фактически, именно так </a:t>
            </a:r>
            <a:r>
              <a:rPr lang="ru-RU" dirty="0" err="1"/>
              <a:t>React</a:t>
            </a:r>
            <a:r>
              <a:rPr lang="ru-RU" dirty="0"/>
              <a:t> используется в </a:t>
            </a:r>
            <a:r>
              <a:rPr lang="ru-RU" dirty="0" err="1"/>
              <a:t>Facebook</a:t>
            </a:r>
            <a:r>
              <a:rPr lang="ru-RU" dirty="0"/>
              <a:t>. Это позволяет разработчикам </a:t>
            </a:r>
            <a:r>
              <a:rPr lang="ru-RU" dirty="0" err="1"/>
              <a:t>Facebook</a:t>
            </a:r>
            <a:r>
              <a:rPr lang="ru-RU" dirty="0"/>
              <a:t> писать приложения на </a:t>
            </a:r>
            <a:r>
              <a:rPr lang="ru-RU" dirty="0" err="1"/>
              <a:t>React</a:t>
            </a:r>
            <a:r>
              <a:rPr lang="ru-RU" dirty="0"/>
              <a:t> по частям и комбинировать их с уже существующими, сгенерированными сервером шаблонами и другим клиентским кодом.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90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Строгий режим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210902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StrictMode</a:t>
            </a:r>
            <a:r>
              <a:rPr lang="ru-RU" dirty="0"/>
              <a:t> - инструмент для выделения потенциальных проблем в приложении. Как и </a:t>
            </a:r>
            <a:r>
              <a:rPr lang="ru-RU" dirty="0" err="1"/>
              <a:t>Fragment</a:t>
            </a:r>
            <a:r>
              <a:rPr lang="ru-RU" dirty="0"/>
              <a:t>, </a:t>
            </a:r>
            <a:r>
              <a:rPr lang="ru-RU" dirty="0" err="1"/>
              <a:t>StrictMode</a:t>
            </a:r>
            <a:r>
              <a:rPr lang="ru-RU" dirty="0"/>
              <a:t> не отображает какой-либо видимый UI. Он активирует дополнительные проверки и предупреждения для своих потомков.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2" y="3032350"/>
            <a:ext cx="449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можете включить строгий режим для любой части вашего </a:t>
            </a:r>
            <a:r>
              <a:rPr lang="ru-RU" dirty="0" smtClean="0"/>
              <a:t>приложения. </a:t>
            </a:r>
            <a:r>
              <a:rPr lang="ru-RU" dirty="0"/>
              <a:t>Например: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36" y="2695575"/>
            <a:ext cx="32099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Всплытие</a:t>
            </a:r>
            <a:r>
              <a:rPr lang="en-US" dirty="0" smtClean="0"/>
              <a:t> </a:t>
            </a:r>
            <a:r>
              <a:rPr lang="ru-RU" dirty="0" smtClean="0"/>
              <a:t>события через порталы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2212258"/>
            <a:ext cx="12191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Несмотря на то, что портал может быть где угодно в дереве DOM, он ведет себя как обычный дочерний элемент </a:t>
            </a:r>
            <a:r>
              <a:rPr lang="ru-RU" sz="2800" dirty="0" err="1"/>
              <a:t>React</a:t>
            </a:r>
            <a:r>
              <a:rPr lang="ru-RU" sz="2800" dirty="0"/>
              <a:t> во всех отношениях. Такие функции, как контекст, работают как и ранее, независимо от того, является ли дочерний элемент порталом, поскольку портал все еще существует в дереве </a:t>
            </a:r>
            <a:r>
              <a:rPr lang="ru-RU" sz="2800" dirty="0" err="1"/>
              <a:t>React</a:t>
            </a:r>
            <a:r>
              <a:rPr lang="ru-RU" sz="2800" dirty="0"/>
              <a:t> независимо от его положения в дереве DOM. Это же касается и всплытия события. Событие, созданное внутри портала, будет распространяться к предкам в объемлющем дереве </a:t>
            </a:r>
            <a:r>
              <a:rPr lang="ru-RU" sz="2800" dirty="0" err="1"/>
              <a:t>React</a:t>
            </a:r>
            <a:r>
              <a:rPr lang="ru-RU" sz="2800" dirty="0"/>
              <a:t>, даже если они не являются предками в дереве DOM. Представим следующую структуру HTML:</a:t>
            </a:r>
          </a:p>
        </p:txBody>
      </p:sp>
    </p:spTree>
    <p:extLst>
      <p:ext uri="{BB962C8B-B14F-4D97-AF65-F5344CB8AC3E}">
        <p14:creationId xmlns:p14="http://schemas.microsoft.com/office/powerpoint/2010/main" val="208983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Строгий режим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1225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приведенном выше примере проверки строгого режима не будут выполняться для компонентов </a:t>
            </a:r>
            <a:r>
              <a:rPr lang="ru-RU" dirty="0" err="1"/>
              <a:t>Header</a:t>
            </a:r>
            <a:r>
              <a:rPr lang="ru-RU" dirty="0"/>
              <a:t> и </a:t>
            </a:r>
            <a:r>
              <a:rPr lang="ru-RU" dirty="0" err="1"/>
              <a:t>Footer</a:t>
            </a:r>
            <a:r>
              <a:rPr lang="ru-RU" dirty="0"/>
              <a:t>. Однако эти проверки будут выполнены для компонентов </a:t>
            </a:r>
            <a:r>
              <a:rPr lang="ru-RU" dirty="0" err="1"/>
              <a:t>ComponentOne</a:t>
            </a:r>
            <a:r>
              <a:rPr lang="ru-RU" dirty="0"/>
              <a:t> и </a:t>
            </a:r>
            <a:r>
              <a:rPr lang="ru-RU" dirty="0" err="1"/>
              <a:t>ComponentTwo</a:t>
            </a:r>
            <a:r>
              <a:rPr lang="ru-RU" dirty="0"/>
              <a:t>, а также для всех их потомков.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135588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данный момент </a:t>
            </a:r>
            <a:r>
              <a:rPr lang="ru-RU" dirty="0" err="1"/>
              <a:t>StrictMode</a:t>
            </a:r>
            <a:r>
              <a:rPr lang="ru-RU" dirty="0"/>
              <a:t> помогает с: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1300" y="3504920"/>
            <a:ext cx="99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Обнаружением компонентов, имеющих небезопасные методы жизненного цикла.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1300" y="3874252"/>
            <a:ext cx="889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Предупреждением об использовании устаревшего строкового API для </a:t>
            </a:r>
            <a:r>
              <a:rPr lang="ru-RU" dirty="0" err="1"/>
              <a:t>ref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1300" y="424358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Обнаружением неожиданных сторонних эффектов.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81300" y="4612916"/>
            <a:ext cx="109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Дополнительные функциональные возможности будут добавлены в будущих релизах </a:t>
            </a:r>
            <a:r>
              <a:rPr lang="ru-RU" dirty="0" err="1"/>
              <a:t>React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827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Строгий режим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219751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Некоторые устаревшие методы жизненного цикла небезопасны для использования в асинхронных </a:t>
            </a:r>
            <a:r>
              <a:rPr lang="ru-RU" dirty="0" err="1"/>
              <a:t>React</a:t>
            </a:r>
            <a:r>
              <a:rPr lang="ru-RU" dirty="0"/>
              <a:t> приложениях. Однако, если ваше приложение использует сторонние библиотеки, может оказаться сложным обеспечить, чтобы эти методы не использовались. К счастью, строгий режим может помочь с этим!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2" y="3397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строгий режим включен, </a:t>
            </a:r>
            <a:r>
              <a:rPr lang="ru-RU" dirty="0" err="1"/>
              <a:t>React</a:t>
            </a:r>
            <a:r>
              <a:rPr lang="ru-RU" dirty="0"/>
              <a:t> компилирует список всех компонентов-классов, использующих небезопасные методы жизненного цикла, и отображает предупреждающее сообщение с информацией об этих компонентах, например: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4321169"/>
            <a:ext cx="11734800" cy="1638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959469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Теперь, решение проблем, выявленных в строгом режиме, облегчит использование вами всех преимуществ асинхронной </a:t>
            </a:r>
            <a:r>
              <a:rPr lang="ru-RU" dirty="0" err="1"/>
              <a:t>отрисовки</a:t>
            </a:r>
            <a:r>
              <a:rPr lang="ru-RU" dirty="0"/>
              <a:t> в будущих версиях </a:t>
            </a:r>
            <a:r>
              <a:rPr lang="ru-RU" dirty="0" err="1"/>
              <a:t>React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694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Строгий режим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2182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Ранее </a:t>
            </a:r>
            <a:r>
              <a:rPr lang="ru-RU" dirty="0" err="1"/>
              <a:t>React</a:t>
            </a:r>
            <a:r>
              <a:rPr lang="ru-RU" dirty="0"/>
              <a:t> предоставлял два способа управления ссылками </a:t>
            </a:r>
            <a:r>
              <a:rPr lang="ru-RU" dirty="0" err="1"/>
              <a:t>ref</a:t>
            </a:r>
            <a:r>
              <a:rPr lang="ru-RU" dirty="0"/>
              <a:t>: устаревший строковый API и API обратного вызова. Хотя строковый API был более удобным, он имел ряд недостатков, поэтому наша официальная рекомендация заключалась в том, чтобы вместо него использовать форму обратного вызова.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33830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React</a:t>
            </a:r>
            <a:r>
              <a:rPr lang="ru-RU" dirty="0"/>
              <a:t> 16.3 добавил третий вариант, который предлагает удобство строки </a:t>
            </a:r>
            <a:r>
              <a:rPr lang="ru-RU" dirty="0" err="1"/>
              <a:t>ref</a:t>
            </a:r>
            <a:r>
              <a:rPr lang="ru-RU" dirty="0"/>
              <a:t> без каких-либо недостатков: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192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Строгий режим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793"/>
            <a:ext cx="5707626" cy="4966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7626" y="1887793"/>
            <a:ext cx="6484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Поскольку ссылки на объекты по большей части были добавлены в качестве замены строковых </a:t>
            </a:r>
            <a:r>
              <a:rPr lang="ru-RU" sz="2800" dirty="0" err="1"/>
              <a:t>ref</a:t>
            </a:r>
            <a:r>
              <a:rPr lang="ru-RU" sz="2800" dirty="0"/>
              <a:t>, строгий режим теперь предупреждает об использовании строковых ссылок.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443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Всплытие</a:t>
            </a:r>
            <a:r>
              <a:rPr lang="en-US" dirty="0"/>
              <a:t> </a:t>
            </a:r>
            <a:r>
              <a:rPr lang="ru-RU" dirty="0"/>
              <a:t>события через порталы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3" y="2256813"/>
            <a:ext cx="4124325" cy="2181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3858" y="2256813"/>
            <a:ext cx="7978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Компонент </a:t>
            </a:r>
            <a:r>
              <a:rPr lang="ru-RU" sz="2600" dirty="0" err="1"/>
              <a:t>Parent</a:t>
            </a:r>
            <a:r>
              <a:rPr lang="ru-RU" sz="2600" dirty="0"/>
              <a:t> в #</a:t>
            </a:r>
            <a:r>
              <a:rPr lang="ru-RU" sz="2600" dirty="0" err="1"/>
              <a:t>app-root</a:t>
            </a:r>
            <a:r>
              <a:rPr lang="ru-RU" sz="2600" dirty="0"/>
              <a:t> мог бы поймать </a:t>
            </a:r>
            <a:r>
              <a:rPr lang="ru-RU" sz="2600" dirty="0" err="1"/>
              <a:t>неперехваченное</a:t>
            </a:r>
            <a:r>
              <a:rPr lang="ru-RU" sz="2600" dirty="0"/>
              <a:t> всплывающее событие из соседнего узла #</a:t>
            </a:r>
            <a:r>
              <a:rPr lang="ru-RU" sz="2600" dirty="0" err="1"/>
              <a:t>modal-root</a:t>
            </a:r>
            <a:r>
              <a:rPr lang="ru-RU" sz="2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3" y="4438038"/>
            <a:ext cx="121024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Захват события, всплывающего из портала в родительском компоненте, позволяет создавать более гибкие абстракции, которые по своей сути не зависят от порталов. Например, если вы </a:t>
            </a:r>
            <a:r>
              <a:rPr lang="ru-RU" sz="2600" dirty="0" err="1"/>
              <a:t>отрисовываете</a:t>
            </a:r>
            <a:r>
              <a:rPr lang="ru-RU" sz="2600" dirty="0"/>
              <a:t> компонент &lt;</a:t>
            </a:r>
            <a:r>
              <a:rPr lang="ru-RU" sz="2600" dirty="0" err="1"/>
              <a:t>Modal</a:t>
            </a:r>
            <a:r>
              <a:rPr lang="ru-RU" sz="2600" dirty="0"/>
              <a:t> /&gt;, родитель может захватывать свои события независимо от того, реализован ли он с помощью порталов.</a:t>
            </a:r>
          </a:p>
        </p:txBody>
      </p:sp>
    </p:spTree>
    <p:extLst>
      <p:ext uri="{BB962C8B-B14F-4D97-AF65-F5344CB8AC3E}">
        <p14:creationId xmlns:p14="http://schemas.microsoft.com/office/powerpoint/2010/main" val="194743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 ошибок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218182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Границы ошибок - это компоненты </a:t>
            </a:r>
            <a:r>
              <a:rPr lang="ru-RU" dirty="0" err="1"/>
              <a:t>React</a:t>
            </a:r>
            <a:r>
              <a:rPr lang="ru-RU" dirty="0"/>
              <a:t>, которые отлавливают ошибки </a:t>
            </a:r>
            <a:r>
              <a:rPr lang="ru-RU" dirty="0" err="1"/>
              <a:t>JavaScript</a:t>
            </a:r>
            <a:r>
              <a:rPr lang="ru-RU" dirty="0"/>
              <a:t> в любом месте их дочернего дерева компонентов, регистрируют эти ошибки и отображают резервный интерфейс вместо поломанного дерева компонентов.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3449" y="3105150"/>
            <a:ext cx="36385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Компонент класса становится границей ошибки, если он определяет новый метод жизненного цикла, называемый </a:t>
            </a:r>
            <a:r>
              <a:rPr lang="ru-RU" sz="2400" dirty="0" err="1"/>
              <a:t>componentDidCatch</a:t>
            </a:r>
            <a:r>
              <a:rPr lang="ru-RU" sz="2400" dirty="0"/>
              <a:t> (</a:t>
            </a:r>
            <a:r>
              <a:rPr lang="ru-RU" sz="2400" dirty="0" err="1"/>
              <a:t>error</a:t>
            </a:r>
            <a:r>
              <a:rPr lang="ru-RU" sz="2400" dirty="0"/>
              <a:t>, </a:t>
            </a:r>
            <a:r>
              <a:rPr lang="ru-RU" sz="2400" dirty="0" err="1"/>
              <a:t>info</a:t>
            </a:r>
            <a:r>
              <a:rPr lang="ru-RU" sz="2400" dirty="0"/>
              <a:t>):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05150"/>
            <a:ext cx="85534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</a:t>
            </a:r>
            <a:r>
              <a:rPr lang="en-US" dirty="0" err="1"/>
              <a:t>componentDidCatch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488"/>
            <a:ext cx="6048375" cy="3571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8375" y="2321488"/>
            <a:ext cx="61436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error</a:t>
            </a:r>
            <a:r>
              <a:rPr lang="ru-RU" sz="2800" dirty="0"/>
              <a:t> - это ошибка, которая была выброшена.</a:t>
            </a:r>
          </a:p>
          <a:p>
            <a:r>
              <a:rPr lang="ru-RU" sz="2800" dirty="0" err="1"/>
              <a:t>info</a:t>
            </a:r>
            <a:r>
              <a:rPr lang="ru-RU" sz="2800" dirty="0"/>
              <a:t> - это объект с ключом </a:t>
            </a:r>
            <a:r>
              <a:rPr lang="ru-RU" sz="2800" dirty="0" err="1"/>
              <a:t>componentStack</a:t>
            </a:r>
            <a:r>
              <a:rPr lang="ru-RU" sz="2800" dirty="0"/>
              <a:t>. Свойство содержит информацию о стеке компонентов во время выбрасывания ошибки.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22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устанавливать границы </a:t>
            </a:r>
            <a:r>
              <a:rPr lang="ru-RU" dirty="0" smtClean="0"/>
              <a:t>ошибок</a:t>
            </a:r>
            <a:r>
              <a:rPr lang="en-US" dirty="0">
                <a:latin typeface="Adobe Clean Light" panose="020B0303020404020204" pitchFamily="34" charset="0"/>
              </a:rPr>
              <a:t>?</a:t>
            </a:r>
            <a:endParaRPr lang="ru-RU" dirty="0">
              <a:latin typeface="Adobe Clean Light" panose="020B03030204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2315497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Расположение границ ошибок зависит от вас. Вы можете обернуть компоненты верхнего уровня, чтобы отобразить сообщение типа «Что-то пошло не так» для пользователя, так же как серверные </a:t>
            </a:r>
            <a:r>
              <a:rPr lang="ru-RU" sz="3200" dirty="0" err="1"/>
              <a:t>фреймворки</a:t>
            </a:r>
            <a:r>
              <a:rPr lang="ru-RU" sz="3200" dirty="0"/>
              <a:t> часто обрабатывают сбои. Вы также можете обернуть отдельные </a:t>
            </a:r>
            <a:r>
              <a:rPr lang="ru-RU" sz="3200" dirty="0" err="1"/>
              <a:t>виджеты</a:t>
            </a:r>
            <a:r>
              <a:rPr lang="ru-RU" sz="3200" dirty="0"/>
              <a:t> в границу ошибки, чтобы защитить их от поломки остальной части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23714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Трассировка стека компонентов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2286001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 время разработки </a:t>
            </a:r>
            <a:r>
              <a:rPr lang="ru-RU" sz="2400" dirty="0" err="1"/>
              <a:t>React</a:t>
            </a:r>
            <a:r>
              <a:rPr lang="ru-RU" sz="2400" dirty="0"/>
              <a:t> 16 печатает все ошибки, возникающие при рендеринге в консоль, даже если приложение случайно проглатывает их. Помимо сообщения об ошибке и стека </a:t>
            </a:r>
            <a:r>
              <a:rPr lang="ru-RU" sz="2400" dirty="0" err="1"/>
              <a:t>JavaScript</a:t>
            </a:r>
            <a:r>
              <a:rPr lang="ru-RU" sz="2400" dirty="0"/>
              <a:t>, он также обеспечивает трассировку стека компонентов. Теперь вы можете увидеть, где именно в дереве компонентов произошла ошибка: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24993"/>
            <a:ext cx="12192001" cy="20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1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</a:t>
            </a:r>
            <a:r>
              <a:rPr lang="en-US" dirty="0"/>
              <a:t>try/catch</a:t>
            </a:r>
            <a:r>
              <a:rPr lang="en-US" dirty="0">
                <a:latin typeface="Adobe Clean Light" panose="020B0303020404020204" pitchFamily="34" charset="0"/>
              </a:rPr>
              <a:t>?</a:t>
            </a:r>
            <a:endParaRPr lang="ru-RU" dirty="0">
              <a:latin typeface="Adobe Clean Light" panose="020B03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89239"/>
            <a:ext cx="782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 хорош, но он работает только для императивного кода: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0904"/>
            <a:ext cx="3101310" cy="2455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1310" y="2850904"/>
            <a:ext cx="909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Однако компоненты </a:t>
            </a:r>
            <a:r>
              <a:rPr lang="ru-RU" dirty="0" err="1"/>
              <a:t>React</a:t>
            </a:r>
            <a:r>
              <a:rPr lang="ru-RU" dirty="0"/>
              <a:t> являются декларативными и указывают, что должно быть отображено: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1" y="3497236"/>
            <a:ext cx="2281239" cy="71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310" y="4284170"/>
            <a:ext cx="9090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Границы ошибок сохраняют декларативную природу </a:t>
            </a:r>
            <a:r>
              <a:rPr lang="ru-RU" dirty="0" err="1"/>
              <a:t>React</a:t>
            </a:r>
            <a:r>
              <a:rPr lang="ru-RU" dirty="0"/>
              <a:t> и ведут себя так, как вы ожидаете. Например, даже если ошибка, вызванная </a:t>
            </a:r>
            <a:r>
              <a:rPr lang="ru-RU" dirty="0" err="1"/>
              <a:t>setState</a:t>
            </a:r>
            <a:r>
              <a:rPr lang="ru-RU" dirty="0"/>
              <a:t>, происходит в методе </a:t>
            </a:r>
            <a:r>
              <a:rPr lang="ru-RU" dirty="0" err="1"/>
              <a:t>componentDidUpdate</a:t>
            </a:r>
            <a:r>
              <a:rPr lang="ru-RU" dirty="0"/>
              <a:t> где-то глубоко в дереве, она все равно будет правильно распространяться к ближайшей границе ошибки.</a:t>
            </a:r>
          </a:p>
        </p:txBody>
      </p:sp>
    </p:spTree>
    <p:extLst>
      <p:ext uri="{BB962C8B-B14F-4D97-AF65-F5344CB8AC3E}">
        <p14:creationId xmlns:p14="http://schemas.microsoft.com/office/powerpoint/2010/main" val="80618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8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92D05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2198</Words>
  <Application>Microsoft Office PowerPoint</Application>
  <PresentationFormat>Широкоэкранный</PresentationFormat>
  <Paragraphs>112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Adobe Clean</vt:lpstr>
      <vt:lpstr>Adobe Clean Light</vt:lpstr>
      <vt:lpstr>Arial</vt:lpstr>
      <vt:lpstr>Century Gothic</vt:lpstr>
      <vt:lpstr>Wingdings 2</vt:lpstr>
      <vt:lpstr>Цитаты</vt:lpstr>
      <vt:lpstr>ReactJS</vt:lpstr>
      <vt:lpstr>Порталы</vt:lpstr>
      <vt:lpstr>Всплытие события через порталы</vt:lpstr>
      <vt:lpstr>Всплытие события через порталы</vt:lpstr>
      <vt:lpstr>Границы ошибок</vt:lpstr>
      <vt:lpstr>Параметры componentDidCatch</vt:lpstr>
      <vt:lpstr>Где устанавливать границы ошибок?</vt:lpstr>
      <vt:lpstr>Трассировка стека компонентов</vt:lpstr>
      <vt:lpstr>Почему не try/catch?</vt:lpstr>
      <vt:lpstr>Веб-компоненты</vt:lpstr>
      <vt:lpstr>Компоненты более высокого порядка</vt:lpstr>
      <vt:lpstr>Компоненты более высокого порядка</vt:lpstr>
      <vt:lpstr>Передача ссылок</vt:lpstr>
      <vt:lpstr>Передача ссылок</vt:lpstr>
      <vt:lpstr>Передача ссылок в старшие компоненты</vt:lpstr>
      <vt:lpstr>Отображение пользовательского имени в DevTools</vt:lpstr>
      <vt:lpstr>Паттерн: свойство render</vt:lpstr>
      <vt:lpstr>Паттерн: свойство render</vt:lpstr>
      <vt:lpstr>Интеграция со сторонними библиотеками</vt:lpstr>
      <vt:lpstr>Интеграция с плагинами манипуляции DOM</vt:lpstr>
      <vt:lpstr>Интеграция с плагинами манипуляции DOM</vt:lpstr>
      <vt:lpstr>Интеграция с плагинами манипуляции DOM</vt:lpstr>
      <vt:lpstr>Интеграция с JQuery UI Dialog плагином</vt:lpstr>
      <vt:lpstr>Интеграция с JQuery UI Dialog плагином</vt:lpstr>
      <vt:lpstr>Интеграция с JQuery UI Dialog плагином</vt:lpstr>
      <vt:lpstr>Интеграция с JQuery UI Dialog плагином</vt:lpstr>
      <vt:lpstr>Интеграция с JQuery UI Dialog плагином</vt:lpstr>
      <vt:lpstr>Интеграция с другими библиотеками</vt:lpstr>
      <vt:lpstr>Строгий режим</vt:lpstr>
      <vt:lpstr>Строгий режим</vt:lpstr>
      <vt:lpstr>Строгий режим</vt:lpstr>
      <vt:lpstr>Строгий режим</vt:lpstr>
      <vt:lpstr>Строгий режим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Пользователь Windows</dc:creator>
  <cp:lastModifiedBy>Пользователь Windows</cp:lastModifiedBy>
  <cp:revision>33</cp:revision>
  <dcterms:created xsi:type="dcterms:W3CDTF">2018-05-11T11:42:53Z</dcterms:created>
  <dcterms:modified xsi:type="dcterms:W3CDTF">2018-06-02T11:31:12Z</dcterms:modified>
</cp:coreProperties>
</file>