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2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E41AEA27-AD55-412D-8B1F-0B48E07032CE}" type="datetimeFigureOut">
              <a:rPr lang="ru-RU" smtClean="0"/>
              <a:t>03.06.2018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3046029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41AEA27-AD55-412D-8B1F-0B48E07032CE}" type="datetimeFigureOut">
              <a:rPr lang="ru-RU" smtClean="0"/>
              <a:t>03.06.2018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248136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E41AEA27-AD55-412D-8B1F-0B48E07032CE}" type="datetimeFigureOut">
              <a:rPr lang="ru-RU" smtClean="0"/>
              <a:t>03.06.2018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4100343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E41AEA27-AD55-412D-8B1F-0B48E07032CE}" type="datetimeFigureOut">
              <a:rPr lang="ru-RU" smtClean="0"/>
              <a:t>03.06.2018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222400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41AEA27-AD55-412D-8B1F-0B48E07032CE}" type="datetimeFigureOut">
              <a:rPr lang="ru-RU" smtClean="0"/>
              <a:t>03.06.2018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349120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41AEA27-AD55-412D-8B1F-0B48E07032CE}" type="datetimeFigureOut">
              <a:rPr lang="ru-RU" smtClean="0"/>
              <a:t>03.06.2018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35266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41AEA27-AD55-412D-8B1F-0B48E07032CE}" type="datetimeFigureOut">
              <a:rPr lang="ru-RU" smtClean="0"/>
              <a:t>03.06.2018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135305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41AEA27-AD55-412D-8B1F-0B48E07032CE}" type="datetimeFigureOut">
              <a:rPr lang="ru-RU" smtClean="0"/>
              <a:t>03.06.2018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29098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41AEA27-AD55-412D-8B1F-0B48E07032CE}" type="datetimeFigureOut">
              <a:rPr lang="ru-RU" smtClean="0"/>
              <a:t>03.06.2018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167073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41AEA27-AD55-412D-8B1F-0B48E07032CE}" type="datetimeFigureOut">
              <a:rPr lang="ru-RU" smtClean="0"/>
              <a:t>03.06.2018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109307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41AEA27-AD55-412D-8B1F-0B48E07032CE}" type="datetimeFigureOut">
              <a:rPr lang="ru-RU" smtClean="0"/>
              <a:t>03.06.2018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412928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AEA27-AD55-412D-8B1F-0B48E07032CE}" type="datetimeFigureOut">
              <a:rPr lang="ru-RU" smtClean="0"/>
              <a:t>03.06.2018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22801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41AEA27-AD55-412D-8B1F-0B48E07032CE}" type="datetimeFigureOut">
              <a:rPr lang="ru-RU" smtClean="0"/>
              <a:t>03.06.2018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421493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E41AEA27-AD55-412D-8B1F-0B48E07032CE}" type="datetimeFigureOut">
              <a:rPr lang="ru-RU" smtClean="0"/>
              <a:t>03.06.2018</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E17BE9A9-F6EC-4049-B0C5-C73F3749CFF2}" type="slidenum">
              <a:rPr lang="ru-RU" smtClean="0"/>
              <a:t>‹#›</a:t>
            </a:fld>
            <a:endParaRPr lang="ru-RU"/>
          </a:p>
        </p:txBody>
      </p:sp>
    </p:spTree>
    <p:extLst>
      <p:ext uri="{BB962C8B-B14F-4D97-AF65-F5344CB8AC3E}">
        <p14:creationId xmlns:p14="http://schemas.microsoft.com/office/powerpoint/2010/main" val="99286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41AEA27-AD55-412D-8B1F-0B48E07032CE}" type="datetimeFigureOut">
              <a:rPr lang="ru-RU" smtClean="0"/>
              <a:t>03.06.2018</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17BE9A9-F6EC-4049-B0C5-C73F3749CFF2}" type="slidenum">
              <a:rPr lang="ru-RU" smtClean="0"/>
              <a:t>‹#›</a:t>
            </a:fld>
            <a:endParaRPr lang="ru-RU"/>
          </a:p>
        </p:txBody>
      </p:sp>
    </p:spTree>
    <p:extLst>
      <p:ext uri="{BB962C8B-B14F-4D97-AF65-F5344CB8AC3E}">
        <p14:creationId xmlns:p14="http://schemas.microsoft.com/office/powerpoint/2010/main" val="3524861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35562" y="1343747"/>
            <a:ext cx="10572000" cy="2971051"/>
          </a:xfrm>
        </p:spPr>
        <p:txBody>
          <a:bodyPr/>
          <a:lstStyle/>
          <a:p>
            <a:r>
              <a:rPr lang="en-US" dirty="0" err="1" smtClean="0">
                <a:latin typeface="Adobe Clean" panose="020B0503020404020204" pitchFamily="34" charset="0"/>
              </a:rPr>
              <a:t>Redux</a:t>
            </a:r>
            <a:endParaRPr lang="ru-RU" dirty="0">
              <a:latin typeface="Adobe Clean" panose="020B0503020404020204" pitchFamily="34"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71" y="2829273"/>
            <a:ext cx="2875935" cy="2033376"/>
          </a:xfrm>
          <a:prstGeom prst="rect">
            <a:avLst/>
          </a:prstGeom>
        </p:spPr>
      </p:pic>
    </p:spTree>
    <p:extLst>
      <p:ext uri="{BB962C8B-B14F-4D97-AF65-F5344CB8AC3E}">
        <p14:creationId xmlns:p14="http://schemas.microsoft.com/office/powerpoint/2010/main" val="1576243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Редюсеры</a:t>
            </a:r>
            <a:endParaRPr lang="ru-RU" dirty="0"/>
          </a:p>
        </p:txBody>
      </p:sp>
      <p:sp>
        <p:nvSpPr>
          <p:cNvPr id="4" name="Прямоугольник 3"/>
          <p:cNvSpPr/>
          <p:nvPr/>
        </p:nvSpPr>
        <p:spPr>
          <a:xfrm>
            <a:off x="0" y="2228280"/>
            <a:ext cx="12192000" cy="1384995"/>
          </a:xfrm>
          <a:prstGeom prst="rect">
            <a:avLst/>
          </a:prstGeom>
        </p:spPr>
        <p:txBody>
          <a:bodyPr wrap="square">
            <a:spAutoFit/>
          </a:bodyPr>
          <a:lstStyle/>
          <a:p>
            <a:pPr algn="just"/>
            <a:r>
              <a:rPr lang="ru-RU" sz="2100" dirty="0" smtClean="0"/>
              <a:t>Метод</a:t>
            </a:r>
            <a:r>
              <a:rPr lang="ru-RU" sz="2100" dirty="0"/>
              <a:t> </a:t>
            </a:r>
            <a:r>
              <a:rPr lang="ru-RU" sz="2100" dirty="0" err="1">
                <a:solidFill>
                  <a:srgbClr val="00B0F0"/>
                </a:solidFill>
              </a:rPr>
              <a:t>combineReducers</a:t>
            </a:r>
            <a:r>
              <a:rPr lang="ru-RU" sz="2100" dirty="0" smtClean="0">
                <a:solidFill>
                  <a:srgbClr val="00B0F0"/>
                </a:solidFill>
              </a:rPr>
              <a:t>()</a:t>
            </a:r>
            <a:r>
              <a:rPr lang="ru-RU" sz="2100" dirty="0" smtClean="0"/>
              <a:t> </a:t>
            </a:r>
            <a:r>
              <a:rPr lang="ru-RU" sz="2100" dirty="0"/>
              <a:t>генерирует функцию, которая вызывает ваши </a:t>
            </a:r>
            <a:r>
              <a:rPr lang="ru-RU" sz="2100" dirty="0" err="1"/>
              <a:t>редюсеры</a:t>
            </a:r>
            <a:r>
              <a:rPr lang="ru-RU" sz="2100" dirty="0"/>
              <a:t>, передавая им в качестве одного из аргументов срез глобального состояния, который выбирается в соответствии с именем его ключа в глобальном состоянии, и затем снова собирает результаты всех вызовов в один объект.</a:t>
            </a:r>
            <a:endParaRPr lang="ru-RU" sz="21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3907971"/>
            <a:ext cx="607695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91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Хранилище</a:t>
            </a:r>
            <a:endParaRPr lang="ru-RU" dirty="0"/>
          </a:p>
        </p:txBody>
      </p:sp>
      <p:sp>
        <p:nvSpPr>
          <p:cNvPr id="4" name="Прямоугольник 3"/>
          <p:cNvSpPr/>
          <p:nvPr/>
        </p:nvSpPr>
        <p:spPr>
          <a:xfrm>
            <a:off x="0" y="2237324"/>
            <a:ext cx="12192000" cy="1754326"/>
          </a:xfrm>
          <a:prstGeom prst="rect">
            <a:avLst/>
          </a:prstGeom>
        </p:spPr>
        <p:txBody>
          <a:bodyPr wrap="square">
            <a:spAutoFit/>
          </a:bodyPr>
          <a:lstStyle/>
          <a:p>
            <a:pPr algn="just"/>
            <a:r>
              <a:rPr lang="ru-RU" dirty="0"/>
              <a:t>Хранилище — это объект, который соединяет эти части вместе. Хранилище берет на себя следующие задачи:</a:t>
            </a:r>
          </a:p>
          <a:p>
            <a:pPr algn="just"/>
            <a:r>
              <a:rPr lang="ru-RU" dirty="0"/>
              <a:t>• содержит состояние приложения;</a:t>
            </a:r>
          </a:p>
          <a:p>
            <a:pPr algn="just"/>
            <a:r>
              <a:rPr lang="ru-RU" dirty="0"/>
              <a:t>• предоставляет доступ к состоянию с помощью </a:t>
            </a:r>
            <a:r>
              <a:rPr lang="ru-RU" dirty="0" err="1">
                <a:solidFill>
                  <a:srgbClr val="00B0F0"/>
                </a:solidFill>
              </a:rPr>
              <a:t>getState</a:t>
            </a:r>
            <a:r>
              <a:rPr lang="ru-RU" dirty="0" smtClean="0">
                <a:solidFill>
                  <a:srgbClr val="00B0F0"/>
                </a:solidFill>
              </a:rPr>
              <a:t>()</a:t>
            </a:r>
            <a:r>
              <a:rPr lang="en-US" dirty="0" smtClean="0">
                <a:solidFill>
                  <a:schemeClr val="bg1"/>
                </a:solidFill>
              </a:rPr>
              <a:t>;</a:t>
            </a:r>
            <a:endParaRPr lang="ru-RU" dirty="0">
              <a:solidFill>
                <a:srgbClr val="00B0F0"/>
              </a:solidFill>
            </a:endParaRPr>
          </a:p>
          <a:p>
            <a:pPr algn="just"/>
            <a:r>
              <a:rPr lang="ru-RU" dirty="0"/>
              <a:t>• предоставляет возможность обновления состояния с помощью </a:t>
            </a:r>
            <a:r>
              <a:rPr lang="ru-RU" dirty="0" err="1">
                <a:solidFill>
                  <a:srgbClr val="00B0F0"/>
                </a:solidFill>
              </a:rPr>
              <a:t>dispatch</a:t>
            </a:r>
            <a:r>
              <a:rPr lang="ru-RU" dirty="0">
                <a:solidFill>
                  <a:srgbClr val="00B0F0"/>
                </a:solidFill>
              </a:rPr>
              <a:t>(</a:t>
            </a:r>
            <a:r>
              <a:rPr lang="ru-RU" dirty="0" err="1">
                <a:solidFill>
                  <a:srgbClr val="00B0F0"/>
                </a:solidFill>
              </a:rPr>
              <a:t>action</a:t>
            </a:r>
            <a:r>
              <a:rPr lang="ru-RU" dirty="0">
                <a:solidFill>
                  <a:srgbClr val="00B0F0"/>
                </a:solidFill>
              </a:rPr>
              <a:t>)</a:t>
            </a:r>
            <a:r>
              <a:rPr lang="ru-RU" dirty="0"/>
              <a:t>;</a:t>
            </a:r>
          </a:p>
          <a:p>
            <a:pPr algn="just"/>
            <a:r>
              <a:rPr lang="ru-RU" dirty="0"/>
              <a:t>• регистрирует слушателей c помощью </a:t>
            </a:r>
            <a:r>
              <a:rPr lang="ru-RU" dirty="0" err="1">
                <a:solidFill>
                  <a:srgbClr val="00B0F0"/>
                </a:solidFill>
              </a:rPr>
              <a:t>ubscribe</a:t>
            </a:r>
            <a:r>
              <a:rPr lang="ru-RU" dirty="0">
                <a:solidFill>
                  <a:srgbClr val="00B0F0"/>
                </a:solidFill>
              </a:rPr>
              <a:t>(</a:t>
            </a:r>
            <a:r>
              <a:rPr lang="ru-RU" dirty="0" err="1">
                <a:solidFill>
                  <a:srgbClr val="00B0F0"/>
                </a:solidFill>
              </a:rPr>
              <a:t>listener</a:t>
            </a:r>
            <a:r>
              <a:rPr lang="ru-RU" dirty="0">
                <a:solidFill>
                  <a:srgbClr val="00B0F0"/>
                </a:solidFill>
              </a:rPr>
              <a:t>)</a:t>
            </a:r>
            <a:r>
              <a:rPr lang="ru-RU" dirty="0"/>
              <a:t>.</a:t>
            </a:r>
          </a:p>
        </p:txBody>
      </p:sp>
      <p:sp>
        <p:nvSpPr>
          <p:cNvPr id="5" name="Прямоугольник 4"/>
          <p:cNvSpPr/>
          <p:nvPr/>
        </p:nvSpPr>
        <p:spPr>
          <a:xfrm>
            <a:off x="0" y="3991650"/>
            <a:ext cx="12192000" cy="923330"/>
          </a:xfrm>
          <a:prstGeom prst="rect">
            <a:avLst/>
          </a:prstGeom>
        </p:spPr>
        <p:txBody>
          <a:bodyPr wrap="square">
            <a:spAutoFit/>
          </a:bodyPr>
          <a:lstStyle/>
          <a:p>
            <a:pPr algn="just"/>
            <a:r>
              <a:rPr lang="ru-RU" dirty="0"/>
              <a:t>Важно отметить, что у Вас будет только одно хранилище в </a:t>
            </a:r>
            <a:r>
              <a:rPr lang="ru-RU" dirty="0" err="1"/>
              <a:t>Redux</a:t>
            </a:r>
            <a:r>
              <a:rPr lang="ru-RU" dirty="0"/>
              <a:t>-приложении. Если Вы захотите разделить логику обработки данных, то нужно будет использовать компоновку </a:t>
            </a:r>
            <a:r>
              <a:rPr lang="ru-RU" dirty="0" err="1"/>
              <a:t>редюсеров</a:t>
            </a:r>
            <a:r>
              <a:rPr lang="ru-RU" dirty="0"/>
              <a:t> вместо использования множества хранилищ.</a:t>
            </a:r>
            <a:endParaRPr lang="ru-RU" dirty="0"/>
          </a:p>
        </p:txBody>
      </p:sp>
      <p:sp>
        <p:nvSpPr>
          <p:cNvPr id="6" name="Прямоугольник 5"/>
          <p:cNvSpPr/>
          <p:nvPr/>
        </p:nvSpPr>
        <p:spPr>
          <a:xfrm>
            <a:off x="0" y="4827894"/>
            <a:ext cx="12192000" cy="923330"/>
          </a:xfrm>
          <a:prstGeom prst="rect">
            <a:avLst/>
          </a:prstGeom>
        </p:spPr>
        <p:txBody>
          <a:bodyPr wrap="square">
            <a:spAutoFit/>
          </a:bodyPr>
          <a:lstStyle/>
          <a:p>
            <a:pPr algn="just"/>
            <a:r>
              <a:rPr lang="ru-RU" dirty="0"/>
              <a:t>Вы можете объявить начальное состояние, передав его вторым аргументом в </a:t>
            </a:r>
            <a:r>
              <a:rPr lang="ru-RU" dirty="0" err="1">
                <a:solidFill>
                  <a:srgbClr val="00B0F0"/>
                </a:solidFill>
              </a:rPr>
              <a:t>createStore</a:t>
            </a:r>
            <a:r>
              <a:rPr lang="ru-RU" dirty="0" smtClean="0">
                <a:solidFill>
                  <a:srgbClr val="00B0F0"/>
                </a:solidFill>
              </a:rPr>
              <a:t>()</a:t>
            </a:r>
            <a:r>
              <a:rPr lang="en-US" dirty="0"/>
              <a:t>.</a:t>
            </a:r>
            <a:r>
              <a:rPr lang="ru-RU" dirty="0" smtClean="0">
                <a:solidFill>
                  <a:srgbClr val="00B0F0"/>
                </a:solidFill>
              </a:rPr>
              <a:t> </a:t>
            </a:r>
            <a:r>
              <a:rPr lang="ru-RU" dirty="0"/>
              <a:t>Это полезно для </a:t>
            </a:r>
            <a:r>
              <a:rPr lang="ru-RU" dirty="0" err="1"/>
              <a:t>пробрасывания</a:t>
            </a:r>
            <a:r>
              <a:rPr lang="ru-RU" dirty="0"/>
              <a:t> состояния на клиент из состояния приложения </a:t>
            </a:r>
            <a:r>
              <a:rPr lang="ru-RU" dirty="0" err="1"/>
              <a:t>Redux</a:t>
            </a:r>
            <a:r>
              <a:rPr lang="ru-RU" dirty="0"/>
              <a:t>, работающего на сервере, когда вы пишете универсальное приложение.</a:t>
            </a:r>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3" y="5751224"/>
            <a:ext cx="7839075" cy="7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263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Поток данных</a:t>
            </a:r>
            <a:endParaRPr lang="ru-RU" dirty="0"/>
          </a:p>
        </p:txBody>
      </p:sp>
      <p:sp>
        <p:nvSpPr>
          <p:cNvPr id="4" name="Прямоугольник 3"/>
          <p:cNvSpPr/>
          <p:nvPr/>
        </p:nvSpPr>
        <p:spPr>
          <a:xfrm>
            <a:off x="0" y="2230628"/>
            <a:ext cx="12192000" cy="4093428"/>
          </a:xfrm>
          <a:prstGeom prst="rect">
            <a:avLst/>
          </a:prstGeom>
        </p:spPr>
        <p:txBody>
          <a:bodyPr wrap="square">
            <a:spAutoFit/>
          </a:bodyPr>
          <a:lstStyle/>
          <a:p>
            <a:pPr algn="just"/>
            <a:r>
              <a:rPr lang="ru-RU" sz="2000" dirty="0" smtClean="0"/>
              <a:t>Архитектура </a:t>
            </a:r>
            <a:r>
              <a:rPr lang="ru-RU" sz="2000" dirty="0" err="1" smtClean="0"/>
              <a:t>Redux</a:t>
            </a:r>
            <a:r>
              <a:rPr lang="ru-RU" sz="2000" dirty="0" smtClean="0"/>
              <a:t> вращается вокруг строго однонаправленного потока данных. Это значит, что все данные в приложении следуют одному паттерну жизненного цикла, делая логику Вашего приложения более предсказуемой и легкой для понимания. Также это способствует большей упорядоченности данных, так что в конечном итоге у Вас не будет нескольких изолированных копий одних и тех же данных, которые ничего не знают друг о друге.</a:t>
            </a:r>
          </a:p>
          <a:p>
            <a:pPr algn="just"/>
            <a:r>
              <a:rPr lang="ru-RU" sz="2000" dirty="0" smtClean="0"/>
              <a:t>Жизненный цикл данных в любом </a:t>
            </a:r>
            <a:r>
              <a:rPr lang="ru-RU" sz="2000" dirty="0" err="1" smtClean="0"/>
              <a:t>Redux</a:t>
            </a:r>
            <a:r>
              <a:rPr lang="ru-RU" sz="2000" dirty="0" smtClean="0"/>
              <a:t>-приложении включает в себя 4 шага:</a:t>
            </a:r>
          </a:p>
          <a:p>
            <a:pPr algn="just"/>
            <a:r>
              <a:rPr lang="ru-RU" sz="2000" dirty="0" smtClean="0"/>
              <a:t>1. Вы вызываете </a:t>
            </a:r>
            <a:r>
              <a:rPr lang="ru-RU" sz="2000" dirty="0" err="1" smtClean="0">
                <a:solidFill>
                  <a:srgbClr val="00B0F0"/>
                </a:solidFill>
              </a:rPr>
              <a:t>store.dispatch</a:t>
            </a:r>
            <a:r>
              <a:rPr lang="ru-RU" sz="2000" dirty="0" smtClean="0">
                <a:solidFill>
                  <a:srgbClr val="00B0F0"/>
                </a:solidFill>
              </a:rPr>
              <a:t>(</a:t>
            </a:r>
            <a:r>
              <a:rPr lang="ru-RU" sz="2000" dirty="0" err="1" smtClean="0">
                <a:solidFill>
                  <a:srgbClr val="00B0F0"/>
                </a:solidFill>
              </a:rPr>
              <a:t>action</a:t>
            </a:r>
            <a:r>
              <a:rPr lang="ru-RU" sz="2000" dirty="0" smtClean="0">
                <a:solidFill>
                  <a:srgbClr val="00B0F0"/>
                </a:solidFill>
              </a:rPr>
              <a:t>)</a:t>
            </a:r>
            <a:r>
              <a:rPr lang="ru-RU" sz="2000" dirty="0" smtClean="0"/>
              <a:t>.</a:t>
            </a:r>
          </a:p>
          <a:p>
            <a:pPr algn="just"/>
            <a:r>
              <a:rPr lang="ru-RU" sz="2000" dirty="0" smtClean="0"/>
              <a:t>2. Хранилище </a:t>
            </a:r>
            <a:r>
              <a:rPr lang="ru-RU" sz="2000" dirty="0" err="1" smtClean="0"/>
              <a:t>Redux</a:t>
            </a:r>
            <a:r>
              <a:rPr lang="ru-RU" sz="2000" dirty="0" smtClean="0"/>
              <a:t> вызывает функцию-</a:t>
            </a:r>
            <a:r>
              <a:rPr lang="ru-RU" sz="2000" dirty="0" err="1" smtClean="0"/>
              <a:t>редюсер</a:t>
            </a:r>
            <a:r>
              <a:rPr lang="ru-RU" sz="2000" dirty="0" smtClean="0"/>
              <a:t>, который вы ему передали.</a:t>
            </a:r>
            <a:endParaRPr lang="en-US" sz="2000" dirty="0" smtClean="0"/>
          </a:p>
          <a:p>
            <a:pPr algn="just"/>
            <a:r>
              <a:rPr lang="en-US" sz="2000" dirty="0" smtClean="0"/>
              <a:t>3. </a:t>
            </a:r>
            <a:r>
              <a:rPr lang="ru-RU" sz="2000" dirty="0" smtClean="0"/>
              <a:t>Главный </a:t>
            </a:r>
            <a:r>
              <a:rPr lang="ru-RU" sz="2000" dirty="0" err="1"/>
              <a:t>редюсер</a:t>
            </a:r>
            <a:r>
              <a:rPr lang="ru-RU" sz="2000" dirty="0"/>
              <a:t> может комбинировать результат работы нескольких </a:t>
            </a:r>
            <a:r>
              <a:rPr lang="ru-RU" sz="2000" dirty="0" err="1"/>
              <a:t>редюсеров</a:t>
            </a:r>
            <a:r>
              <a:rPr lang="ru-RU" sz="2000" dirty="0"/>
              <a:t> в единственное дерево состояния приложения</a:t>
            </a:r>
            <a:r>
              <a:rPr lang="ru-RU" sz="2000" dirty="0" smtClean="0"/>
              <a:t>.</a:t>
            </a:r>
            <a:endParaRPr lang="en-US" sz="2000" dirty="0" smtClean="0"/>
          </a:p>
          <a:p>
            <a:pPr algn="just"/>
            <a:r>
              <a:rPr lang="en-US" sz="2000" dirty="0" smtClean="0"/>
              <a:t>4. </a:t>
            </a:r>
            <a:r>
              <a:rPr lang="ru-RU" sz="2000" dirty="0"/>
              <a:t>Хранилище </a:t>
            </a:r>
            <a:r>
              <a:rPr lang="ru-RU" sz="2000" dirty="0" err="1"/>
              <a:t>Redux</a:t>
            </a:r>
            <a:r>
              <a:rPr lang="ru-RU" sz="2000" dirty="0"/>
              <a:t> сохраняет полное дерево состояния, которое возвращает главный </a:t>
            </a:r>
            <a:r>
              <a:rPr lang="ru-RU" sz="2000" dirty="0" err="1"/>
              <a:t>редюсер</a:t>
            </a:r>
            <a:r>
              <a:rPr lang="ru-RU" sz="2000" dirty="0"/>
              <a:t>.</a:t>
            </a:r>
          </a:p>
        </p:txBody>
      </p:sp>
    </p:spTree>
    <p:extLst>
      <p:ext uri="{BB962C8B-B14F-4D97-AF65-F5344CB8AC3E}">
        <p14:creationId xmlns:p14="http://schemas.microsoft.com/office/powerpoint/2010/main" val="1218133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Использование с </a:t>
            </a:r>
            <a:r>
              <a:rPr lang="en-US" dirty="0" smtClean="0"/>
              <a:t>React</a:t>
            </a:r>
            <a:endParaRPr lang="ru-RU" dirty="0"/>
          </a:p>
        </p:txBody>
      </p:sp>
      <p:sp>
        <p:nvSpPr>
          <p:cNvPr id="4" name="Прямоугольник 3"/>
          <p:cNvSpPr/>
          <p:nvPr/>
        </p:nvSpPr>
        <p:spPr>
          <a:xfrm>
            <a:off x="0" y="2269982"/>
            <a:ext cx="12192000" cy="1631216"/>
          </a:xfrm>
          <a:prstGeom prst="rect">
            <a:avLst/>
          </a:prstGeom>
        </p:spPr>
        <p:txBody>
          <a:bodyPr wrap="square">
            <a:spAutoFit/>
          </a:bodyPr>
          <a:lstStyle/>
          <a:p>
            <a:pPr algn="just"/>
            <a:r>
              <a:rPr lang="ru-RU" sz="2000" dirty="0"/>
              <a:t>Для начала стоит подчеркнуть, что </a:t>
            </a:r>
            <a:r>
              <a:rPr lang="ru-RU" sz="2000" dirty="0" err="1"/>
              <a:t>Redux</a:t>
            </a:r>
            <a:r>
              <a:rPr lang="ru-RU" sz="2000" dirty="0"/>
              <a:t> не имеет отношения к </a:t>
            </a:r>
            <a:r>
              <a:rPr lang="ru-RU" sz="2000" dirty="0" err="1"/>
              <a:t>React</a:t>
            </a:r>
            <a:r>
              <a:rPr lang="ru-RU" sz="2000" dirty="0"/>
              <a:t>. Вы можете создавать </a:t>
            </a:r>
            <a:r>
              <a:rPr lang="ru-RU" sz="2000" dirty="0" err="1"/>
              <a:t>Redux</a:t>
            </a:r>
            <a:r>
              <a:rPr lang="ru-RU" sz="2000" dirty="0"/>
              <a:t>-приложения c помощью </a:t>
            </a:r>
            <a:r>
              <a:rPr lang="ru-RU" sz="2000" dirty="0" err="1"/>
              <a:t>React</a:t>
            </a:r>
            <a:r>
              <a:rPr lang="ru-RU" sz="2000" dirty="0"/>
              <a:t>, </a:t>
            </a:r>
            <a:r>
              <a:rPr lang="ru-RU" sz="2000" dirty="0" err="1"/>
              <a:t>Angular</a:t>
            </a:r>
            <a:r>
              <a:rPr lang="ru-RU" sz="2000" dirty="0"/>
              <a:t>, </a:t>
            </a:r>
            <a:r>
              <a:rPr lang="ru-RU" sz="2000" dirty="0" err="1"/>
              <a:t>Ember</a:t>
            </a:r>
            <a:r>
              <a:rPr lang="ru-RU" sz="2000" dirty="0"/>
              <a:t>, </a:t>
            </a:r>
            <a:r>
              <a:rPr lang="ru-RU" sz="2000" dirty="0" err="1"/>
              <a:t>jQuery</a:t>
            </a:r>
            <a:r>
              <a:rPr lang="ru-RU" sz="2000" dirty="0"/>
              <a:t> или обычного </a:t>
            </a:r>
            <a:r>
              <a:rPr lang="ru-RU" sz="2000" dirty="0" err="1"/>
              <a:t>JavaScript</a:t>
            </a:r>
            <a:r>
              <a:rPr lang="ru-RU" sz="2000" dirty="0"/>
              <a:t>. И все-таки, </a:t>
            </a:r>
            <a:r>
              <a:rPr lang="ru-RU" sz="2000" dirty="0" err="1"/>
              <a:t>Redux</a:t>
            </a:r>
            <a:r>
              <a:rPr lang="ru-RU" sz="2000" dirty="0"/>
              <a:t> работает особенно хорошо с такими </a:t>
            </a:r>
            <a:r>
              <a:rPr lang="ru-RU" sz="2000" dirty="0" err="1"/>
              <a:t>фреймворками</a:t>
            </a:r>
            <a:r>
              <a:rPr lang="ru-RU" sz="2000" dirty="0"/>
              <a:t>, как </a:t>
            </a:r>
            <a:r>
              <a:rPr lang="ru-RU" sz="2000" dirty="0" err="1"/>
              <a:t>React</a:t>
            </a:r>
            <a:r>
              <a:rPr lang="ru-RU" sz="2000" dirty="0"/>
              <a:t> и </a:t>
            </a:r>
            <a:r>
              <a:rPr lang="ru-RU" sz="2000" dirty="0" err="1"/>
              <a:t>Deku</a:t>
            </a:r>
            <a:r>
              <a:rPr lang="ru-RU" sz="2000" dirty="0"/>
              <a:t>, потому что они позволяют вам описать UI как функцию состояния и, кроме того, </a:t>
            </a:r>
            <a:r>
              <a:rPr lang="ru-RU" sz="2000" dirty="0" err="1"/>
              <a:t>Redux</a:t>
            </a:r>
            <a:r>
              <a:rPr lang="ru-RU" sz="2000" dirty="0"/>
              <a:t> умеет менять состояние (</a:t>
            </a:r>
            <a:r>
              <a:rPr lang="ru-RU" sz="2000" dirty="0" err="1"/>
              <a:t>state</a:t>
            </a:r>
            <a:r>
              <a:rPr lang="ru-RU" sz="2000" dirty="0"/>
              <a:t>) приложения в ответ на произошедшие действия (</a:t>
            </a:r>
            <a:r>
              <a:rPr lang="ru-RU" sz="2000" dirty="0" err="1"/>
              <a:t>actions</a:t>
            </a:r>
            <a:r>
              <a:rPr lang="ru-RU" sz="2000" dirty="0"/>
              <a:t>).</a:t>
            </a:r>
            <a:endParaRPr lang="ru-RU" sz="2000" dirty="0"/>
          </a:p>
        </p:txBody>
      </p:sp>
      <p:sp>
        <p:nvSpPr>
          <p:cNvPr id="5" name="Прямоугольник 4"/>
          <p:cNvSpPr/>
          <p:nvPr/>
        </p:nvSpPr>
        <p:spPr>
          <a:xfrm>
            <a:off x="0" y="3966513"/>
            <a:ext cx="12181114" cy="400110"/>
          </a:xfrm>
          <a:prstGeom prst="rect">
            <a:avLst/>
          </a:prstGeom>
        </p:spPr>
        <p:txBody>
          <a:bodyPr wrap="square">
            <a:spAutoFit/>
          </a:bodyPr>
          <a:lstStyle/>
          <a:p>
            <a:pPr algn="just"/>
            <a:r>
              <a:rPr lang="ru-RU" sz="2000" dirty="0" err="1"/>
              <a:t>React</a:t>
            </a:r>
            <a:r>
              <a:rPr lang="ru-RU" sz="2000" dirty="0"/>
              <a:t> </a:t>
            </a:r>
            <a:r>
              <a:rPr lang="ru-RU" sz="2000" dirty="0" err="1"/>
              <a:t>bindings</a:t>
            </a:r>
            <a:r>
              <a:rPr lang="ru-RU" sz="2000" dirty="0"/>
              <a:t> не включены в </a:t>
            </a:r>
            <a:r>
              <a:rPr lang="ru-RU" sz="2000" dirty="0" err="1"/>
              <a:t>Redux</a:t>
            </a:r>
            <a:r>
              <a:rPr lang="ru-RU" sz="2000" dirty="0"/>
              <a:t> по умолчанию. Вам нужно установить их явно:</a:t>
            </a:r>
            <a:endParaRPr lang="ru-RU"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25" y="4571219"/>
            <a:ext cx="4248150" cy="56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5377542"/>
            <a:ext cx="12192000" cy="1015663"/>
          </a:xfrm>
          <a:prstGeom prst="rect">
            <a:avLst/>
          </a:prstGeom>
        </p:spPr>
        <p:txBody>
          <a:bodyPr wrap="square">
            <a:spAutoFit/>
          </a:bodyPr>
          <a:lstStyle/>
          <a:p>
            <a:pPr algn="just"/>
            <a:r>
              <a:rPr lang="ru-RU" sz="2000" dirty="0"/>
              <a:t>Если вы не используете </a:t>
            </a:r>
            <a:r>
              <a:rPr lang="ru-RU" sz="2000" dirty="0" err="1"/>
              <a:t>npm</a:t>
            </a:r>
            <a:r>
              <a:rPr lang="ru-RU" sz="2000" dirty="0"/>
              <a:t>, то можете взять последнюю UMD-сборку из </a:t>
            </a:r>
            <a:r>
              <a:rPr lang="ru-RU" sz="2000" dirty="0" err="1"/>
              <a:t>unpkg</a:t>
            </a:r>
            <a:r>
              <a:rPr lang="ru-RU" sz="2000" dirty="0"/>
              <a:t> ( </a:t>
            </a:r>
            <a:r>
              <a:rPr lang="ru-RU" sz="2000" dirty="0" err="1"/>
              <a:t>development</a:t>
            </a:r>
            <a:r>
              <a:rPr lang="ru-RU" sz="2000" dirty="0"/>
              <a:t> или </a:t>
            </a:r>
            <a:r>
              <a:rPr lang="ru-RU" sz="2000" dirty="0" err="1"/>
              <a:t>production</a:t>
            </a:r>
            <a:r>
              <a:rPr lang="ru-RU" sz="2000" dirty="0"/>
              <a:t>). Добавив UMD-сборку на страницу при помощи тега </a:t>
            </a:r>
            <a:r>
              <a:rPr lang="ru-RU" sz="2000" dirty="0">
                <a:solidFill>
                  <a:srgbClr val="00B0F0"/>
                </a:solidFill>
              </a:rPr>
              <a:t>&lt;</a:t>
            </a:r>
            <a:r>
              <a:rPr lang="ru-RU" sz="2000" dirty="0" err="1">
                <a:solidFill>
                  <a:srgbClr val="00B0F0"/>
                </a:solidFill>
              </a:rPr>
              <a:t>script</a:t>
            </a:r>
            <a:r>
              <a:rPr lang="ru-RU" sz="2000" dirty="0" smtClean="0">
                <a:solidFill>
                  <a:srgbClr val="00B0F0"/>
                </a:solidFill>
              </a:rPr>
              <a:t>&gt;</a:t>
            </a:r>
            <a:r>
              <a:rPr lang="en-US" sz="2000" dirty="0" smtClean="0"/>
              <a:t>,</a:t>
            </a:r>
            <a:r>
              <a:rPr lang="ru-RU" sz="2000" dirty="0" smtClean="0">
                <a:solidFill>
                  <a:srgbClr val="00B0F0"/>
                </a:solidFill>
              </a:rPr>
              <a:t> </a:t>
            </a:r>
            <a:r>
              <a:rPr lang="ru-RU" sz="2000" dirty="0"/>
              <a:t>вы получите глобальный </a:t>
            </a:r>
            <a:r>
              <a:rPr lang="ru-RU" sz="2000" dirty="0" err="1">
                <a:solidFill>
                  <a:srgbClr val="00B0F0"/>
                </a:solidFill>
              </a:rPr>
              <a:t>window.ReactRedux</a:t>
            </a:r>
            <a:r>
              <a:rPr lang="ru-RU" sz="2000" dirty="0"/>
              <a:t>.</a:t>
            </a:r>
            <a:endParaRPr lang="ru-RU" sz="2000" dirty="0"/>
          </a:p>
        </p:txBody>
      </p:sp>
    </p:spTree>
    <p:extLst>
      <p:ext uri="{BB962C8B-B14F-4D97-AF65-F5344CB8AC3E}">
        <p14:creationId xmlns:p14="http://schemas.microsoft.com/office/powerpoint/2010/main" val="2049050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Компоненты-представления и компоненты-контейнеры</a:t>
            </a:r>
            <a:endParaRPr lang="ru-RU" dirty="0"/>
          </a:p>
        </p:txBody>
      </p:sp>
      <p:sp>
        <p:nvSpPr>
          <p:cNvPr id="4" name="Прямоугольник 3"/>
          <p:cNvSpPr/>
          <p:nvPr/>
        </p:nvSpPr>
        <p:spPr>
          <a:xfrm>
            <a:off x="0" y="2270649"/>
            <a:ext cx="12192000" cy="707886"/>
          </a:xfrm>
          <a:prstGeom prst="rect">
            <a:avLst/>
          </a:prstGeom>
        </p:spPr>
        <p:txBody>
          <a:bodyPr wrap="square">
            <a:spAutoFit/>
          </a:bodyPr>
          <a:lstStyle/>
          <a:p>
            <a:pPr algn="just"/>
            <a:r>
              <a:rPr lang="ru-RU" sz="2000" dirty="0" err="1"/>
              <a:t>React-биндинги</a:t>
            </a:r>
            <a:r>
              <a:rPr lang="ru-RU" sz="2000" dirty="0"/>
              <a:t> для </a:t>
            </a:r>
            <a:r>
              <a:rPr lang="ru-RU" sz="2000" dirty="0" err="1"/>
              <a:t>Redux</a:t>
            </a:r>
            <a:r>
              <a:rPr lang="ru-RU" sz="2000" dirty="0"/>
              <a:t> руководствуются идеей разделения компонентов на представления и контейнеры. Давайте перечислим их отличия:</a:t>
            </a:r>
            <a:endParaRPr lang="ru-RU"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29" y="3200009"/>
            <a:ext cx="11351941"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90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Компоненты-представления и компоненты-контейнеры</a:t>
            </a:r>
          </a:p>
        </p:txBody>
      </p:sp>
      <p:sp>
        <p:nvSpPr>
          <p:cNvPr id="4" name="Прямоугольник 3"/>
          <p:cNvSpPr/>
          <p:nvPr/>
        </p:nvSpPr>
        <p:spPr>
          <a:xfrm>
            <a:off x="0" y="2309175"/>
            <a:ext cx="12192000" cy="3785652"/>
          </a:xfrm>
          <a:prstGeom prst="rect">
            <a:avLst/>
          </a:prstGeom>
        </p:spPr>
        <p:txBody>
          <a:bodyPr wrap="square">
            <a:spAutoFit/>
          </a:bodyPr>
          <a:lstStyle/>
          <a:p>
            <a:pPr algn="just"/>
            <a:r>
              <a:rPr lang="ru-RU" sz="2000" dirty="0" err="1"/>
              <a:t>ольшинство</a:t>
            </a:r>
            <a:r>
              <a:rPr lang="ru-RU" sz="2000" dirty="0"/>
              <a:t> компонентов, которые мы напишем, будут представлениями, но чтобы соединить их с </a:t>
            </a:r>
            <a:r>
              <a:rPr lang="ru-RU" sz="2000" dirty="0" err="1"/>
              <a:t>Redux</a:t>
            </a:r>
            <a:r>
              <a:rPr lang="ru-RU" sz="2000" dirty="0"/>
              <a:t>-состоянием, нам потребуется сгенерировать несколько контейнеров. Это и дальнейшее описание не означает, что компоненты контейнера должны быть расположены ближе к вершине дерева компонентов. Если компонент-контейнер становится слишком сложным, т.е. он имеет сильную вложенность презентационных компонентов, с бесчисленным количеством обратных вызовов, передающихся вниз, используйте еще один контейнер в дереве компонентов.</a:t>
            </a:r>
          </a:p>
          <a:p>
            <a:r>
              <a:rPr lang="ru-RU" sz="2000" dirty="0"/>
              <a:t>Технически, вы можете написать контейнеры вручную, используя </a:t>
            </a:r>
            <a:r>
              <a:rPr lang="ru-RU" sz="2000" dirty="0" err="1">
                <a:solidFill>
                  <a:srgbClr val="00B0F0"/>
                </a:solidFill>
              </a:rPr>
              <a:t>store.subscribe</a:t>
            </a:r>
            <a:r>
              <a:rPr lang="ru-RU" sz="2000" dirty="0" smtClean="0">
                <a:solidFill>
                  <a:srgbClr val="00B0F0"/>
                </a:solidFill>
              </a:rPr>
              <a:t>()</a:t>
            </a:r>
            <a:r>
              <a:rPr lang="ru-RU" sz="2000" dirty="0" smtClean="0"/>
              <a:t>.</a:t>
            </a:r>
            <a:r>
              <a:rPr lang="ru-RU" sz="2000" dirty="0" smtClean="0">
                <a:solidFill>
                  <a:srgbClr val="00B0F0"/>
                </a:solidFill>
              </a:rPr>
              <a:t> </a:t>
            </a:r>
            <a:r>
              <a:rPr lang="ru-RU" sz="2000" dirty="0"/>
              <a:t>Мы не советуем вам это делать, потому что </a:t>
            </a:r>
            <a:r>
              <a:rPr lang="ru-RU" sz="2000" dirty="0" err="1"/>
              <a:t>React</a:t>
            </a:r>
            <a:r>
              <a:rPr lang="ru-RU" sz="2000" dirty="0"/>
              <a:t> </a:t>
            </a:r>
            <a:r>
              <a:rPr lang="ru-RU" sz="2000" dirty="0" err="1"/>
              <a:t>Redux</a:t>
            </a:r>
            <a:r>
              <a:rPr lang="ru-RU" sz="2000" dirty="0"/>
              <a:t> производит много оптимизаций производительности, которые было бы трудно написать руками. По этой причине, вместо того чтобы писать контейнеры, мы генерируем их, воспользовавшись функцией </a:t>
            </a:r>
            <a:r>
              <a:rPr lang="ru-RU" sz="2000" dirty="0" err="1">
                <a:solidFill>
                  <a:srgbClr val="00B0F0"/>
                </a:solidFill>
              </a:rPr>
              <a:t>connect</a:t>
            </a:r>
            <a:r>
              <a:rPr lang="ru-RU" sz="2000" dirty="0">
                <a:solidFill>
                  <a:srgbClr val="00B0F0"/>
                </a:solidFill>
              </a:rPr>
              <a:t>()</a:t>
            </a:r>
            <a:r>
              <a:rPr lang="ru-RU" sz="2000" dirty="0"/>
              <a:t>, предоставленной </a:t>
            </a:r>
            <a:r>
              <a:rPr lang="ru-RU" sz="2000" dirty="0" err="1"/>
              <a:t>React</a:t>
            </a:r>
            <a:r>
              <a:rPr lang="ru-RU" sz="2000" dirty="0"/>
              <a:t> </a:t>
            </a:r>
            <a:r>
              <a:rPr lang="ru-RU" sz="2000" dirty="0" err="1"/>
              <a:t>Redux</a:t>
            </a:r>
            <a:r>
              <a:rPr lang="ru-RU" sz="2000" dirty="0"/>
              <a:t>, об этом ниже.</a:t>
            </a:r>
          </a:p>
        </p:txBody>
      </p:sp>
    </p:spTree>
    <p:extLst>
      <p:ext uri="{BB962C8B-B14F-4D97-AF65-F5344CB8AC3E}">
        <p14:creationId xmlns:p14="http://schemas.microsoft.com/office/powerpoint/2010/main" val="1852316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Немного о контейнерах</a:t>
            </a:r>
            <a:endParaRPr lang="ru-RU" dirty="0"/>
          </a:p>
        </p:txBody>
      </p:sp>
      <p:sp>
        <p:nvSpPr>
          <p:cNvPr id="4" name="Прямоугольник 3"/>
          <p:cNvSpPr/>
          <p:nvPr/>
        </p:nvSpPr>
        <p:spPr>
          <a:xfrm>
            <a:off x="0" y="2252399"/>
            <a:ext cx="12192000" cy="3139321"/>
          </a:xfrm>
          <a:prstGeom prst="rect">
            <a:avLst/>
          </a:prstGeom>
        </p:spPr>
        <p:txBody>
          <a:bodyPr wrap="square">
            <a:spAutoFit/>
          </a:bodyPr>
          <a:lstStyle/>
          <a:p>
            <a:pPr algn="just"/>
            <a:r>
              <a:rPr lang="ru-RU" sz="2200" dirty="0"/>
              <a:t>Всем компонентам-контейнерам необходим доступ к </a:t>
            </a:r>
            <a:r>
              <a:rPr lang="ru-RU" sz="2200" dirty="0" err="1"/>
              <a:t>Redux</a:t>
            </a:r>
            <a:r>
              <a:rPr lang="ru-RU" sz="2200" dirty="0"/>
              <a:t>-хранилищу, для того чтобы они могли подписаться на него. Как вариант — передать его как </a:t>
            </a:r>
            <a:r>
              <a:rPr lang="ru-RU" sz="2200" dirty="0" err="1">
                <a:solidFill>
                  <a:srgbClr val="00B0F0"/>
                </a:solidFill>
              </a:rPr>
              <a:t>prop</a:t>
            </a:r>
            <a:r>
              <a:rPr lang="ru-RU" sz="2200" dirty="0"/>
              <a:t> в каждый контейнер. Однако это становится утомительным, так как вы должны подключать </a:t>
            </a:r>
            <a:r>
              <a:rPr lang="ru-RU" sz="2200" dirty="0" err="1">
                <a:solidFill>
                  <a:srgbClr val="00B0F0"/>
                </a:solidFill>
              </a:rPr>
              <a:t>store</a:t>
            </a:r>
            <a:r>
              <a:rPr lang="ru-RU" sz="2200" dirty="0"/>
              <a:t>, даже если представления просто </a:t>
            </a:r>
            <a:r>
              <a:rPr lang="ru-RU" sz="2200" dirty="0" err="1"/>
              <a:t>рендерят</a:t>
            </a:r>
            <a:r>
              <a:rPr lang="ru-RU" sz="2200" dirty="0"/>
              <a:t> контейнер глубоко в дереве компонентов.</a:t>
            </a:r>
          </a:p>
          <a:p>
            <a:pPr algn="just"/>
            <a:r>
              <a:rPr lang="ru-RU" sz="2200" dirty="0"/>
              <a:t>Мы рекомендуем другой вариант — использовать специальный </a:t>
            </a:r>
            <a:r>
              <a:rPr lang="ru-RU" sz="2200" dirty="0" err="1"/>
              <a:t>React</a:t>
            </a:r>
            <a:r>
              <a:rPr lang="ru-RU" sz="2200" dirty="0"/>
              <a:t> </a:t>
            </a:r>
            <a:r>
              <a:rPr lang="ru-RU" sz="2200" dirty="0" err="1"/>
              <a:t>Redux</a:t>
            </a:r>
            <a:r>
              <a:rPr lang="ru-RU" sz="2200" dirty="0"/>
              <a:t> компонент </a:t>
            </a:r>
            <a:r>
              <a:rPr lang="ru-RU" sz="2200" dirty="0">
                <a:solidFill>
                  <a:srgbClr val="00B0F0"/>
                </a:solidFill>
              </a:rPr>
              <a:t>&lt;</a:t>
            </a:r>
            <a:r>
              <a:rPr lang="ru-RU" sz="2200" dirty="0" err="1">
                <a:solidFill>
                  <a:srgbClr val="00B0F0"/>
                </a:solidFill>
              </a:rPr>
              <a:t>Provider</a:t>
            </a:r>
            <a:r>
              <a:rPr lang="ru-RU" sz="2200" dirty="0" smtClean="0">
                <a:solidFill>
                  <a:srgbClr val="00B0F0"/>
                </a:solidFill>
              </a:rPr>
              <a:t>&gt;</a:t>
            </a:r>
            <a:r>
              <a:rPr lang="ru-RU" sz="2200" dirty="0" smtClean="0">
                <a:solidFill>
                  <a:schemeClr val="bg1"/>
                </a:solidFill>
              </a:rPr>
              <a:t>,</a:t>
            </a:r>
            <a:r>
              <a:rPr lang="ru-RU" sz="2200" dirty="0" smtClean="0">
                <a:solidFill>
                  <a:srgbClr val="00B0F0"/>
                </a:solidFill>
              </a:rPr>
              <a:t> </a:t>
            </a:r>
            <a:r>
              <a:rPr lang="ru-RU" sz="2200" dirty="0"/>
              <a:t>вызов которого магически делает хранилище доступным всем контейнерам в приложении без его явной передачи. Вам нужно только воспользоваться им единожды, когда вы </a:t>
            </a:r>
            <a:r>
              <a:rPr lang="ru-RU" sz="2200" dirty="0" err="1"/>
              <a:t>рендерите</a:t>
            </a:r>
            <a:r>
              <a:rPr lang="ru-RU" sz="2200" dirty="0"/>
              <a:t> корневой </a:t>
            </a:r>
            <a:r>
              <a:rPr lang="ru-RU" sz="2200" dirty="0" smtClean="0"/>
              <a:t>компонент.</a:t>
            </a:r>
            <a:endParaRPr lang="ru-RU" sz="2200" dirty="0"/>
          </a:p>
        </p:txBody>
      </p:sp>
    </p:spTree>
    <p:extLst>
      <p:ext uri="{BB962C8B-B14F-4D97-AF65-F5344CB8AC3E}">
        <p14:creationId xmlns:p14="http://schemas.microsoft.com/office/powerpoint/2010/main" val="2989179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Асинхронные действия</a:t>
            </a:r>
          </a:p>
        </p:txBody>
      </p:sp>
      <p:sp>
        <p:nvSpPr>
          <p:cNvPr id="4" name="Прямоугольник 3"/>
          <p:cNvSpPr/>
          <p:nvPr/>
        </p:nvSpPr>
        <p:spPr>
          <a:xfrm>
            <a:off x="32656" y="2072037"/>
            <a:ext cx="12159343" cy="4247317"/>
          </a:xfrm>
          <a:prstGeom prst="rect">
            <a:avLst/>
          </a:prstGeom>
        </p:spPr>
        <p:txBody>
          <a:bodyPr wrap="square">
            <a:spAutoFit/>
          </a:bodyPr>
          <a:lstStyle/>
          <a:p>
            <a:pPr algn="just"/>
            <a:r>
              <a:rPr lang="ru-RU" dirty="0"/>
              <a:t>Когда Вы вызываете асинхронное API, есть два ключевых момента времени: момент непосредственного вызова и момент получения ответа или </a:t>
            </a:r>
            <a:r>
              <a:rPr lang="ru-RU" dirty="0" err="1"/>
              <a:t>таймаутa</a:t>
            </a:r>
            <a:r>
              <a:rPr lang="ru-RU" dirty="0"/>
              <a:t>.</a:t>
            </a:r>
          </a:p>
          <a:p>
            <a:pPr algn="just"/>
            <a:r>
              <a:rPr lang="ru-RU" dirty="0"/>
              <a:t>Для каждого из этих моментов обычно может требоваться изменение состояния приложения. Для изменения состояния вы должны запустить нормальное действие, которое будет обработано </a:t>
            </a:r>
            <a:r>
              <a:rPr lang="ru-RU" dirty="0" err="1"/>
              <a:t>редюсером</a:t>
            </a:r>
            <a:r>
              <a:rPr lang="ru-RU" dirty="0"/>
              <a:t> синхронно. Обычно для любого API запроса вам понадобится запустить по крайней мере три разных вида действий:</a:t>
            </a:r>
          </a:p>
          <a:p>
            <a:pPr algn="just"/>
            <a:r>
              <a:rPr lang="ru-RU" b="1" dirty="0"/>
              <a:t>• Действие, информирующее </a:t>
            </a:r>
            <a:r>
              <a:rPr lang="ru-RU" b="1" dirty="0" err="1"/>
              <a:t>редюсер</a:t>
            </a:r>
            <a:r>
              <a:rPr lang="ru-RU" b="1" dirty="0"/>
              <a:t> о том, что запрос начался.</a:t>
            </a:r>
            <a:r>
              <a:rPr lang="ru-RU" dirty="0"/>
              <a:t/>
            </a:r>
            <a:br>
              <a:rPr lang="ru-RU" dirty="0"/>
            </a:br>
            <a:r>
              <a:rPr lang="ru-RU" dirty="0" err="1"/>
              <a:t>Редюсер</a:t>
            </a:r>
            <a:r>
              <a:rPr lang="ru-RU" dirty="0"/>
              <a:t> может обрабатывать такой вид действия, переключая флаг </a:t>
            </a:r>
            <a:r>
              <a:rPr lang="ru-RU" dirty="0" err="1">
                <a:solidFill>
                  <a:srgbClr val="00B0F0"/>
                </a:solidFill>
              </a:rPr>
              <a:t>isFetching</a:t>
            </a:r>
            <a:r>
              <a:rPr lang="ru-RU" dirty="0"/>
              <a:t> в состоянии приложения. Именно так UI понимает, что самое время показать </a:t>
            </a:r>
            <a:r>
              <a:rPr lang="ru-RU" dirty="0" err="1"/>
              <a:t>лоадер</a:t>
            </a:r>
            <a:r>
              <a:rPr lang="ru-RU" dirty="0"/>
              <a:t>/</a:t>
            </a:r>
            <a:r>
              <a:rPr lang="ru-RU" dirty="0" err="1"/>
              <a:t>спиннер</a:t>
            </a:r>
            <a:r>
              <a:rPr lang="ru-RU" dirty="0"/>
              <a:t>.</a:t>
            </a:r>
          </a:p>
          <a:p>
            <a:pPr algn="just"/>
            <a:r>
              <a:rPr lang="ru-RU" b="1" dirty="0"/>
              <a:t>• Действие, информирующее </a:t>
            </a:r>
            <a:r>
              <a:rPr lang="ru-RU" b="1" dirty="0" err="1"/>
              <a:t>редюсер</a:t>
            </a:r>
            <a:r>
              <a:rPr lang="ru-RU" b="1" dirty="0"/>
              <a:t> о том, что запрос успешно завершился.</a:t>
            </a:r>
            <a:r>
              <a:rPr lang="ru-RU" dirty="0"/>
              <a:t/>
            </a:r>
            <a:br>
              <a:rPr lang="ru-RU" dirty="0"/>
            </a:br>
            <a:r>
              <a:rPr lang="ru-RU" dirty="0" err="1"/>
              <a:t>Редюсер</a:t>
            </a:r>
            <a:r>
              <a:rPr lang="ru-RU" dirty="0"/>
              <a:t> может обрабатывать такой вид действия, объединяя полученные из запроса данные с тем срезом состояния, которым управляет этот </a:t>
            </a:r>
            <a:r>
              <a:rPr lang="ru-RU" dirty="0" err="1"/>
              <a:t>редюсер</a:t>
            </a:r>
            <a:r>
              <a:rPr lang="ru-RU" dirty="0"/>
              <a:t> и сбрасывая флаг</a:t>
            </a:r>
            <a:r>
              <a:rPr lang="ru-RU" dirty="0">
                <a:solidFill>
                  <a:srgbClr val="00B0F0"/>
                </a:solidFill>
              </a:rPr>
              <a:t> </a:t>
            </a:r>
            <a:r>
              <a:rPr lang="ru-RU" dirty="0" err="1">
                <a:solidFill>
                  <a:srgbClr val="00B0F0"/>
                </a:solidFill>
              </a:rPr>
              <a:t>isFetching</a:t>
            </a:r>
            <a:r>
              <a:rPr lang="ru-RU" dirty="0"/>
              <a:t>.</a:t>
            </a:r>
          </a:p>
          <a:p>
            <a:pPr algn="just"/>
            <a:r>
              <a:rPr lang="ru-RU" b="1" dirty="0"/>
              <a:t>• Действие, информирующее </a:t>
            </a:r>
            <a:r>
              <a:rPr lang="ru-RU" b="1" dirty="0" err="1"/>
              <a:t>редюсер</a:t>
            </a:r>
            <a:r>
              <a:rPr lang="ru-RU" b="1" dirty="0"/>
              <a:t> о том, что запрос завершился неудачей.</a:t>
            </a:r>
            <a:r>
              <a:rPr lang="ru-RU" dirty="0"/>
              <a:t/>
            </a:r>
            <a:br>
              <a:rPr lang="ru-RU" dirty="0"/>
            </a:br>
            <a:r>
              <a:rPr lang="ru-RU" dirty="0" err="1"/>
              <a:t>Редюсер</a:t>
            </a:r>
            <a:r>
              <a:rPr lang="ru-RU" dirty="0"/>
              <a:t> может обрабатывать такой вид действия сбрасывая флаг </a:t>
            </a:r>
            <a:r>
              <a:rPr lang="ru-RU" dirty="0" err="1">
                <a:solidFill>
                  <a:srgbClr val="00B0F0"/>
                </a:solidFill>
              </a:rPr>
              <a:t>isFetching</a:t>
            </a:r>
            <a:r>
              <a:rPr lang="ru-RU" dirty="0"/>
              <a:t>. Также некоторые </a:t>
            </a:r>
            <a:r>
              <a:rPr lang="ru-RU" dirty="0" err="1"/>
              <a:t>редюсеры</a:t>
            </a:r>
            <a:r>
              <a:rPr lang="ru-RU" dirty="0"/>
              <a:t> могут хотеть сохранить сообщение об ошибке, чтобы UI мог его отобразить</a:t>
            </a:r>
            <a:r>
              <a:rPr lang="ru-RU" dirty="0" smtClean="0"/>
              <a:t>.</a:t>
            </a:r>
            <a:endParaRPr lang="ru-RU" dirty="0"/>
          </a:p>
        </p:txBody>
      </p:sp>
    </p:spTree>
    <p:extLst>
      <p:ext uri="{BB962C8B-B14F-4D97-AF65-F5344CB8AC3E}">
        <p14:creationId xmlns:p14="http://schemas.microsoft.com/office/powerpoint/2010/main" val="2460870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Асинхронные действия</a:t>
            </a:r>
          </a:p>
        </p:txBody>
      </p:sp>
      <p:sp>
        <p:nvSpPr>
          <p:cNvPr id="4" name="Прямоугольник 3"/>
          <p:cNvSpPr/>
          <p:nvPr/>
        </p:nvSpPr>
        <p:spPr>
          <a:xfrm>
            <a:off x="174172" y="2161792"/>
            <a:ext cx="12017828" cy="369332"/>
          </a:xfrm>
          <a:prstGeom prst="rect">
            <a:avLst/>
          </a:prstGeom>
        </p:spPr>
        <p:txBody>
          <a:bodyPr wrap="square">
            <a:spAutoFit/>
          </a:bodyPr>
          <a:lstStyle/>
          <a:p>
            <a:pPr algn="just"/>
            <a:r>
              <a:rPr lang="ru-RU" dirty="0" smtClean="0"/>
              <a:t>Для </a:t>
            </a:r>
            <a:r>
              <a:rPr lang="ru-RU" dirty="0"/>
              <a:t>всего этого вы можете использовать поле </a:t>
            </a:r>
            <a:r>
              <a:rPr lang="ru-RU" dirty="0" err="1">
                <a:solidFill>
                  <a:srgbClr val="00B0F0"/>
                </a:solidFill>
              </a:rPr>
              <a:t>status</a:t>
            </a:r>
            <a:r>
              <a:rPr lang="ru-RU" dirty="0"/>
              <a:t> в действиях:</a:t>
            </a:r>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761" y="2632303"/>
            <a:ext cx="82486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174172" y="3913420"/>
            <a:ext cx="12017828" cy="369332"/>
          </a:xfrm>
          <a:prstGeom prst="rect">
            <a:avLst/>
          </a:prstGeom>
        </p:spPr>
        <p:txBody>
          <a:bodyPr wrap="square">
            <a:spAutoFit/>
          </a:bodyPr>
          <a:lstStyle/>
          <a:p>
            <a:pPr algn="just"/>
            <a:r>
              <a:rPr lang="ru-RU" dirty="0"/>
              <a:t>Или вы можете объявить отдельные типы для таких действий:</a:t>
            </a:r>
            <a:endParaRPr lang="ru-RU"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136" y="4379460"/>
            <a:ext cx="68199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174172" y="5674196"/>
            <a:ext cx="12017828" cy="1200329"/>
          </a:xfrm>
          <a:prstGeom prst="rect">
            <a:avLst/>
          </a:prstGeom>
        </p:spPr>
        <p:txBody>
          <a:bodyPr wrap="square">
            <a:spAutoFit/>
          </a:bodyPr>
          <a:lstStyle/>
          <a:p>
            <a:pPr algn="just"/>
            <a:r>
              <a:rPr lang="ru-RU" dirty="0"/>
              <a:t>Выбор использования одного типа действий с флагами или нескольких отдельных типов действий остается за вами. Это соглашение, которое вы должны утвердить с вашей командой. Использование нескольких типов действий оставляют меньше места для ошибки, но это не проблема, если вы генерируете действия и </a:t>
            </a:r>
            <a:r>
              <a:rPr lang="ru-RU" dirty="0" err="1"/>
              <a:t>редюсеры</a:t>
            </a:r>
            <a:r>
              <a:rPr lang="ru-RU" dirty="0"/>
              <a:t> с помощью таких библиотек, как </a:t>
            </a:r>
            <a:r>
              <a:rPr lang="ru-RU" dirty="0" err="1"/>
              <a:t>redux-actions</a:t>
            </a:r>
            <a:r>
              <a:rPr lang="ru-RU" dirty="0"/>
              <a:t>.</a:t>
            </a:r>
            <a:endParaRPr lang="ru-RU" dirty="0"/>
          </a:p>
        </p:txBody>
      </p:sp>
    </p:spTree>
    <p:extLst>
      <p:ext uri="{BB962C8B-B14F-4D97-AF65-F5344CB8AC3E}">
        <p14:creationId xmlns:p14="http://schemas.microsoft.com/office/powerpoint/2010/main" val="2370944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хранилища</a:t>
            </a:r>
            <a:endParaRPr lang="ru-RU" dirty="0"/>
          </a:p>
        </p:txBody>
      </p:sp>
      <p:sp>
        <p:nvSpPr>
          <p:cNvPr id="4" name="Прямоугольник 3"/>
          <p:cNvSpPr/>
          <p:nvPr/>
        </p:nvSpPr>
        <p:spPr>
          <a:xfrm>
            <a:off x="0" y="2147731"/>
            <a:ext cx="5715000" cy="4801314"/>
          </a:xfrm>
          <a:prstGeom prst="rect">
            <a:avLst/>
          </a:prstGeom>
        </p:spPr>
        <p:txBody>
          <a:bodyPr wrap="square">
            <a:spAutoFit/>
          </a:bodyPr>
          <a:lstStyle/>
          <a:p>
            <a:pPr algn="just"/>
            <a:r>
              <a:rPr lang="ru-RU" sz="1700" dirty="0"/>
              <a:t>Как и в базовом руководстве, вам нужно разработать структуру состояния приложения, прежде чем начинать писать само приложение. В случае с асинхронным кодом появляется больше состояний, о которых нужно позаботиться, так что нам нужно все как следует обдумать. Часто именно эта часть сбивает с толку новичков, потому что сразу не ясно, какая информация описывает состояние в асинхронном приложении и как организовать все это в одно дерево состояния.</a:t>
            </a:r>
          </a:p>
          <a:p>
            <a:pPr algn="just"/>
            <a:r>
              <a:rPr lang="ru-RU" sz="1700" dirty="0" smtClean="0"/>
              <a:t>Веб-приложения </a:t>
            </a:r>
            <a:r>
              <a:rPr lang="ru-RU" sz="1700" dirty="0"/>
              <a:t>часто отображают списки чего-либо. Например, список постов или список друзей. Вам нужно будет решить, какие типы списков сможет отображать ваше приложение. Вам нужно хранить их отдельно в состоянии, потому что в этом случае вы можете кешировать их и снова обновлять данные при необходимости.</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171" y="1932896"/>
            <a:ext cx="6220506" cy="482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130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1717"/>
            <a:ext cx="10571998" cy="970450"/>
          </a:xfrm>
        </p:spPr>
        <p:txBody>
          <a:bodyPr/>
          <a:lstStyle/>
          <a:p>
            <a:r>
              <a:rPr lang="ru-RU" dirty="0" smtClean="0"/>
              <a:t>О </a:t>
            </a:r>
            <a:r>
              <a:rPr lang="en-US" dirty="0" err="1" smtClean="0"/>
              <a:t>Redux</a:t>
            </a:r>
            <a:endParaRPr lang="ru-RU" dirty="0"/>
          </a:p>
        </p:txBody>
      </p:sp>
      <p:sp>
        <p:nvSpPr>
          <p:cNvPr id="3" name="Прямоугольник 2"/>
          <p:cNvSpPr/>
          <p:nvPr/>
        </p:nvSpPr>
        <p:spPr>
          <a:xfrm>
            <a:off x="0" y="2273716"/>
            <a:ext cx="12192000" cy="3785652"/>
          </a:xfrm>
          <a:prstGeom prst="rect">
            <a:avLst/>
          </a:prstGeom>
        </p:spPr>
        <p:txBody>
          <a:bodyPr wrap="square">
            <a:spAutoFit/>
          </a:bodyPr>
          <a:lstStyle/>
          <a:p>
            <a:pPr algn="just"/>
            <a:r>
              <a:rPr lang="ru-RU" sz="2000" dirty="0" err="1" smtClean="0"/>
              <a:t>Redux</a:t>
            </a:r>
            <a:r>
              <a:rPr lang="ru-RU" sz="2000" dirty="0" smtClean="0"/>
              <a:t> является предсказуемым контейнером состояния для </a:t>
            </a:r>
            <a:r>
              <a:rPr lang="ru-RU" sz="2000" dirty="0" err="1" smtClean="0"/>
              <a:t>JavaScript</a:t>
            </a:r>
            <a:r>
              <a:rPr lang="ru-RU" sz="2000" dirty="0" smtClean="0"/>
              <a:t> приложений (не путайте с </a:t>
            </a:r>
            <a:r>
              <a:rPr lang="ru-RU" sz="2000" dirty="0" err="1" smtClean="0"/>
              <a:t>WordPress</a:t>
            </a:r>
            <a:r>
              <a:rPr lang="ru-RU" sz="2000" dirty="0" smtClean="0"/>
              <a:t> </a:t>
            </a:r>
            <a:r>
              <a:rPr lang="ru-RU" sz="2000" dirty="0" err="1" smtClean="0"/>
              <a:t>фреймворком</a:t>
            </a:r>
            <a:r>
              <a:rPr lang="ru-RU" sz="2000" dirty="0" smtClean="0"/>
              <a:t> – </a:t>
            </a:r>
            <a:r>
              <a:rPr lang="ru-RU" sz="2000" dirty="0" err="1" smtClean="0"/>
              <a:t>Redux</a:t>
            </a:r>
            <a:r>
              <a:rPr lang="ru-RU" sz="2000" dirty="0" smtClean="0"/>
              <a:t> </a:t>
            </a:r>
            <a:r>
              <a:rPr lang="ru-RU" sz="2000" dirty="0" err="1" smtClean="0"/>
              <a:t>Framework</a:t>
            </a:r>
            <a:r>
              <a:rPr lang="ru-RU" sz="2000" dirty="0" smtClean="0"/>
              <a:t>). Он позволяет вам создавать приложения, которые ведут себя одинаково в различных окружениях (клиент, сервер и </a:t>
            </a:r>
            <a:r>
              <a:rPr lang="ru-RU" sz="2000" dirty="0" err="1" smtClean="0"/>
              <a:t>нативные</a:t>
            </a:r>
            <a:r>
              <a:rPr lang="ru-RU" sz="2000" dirty="0" smtClean="0"/>
              <a:t> приложения), а также просто тестируются. Кроме того, это обеспечивает большой опыт отладки, например редактирование кода в реальном времени в сочетание с </a:t>
            </a:r>
            <a:r>
              <a:rPr lang="ru-RU" sz="2000" dirty="0" err="1" smtClean="0"/>
              <a:t>time</a:t>
            </a:r>
            <a:r>
              <a:rPr lang="ru-RU" sz="2000" dirty="0" smtClean="0"/>
              <a:t> </a:t>
            </a:r>
            <a:r>
              <a:rPr lang="ru-RU" sz="2000" dirty="0" err="1" smtClean="0"/>
              <a:t>traveling</a:t>
            </a:r>
            <a:r>
              <a:rPr lang="ru-RU" sz="2000" dirty="0" smtClean="0"/>
              <a:t>. Вы можете использовать </a:t>
            </a:r>
            <a:r>
              <a:rPr lang="ru-RU" sz="2000" dirty="0" err="1" smtClean="0"/>
              <a:t>Redux</a:t>
            </a:r>
            <a:r>
              <a:rPr lang="ru-RU" sz="2000" dirty="0" smtClean="0"/>
              <a:t> вместе с </a:t>
            </a:r>
            <a:r>
              <a:rPr lang="ru-RU" sz="2000" dirty="0" err="1" smtClean="0"/>
              <a:t>React</a:t>
            </a:r>
            <a:r>
              <a:rPr lang="ru-RU" sz="2000" dirty="0" smtClean="0"/>
              <a:t> или с любой другой </a:t>
            </a:r>
            <a:r>
              <a:rPr lang="ru-RU" sz="2000" dirty="0" err="1" smtClean="0"/>
              <a:t>view</a:t>
            </a:r>
            <a:r>
              <a:rPr lang="ru-RU" sz="2000" dirty="0" smtClean="0"/>
              <a:t>-библиотекой. Это крошечная библиотека (2kB, включая зависимости).</a:t>
            </a:r>
            <a:endParaRPr lang="en-US" sz="2000" dirty="0"/>
          </a:p>
          <a:p>
            <a:pPr algn="just"/>
            <a:r>
              <a:rPr lang="ru-RU" sz="2000" dirty="0" smtClean="0"/>
              <a:t>Вот </a:t>
            </a:r>
            <a:r>
              <a:rPr lang="ru-RU" sz="2000" dirty="0"/>
              <a:t>несколько советов о том, когда имеет смысл использовать </a:t>
            </a:r>
            <a:r>
              <a:rPr lang="ru-RU" sz="2000" dirty="0" err="1"/>
              <a:t>Redux</a:t>
            </a:r>
            <a:r>
              <a:rPr lang="ru-RU" sz="2000" dirty="0"/>
              <a:t>:</a:t>
            </a:r>
          </a:p>
          <a:p>
            <a:pPr algn="just"/>
            <a:r>
              <a:rPr lang="ru-RU" sz="2000" dirty="0"/>
              <a:t>• У вас есть обоснованные объемы данных, меняющихся со временем.</a:t>
            </a:r>
          </a:p>
          <a:p>
            <a:pPr algn="just"/>
            <a:r>
              <a:rPr lang="ru-RU" sz="2000" dirty="0"/>
              <a:t>• Вам нужен один источник информации для вашего состояния.</a:t>
            </a:r>
          </a:p>
          <a:p>
            <a:pPr algn="just"/>
            <a:r>
              <a:rPr lang="ru-RU" sz="2000" dirty="0"/>
              <a:t>• Вы приходите к выводу, что сохранять все ваше состояние в компоненте верхнего уровня уже недостаточно</a:t>
            </a:r>
            <a:r>
              <a:rPr lang="ru-RU" sz="2000" dirty="0" smtClean="0"/>
              <a:t>.</a:t>
            </a:r>
            <a:endParaRPr lang="ru-RU" sz="2000" dirty="0"/>
          </a:p>
        </p:txBody>
      </p:sp>
    </p:spTree>
    <p:extLst>
      <p:ext uri="{BB962C8B-B14F-4D97-AF65-F5344CB8AC3E}">
        <p14:creationId xmlns:p14="http://schemas.microsoft.com/office/powerpoint/2010/main" val="567213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Асинхронные генераторы действий</a:t>
            </a:r>
          </a:p>
        </p:txBody>
      </p:sp>
      <p:sp>
        <p:nvSpPr>
          <p:cNvPr id="4" name="Прямоугольник 3"/>
          <p:cNvSpPr/>
          <p:nvPr/>
        </p:nvSpPr>
        <p:spPr>
          <a:xfrm>
            <a:off x="0" y="2183402"/>
            <a:ext cx="12192000" cy="2862322"/>
          </a:xfrm>
          <a:prstGeom prst="rect">
            <a:avLst/>
          </a:prstGeom>
        </p:spPr>
        <p:txBody>
          <a:bodyPr wrap="square">
            <a:spAutoFit/>
          </a:bodyPr>
          <a:lstStyle/>
          <a:p>
            <a:pPr algn="just"/>
            <a:r>
              <a:rPr lang="ru-RU" dirty="0"/>
              <a:t>Наконец, как мы используем синхронные генераторы действий, созданные нами ранее вместе с сетевыми запросами? Стандартный для </a:t>
            </a:r>
            <a:r>
              <a:rPr lang="ru-RU" dirty="0" err="1"/>
              <a:t>Redux</a:t>
            </a:r>
            <a:r>
              <a:rPr lang="ru-RU" dirty="0"/>
              <a:t> путь — это использование </a:t>
            </a:r>
            <a:r>
              <a:rPr lang="ru-RU" dirty="0" err="1"/>
              <a:t>Redux</a:t>
            </a:r>
            <a:r>
              <a:rPr lang="ru-RU" dirty="0"/>
              <a:t> </a:t>
            </a:r>
            <a:r>
              <a:rPr lang="ru-RU" dirty="0" err="1"/>
              <a:t>Thunk</a:t>
            </a:r>
            <a:r>
              <a:rPr lang="ru-RU" dirty="0"/>
              <a:t> </a:t>
            </a:r>
            <a:r>
              <a:rPr lang="ru-RU" dirty="0" err="1"/>
              <a:t>middleware</a:t>
            </a:r>
            <a:r>
              <a:rPr lang="ru-RU" dirty="0"/>
              <a:t>. Это связующее ПО содержится в отдельном пакете, который называется </a:t>
            </a:r>
            <a:r>
              <a:rPr lang="ru-RU" dirty="0" err="1"/>
              <a:t>redux-thunk</a:t>
            </a:r>
            <a:r>
              <a:rPr lang="ru-RU" dirty="0"/>
              <a:t>. Мы поясним, как работает связующее ПО позже. Сейчас есть одна важная вещь, о которой вам нужно знать: при использовании конкретно этого связующего ПО, генератор действий может вернуть функцию, вместо объекта действия. Таким образом, генератор действия превращается в преобразователь </a:t>
            </a:r>
            <a:r>
              <a:rPr lang="ru-RU" dirty="0" err="1"/>
              <a:t>Thunk</a:t>
            </a:r>
            <a:r>
              <a:rPr lang="ru-RU" dirty="0"/>
              <a:t>.</a:t>
            </a:r>
          </a:p>
          <a:p>
            <a:r>
              <a:rPr lang="ru-RU" dirty="0"/>
              <a:t>Когда генератор действия вернет функцию, эта функция будет вызвана связующим ПО </a:t>
            </a:r>
            <a:r>
              <a:rPr lang="ru-RU" dirty="0" err="1"/>
              <a:t>Redux</a:t>
            </a:r>
            <a:r>
              <a:rPr lang="ru-RU" dirty="0"/>
              <a:t> </a:t>
            </a:r>
            <a:r>
              <a:rPr lang="ru-RU" dirty="0" err="1"/>
              <a:t>Thunk</a:t>
            </a:r>
            <a:r>
              <a:rPr lang="ru-RU" dirty="0"/>
              <a:t>. Этой функции не обязательно быть чистой. Таким образом, в ней разрешается инициировать побочные эффекты, в том числе и асинхронные вызовы API. Также эти функции могут вызывать действия, такие же синхронные действия, которые мы отправляли ранее. </a:t>
            </a:r>
          </a:p>
        </p:txBody>
      </p:sp>
      <p:sp>
        <p:nvSpPr>
          <p:cNvPr id="5" name="Прямоугольник 4"/>
          <p:cNvSpPr/>
          <p:nvPr/>
        </p:nvSpPr>
        <p:spPr>
          <a:xfrm>
            <a:off x="0" y="5045724"/>
            <a:ext cx="12192000" cy="1477328"/>
          </a:xfrm>
          <a:prstGeom prst="rect">
            <a:avLst/>
          </a:prstGeom>
        </p:spPr>
        <p:txBody>
          <a:bodyPr wrap="square">
            <a:spAutoFit/>
          </a:bodyPr>
          <a:lstStyle/>
          <a:p>
            <a:pPr algn="just"/>
            <a:r>
              <a:rPr lang="ru-RU" dirty="0"/>
              <a:t>Асинхронные генераторы действий особенно удобны для серверного рендеринга. Вы можете создать хранилище, вызвать отдельный асинхронный генератор действия, который вызовет другие асинхронные генераторы действия для выборки данных для всей части вашего приложения и </a:t>
            </a:r>
            <a:r>
              <a:rPr lang="ru-RU" dirty="0" err="1"/>
              <a:t>отрендерит</a:t>
            </a:r>
            <a:r>
              <a:rPr lang="ru-RU" dirty="0"/>
              <a:t>, только после того, как </a:t>
            </a:r>
            <a:r>
              <a:rPr lang="ru-RU" dirty="0" err="1">
                <a:solidFill>
                  <a:srgbClr val="00B0F0"/>
                </a:solidFill>
              </a:rPr>
              <a:t>promise</a:t>
            </a:r>
            <a:r>
              <a:rPr lang="ru-RU" dirty="0"/>
              <a:t> его вернет. Затем ваше хранилище будет полностью гидратировано с состоянием, необходимым для рендеринга.</a:t>
            </a:r>
            <a:endParaRPr lang="ru-RU" dirty="0"/>
          </a:p>
        </p:txBody>
      </p:sp>
    </p:spTree>
    <p:extLst>
      <p:ext uri="{BB962C8B-B14F-4D97-AF65-F5344CB8AC3E}">
        <p14:creationId xmlns:p14="http://schemas.microsoft.com/office/powerpoint/2010/main" val="1079057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Асинхронный поток</a:t>
            </a:r>
          </a:p>
        </p:txBody>
      </p:sp>
      <p:sp>
        <p:nvSpPr>
          <p:cNvPr id="4" name="Прямоугольник 3"/>
          <p:cNvSpPr/>
          <p:nvPr/>
        </p:nvSpPr>
        <p:spPr>
          <a:xfrm>
            <a:off x="0" y="2173690"/>
            <a:ext cx="12192000" cy="4093428"/>
          </a:xfrm>
          <a:prstGeom prst="rect">
            <a:avLst/>
          </a:prstGeom>
        </p:spPr>
        <p:txBody>
          <a:bodyPr wrap="square">
            <a:spAutoFit/>
          </a:bodyPr>
          <a:lstStyle/>
          <a:p>
            <a:pPr algn="just"/>
            <a:r>
              <a:rPr lang="ru-RU" sz="2000" dirty="0" smtClean="0"/>
              <a:t>Без </a:t>
            </a:r>
            <a:r>
              <a:rPr lang="ru-RU" sz="2000" dirty="0"/>
              <a:t>связующего ПО хранилище </a:t>
            </a:r>
            <a:r>
              <a:rPr lang="ru-RU" sz="2000" dirty="0" err="1"/>
              <a:t>Redux</a:t>
            </a:r>
            <a:r>
              <a:rPr lang="ru-RU" sz="2000" dirty="0"/>
              <a:t> поддерживает только синхронный поток данных. Это то, что вы получаете по умолчанию с </a:t>
            </a:r>
            <a:r>
              <a:rPr lang="ru-RU" sz="2000" dirty="0" err="1">
                <a:solidFill>
                  <a:srgbClr val="00B0F0"/>
                </a:solidFill>
              </a:rPr>
              <a:t>createStore</a:t>
            </a:r>
            <a:r>
              <a:rPr lang="ru-RU" sz="2000" dirty="0" smtClean="0">
                <a:solidFill>
                  <a:srgbClr val="00B0F0"/>
                </a:solidFill>
              </a:rPr>
              <a:t>()</a:t>
            </a:r>
            <a:r>
              <a:rPr lang="ru-RU" sz="2000" dirty="0" smtClean="0"/>
              <a:t>.</a:t>
            </a:r>
            <a:r>
              <a:rPr lang="ru-RU" sz="2000" dirty="0" smtClean="0">
                <a:solidFill>
                  <a:srgbClr val="00B0F0"/>
                </a:solidFill>
              </a:rPr>
              <a:t> </a:t>
            </a:r>
            <a:r>
              <a:rPr lang="ru-RU" sz="2000" dirty="0"/>
              <a:t>Вы можете расширить </a:t>
            </a:r>
            <a:r>
              <a:rPr lang="ru-RU" sz="2000" dirty="0" err="1">
                <a:solidFill>
                  <a:srgbClr val="00B0F0"/>
                </a:solidFill>
              </a:rPr>
              <a:t>createStore</a:t>
            </a:r>
            <a:r>
              <a:rPr lang="ru-RU" sz="2000" dirty="0">
                <a:solidFill>
                  <a:srgbClr val="00B0F0"/>
                </a:solidFill>
              </a:rPr>
              <a:t>()</a:t>
            </a:r>
            <a:r>
              <a:rPr lang="ru-RU" sz="2000" dirty="0"/>
              <a:t> с помощью </a:t>
            </a:r>
            <a:r>
              <a:rPr lang="ru-RU" sz="2000" dirty="0" err="1">
                <a:solidFill>
                  <a:srgbClr val="00B0F0"/>
                </a:solidFill>
              </a:rPr>
              <a:t>applyMiddleware</a:t>
            </a:r>
            <a:r>
              <a:rPr lang="ru-RU" sz="2000" dirty="0" smtClean="0">
                <a:solidFill>
                  <a:srgbClr val="00B0F0"/>
                </a:solidFill>
              </a:rPr>
              <a:t>()</a:t>
            </a:r>
            <a:r>
              <a:rPr lang="ru-RU" sz="2000" dirty="0" smtClean="0">
                <a:solidFill>
                  <a:schemeClr val="bg1"/>
                </a:solidFill>
              </a:rPr>
              <a:t>.</a:t>
            </a:r>
            <a:r>
              <a:rPr lang="ru-RU" sz="2000" dirty="0" smtClean="0">
                <a:solidFill>
                  <a:srgbClr val="00B0F0"/>
                </a:solidFill>
              </a:rPr>
              <a:t> </a:t>
            </a:r>
            <a:r>
              <a:rPr lang="ru-RU" sz="2000" dirty="0"/>
              <a:t>Это не обязательно, но это позволит вам выразить асинхронные действия в удобном виде.</a:t>
            </a:r>
          </a:p>
          <a:p>
            <a:pPr algn="just"/>
            <a:r>
              <a:rPr lang="ru-RU" sz="2000" dirty="0"/>
              <a:t>Асинхронное связующее ПО, типа </a:t>
            </a:r>
            <a:r>
              <a:rPr lang="ru-RU" sz="2000" dirty="0" err="1"/>
              <a:t>redux-thunk</a:t>
            </a:r>
            <a:r>
              <a:rPr lang="ru-RU" sz="2000" dirty="0"/>
              <a:t> или </a:t>
            </a:r>
            <a:r>
              <a:rPr lang="ru-RU" sz="2000" dirty="0" err="1"/>
              <a:t>redux-promise</a:t>
            </a:r>
            <a:r>
              <a:rPr lang="ru-RU" sz="2000" dirty="0"/>
              <a:t>, оборачивает метод хранилища </a:t>
            </a:r>
            <a:r>
              <a:rPr lang="ru-RU" sz="2000" dirty="0" err="1">
                <a:solidFill>
                  <a:srgbClr val="00B0F0"/>
                </a:solidFill>
              </a:rPr>
              <a:t>dispatch</a:t>
            </a:r>
            <a:r>
              <a:rPr lang="ru-RU" sz="2000" dirty="0">
                <a:solidFill>
                  <a:srgbClr val="00B0F0"/>
                </a:solidFill>
              </a:rPr>
              <a:t>()</a:t>
            </a:r>
            <a:r>
              <a:rPr lang="ru-RU" sz="2000" dirty="0"/>
              <a:t> и позволяет вам вызывать что-то, что не является объектом действия, например, функции или </a:t>
            </a:r>
            <a:r>
              <a:rPr lang="ru-RU" sz="2000" dirty="0" err="1"/>
              <a:t>Промисы</a:t>
            </a:r>
            <a:r>
              <a:rPr lang="ru-RU" sz="2000" dirty="0"/>
              <a:t>. Любое связующее ПО, которое вы используете, может интерпретировать все, что вы вызываете, и, в свою очередь, может передать действие следующему связующему ПО в цепочке. Например, связующее ПО </a:t>
            </a:r>
            <a:r>
              <a:rPr lang="ru-RU" sz="2000" dirty="0" err="1"/>
              <a:t>промисов</a:t>
            </a:r>
            <a:r>
              <a:rPr lang="ru-RU" sz="2000" dirty="0"/>
              <a:t> (</a:t>
            </a:r>
            <a:r>
              <a:rPr lang="ru-RU" sz="2000" dirty="0" err="1"/>
              <a:t>Promise</a:t>
            </a:r>
            <a:r>
              <a:rPr lang="ru-RU" sz="2000" dirty="0"/>
              <a:t> </a:t>
            </a:r>
            <a:r>
              <a:rPr lang="ru-RU" sz="2000" dirty="0" err="1"/>
              <a:t>middleware</a:t>
            </a:r>
            <a:r>
              <a:rPr lang="ru-RU" sz="2000" dirty="0"/>
              <a:t>) может перехватывать </a:t>
            </a:r>
            <a:r>
              <a:rPr lang="ru-RU" sz="2000" dirty="0" err="1"/>
              <a:t>промисы</a:t>
            </a:r>
            <a:r>
              <a:rPr lang="ru-RU" sz="2000" dirty="0"/>
              <a:t> и отправлять пару начало/конец действия асинхронно в ответ на каждый </a:t>
            </a:r>
            <a:r>
              <a:rPr lang="ru-RU" sz="2000" dirty="0" err="1"/>
              <a:t>промис</a:t>
            </a:r>
            <a:r>
              <a:rPr lang="ru-RU" sz="2000" dirty="0"/>
              <a:t>.</a:t>
            </a:r>
          </a:p>
          <a:p>
            <a:pPr algn="just"/>
            <a:r>
              <a:rPr lang="ru-RU" sz="2000" dirty="0"/>
              <a:t>Когда последнее связующее ПО в цепочке отправляет действие, оно должно быть простым объектом. Дальше в дело вступает синхронный поток данных </a:t>
            </a:r>
            <a:r>
              <a:rPr lang="ru-RU" sz="2000" dirty="0" err="1"/>
              <a:t>Redux</a:t>
            </a:r>
            <a:r>
              <a:rPr lang="ru-RU" sz="2000" dirty="0"/>
              <a:t>.</a:t>
            </a:r>
          </a:p>
        </p:txBody>
      </p:sp>
    </p:spTree>
    <p:extLst>
      <p:ext uri="{BB962C8B-B14F-4D97-AF65-F5344CB8AC3E}">
        <p14:creationId xmlns:p14="http://schemas.microsoft.com/office/powerpoint/2010/main" val="708774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Связующее ПО</a:t>
            </a:r>
            <a:endParaRPr lang="ru-RU" dirty="0"/>
          </a:p>
        </p:txBody>
      </p:sp>
      <p:sp>
        <p:nvSpPr>
          <p:cNvPr id="4" name="Прямоугольник 3"/>
          <p:cNvSpPr/>
          <p:nvPr/>
        </p:nvSpPr>
        <p:spPr>
          <a:xfrm>
            <a:off x="0" y="2341832"/>
            <a:ext cx="12192000" cy="3139321"/>
          </a:xfrm>
          <a:prstGeom prst="rect">
            <a:avLst/>
          </a:prstGeom>
        </p:spPr>
        <p:txBody>
          <a:bodyPr wrap="square">
            <a:spAutoFit/>
          </a:bodyPr>
          <a:lstStyle/>
          <a:p>
            <a:pPr algn="just"/>
            <a:r>
              <a:rPr lang="ru-RU" dirty="0"/>
              <a:t>Если вы когда-либо использовали такие серверные библиотеки как </a:t>
            </a:r>
            <a:r>
              <a:rPr lang="ru-RU" dirty="0" err="1"/>
              <a:t>Express</a:t>
            </a:r>
            <a:r>
              <a:rPr lang="ru-RU" dirty="0"/>
              <a:t> и </a:t>
            </a:r>
            <a:r>
              <a:rPr lang="ru-RU" dirty="0" err="1"/>
              <a:t>Koa</a:t>
            </a:r>
            <a:r>
              <a:rPr lang="ru-RU" dirty="0"/>
              <a:t>, то, вероятно, вы уже хорошо знакомы с концепцией связующего ПО. В этих </a:t>
            </a:r>
            <a:r>
              <a:rPr lang="ru-RU" dirty="0" err="1"/>
              <a:t>фреймворках</a:t>
            </a:r>
            <a:r>
              <a:rPr lang="ru-RU" dirty="0"/>
              <a:t> связующее ПО — это часть кода, которую вы можете поместить между </a:t>
            </a:r>
            <a:r>
              <a:rPr lang="ru-RU" dirty="0" err="1"/>
              <a:t>фреймворком</a:t>
            </a:r>
            <a:r>
              <a:rPr lang="ru-RU" dirty="0"/>
              <a:t>, принимающим запрос, и </a:t>
            </a:r>
            <a:r>
              <a:rPr lang="ru-RU" dirty="0" err="1"/>
              <a:t>фреймворком</a:t>
            </a:r>
            <a:r>
              <a:rPr lang="ru-RU" dirty="0"/>
              <a:t>, генерирующим ответ. Например связующее ПО из </a:t>
            </a:r>
            <a:r>
              <a:rPr lang="ru-RU" dirty="0" err="1"/>
              <a:t>Express</a:t>
            </a:r>
            <a:r>
              <a:rPr lang="ru-RU" dirty="0"/>
              <a:t> или </a:t>
            </a:r>
            <a:r>
              <a:rPr lang="ru-RU" dirty="0" err="1"/>
              <a:t>Koa</a:t>
            </a:r>
            <a:r>
              <a:rPr lang="ru-RU" dirty="0"/>
              <a:t> может добавлять CORS-заголовки, </a:t>
            </a:r>
            <a:r>
              <a:rPr lang="ru-RU" dirty="0" err="1"/>
              <a:t>логирование</a:t>
            </a:r>
            <a:r>
              <a:rPr lang="ru-RU" dirty="0"/>
              <a:t>, сжатие и т.д. Лучшая особенность связующего ПО заключается в том, что его можно соединять в цепочки/последовательности. Вы можете использовать множество независимого стороннего связующего ПО в одном проекте.</a:t>
            </a:r>
          </a:p>
          <a:p>
            <a:r>
              <a:rPr lang="ru-RU" dirty="0" err="1"/>
              <a:t>Redux</a:t>
            </a:r>
            <a:r>
              <a:rPr lang="ru-RU" dirty="0"/>
              <a:t> связующее ПО, в отличие от связующего ПО </a:t>
            </a:r>
            <a:r>
              <a:rPr lang="ru-RU" dirty="0" err="1"/>
              <a:t>Express</a:t>
            </a:r>
            <a:r>
              <a:rPr lang="ru-RU" dirty="0"/>
              <a:t> или </a:t>
            </a:r>
            <a:r>
              <a:rPr lang="ru-RU" dirty="0" err="1"/>
              <a:t>Koa</a:t>
            </a:r>
            <a:r>
              <a:rPr lang="ru-RU" dirty="0"/>
              <a:t>, решает немного другие проблемы, но концептуально схожим способом. Оно предоставляет стороннюю точку расширения между отправкой действия и моментом, когда это действие достигает </a:t>
            </a:r>
            <a:r>
              <a:rPr lang="ru-RU" dirty="0" err="1"/>
              <a:t>редюсера</a:t>
            </a:r>
            <a:r>
              <a:rPr lang="ru-RU" dirty="0"/>
              <a:t>. Люди используют </a:t>
            </a:r>
            <a:r>
              <a:rPr lang="ru-RU" dirty="0" err="1"/>
              <a:t>Redux</a:t>
            </a:r>
            <a:r>
              <a:rPr lang="ru-RU" dirty="0"/>
              <a:t> связующее ПО для </a:t>
            </a:r>
            <a:r>
              <a:rPr lang="ru-RU" dirty="0" err="1"/>
              <a:t>логирования</a:t>
            </a:r>
            <a:r>
              <a:rPr lang="ru-RU" dirty="0"/>
              <a:t>, сообщения об ошибках, общения с асинхронным API, </a:t>
            </a:r>
            <a:r>
              <a:rPr lang="ru-RU" dirty="0" err="1"/>
              <a:t>роутинга</a:t>
            </a:r>
            <a:r>
              <a:rPr lang="ru-RU" dirty="0"/>
              <a:t> и т.д.</a:t>
            </a:r>
          </a:p>
        </p:txBody>
      </p:sp>
      <p:sp>
        <p:nvSpPr>
          <p:cNvPr id="5" name="Прямоугольник 4"/>
          <p:cNvSpPr/>
          <p:nvPr/>
        </p:nvSpPr>
        <p:spPr>
          <a:xfrm>
            <a:off x="0" y="5499634"/>
            <a:ext cx="12192000" cy="1200329"/>
          </a:xfrm>
          <a:prstGeom prst="rect">
            <a:avLst/>
          </a:prstGeom>
        </p:spPr>
        <p:txBody>
          <a:bodyPr wrap="square">
            <a:spAutoFit/>
          </a:bodyPr>
          <a:lstStyle/>
          <a:p>
            <a:r>
              <a:rPr lang="ru-RU" dirty="0"/>
              <a:t>Т.к. связующее ПО может использоваться для различных задач, в том числе и для асинхронных обращений к API, то очень важно, чтобы вы понимали, откуда оно пришло. Мы покажем вам ход мыслей, шаг за шагом ведущий к связующему ПО, используя </a:t>
            </a:r>
            <a:r>
              <a:rPr lang="ru-RU" dirty="0" err="1"/>
              <a:t>логирование</a:t>
            </a:r>
            <a:r>
              <a:rPr lang="ru-RU" dirty="0"/>
              <a:t> и сообщения об ошибках в качестве примера.</a:t>
            </a:r>
            <a:endParaRPr lang="ru-RU" dirty="0"/>
          </a:p>
        </p:txBody>
      </p:sp>
    </p:spTree>
    <p:extLst>
      <p:ext uri="{BB962C8B-B14F-4D97-AF65-F5344CB8AC3E}">
        <p14:creationId xmlns:p14="http://schemas.microsoft.com/office/powerpoint/2010/main" val="1674454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Проблема: </a:t>
            </a:r>
            <a:r>
              <a:rPr lang="ru-RU" dirty="0" err="1"/>
              <a:t>логирование</a:t>
            </a:r>
            <a:endParaRPr lang="ru-RU" dirty="0"/>
          </a:p>
        </p:txBody>
      </p:sp>
      <p:sp>
        <p:nvSpPr>
          <p:cNvPr id="4" name="Прямоугольник 3"/>
          <p:cNvSpPr/>
          <p:nvPr/>
        </p:nvSpPr>
        <p:spPr>
          <a:xfrm>
            <a:off x="0" y="2347356"/>
            <a:ext cx="12192000" cy="3477875"/>
          </a:xfrm>
          <a:prstGeom prst="rect">
            <a:avLst/>
          </a:prstGeom>
        </p:spPr>
        <p:txBody>
          <a:bodyPr wrap="square">
            <a:spAutoFit/>
          </a:bodyPr>
          <a:lstStyle/>
          <a:p>
            <a:pPr algn="just"/>
            <a:r>
              <a:rPr lang="ru-RU" sz="2200" dirty="0"/>
              <a:t>Одно из достоинств </a:t>
            </a:r>
            <a:r>
              <a:rPr lang="ru-RU" sz="2200" dirty="0" err="1"/>
              <a:t>Redux</a:t>
            </a:r>
            <a:r>
              <a:rPr lang="ru-RU" sz="2200" dirty="0"/>
              <a:t> — он делает изменения состояния приложения предсказуемыми и прозрачными. Каждый раз, когда посылается действие, вычисляется и сохраняется новое состояние. Состояние не может измениться самостоятельно, оно может меняться только как последовательность определенных действий.</a:t>
            </a:r>
          </a:p>
          <a:p>
            <a:pPr algn="just"/>
            <a:r>
              <a:rPr lang="ru-RU" sz="2200" dirty="0"/>
              <a:t>Разве не было бы хорошо, если бы мы записывали каждое действие, которое происходило в приложении, вместе с состоянием, которое было вычислено после этого действия? Когда что-то идет не так, мы можем просмотреть наш лог и понять, какое именно действие испортило наше состояние. Как мы подходим к этому с </a:t>
            </a:r>
            <a:r>
              <a:rPr lang="ru-RU" sz="2200" dirty="0" err="1"/>
              <a:t>Redux</a:t>
            </a:r>
            <a:r>
              <a:rPr lang="ru-RU" sz="2200" dirty="0"/>
              <a:t>?</a:t>
            </a:r>
          </a:p>
        </p:txBody>
      </p:sp>
    </p:spTree>
    <p:extLst>
      <p:ext uri="{BB962C8B-B14F-4D97-AF65-F5344CB8AC3E}">
        <p14:creationId xmlns:p14="http://schemas.microsoft.com/office/powerpoint/2010/main" val="2987197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Попытка #1: </a:t>
            </a:r>
            <a:r>
              <a:rPr lang="ru-RU" dirty="0" err="1"/>
              <a:t>Логируем</a:t>
            </a:r>
            <a:r>
              <a:rPr lang="ru-RU" dirty="0"/>
              <a:t> вручную</a:t>
            </a:r>
          </a:p>
        </p:txBody>
      </p:sp>
      <p:sp>
        <p:nvSpPr>
          <p:cNvPr id="4" name="Прямоугольник 3"/>
          <p:cNvSpPr/>
          <p:nvPr/>
        </p:nvSpPr>
        <p:spPr>
          <a:xfrm>
            <a:off x="0" y="2225265"/>
            <a:ext cx="12192000" cy="1200329"/>
          </a:xfrm>
          <a:prstGeom prst="rect">
            <a:avLst/>
          </a:prstGeom>
        </p:spPr>
        <p:txBody>
          <a:bodyPr wrap="square">
            <a:spAutoFit/>
          </a:bodyPr>
          <a:lstStyle/>
          <a:p>
            <a:pPr algn="just"/>
            <a:r>
              <a:rPr lang="ru-RU" dirty="0"/>
              <a:t>Простейшее решение - самостоятельно записывать действие и состояние каждый раз, когда вы вызываете </a:t>
            </a:r>
            <a:r>
              <a:rPr lang="ru-RU" dirty="0" err="1">
                <a:solidFill>
                  <a:srgbClr val="00B0F0"/>
                </a:solidFill>
              </a:rPr>
              <a:t>store.dispatch</a:t>
            </a:r>
            <a:r>
              <a:rPr lang="ru-RU" dirty="0">
                <a:solidFill>
                  <a:srgbClr val="00B0F0"/>
                </a:solidFill>
              </a:rPr>
              <a:t>(</a:t>
            </a:r>
            <a:r>
              <a:rPr lang="ru-RU" dirty="0" err="1">
                <a:solidFill>
                  <a:srgbClr val="00B0F0"/>
                </a:solidFill>
              </a:rPr>
              <a:t>action</a:t>
            </a:r>
            <a:r>
              <a:rPr lang="ru-RU" dirty="0">
                <a:solidFill>
                  <a:srgbClr val="00B0F0"/>
                </a:solidFill>
              </a:rPr>
              <a:t>)</a:t>
            </a:r>
            <a:r>
              <a:rPr lang="ru-RU" dirty="0"/>
              <a:t>. На самом деле это не слишком хорошее решение, это просто первый шаг на пути к пониманию проблемы</a:t>
            </a:r>
            <a:r>
              <a:rPr lang="ru-RU" dirty="0" smtClean="0"/>
              <a:t>.</a:t>
            </a:r>
            <a:r>
              <a:rPr lang="ru-RU" dirty="0"/>
              <a:t> Например, вы вызываете такой код, когда создаете </a:t>
            </a:r>
            <a:r>
              <a:rPr lang="ru-RU" dirty="0" err="1"/>
              <a:t>todo</a:t>
            </a:r>
            <a:r>
              <a:rPr lang="ru-RU" dirty="0"/>
              <a:t>-элемент:</a:t>
            </a:r>
            <a:endParaRPr lang="ru-RU"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237" y="3508598"/>
            <a:ext cx="5343525" cy="63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0" y="4145391"/>
            <a:ext cx="12192000" cy="369332"/>
          </a:xfrm>
          <a:prstGeom prst="rect">
            <a:avLst/>
          </a:prstGeom>
        </p:spPr>
        <p:txBody>
          <a:bodyPr wrap="square">
            <a:spAutoFit/>
          </a:bodyPr>
          <a:lstStyle/>
          <a:p>
            <a:pPr algn="just"/>
            <a:r>
              <a:rPr lang="ru-RU" dirty="0"/>
              <a:t>Для того чтобы </a:t>
            </a:r>
            <a:r>
              <a:rPr lang="ru-RU" dirty="0" err="1"/>
              <a:t>логировать</a:t>
            </a:r>
            <a:r>
              <a:rPr lang="ru-RU" dirty="0"/>
              <a:t> действие и состояние, вы можете изменить код примерно так:</a:t>
            </a:r>
            <a:endParaRPr lang="ru-RU"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587" y="4514723"/>
            <a:ext cx="4839368" cy="157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2" y="6088520"/>
            <a:ext cx="12192001" cy="369332"/>
          </a:xfrm>
          <a:prstGeom prst="rect">
            <a:avLst/>
          </a:prstGeom>
        </p:spPr>
        <p:txBody>
          <a:bodyPr wrap="square">
            <a:spAutoFit/>
          </a:bodyPr>
          <a:lstStyle/>
          <a:p>
            <a:r>
              <a:rPr lang="ru-RU" dirty="0"/>
              <a:t>Это даст желаемый эффект, но вы бы не хотели делать так каждый раз.</a:t>
            </a:r>
            <a:endParaRPr lang="ru-RU" dirty="0"/>
          </a:p>
        </p:txBody>
      </p:sp>
    </p:spTree>
    <p:extLst>
      <p:ext uri="{BB962C8B-B14F-4D97-AF65-F5344CB8AC3E}">
        <p14:creationId xmlns:p14="http://schemas.microsoft.com/office/powerpoint/2010/main" val="1589476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Попытка #2: Оборачиваем </a:t>
            </a:r>
            <a:r>
              <a:rPr lang="en-US" dirty="0"/>
              <a:t>Dispatch</a:t>
            </a:r>
            <a:endParaRPr lang="ru-RU" dirty="0"/>
          </a:p>
        </p:txBody>
      </p:sp>
      <p:sp>
        <p:nvSpPr>
          <p:cNvPr id="4" name="Прямоугольник 3"/>
          <p:cNvSpPr/>
          <p:nvPr/>
        </p:nvSpPr>
        <p:spPr>
          <a:xfrm>
            <a:off x="0" y="2221077"/>
            <a:ext cx="12192000" cy="369332"/>
          </a:xfrm>
          <a:prstGeom prst="rect">
            <a:avLst/>
          </a:prstGeom>
        </p:spPr>
        <p:txBody>
          <a:bodyPr wrap="square">
            <a:spAutoFit/>
          </a:bodyPr>
          <a:lstStyle/>
          <a:p>
            <a:pPr algn="just"/>
            <a:r>
              <a:rPr lang="ru-RU" dirty="0"/>
              <a:t>Вы можете вынести </a:t>
            </a:r>
            <a:r>
              <a:rPr lang="ru-RU" dirty="0" err="1"/>
              <a:t>логирование</a:t>
            </a:r>
            <a:r>
              <a:rPr lang="ru-RU" dirty="0"/>
              <a:t> в функцию:</a:t>
            </a:r>
            <a:endParaRPr lang="ru-RU"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627" y="2590409"/>
            <a:ext cx="5108746" cy="1557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0" y="4147457"/>
            <a:ext cx="12192000" cy="369332"/>
          </a:xfrm>
          <a:prstGeom prst="rect">
            <a:avLst/>
          </a:prstGeom>
        </p:spPr>
        <p:txBody>
          <a:bodyPr wrap="square">
            <a:spAutoFit/>
          </a:bodyPr>
          <a:lstStyle/>
          <a:p>
            <a:r>
              <a:rPr lang="ru-RU" dirty="0"/>
              <a:t>Вы можете использовать ее везде вместо обычного </a:t>
            </a:r>
            <a:r>
              <a:rPr lang="ru-RU" dirty="0" err="1" smtClean="0">
                <a:solidFill>
                  <a:srgbClr val="00B0F0"/>
                </a:solidFill>
              </a:rPr>
              <a:t>store.dispatch</a:t>
            </a:r>
            <a:r>
              <a:rPr lang="ru-RU" dirty="0" smtClean="0">
                <a:solidFill>
                  <a:srgbClr val="00B0F0"/>
                </a:solidFill>
              </a:rPr>
              <a:t>()</a:t>
            </a:r>
            <a:r>
              <a:rPr lang="ru-RU" dirty="0" smtClean="0"/>
              <a:t>:</a:t>
            </a:r>
            <a:endParaRPr lang="ru-RU"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627" y="4527675"/>
            <a:ext cx="4459373" cy="52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5100935"/>
            <a:ext cx="12192000" cy="646331"/>
          </a:xfrm>
          <a:prstGeom prst="rect">
            <a:avLst/>
          </a:prstGeom>
        </p:spPr>
        <p:txBody>
          <a:bodyPr wrap="square">
            <a:spAutoFit/>
          </a:bodyPr>
          <a:lstStyle/>
          <a:p>
            <a:pPr algn="just"/>
            <a:r>
              <a:rPr lang="ru-RU" dirty="0"/>
              <a:t>Мы бы могли закончить на этом, но не очень удобно импортировать специальную функцию каждый раз.</a:t>
            </a:r>
            <a:endParaRPr lang="ru-RU" dirty="0"/>
          </a:p>
        </p:txBody>
      </p:sp>
    </p:spTree>
    <p:extLst>
      <p:ext uri="{BB962C8B-B14F-4D97-AF65-F5344CB8AC3E}">
        <p14:creationId xmlns:p14="http://schemas.microsoft.com/office/powerpoint/2010/main" val="3752901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Попытка #3: </a:t>
            </a:r>
            <a:r>
              <a:rPr lang="en-US" dirty="0" err="1"/>
              <a:t>Monkeypatching</a:t>
            </a:r>
            <a:r>
              <a:rPr lang="en-US" dirty="0"/>
              <a:t> </a:t>
            </a:r>
            <a:r>
              <a:rPr lang="ru-RU" dirty="0"/>
              <a:t>для </a:t>
            </a:r>
            <a:r>
              <a:rPr lang="en-US" dirty="0"/>
              <a:t>Dispatch</a:t>
            </a:r>
            <a:endParaRPr lang="ru-RU" dirty="0"/>
          </a:p>
        </p:txBody>
      </p:sp>
      <p:sp>
        <p:nvSpPr>
          <p:cNvPr id="4" name="Прямоугольник 3"/>
          <p:cNvSpPr/>
          <p:nvPr/>
        </p:nvSpPr>
        <p:spPr>
          <a:xfrm>
            <a:off x="0" y="2254907"/>
            <a:ext cx="12192000" cy="923330"/>
          </a:xfrm>
          <a:prstGeom prst="rect">
            <a:avLst/>
          </a:prstGeom>
        </p:spPr>
        <p:txBody>
          <a:bodyPr wrap="square">
            <a:spAutoFit/>
          </a:bodyPr>
          <a:lstStyle/>
          <a:p>
            <a:pPr algn="just"/>
            <a:r>
              <a:rPr lang="ru-RU" dirty="0"/>
              <a:t>Что, если мы просто заменим функцию </a:t>
            </a:r>
            <a:r>
              <a:rPr lang="ru-RU" dirty="0" err="1">
                <a:solidFill>
                  <a:srgbClr val="00B0F0"/>
                </a:solidFill>
              </a:rPr>
              <a:t>dispatch</a:t>
            </a:r>
            <a:r>
              <a:rPr lang="ru-RU" dirty="0"/>
              <a:t> в экземпляре хранилища? </a:t>
            </a:r>
            <a:r>
              <a:rPr lang="ru-RU" dirty="0" err="1"/>
              <a:t>Redux</a:t>
            </a:r>
            <a:r>
              <a:rPr lang="ru-RU" dirty="0"/>
              <a:t> хранилище — это простой объект с парой методов, а мы пишем на </a:t>
            </a:r>
            <a:r>
              <a:rPr lang="ru-RU" dirty="0" err="1"/>
              <a:t>JavaScript</a:t>
            </a:r>
            <a:r>
              <a:rPr lang="ru-RU" dirty="0"/>
              <a:t>, следовательно, мы можем применить технику </a:t>
            </a:r>
            <a:r>
              <a:rPr lang="ru-RU" dirty="0" err="1"/>
              <a:t>monkeypatch</a:t>
            </a:r>
            <a:r>
              <a:rPr lang="ru-RU" dirty="0"/>
              <a:t> для реализации </a:t>
            </a:r>
            <a:r>
              <a:rPr lang="ru-RU" dirty="0" err="1">
                <a:solidFill>
                  <a:srgbClr val="00B0F0"/>
                </a:solidFill>
              </a:rPr>
              <a:t>dispatch</a:t>
            </a:r>
            <a:r>
              <a:rPr lang="ru-RU" dirty="0"/>
              <a:t>:</a:t>
            </a:r>
            <a:endParaRPr lang="ru-R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3294970"/>
            <a:ext cx="51244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0" y="5103674"/>
            <a:ext cx="12192000" cy="923330"/>
          </a:xfrm>
          <a:prstGeom prst="rect">
            <a:avLst/>
          </a:prstGeom>
        </p:spPr>
        <p:txBody>
          <a:bodyPr wrap="square">
            <a:spAutoFit/>
          </a:bodyPr>
          <a:lstStyle/>
          <a:p>
            <a:r>
              <a:rPr lang="ru-RU" dirty="0"/>
              <a:t>Это уже ближе к тому, что нам нужно! Не важно, откуда мы посылаем действие, оно гарантированно будет </a:t>
            </a:r>
            <a:r>
              <a:rPr lang="ru-RU" dirty="0" err="1"/>
              <a:t>залогировано</a:t>
            </a:r>
            <a:r>
              <a:rPr lang="ru-RU" dirty="0"/>
              <a:t>. </a:t>
            </a:r>
            <a:r>
              <a:rPr lang="ru-RU" dirty="0" err="1"/>
              <a:t>Monkeypatching</a:t>
            </a:r>
            <a:r>
              <a:rPr lang="ru-RU" dirty="0"/>
              <a:t> никогда не покажется правильным ходом, но пока мы можем с этим жить.</a:t>
            </a:r>
            <a:endParaRPr lang="ru-RU" dirty="0"/>
          </a:p>
        </p:txBody>
      </p:sp>
    </p:spTree>
    <p:extLst>
      <p:ext uri="{BB962C8B-B14F-4D97-AF65-F5344CB8AC3E}">
        <p14:creationId xmlns:p14="http://schemas.microsoft.com/office/powerpoint/2010/main" val="2319157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Проблема: Сообщения об ошибках.</a:t>
            </a:r>
          </a:p>
        </p:txBody>
      </p:sp>
      <p:sp>
        <p:nvSpPr>
          <p:cNvPr id="4" name="Прямоугольник 3"/>
          <p:cNvSpPr/>
          <p:nvPr/>
        </p:nvSpPr>
        <p:spPr>
          <a:xfrm>
            <a:off x="0" y="2217901"/>
            <a:ext cx="12192000" cy="2585323"/>
          </a:xfrm>
          <a:prstGeom prst="rect">
            <a:avLst/>
          </a:prstGeom>
        </p:spPr>
        <p:txBody>
          <a:bodyPr wrap="square">
            <a:spAutoFit/>
          </a:bodyPr>
          <a:lstStyle/>
          <a:p>
            <a:pPr algn="just"/>
            <a:r>
              <a:rPr lang="ru-RU" dirty="0"/>
              <a:t>Что, если мы захотим применить больше одного такого преобразования к </a:t>
            </a:r>
            <a:r>
              <a:rPr lang="ru-RU" dirty="0" err="1">
                <a:solidFill>
                  <a:srgbClr val="00B0F0"/>
                </a:solidFill>
              </a:rPr>
              <a:t>dispatch</a:t>
            </a:r>
            <a:r>
              <a:rPr lang="ru-RU" dirty="0"/>
              <a:t>?</a:t>
            </a:r>
          </a:p>
          <a:p>
            <a:pPr algn="just"/>
            <a:r>
              <a:rPr lang="ru-RU" dirty="0"/>
              <a:t>Другое такое изменение, которое приходит мне в голову, это сообщения о </a:t>
            </a:r>
            <a:r>
              <a:rPr lang="ru-RU" dirty="0" err="1"/>
              <a:t>JavaScript</a:t>
            </a:r>
            <a:r>
              <a:rPr lang="ru-RU" dirty="0"/>
              <a:t>-ошибках в </a:t>
            </a:r>
            <a:r>
              <a:rPr lang="ru-RU" dirty="0" err="1"/>
              <a:t>продакшене</a:t>
            </a:r>
            <a:r>
              <a:rPr lang="ru-RU" dirty="0"/>
              <a:t>. Глобальное событие </a:t>
            </a:r>
            <a:r>
              <a:rPr lang="ru-RU" dirty="0" err="1">
                <a:solidFill>
                  <a:srgbClr val="00B0F0"/>
                </a:solidFill>
              </a:rPr>
              <a:t>window.onerror</a:t>
            </a:r>
            <a:r>
              <a:rPr lang="ru-RU" dirty="0"/>
              <a:t> не надежно потому, что оно в некоторых старых браузерах не предоставляет информацию о стеке вызовов, которая важна для понимания того, почему же произошла ошибка.</a:t>
            </a:r>
          </a:p>
          <a:p>
            <a:pPr algn="just"/>
            <a:r>
              <a:rPr lang="ru-RU" dirty="0"/>
              <a:t>Разве не было бы полезно, если бы каждый раз, когда ошибка выбрасывалась как результат отправки какого-либо действия, мы могли бы отправить ее (ошибку), вместе со стеком вызовов, действием, которое вызвало ошибку и актуальным состоянием в сервис сообщения об ошибках, такой как </a:t>
            </a:r>
            <a:r>
              <a:rPr lang="ru-RU" dirty="0" err="1"/>
              <a:t>Sentry</a:t>
            </a:r>
            <a:r>
              <a:rPr lang="ru-RU" dirty="0"/>
              <a:t>. В таком случае гораздо легче воспроизвести ошибку в разработке.</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122" y="4803225"/>
            <a:ext cx="5553755" cy="18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222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Попытка #4: Прячем </a:t>
            </a:r>
            <a:r>
              <a:rPr lang="en-US" dirty="0" err="1"/>
              <a:t>Monkeypatching</a:t>
            </a:r>
            <a:endParaRPr lang="ru-RU" dirty="0"/>
          </a:p>
        </p:txBody>
      </p:sp>
      <p:sp>
        <p:nvSpPr>
          <p:cNvPr id="4" name="Прямоугольник 3"/>
          <p:cNvSpPr/>
          <p:nvPr/>
        </p:nvSpPr>
        <p:spPr>
          <a:xfrm>
            <a:off x="0" y="2214380"/>
            <a:ext cx="12192000" cy="923330"/>
          </a:xfrm>
          <a:prstGeom prst="rect">
            <a:avLst/>
          </a:prstGeom>
        </p:spPr>
        <p:txBody>
          <a:bodyPr wrap="square">
            <a:spAutoFit/>
          </a:bodyPr>
          <a:lstStyle/>
          <a:p>
            <a:pPr algn="just"/>
            <a:r>
              <a:rPr lang="ru-RU" dirty="0" err="1"/>
              <a:t>Monkeypatching</a:t>
            </a:r>
            <a:r>
              <a:rPr lang="ru-RU" dirty="0"/>
              <a:t> — это </a:t>
            </a:r>
            <a:r>
              <a:rPr lang="ru-RU" dirty="0" err="1"/>
              <a:t>хак</a:t>
            </a:r>
            <a:r>
              <a:rPr lang="ru-RU" dirty="0"/>
              <a:t>. "Замените любой метод, который хотите" — что это за вид API? Давайте разберемся в его сути. Ранее наши функции заменяли </a:t>
            </a:r>
            <a:r>
              <a:rPr lang="ru-RU" dirty="0" err="1">
                <a:solidFill>
                  <a:srgbClr val="00B0F0"/>
                </a:solidFill>
              </a:rPr>
              <a:t>store.dispatch</a:t>
            </a:r>
            <a:r>
              <a:rPr lang="ru-RU" dirty="0"/>
              <a:t>. Что если бы они вместо этого возвращали новую функцию </a:t>
            </a:r>
            <a:r>
              <a:rPr lang="ru-RU" dirty="0" err="1">
                <a:solidFill>
                  <a:srgbClr val="00B0F0"/>
                </a:solidFill>
              </a:rPr>
              <a:t>dispatch</a:t>
            </a:r>
            <a:r>
              <a:rPr lang="ru-RU" dirty="0"/>
              <a:t>?</a:t>
            </a:r>
            <a:endParaRPr lang="ru-RU"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8" y="3137710"/>
            <a:ext cx="572452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742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Попытка #4: Прячем </a:t>
            </a:r>
            <a:r>
              <a:rPr lang="en-US" dirty="0" err="1"/>
              <a:t>Monkeypatching</a:t>
            </a:r>
            <a:endParaRPr lang="ru-RU" dirty="0"/>
          </a:p>
        </p:txBody>
      </p:sp>
      <p:sp>
        <p:nvSpPr>
          <p:cNvPr id="4" name="Прямоугольник 3"/>
          <p:cNvSpPr/>
          <p:nvPr/>
        </p:nvSpPr>
        <p:spPr>
          <a:xfrm>
            <a:off x="0" y="2228671"/>
            <a:ext cx="12192000" cy="646331"/>
          </a:xfrm>
          <a:prstGeom prst="rect">
            <a:avLst/>
          </a:prstGeom>
        </p:spPr>
        <p:txBody>
          <a:bodyPr wrap="square">
            <a:spAutoFit/>
          </a:bodyPr>
          <a:lstStyle/>
          <a:p>
            <a:pPr algn="just"/>
            <a:r>
              <a:rPr lang="ru-RU" dirty="0"/>
              <a:t>Мы могли бы предоставить функцию-помощник внутри </a:t>
            </a:r>
            <a:r>
              <a:rPr lang="ru-RU" dirty="0" err="1"/>
              <a:t>Redux</a:t>
            </a:r>
            <a:r>
              <a:rPr lang="ru-RU" dirty="0"/>
              <a:t>, которая могла бы применять актуальный </a:t>
            </a:r>
            <a:r>
              <a:rPr lang="ru-RU" dirty="0" err="1"/>
              <a:t>monkeypatching</a:t>
            </a:r>
            <a:r>
              <a:rPr lang="ru-RU" dirty="0"/>
              <a:t>, как часть имплементации:</a:t>
            </a:r>
            <a:endParaRPr lang="ru-RU"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2896773"/>
            <a:ext cx="61912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0" y="5275978"/>
            <a:ext cx="12192000" cy="369332"/>
          </a:xfrm>
          <a:prstGeom prst="rect">
            <a:avLst/>
          </a:prstGeom>
        </p:spPr>
        <p:txBody>
          <a:bodyPr wrap="square">
            <a:spAutoFit/>
          </a:bodyPr>
          <a:lstStyle/>
          <a:p>
            <a:pPr algn="just"/>
            <a:r>
              <a:rPr lang="ru-RU" dirty="0"/>
              <a:t>Мы можем использовать такой подход для применения нескольких связующих ПО:</a:t>
            </a:r>
            <a:endParaRPr lang="ru-RU"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5645310"/>
            <a:ext cx="64770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6073935"/>
            <a:ext cx="12192000" cy="646331"/>
          </a:xfrm>
          <a:prstGeom prst="rect">
            <a:avLst/>
          </a:prstGeom>
        </p:spPr>
        <p:txBody>
          <a:bodyPr wrap="square">
            <a:spAutoFit/>
          </a:bodyPr>
          <a:lstStyle/>
          <a:p>
            <a:pPr algn="just"/>
            <a:r>
              <a:rPr lang="ru-RU" dirty="0"/>
              <a:t>Тем не менее это все еще </a:t>
            </a:r>
            <a:r>
              <a:rPr lang="ru-RU" dirty="0" err="1"/>
              <a:t>monkeypatching</a:t>
            </a:r>
            <a:r>
              <a:rPr lang="ru-RU" dirty="0"/>
              <a:t>. Факт того, что мы прячем его внутри библиотеки, не отменяет использования </a:t>
            </a:r>
            <a:r>
              <a:rPr lang="ru-RU" dirty="0" err="1"/>
              <a:t>monkeypatching</a:t>
            </a:r>
            <a:r>
              <a:rPr lang="ru-RU" dirty="0"/>
              <a:t>.</a:t>
            </a:r>
            <a:endParaRPr lang="ru-RU" dirty="0"/>
          </a:p>
        </p:txBody>
      </p:sp>
    </p:spTree>
    <p:extLst>
      <p:ext uri="{BB962C8B-B14F-4D97-AF65-F5344CB8AC3E}">
        <p14:creationId xmlns:p14="http://schemas.microsoft.com/office/powerpoint/2010/main" val="1386169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Установка</a:t>
            </a:r>
            <a:endParaRPr lang="ru-RU" dirty="0"/>
          </a:p>
        </p:txBody>
      </p:sp>
      <p:sp>
        <p:nvSpPr>
          <p:cNvPr id="4" name="Прямоугольник 3"/>
          <p:cNvSpPr/>
          <p:nvPr/>
        </p:nvSpPr>
        <p:spPr>
          <a:xfrm>
            <a:off x="0" y="2333497"/>
            <a:ext cx="12192000" cy="1446550"/>
          </a:xfrm>
          <a:prstGeom prst="rect">
            <a:avLst/>
          </a:prstGeom>
        </p:spPr>
        <p:txBody>
          <a:bodyPr wrap="square">
            <a:spAutoFit/>
          </a:bodyPr>
          <a:lstStyle/>
          <a:p>
            <a:pPr algn="just"/>
            <a:r>
              <a:rPr lang="ru-RU" sz="2200" dirty="0"/>
              <a:t>Предполагается, что вы используете </a:t>
            </a:r>
            <a:r>
              <a:rPr lang="ru-RU" sz="2200" dirty="0" err="1">
                <a:solidFill>
                  <a:srgbClr val="00B0F0"/>
                </a:solidFill>
              </a:rPr>
              <a:t>npm</a:t>
            </a:r>
            <a:r>
              <a:rPr lang="ru-RU" sz="2200" dirty="0"/>
              <a:t> в качестве менеджера пакетов. Если нет, то вы можете получить доступ к этим файлам на </a:t>
            </a:r>
            <a:r>
              <a:rPr lang="ru-RU" sz="2200" dirty="0" err="1" smtClean="0">
                <a:solidFill>
                  <a:srgbClr val="00B0F0"/>
                </a:solidFill>
              </a:rPr>
              <a:t>unpkg</a:t>
            </a:r>
            <a:r>
              <a:rPr lang="ru-RU" sz="2200" dirty="0" smtClean="0"/>
              <a:t>, </a:t>
            </a:r>
            <a:r>
              <a:rPr lang="ru-RU" sz="2200" dirty="0"/>
              <a:t>загрузить их или настроить ваш пакетный менеджер</a:t>
            </a:r>
            <a:r>
              <a:rPr lang="ru-RU" sz="2200" dirty="0" smtClean="0"/>
              <a:t>.</a:t>
            </a:r>
          </a:p>
          <a:p>
            <a:pPr algn="just"/>
            <a:r>
              <a:rPr lang="ru-RU" sz="2200" dirty="0"/>
              <a:t>Для установки стабильной версии:</a:t>
            </a:r>
            <a:endParaRPr lang="ru-RU"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82" y="3858322"/>
            <a:ext cx="3933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534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Попытка #5: Убираем </a:t>
            </a:r>
            <a:r>
              <a:rPr lang="en-US" dirty="0" err="1"/>
              <a:t>Monkeypatching</a:t>
            </a:r>
            <a:endParaRPr lang="ru-RU" dirty="0"/>
          </a:p>
        </p:txBody>
      </p:sp>
      <p:sp>
        <p:nvSpPr>
          <p:cNvPr id="4" name="Прямоугольник 3"/>
          <p:cNvSpPr/>
          <p:nvPr/>
        </p:nvSpPr>
        <p:spPr>
          <a:xfrm>
            <a:off x="0" y="2222250"/>
            <a:ext cx="12192000" cy="2862322"/>
          </a:xfrm>
          <a:prstGeom prst="rect">
            <a:avLst/>
          </a:prstGeom>
        </p:spPr>
        <p:txBody>
          <a:bodyPr wrap="square">
            <a:spAutoFit/>
          </a:bodyPr>
          <a:lstStyle/>
          <a:p>
            <a:pPr algn="just"/>
            <a:r>
              <a:rPr lang="ru-RU" dirty="0"/>
              <a:t>Зачем мы перезаписываем </a:t>
            </a:r>
            <a:r>
              <a:rPr lang="ru-RU" dirty="0" err="1">
                <a:solidFill>
                  <a:srgbClr val="00B0F0"/>
                </a:solidFill>
              </a:rPr>
              <a:t>dispatch</a:t>
            </a:r>
            <a:r>
              <a:rPr lang="ru-RU" dirty="0"/>
              <a:t>? Конечно же для того, чтобы иметь возможность потом его вызвать. Но есть еще и другая причина: каждое связующее ПО имеет доступ (и возможность вызвать) ранее обернутый </a:t>
            </a:r>
            <a:r>
              <a:rPr lang="ru-RU" dirty="0" err="1" smtClean="0">
                <a:solidFill>
                  <a:srgbClr val="00B0F0"/>
                </a:solidFill>
              </a:rPr>
              <a:t>store.dispatch</a:t>
            </a:r>
            <a:r>
              <a:rPr lang="ru-RU" dirty="0" smtClean="0"/>
              <a:t>.</a:t>
            </a:r>
            <a:r>
              <a:rPr lang="ru-RU" dirty="0"/>
              <a:t> Это важно для возможности объединять связующее ПО в цепочки! Если </a:t>
            </a:r>
            <a:r>
              <a:rPr lang="ru-RU" dirty="0" err="1">
                <a:solidFill>
                  <a:srgbClr val="00B0F0"/>
                </a:solidFill>
              </a:rPr>
              <a:t>applyMiddlewareByMonkeypatching</a:t>
            </a:r>
            <a:r>
              <a:rPr lang="ru-RU" dirty="0"/>
              <a:t> не сохранит</a:t>
            </a:r>
            <a:r>
              <a:rPr lang="ru-RU" dirty="0">
                <a:solidFill>
                  <a:srgbClr val="00B0F0"/>
                </a:solidFill>
              </a:rPr>
              <a:t> </a:t>
            </a:r>
            <a:r>
              <a:rPr lang="ru-RU" dirty="0" err="1">
                <a:solidFill>
                  <a:srgbClr val="00B0F0"/>
                </a:solidFill>
              </a:rPr>
              <a:t>store.dispatch</a:t>
            </a:r>
            <a:r>
              <a:rPr lang="ru-RU" dirty="0"/>
              <a:t> сразу после обработки первого связующего ПО, </a:t>
            </a:r>
            <a:r>
              <a:rPr lang="ru-RU" dirty="0" err="1">
                <a:solidFill>
                  <a:srgbClr val="00B0F0"/>
                </a:solidFill>
              </a:rPr>
              <a:t>store.dispatch</a:t>
            </a:r>
            <a:r>
              <a:rPr lang="ru-RU" dirty="0"/>
              <a:t> будет продолжать ссылаться на оригинальную функцию </a:t>
            </a:r>
            <a:r>
              <a:rPr lang="ru-RU" dirty="0" err="1">
                <a:solidFill>
                  <a:srgbClr val="00B0F0"/>
                </a:solidFill>
              </a:rPr>
              <a:t>dispatch</a:t>
            </a:r>
            <a:r>
              <a:rPr lang="ru-RU" dirty="0"/>
              <a:t>. Следовательно второе связующее ПО тоже будет связан с оригинальной функцией </a:t>
            </a:r>
            <a:r>
              <a:rPr lang="ru-RU" dirty="0" err="1">
                <a:solidFill>
                  <a:srgbClr val="00B0F0"/>
                </a:solidFill>
              </a:rPr>
              <a:t>dispatch</a:t>
            </a:r>
            <a:r>
              <a:rPr lang="ru-RU" dirty="0"/>
              <a:t>.</a:t>
            </a:r>
          </a:p>
          <a:p>
            <a:pPr algn="just"/>
            <a:r>
              <a:rPr lang="ru-RU" dirty="0"/>
              <a:t>Но есть еще другой метод реализации объединения связующего ПО в цепочки. Связующее ПО могло бы принимать функцию отправки действия </a:t>
            </a:r>
            <a:r>
              <a:rPr lang="ru-RU" dirty="0" err="1">
                <a:solidFill>
                  <a:srgbClr val="00B0F0"/>
                </a:solidFill>
              </a:rPr>
              <a:t>next</a:t>
            </a:r>
            <a:r>
              <a:rPr lang="ru-RU" dirty="0" smtClean="0">
                <a:solidFill>
                  <a:srgbClr val="00B0F0"/>
                </a:solidFill>
              </a:rPr>
              <a:t>() </a:t>
            </a:r>
            <a:r>
              <a:rPr lang="ru-RU" dirty="0" smtClean="0"/>
              <a:t>в </a:t>
            </a:r>
            <a:r>
              <a:rPr lang="ru-RU" dirty="0"/>
              <a:t>параметрах вместо того, чтобы читать ее из экземпляра хранилища.</a:t>
            </a:r>
          </a:p>
          <a:p>
            <a:pPr algn="just"/>
            <a:endParaRPr lang="ru-RU"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4598533"/>
            <a:ext cx="5806168" cy="2259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0913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Попытка #6: Простейшее применение связующего ПО</a:t>
            </a:r>
          </a:p>
        </p:txBody>
      </p:sp>
      <p:sp>
        <p:nvSpPr>
          <p:cNvPr id="4" name="Прямоугольник 3"/>
          <p:cNvSpPr/>
          <p:nvPr/>
        </p:nvSpPr>
        <p:spPr>
          <a:xfrm>
            <a:off x="0" y="2234310"/>
            <a:ext cx="12192000" cy="2031325"/>
          </a:xfrm>
          <a:prstGeom prst="rect">
            <a:avLst/>
          </a:prstGeom>
        </p:spPr>
        <p:txBody>
          <a:bodyPr wrap="square">
            <a:spAutoFit/>
          </a:bodyPr>
          <a:lstStyle/>
          <a:p>
            <a:pPr algn="just"/>
            <a:r>
              <a:rPr lang="ru-RU" dirty="0"/>
              <a:t>Теперь связующее ПО принимает функцию отправки действия </a:t>
            </a:r>
            <a:r>
              <a:rPr lang="ru-RU" dirty="0" err="1">
                <a:solidFill>
                  <a:srgbClr val="00B0F0"/>
                </a:solidFill>
              </a:rPr>
              <a:t>next</a:t>
            </a:r>
            <a:r>
              <a:rPr lang="ru-RU" dirty="0">
                <a:solidFill>
                  <a:srgbClr val="00B0F0"/>
                </a:solidFill>
              </a:rPr>
              <a:t>()</a:t>
            </a:r>
            <a:r>
              <a:rPr lang="ru-RU" dirty="0"/>
              <a:t> и возвращает другую функцию отправки действия, которая, в свою очередь, является функцией отправки действия </a:t>
            </a:r>
            <a:r>
              <a:rPr lang="ru-RU" dirty="0" err="1">
                <a:solidFill>
                  <a:srgbClr val="00B0F0"/>
                </a:solidFill>
              </a:rPr>
              <a:t>next</a:t>
            </a:r>
            <a:r>
              <a:rPr lang="ru-RU" dirty="0">
                <a:solidFill>
                  <a:srgbClr val="00B0F0"/>
                </a:solidFill>
              </a:rPr>
              <a:t>()</a:t>
            </a:r>
            <a:r>
              <a:rPr lang="ru-RU" dirty="0"/>
              <a:t> для связующего ПО слева. Все еще полезно иметь доступ к некоторым методам хранилища, например к </a:t>
            </a:r>
            <a:r>
              <a:rPr lang="ru-RU" dirty="0" err="1">
                <a:solidFill>
                  <a:srgbClr val="00B0F0"/>
                </a:solidFill>
              </a:rPr>
              <a:t>getState</a:t>
            </a:r>
            <a:r>
              <a:rPr lang="ru-RU" dirty="0" smtClean="0">
                <a:solidFill>
                  <a:srgbClr val="00B0F0"/>
                </a:solidFill>
              </a:rPr>
              <a:t>()</a:t>
            </a:r>
            <a:r>
              <a:rPr lang="ru-RU" dirty="0"/>
              <a:t>,</a:t>
            </a:r>
            <a:r>
              <a:rPr lang="ru-RU" dirty="0" smtClean="0">
                <a:solidFill>
                  <a:srgbClr val="00B0F0"/>
                </a:solidFill>
              </a:rPr>
              <a:t> </a:t>
            </a:r>
            <a:r>
              <a:rPr lang="ru-RU" dirty="0"/>
              <a:t>следовательно, </a:t>
            </a:r>
            <a:r>
              <a:rPr lang="ru-RU" dirty="0" err="1">
                <a:solidFill>
                  <a:srgbClr val="00B0F0"/>
                </a:solidFill>
              </a:rPr>
              <a:t>store</a:t>
            </a:r>
            <a:r>
              <a:rPr lang="ru-RU" dirty="0"/>
              <a:t> остается доступен как аргумент самого верхнего уровня</a:t>
            </a:r>
            <a:r>
              <a:rPr lang="ru-RU" dirty="0" smtClean="0"/>
              <a:t>.</a:t>
            </a:r>
            <a:r>
              <a:rPr lang="ru-RU" dirty="0"/>
              <a:t> Вместо </a:t>
            </a:r>
            <a:r>
              <a:rPr lang="ru-RU" dirty="0" err="1">
                <a:solidFill>
                  <a:srgbClr val="00B0F0"/>
                </a:solidFill>
              </a:rPr>
              <a:t>applyMiddlewareByMonkeypatching</a:t>
            </a:r>
            <a:r>
              <a:rPr lang="ru-RU" dirty="0">
                <a:solidFill>
                  <a:srgbClr val="00B0F0"/>
                </a:solidFill>
              </a:rPr>
              <a:t>()</a:t>
            </a:r>
            <a:r>
              <a:rPr lang="ru-RU" dirty="0"/>
              <a:t> мы могли бы написать функцию </a:t>
            </a:r>
            <a:r>
              <a:rPr lang="ru-RU" dirty="0" err="1">
                <a:solidFill>
                  <a:srgbClr val="00B0F0"/>
                </a:solidFill>
              </a:rPr>
              <a:t>applyMiddleware</a:t>
            </a:r>
            <a:r>
              <a:rPr lang="ru-RU" dirty="0" smtClean="0">
                <a:solidFill>
                  <a:srgbClr val="00B0F0"/>
                </a:solidFill>
              </a:rPr>
              <a:t>()</a:t>
            </a:r>
            <a:r>
              <a:rPr lang="ru-RU" dirty="0" smtClean="0"/>
              <a:t>,</a:t>
            </a:r>
            <a:r>
              <a:rPr lang="ru-RU" dirty="0" smtClean="0">
                <a:solidFill>
                  <a:srgbClr val="00B0F0"/>
                </a:solidFill>
              </a:rPr>
              <a:t> </a:t>
            </a:r>
            <a:r>
              <a:rPr lang="ru-RU" dirty="0"/>
              <a:t>которая сначала получает финальную, полностью обернутую функцию </a:t>
            </a:r>
            <a:r>
              <a:rPr lang="ru-RU" dirty="0" err="1">
                <a:solidFill>
                  <a:srgbClr val="00B0F0"/>
                </a:solidFill>
              </a:rPr>
              <a:t>dispatch</a:t>
            </a:r>
            <a:r>
              <a:rPr lang="ru-RU" dirty="0">
                <a:solidFill>
                  <a:srgbClr val="00B0F0"/>
                </a:solidFill>
              </a:rPr>
              <a:t>()</a:t>
            </a:r>
            <a:r>
              <a:rPr lang="ru-RU" dirty="0"/>
              <a:t> и возвращает копию хранилища, которая использует эту функцию</a:t>
            </a:r>
            <a:r>
              <a:rPr lang="ru-RU" dirty="0" smtClean="0"/>
              <a:t>:</a:t>
            </a:r>
            <a:endParaRPr lang="ru-RU"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4265635"/>
            <a:ext cx="4924425" cy="259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351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Попытка #6: Простейшее применение связующего ПО</a:t>
            </a:r>
          </a:p>
        </p:txBody>
      </p:sp>
      <p:sp>
        <p:nvSpPr>
          <p:cNvPr id="4" name="Прямоугольник 3"/>
          <p:cNvSpPr/>
          <p:nvPr/>
        </p:nvSpPr>
        <p:spPr>
          <a:xfrm>
            <a:off x="0" y="2234817"/>
            <a:ext cx="12192000" cy="3139321"/>
          </a:xfrm>
          <a:prstGeom prst="rect">
            <a:avLst/>
          </a:prstGeom>
        </p:spPr>
        <p:txBody>
          <a:bodyPr wrap="square">
            <a:spAutoFit/>
          </a:bodyPr>
          <a:lstStyle/>
          <a:p>
            <a:pPr algn="just"/>
            <a:r>
              <a:rPr lang="ru-RU" dirty="0"/>
              <a:t>Реализация </a:t>
            </a:r>
            <a:r>
              <a:rPr lang="ru-RU" dirty="0" err="1">
                <a:solidFill>
                  <a:srgbClr val="00B0F0"/>
                </a:solidFill>
              </a:rPr>
              <a:t>applyMiddleware</a:t>
            </a:r>
            <a:r>
              <a:rPr lang="ru-RU" dirty="0" smtClean="0">
                <a:solidFill>
                  <a:srgbClr val="00B0F0"/>
                </a:solidFill>
              </a:rPr>
              <a:t>()</a:t>
            </a:r>
            <a:r>
              <a:rPr lang="ru-RU" dirty="0" smtClean="0"/>
              <a:t>,</a:t>
            </a:r>
            <a:r>
              <a:rPr lang="ru-RU" dirty="0" smtClean="0">
                <a:solidFill>
                  <a:srgbClr val="00B0F0"/>
                </a:solidFill>
              </a:rPr>
              <a:t> </a:t>
            </a:r>
            <a:r>
              <a:rPr lang="ru-RU" dirty="0"/>
              <a:t>которая поставляется с </a:t>
            </a:r>
            <a:r>
              <a:rPr lang="ru-RU" dirty="0" err="1"/>
              <a:t>Redux</a:t>
            </a:r>
            <a:r>
              <a:rPr lang="ru-RU" dirty="0"/>
              <a:t>, похожа на эту, но отличается тремя важными аспектами:</a:t>
            </a:r>
          </a:p>
          <a:p>
            <a:pPr algn="just"/>
            <a:r>
              <a:rPr lang="ru-RU" dirty="0"/>
              <a:t>• Она предоставляет связующему ПО подмножество API хранилища: методы </a:t>
            </a:r>
            <a:r>
              <a:rPr lang="ru-RU" dirty="0" err="1">
                <a:solidFill>
                  <a:srgbClr val="00B0F0"/>
                </a:solidFill>
              </a:rPr>
              <a:t>dispatch</a:t>
            </a:r>
            <a:r>
              <a:rPr lang="ru-RU" dirty="0">
                <a:solidFill>
                  <a:srgbClr val="00B0F0"/>
                </a:solidFill>
              </a:rPr>
              <a:t>(</a:t>
            </a:r>
            <a:r>
              <a:rPr lang="ru-RU" dirty="0" err="1">
                <a:solidFill>
                  <a:srgbClr val="00B0F0"/>
                </a:solidFill>
              </a:rPr>
              <a:t>action</a:t>
            </a:r>
            <a:r>
              <a:rPr lang="ru-RU" dirty="0">
                <a:solidFill>
                  <a:srgbClr val="00B0F0"/>
                </a:solidFill>
              </a:rPr>
              <a:t>)</a:t>
            </a:r>
            <a:r>
              <a:rPr lang="ru-RU" dirty="0"/>
              <a:t> и </a:t>
            </a:r>
            <a:r>
              <a:rPr lang="ru-RU" dirty="0" err="1">
                <a:solidFill>
                  <a:srgbClr val="00B0F0"/>
                </a:solidFill>
              </a:rPr>
              <a:t>getState</a:t>
            </a:r>
            <a:r>
              <a:rPr lang="ru-RU" dirty="0" smtClean="0">
                <a:solidFill>
                  <a:srgbClr val="00B0F0"/>
                </a:solidFill>
              </a:rPr>
              <a:t>()</a:t>
            </a:r>
            <a:r>
              <a:rPr lang="ru-RU" dirty="0" smtClean="0"/>
              <a:t>.</a:t>
            </a:r>
            <a:endParaRPr lang="ru-RU" dirty="0">
              <a:solidFill>
                <a:srgbClr val="00B0F0"/>
              </a:solidFill>
            </a:endParaRPr>
          </a:p>
          <a:p>
            <a:pPr algn="just"/>
            <a:r>
              <a:rPr lang="ru-RU" dirty="0"/>
              <a:t>• Она использует некоторые хитрости для того, чтобы убедиться, что, действие снова пройдет через всю цепочку связующего ПО, включая текущее, если вы вызываете </a:t>
            </a:r>
            <a:r>
              <a:rPr lang="ru-RU" dirty="0" err="1">
                <a:solidFill>
                  <a:srgbClr val="00B0F0"/>
                </a:solidFill>
              </a:rPr>
              <a:t>store.dispatch</a:t>
            </a:r>
            <a:r>
              <a:rPr lang="ru-RU" dirty="0">
                <a:solidFill>
                  <a:srgbClr val="00B0F0"/>
                </a:solidFill>
              </a:rPr>
              <a:t>(</a:t>
            </a:r>
            <a:r>
              <a:rPr lang="ru-RU" dirty="0" err="1">
                <a:solidFill>
                  <a:srgbClr val="00B0F0"/>
                </a:solidFill>
              </a:rPr>
              <a:t>action</a:t>
            </a:r>
            <a:r>
              <a:rPr lang="ru-RU" dirty="0">
                <a:solidFill>
                  <a:srgbClr val="00B0F0"/>
                </a:solidFill>
              </a:rPr>
              <a:t>)</a:t>
            </a:r>
            <a:r>
              <a:rPr lang="ru-RU" dirty="0"/>
              <a:t> из вашего связующего ПО вместо </a:t>
            </a:r>
            <a:r>
              <a:rPr lang="ru-RU" dirty="0" err="1">
                <a:solidFill>
                  <a:srgbClr val="00B0F0"/>
                </a:solidFill>
              </a:rPr>
              <a:t>next</a:t>
            </a:r>
            <a:r>
              <a:rPr lang="ru-RU" dirty="0">
                <a:solidFill>
                  <a:srgbClr val="00B0F0"/>
                </a:solidFill>
              </a:rPr>
              <a:t>(</a:t>
            </a:r>
            <a:r>
              <a:rPr lang="ru-RU" dirty="0" err="1">
                <a:solidFill>
                  <a:srgbClr val="00B0F0"/>
                </a:solidFill>
              </a:rPr>
              <a:t>action</a:t>
            </a:r>
            <a:r>
              <a:rPr lang="ru-RU" dirty="0">
                <a:solidFill>
                  <a:srgbClr val="00B0F0"/>
                </a:solidFill>
              </a:rPr>
              <a:t>)</a:t>
            </a:r>
            <a:r>
              <a:rPr lang="ru-RU" dirty="0"/>
              <a:t>. Это полезно для асинхронного связующего ПО, как мы ранее видели.</a:t>
            </a:r>
          </a:p>
          <a:p>
            <a:pPr algn="just"/>
            <a:r>
              <a:rPr lang="ru-RU" dirty="0"/>
              <a:t>• Для того чтобы гарантировать, что вы можете применить связующее ПО только один раз, она работает с </a:t>
            </a:r>
            <a:r>
              <a:rPr lang="ru-RU" dirty="0" err="1">
                <a:solidFill>
                  <a:srgbClr val="00B0F0"/>
                </a:solidFill>
              </a:rPr>
              <a:t>createStore</a:t>
            </a:r>
            <a:r>
              <a:rPr lang="ru-RU" dirty="0" smtClean="0">
                <a:solidFill>
                  <a:srgbClr val="00B0F0"/>
                </a:solidFill>
              </a:rPr>
              <a:t>()</a:t>
            </a:r>
            <a:r>
              <a:rPr lang="ru-RU" dirty="0" smtClean="0">
                <a:solidFill>
                  <a:schemeClr val="bg1"/>
                </a:solidFill>
              </a:rPr>
              <a:t>,</a:t>
            </a:r>
            <a:r>
              <a:rPr lang="ru-RU" dirty="0" smtClean="0">
                <a:solidFill>
                  <a:srgbClr val="00B0F0"/>
                </a:solidFill>
              </a:rPr>
              <a:t> </a:t>
            </a:r>
            <a:r>
              <a:rPr lang="ru-RU" dirty="0"/>
              <a:t>а не с самим </a:t>
            </a:r>
            <a:r>
              <a:rPr lang="ru-RU" dirty="0" err="1">
                <a:solidFill>
                  <a:srgbClr val="00B0F0"/>
                </a:solidFill>
              </a:rPr>
              <a:t>store</a:t>
            </a:r>
            <a:r>
              <a:rPr lang="ru-RU" dirty="0"/>
              <a:t>. Вместо </a:t>
            </a:r>
            <a:r>
              <a:rPr lang="ru-RU" dirty="0">
                <a:solidFill>
                  <a:srgbClr val="00B0F0"/>
                </a:solidFill>
              </a:rPr>
              <a:t>(</a:t>
            </a:r>
            <a:r>
              <a:rPr lang="ru-RU" dirty="0" err="1">
                <a:solidFill>
                  <a:srgbClr val="00B0F0"/>
                </a:solidFill>
              </a:rPr>
              <a:t>store</a:t>
            </a:r>
            <a:r>
              <a:rPr lang="ru-RU" dirty="0">
                <a:solidFill>
                  <a:srgbClr val="00B0F0"/>
                </a:solidFill>
              </a:rPr>
              <a:t>, </a:t>
            </a:r>
            <a:r>
              <a:rPr lang="ru-RU" dirty="0" err="1">
                <a:solidFill>
                  <a:srgbClr val="00B0F0"/>
                </a:solidFill>
              </a:rPr>
              <a:t>middlewares</a:t>
            </a:r>
            <a:r>
              <a:rPr lang="ru-RU" dirty="0">
                <a:solidFill>
                  <a:srgbClr val="00B0F0"/>
                </a:solidFill>
              </a:rPr>
              <a:t>) =&gt; </a:t>
            </a:r>
            <a:r>
              <a:rPr lang="ru-RU" dirty="0" err="1">
                <a:solidFill>
                  <a:srgbClr val="00B0F0"/>
                </a:solidFill>
              </a:rPr>
              <a:t>store</a:t>
            </a:r>
            <a:r>
              <a:rPr lang="ru-RU" dirty="0"/>
              <a:t>, ее сигнатурой является </a:t>
            </a:r>
            <a:r>
              <a:rPr lang="ru-RU" dirty="0">
                <a:solidFill>
                  <a:srgbClr val="00B0F0"/>
                </a:solidFill>
              </a:rPr>
              <a:t>(...</a:t>
            </a:r>
            <a:r>
              <a:rPr lang="ru-RU" dirty="0" err="1">
                <a:solidFill>
                  <a:srgbClr val="00B0F0"/>
                </a:solidFill>
              </a:rPr>
              <a:t>middlewares</a:t>
            </a:r>
            <a:r>
              <a:rPr lang="ru-RU" dirty="0">
                <a:solidFill>
                  <a:srgbClr val="00B0F0"/>
                </a:solidFill>
              </a:rPr>
              <a:t>) =&gt; (</a:t>
            </a:r>
            <a:r>
              <a:rPr lang="ru-RU" dirty="0" err="1">
                <a:solidFill>
                  <a:srgbClr val="00B0F0"/>
                </a:solidFill>
              </a:rPr>
              <a:t>createStore</a:t>
            </a:r>
            <a:r>
              <a:rPr lang="ru-RU" dirty="0">
                <a:solidFill>
                  <a:srgbClr val="00B0F0"/>
                </a:solidFill>
              </a:rPr>
              <a:t>) =&gt; </a:t>
            </a:r>
            <a:r>
              <a:rPr lang="ru-RU" dirty="0" err="1">
                <a:solidFill>
                  <a:srgbClr val="00B0F0"/>
                </a:solidFill>
              </a:rPr>
              <a:t>createStore</a:t>
            </a:r>
            <a:r>
              <a:rPr lang="ru-RU" dirty="0"/>
              <a:t>.</a:t>
            </a:r>
          </a:p>
        </p:txBody>
      </p:sp>
    </p:spTree>
    <p:extLst>
      <p:ext uri="{BB962C8B-B14F-4D97-AF65-F5344CB8AC3E}">
        <p14:creationId xmlns:p14="http://schemas.microsoft.com/office/powerpoint/2010/main" val="137558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Финальный подход</a:t>
            </a:r>
          </a:p>
        </p:txBody>
      </p:sp>
      <p:sp>
        <p:nvSpPr>
          <p:cNvPr id="4" name="Прямоугольник 3"/>
          <p:cNvSpPr/>
          <p:nvPr/>
        </p:nvSpPr>
        <p:spPr>
          <a:xfrm>
            <a:off x="130628" y="2234978"/>
            <a:ext cx="6193971" cy="646331"/>
          </a:xfrm>
          <a:prstGeom prst="rect">
            <a:avLst/>
          </a:prstGeom>
        </p:spPr>
        <p:txBody>
          <a:bodyPr wrap="square">
            <a:spAutoFit/>
          </a:bodyPr>
          <a:lstStyle/>
          <a:p>
            <a:r>
              <a:rPr lang="ru-RU" dirty="0"/>
              <a:t>Дано связующее ПО, которое мы только что написали:</a:t>
            </a:r>
            <a:endParaRPr lang="ru-RU"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972939"/>
            <a:ext cx="5629275" cy="4885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44342" y="2881309"/>
            <a:ext cx="6051657" cy="369332"/>
          </a:xfrm>
          <a:prstGeom prst="rect">
            <a:avLst/>
          </a:prstGeom>
        </p:spPr>
        <p:txBody>
          <a:bodyPr wrap="none">
            <a:spAutoFit/>
          </a:bodyPr>
          <a:lstStyle/>
          <a:p>
            <a:r>
              <a:rPr lang="ru-RU" dirty="0"/>
              <a:t>Вот так можно его применить к </a:t>
            </a:r>
            <a:r>
              <a:rPr lang="ru-RU" dirty="0" err="1"/>
              <a:t>Redux</a:t>
            </a:r>
            <a:r>
              <a:rPr lang="ru-RU" dirty="0"/>
              <a:t> хранилищу:</a:t>
            </a:r>
            <a:endParaRPr lang="ru-RU"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2" y="3250641"/>
            <a:ext cx="6051657"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5488633"/>
            <a:ext cx="6324600" cy="923330"/>
          </a:xfrm>
          <a:prstGeom prst="rect">
            <a:avLst/>
          </a:prstGeom>
        </p:spPr>
        <p:txBody>
          <a:bodyPr wrap="square">
            <a:spAutoFit/>
          </a:bodyPr>
          <a:lstStyle/>
          <a:p>
            <a:pPr algn="just"/>
            <a:r>
              <a:rPr lang="ru-RU" dirty="0"/>
              <a:t>Вот и все! Теперь любое действие, отправленное в экземпляр хранилища будет проходить через </a:t>
            </a:r>
            <a:r>
              <a:rPr lang="ru-RU" dirty="0" err="1"/>
              <a:t>logger</a:t>
            </a:r>
            <a:r>
              <a:rPr lang="ru-RU" dirty="0"/>
              <a:t> и </a:t>
            </a:r>
            <a:r>
              <a:rPr lang="ru-RU" dirty="0" err="1" smtClean="0"/>
              <a:t>crashReporter</a:t>
            </a:r>
            <a:r>
              <a:rPr lang="ru-RU" dirty="0"/>
              <a:t>.</a:t>
            </a:r>
            <a:endParaRPr lang="ru-RU" dirty="0"/>
          </a:p>
        </p:txBody>
      </p:sp>
    </p:spTree>
    <p:extLst>
      <p:ext uri="{BB962C8B-B14F-4D97-AF65-F5344CB8AC3E}">
        <p14:creationId xmlns:p14="http://schemas.microsoft.com/office/powerpoint/2010/main" val="3791330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a:t>
            </a:r>
            <a:endParaRPr lang="ru-RU" dirty="0"/>
          </a:p>
        </p:txBody>
      </p:sp>
      <p:sp>
        <p:nvSpPr>
          <p:cNvPr id="4" name="Прямоугольник 3"/>
          <p:cNvSpPr/>
          <p:nvPr/>
        </p:nvSpPr>
        <p:spPr>
          <a:xfrm>
            <a:off x="0" y="2305587"/>
            <a:ext cx="12192000" cy="4401205"/>
          </a:xfrm>
          <a:prstGeom prst="rect">
            <a:avLst/>
          </a:prstGeom>
        </p:spPr>
        <p:txBody>
          <a:bodyPr wrap="square">
            <a:spAutoFit/>
          </a:bodyPr>
          <a:lstStyle/>
          <a:p>
            <a:pPr algn="just"/>
            <a:r>
              <a:rPr lang="ru-RU" sz="2000" dirty="0"/>
              <a:t>По мере того как требования к одностраничным </a:t>
            </a:r>
            <a:r>
              <a:rPr lang="ru-RU" sz="2000" dirty="0" err="1"/>
              <a:t>JavaScript</a:t>
            </a:r>
            <a:r>
              <a:rPr lang="ru-RU" sz="2000" dirty="0"/>
              <a:t> приложениям становятся все более высокими, мы вынуждены управлять все большим количеством состояний (</a:t>
            </a:r>
            <a:r>
              <a:rPr lang="ru-RU" sz="2000" dirty="0" err="1"/>
              <a:t>State</a:t>
            </a:r>
            <a:r>
              <a:rPr lang="ru-RU" sz="2000" dirty="0"/>
              <a:t>) с помощью </a:t>
            </a:r>
            <a:r>
              <a:rPr lang="ru-RU" sz="2000" dirty="0" err="1"/>
              <a:t>JavaScript</a:t>
            </a:r>
            <a:r>
              <a:rPr lang="ru-RU" sz="2000" dirty="0"/>
              <a:t>. Эти состояния могут включать в себя ответы сервера, кэшированные данные, а также данные, созданные локально, но еще не сохраненные на сервере. Это также относится к UI-состояниям, таким как активный маршрут (</a:t>
            </a:r>
            <a:r>
              <a:rPr lang="ru-RU" sz="2000" dirty="0" err="1"/>
              <a:t>route</a:t>
            </a:r>
            <a:r>
              <a:rPr lang="ru-RU" sz="2000" dirty="0"/>
              <a:t>), выделенный </a:t>
            </a:r>
            <a:r>
              <a:rPr lang="ru-RU" sz="2000" dirty="0" err="1"/>
              <a:t>таб</a:t>
            </a:r>
            <a:r>
              <a:rPr lang="ru-RU" sz="2000" dirty="0"/>
              <a:t>, показанный </a:t>
            </a:r>
            <a:r>
              <a:rPr lang="ru-RU" sz="2000" dirty="0" err="1"/>
              <a:t>спиннер</a:t>
            </a:r>
            <a:r>
              <a:rPr lang="ru-RU" sz="2000" dirty="0"/>
              <a:t> или нумерация страниц и т.д.</a:t>
            </a:r>
          </a:p>
          <a:p>
            <a:pPr algn="just"/>
            <a:r>
              <a:rPr lang="ru-RU" sz="2000" dirty="0"/>
              <a:t>Управлять постоянно изменяющимися состояниями сложно. Если модель может обновить другую модель, то представление может обновить модель, которая обновляет другую модель, а это, в свою очередь, может вызвать обновление другого представления. В какой-то момент вы больше не знаете, что происходит в вашем приложении. Вы больше не можете контролировать когда, почему и как состояние обновилось. Когда система становится непрозрачной и недетерминированной, трудно выявить ошибки или добавлять новую функциональность</a:t>
            </a:r>
            <a:r>
              <a:rPr lang="ru-RU" sz="2000" dirty="0" smtClean="0"/>
              <a:t>.</a:t>
            </a:r>
          </a:p>
          <a:p>
            <a:pPr algn="just"/>
            <a:r>
              <a:rPr lang="ru-RU" sz="2000" dirty="0" smtClean="0"/>
              <a:t>И именно тут в </a:t>
            </a:r>
            <a:r>
              <a:rPr lang="ru-RU" sz="2000" dirty="0"/>
              <a:t>дело вступает </a:t>
            </a:r>
            <a:r>
              <a:rPr lang="ru-RU" sz="2000" dirty="0" err="1"/>
              <a:t>Redux</a:t>
            </a:r>
            <a:r>
              <a:rPr lang="ru-RU" sz="2000" dirty="0"/>
              <a:t>.</a:t>
            </a:r>
          </a:p>
        </p:txBody>
      </p:sp>
    </p:spTree>
    <p:extLst>
      <p:ext uri="{BB962C8B-B14F-4D97-AF65-F5344CB8AC3E}">
        <p14:creationId xmlns:p14="http://schemas.microsoft.com/office/powerpoint/2010/main" val="243913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Три </a:t>
            </a:r>
            <a:r>
              <a:rPr lang="ru-RU" dirty="0" smtClean="0"/>
              <a:t>принципа </a:t>
            </a:r>
            <a:r>
              <a:rPr lang="en-US" dirty="0" err="1" smtClean="0"/>
              <a:t>Redux</a:t>
            </a:r>
            <a:endParaRPr lang="ru-RU" dirty="0"/>
          </a:p>
        </p:txBody>
      </p:sp>
      <p:sp>
        <p:nvSpPr>
          <p:cNvPr id="4" name="Прямоугольник 3"/>
          <p:cNvSpPr/>
          <p:nvPr/>
        </p:nvSpPr>
        <p:spPr>
          <a:xfrm>
            <a:off x="3708133" y="2146592"/>
            <a:ext cx="5109091" cy="430887"/>
          </a:xfrm>
          <a:prstGeom prst="rect">
            <a:avLst/>
          </a:prstGeom>
        </p:spPr>
        <p:txBody>
          <a:bodyPr wrap="none">
            <a:spAutoFit/>
          </a:bodyPr>
          <a:lstStyle/>
          <a:p>
            <a:r>
              <a:rPr lang="en-US" sz="2200" b="1" dirty="0" smtClean="0"/>
              <a:t>1. </a:t>
            </a:r>
            <a:r>
              <a:rPr lang="ru-RU" sz="2200" b="1" dirty="0" smtClean="0"/>
              <a:t>Единственный </a:t>
            </a:r>
            <a:r>
              <a:rPr lang="ru-RU" sz="2200" b="1" dirty="0"/>
              <a:t>источник истины</a:t>
            </a:r>
            <a:endParaRPr lang="ru-RU" sz="2200" dirty="0"/>
          </a:p>
        </p:txBody>
      </p:sp>
      <p:sp>
        <p:nvSpPr>
          <p:cNvPr id="5" name="Прямоугольник 4"/>
          <p:cNvSpPr/>
          <p:nvPr/>
        </p:nvSpPr>
        <p:spPr>
          <a:xfrm>
            <a:off x="-32128" y="2577479"/>
            <a:ext cx="12224128" cy="1754326"/>
          </a:xfrm>
          <a:prstGeom prst="rect">
            <a:avLst/>
          </a:prstGeom>
        </p:spPr>
        <p:txBody>
          <a:bodyPr wrap="square">
            <a:spAutoFit/>
          </a:bodyPr>
          <a:lstStyle/>
          <a:p>
            <a:pPr algn="just"/>
            <a:r>
              <a:rPr lang="ru-RU" dirty="0"/>
              <a:t>Состояние всего вашего приложения сохранено в дереве объектов внутри одного хранилища. Это облегчает создание универсальных приложений. Состояние на сервере может быть </a:t>
            </a:r>
            <a:r>
              <a:rPr lang="ru-RU" dirty="0" err="1"/>
              <a:t>сериализировано</a:t>
            </a:r>
            <a:r>
              <a:rPr lang="ru-RU" dirty="0"/>
              <a:t> и отправлено на клиент без дополнительных усилий. Это упрощает отладку приложения, когда мы имеем дело с единственным деревом состояния. Вы также можете сохранять состояние вашего приложения для ускорения процесса разработки. И с </a:t>
            </a:r>
            <a:r>
              <a:rPr lang="ru-RU" dirty="0" smtClean="0"/>
              <a:t>единственным </a:t>
            </a:r>
            <a:r>
              <a:rPr lang="ru-RU" dirty="0"/>
              <a:t>деревом состояния вы получаете функциональность типа </a:t>
            </a:r>
            <a:r>
              <a:rPr lang="ru-RU" dirty="0" err="1"/>
              <a:t>Undo</a:t>
            </a:r>
            <a:r>
              <a:rPr lang="ru-RU" dirty="0"/>
              <a:t>/</a:t>
            </a:r>
            <a:r>
              <a:rPr lang="ru-RU" dirty="0" err="1"/>
              <a:t>Redo</a:t>
            </a:r>
            <a:r>
              <a:rPr lang="ru-RU" dirty="0"/>
              <a:t> из коробки.</a:t>
            </a:r>
            <a:endParaRPr lang="ru-RU" dirty="0"/>
          </a:p>
        </p:txBody>
      </p:sp>
      <p:sp>
        <p:nvSpPr>
          <p:cNvPr id="6" name="Прямоугольник 5"/>
          <p:cNvSpPr/>
          <p:nvPr/>
        </p:nvSpPr>
        <p:spPr>
          <a:xfrm>
            <a:off x="3708133" y="4354099"/>
            <a:ext cx="4743606" cy="430887"/>
          </a:xfrm>
          <a:prstGeom prst="rect">
            <a:avLst/>
          </a:prstGeom>
        </p:spPr>
        <p:txBody>
          <a:bodyPr wrap="none">
            <a:spAutoFit/>
          </a:bodyPr>
          <a:lstStyle/>
          <a:p>
            <a:r>
              <a:rPr lang="en-US" sz="2200" b="1" dirty="0" smtClean="0"/>
              <a:t>2. </a:t>
            </a:r>
            <a:r>
              <a:rPr lang="ru-RU" sz="2200" b="1" dirty="0" smtClean="0"/>
              <a:t>Состояние </a:t>
            </a:r>
            <a:r>
              <a:rPr lang="ru-RU" sz="2200" b="1" dirty="0"/>
              <a:t>только для чтения</a:t>
            </a:r>
            <a:endParaRPr lang="ru-RU" sz="2200" dirty="0"/>
          </a:p>
        </p:txBody>
      </p:sp>
      <p:sp>
        <p:nvSpPr>
          <p:cNvPr id="7" name="Прямоугольник 6"/>
          <p:cNvSpPr/>
          <p:nvPr/>
        </p:nvSpPr>
        <p:spPr>
          <a:xfrm>
            <a:off x="-32128" y="4784986"/>
            <a:ext cx="12224128" cy="1754326"/>
          </a:xfrm>
          <a:prstGeom prst="rect">
            <a:avLst/>
          </a:prstGeom>
        </p:spPr>
        <p:txBody>
          <a:bodyPr wrap="square">
            <a:spAutoFit/>
          </a:bodyPr>
          <a:lstStyle/>
          <a:p>
            <a:pPr algn="just"/>
            <a:r>
              <a:rPr lang="ru-RU" dirty="0"/>
              <a:t>Единственный способ изменить состояние — это применить действие — объект, который описывает, что случится. Это гарантирует, что представления или функции, реагирующие на события сети (</a:t>
            </a:r>
            <a:r>
              <a:rPr lang="ru-RU" dirty="0" err="1"/>
              <a:t>network</a:t>
            </a:r>
            <a:r>
              <a:rPr lang="ru-RU" dirty="0"/>
              <a:t> </a:t>
            </a:r>
            <a:r>
              <a:rPr lang="ru-RU" dirty="0" err="1"/>
              <a:t>callbacks</a:t>
            </a:r>
            <a:r>
              <a:rPr lang="ru-RU" dirty="0"/>
              <a:t>), никогда не изменят состояние напрямую. Поскольку все изменения централизованы и применяются последовательно в строгом порядке, поэтому нет необходимости следить за "гонкой состояний". Действия — это всего лишь простые объекты, поэтому они могут быть </a:t>
            </a:r>
            <a:r>
              <a:rPr lang="ru-RU" dirty="0" err="1"/>
              <a:t>залогированы</a:t>
            </a:r>
            <a:r>
              <a:rPr lang="ru-RU" dirty="0"/>
              <a:t>, </a:t>
            </a:r>
            <a:r>
              <a:rPr lang="ru-RU" dirty="0" err="1"/>
              <a:t>сериализированы</a:t>
            </a:r>
            <a:r>
              <a:rPr lang="ru-RU" dirty="0"/>
              <a:t>, сохранены и затем воспроизведены для отладки или тестирования.</a:t>
            </a:r>
            <a:endParaRPr lang="ru-RU" dirty="0"/>
          </a:p>
        </p:txBody>
      </p:sp>
    </p:spTree>
    <p:extLst>
      <p:ext uri="{BB962C8B-B14F-4D97-AF65-F5344CB8AC3E}">
        <p14:creationId xmlns:p14="http://schemas.microsoft.com/office/powerpoint/2010/main" val="2778070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Три принципа </a:t>
            </a:r>
            <a:r>
              <a:rPr lang="en-US" dirty="0" err="1" smtClean="0"/>
              <a:t>Redux</a:t>
            </a:r>
            <a:endParaRPr lang="ru-RU" dirty="0"/>
          </a:p>
        </p:txBody>
      </p:sp>
      <p:sp>
        <p:nvSpPr>
          <p:cNvPr id="4" name="Прямоугольник 3"/>
          <p:cNvSpPr/>
          <p:nvPr/>
        </p:nvSpPr>
        <p:spPr>
          <a:xfrm>
            <a:off x="2942634" y="2263026"/>
            <a:ext cx="6473247" cy="430887"/>
          </a:xfrm>
          <a:prstGeom prst="rect">
            <a:avLst/>
          </a:prstGeom>
        </p:spPr>
        <p:txBody>
          <a:bodyPr wrap="none">
            <a:spAutoFit/>
          </a:bodyPr>
          <a:lstStyle/>
          <a:p>
            <a:r>
              <a:rPr lang="en-US" sz="2200" b="1" dirty="0" smtClean="0"/>
              <a:t>3. </a:t>
            </a:r>
            <a:r>
              <a:rPr lang="ru-RU" sz="2200" b="1" dirty="0" smtClean="0"/>
              <a:t>Мутации </a:t>
            </a:r>
            <a:r>
              <a:rPr lang="ru-RU" sz="2200" b="1" dirty="0"/>
              <a:t>написаны, как чистые функции</a:t>
            </a:r>
            <a:endParaRPr lang="ru-RU" sz="2200" dirty="0"/>
          </a:p>
        </p:txBody>
      </p:sp>
      <p:sp>
        <p:nvSpPr>
          <p:cNvPr id="5" name="Прямоугольник 4"/>
          <p:cNvSpPr/>
          <p:nvPr/>
        </p:nvSpPr>
        <p:spPr>
          <a:xfrm>
            <a:off x="0" y="2696344"/>
            <a:ext cx="12192000" cy="2862322"/>
          </a:xfrm>
          <a:prstGeom prst="rect">
            <a:avLst/>
          </a:prstGeom>
        </p:spPr>
        <p:txBody>
          <a:bodyPr wrap="square">
            <a:spAutoFit/>
          </a:bodyPr>
          <a:lstStyle/>
          <a:p>
            <a:pPr algn="just"/>
            <a:r>
              <a:rPr lang="ru-RU" sz="2000" dirty="0"/>
              <a:t>Для определения того, как дерево состояния будет трансформировано действиями, вы пишете чистые </a:t>
            </a:r>
            <a:r>
              <a:rPr lang="ru-RU" sz="2000" dirty="0" err="1"/>
              <a:t>редюсеры</a:t>
            </a:r>
            <a:r>
              <a:rPr lang="ru-RU" sz="2000" dirty="0"/>
              <a:t>. </a:t>
            </a:r>
            <a:r>
              <a:rPr lang="ru-RU" sz="2000" dirty="0" err="1"/>
              <a:t>Редюсеры</a:t>
            </a:r>
            <a:r>
              <a:rPr lang="ru-RU" sz="2000" dirty="0"/>
              <a:t> — это просто чистые функции, которые берут предыдущее состояние и действие и возвращают новое состояние. Не забывайте возвращать новый объект состояния вместо того, чтобы изменять предыдущее. Вы можете начать с одного </a:t>
            </a:r>
            <a:r>
              <a:rPr lang="ru-RU" sz="2000" dirty="0" err="1"/>
              <a:t>редюсера</a:t>
            </a:r>
            <a:r>
              <a:rPr lang="ru-RU" sz="2000" dirty="0"/>
              <a:t>, но в дальнейшем, когда ваше приложение разрастется, вы можете разделить его на более маленькие </a:t>
            </a:r>
            <a:r>
              <a:rPr lang="ru-RU" sz="2000" dirty="0" err="1"/>
              <a:t>редюсеры</a:t>
            </a:r>
            <a:r>
              <a:rPr lang="ru-RU" sz="2000" dirty="0"/>
              <a:t>, которые управляют отдельными частями дерева состояния. Поскольку </a:t>
            </a:r>
            <a:r>
              <a:rPr lang="ru-RU" sz="2000" dirty="0" err="1"/>
              <a:t>редюсеры</a:t>
            </a:r>
            <a:r>
              <a:rPr lang="ru-RU" sz="2000" dirty="0"/>
              <a:t> — это просто функции, вы можете контролировать порядок, в котором они вызываются, отправлять дополнительные данные или даже писать </a:t>
            </a:r>
            <a:r>
              <a:rPr lang="ru-RU" sz="2000" dirty="0" err="1"/>
              <a:t>переиспользуемые</a:t>
            </a:r>
            <a:r>
              <a:rPr lang="ru-RU" sz="2000" dirty="0"/>
              <a:t> </a:t>
            </a:r>
            <a:r>
              <a:rPr lang="ru-RU" sz="2000" dirty="0" err="1"/>
              <a:t>редюсеры</a:t>
            </a:r>
            <a:r>
              <a:rPr lang="ru-RU" sz="2000" dirty="0"/>
              <a:t> для общих задач, например, для пагинации.</a:t>
            </a:r>
            <a:endParaRPr lang="ru-RU" sz="2000" dirty="0"/>
          </a:p>
        </p:txBody>
      </p:sp>
    </p:spTree>
    <p:extLst>
      <p:ext uri="{BB962C8B-B14F-4D97-AF65-F5344CB8AC3E}">
        <p14:creationId xmlns:p14="http://schemas.microsoft.com/office/powerpoint/2010/main" val="2566180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Действия</a:t>
            </a:r>
            <a:endParaRPr lang="ru-RU" dirty="0"/>
          </a:p>
        </p:txBody>
      </p:sp>
      <p:sp>
        <p:nvSpPr>
          <p:cNvPr id="4" name="Прямоугольник 3"/>
          <p:cNvSpPr/>
          <p:nvPr/>
        </p:nvSpPr>
        <p:spPr>
          <a:xfrm>
            <a:off x="0" y="2311195"/>
            <a:ext cx="12192000" cy="1200329"/>
          </a:xfrm>
          <a:prstGeom prst="rect">
            <a:avLst/>
          </a:prstGeom>
        </p:spPr>
        <p:txBody>
          <a:bodyPr wrap="square">
            <a:spAutoFit/>
          </a:bodyPr>
          <a:lstStyle/>
          <a:p>
            <a:pPr algn="just"/>
            <a:r>
              <a:rPr lang="ru-RU" dirty="0"/>
              <a:t>Действия — это структуры, которые передают данные из вашего приложения в хранилище. Они являются единственными источниками информации для хранилища. Вы отправляете их в хранилище, используя метод</a:t>
            </a:r>
            <a:r>
              <a:rPr lang="ru-RU" dirty="0">
                <a:solidFill>
                  <a:srgbClr val="00B0F0"/>
                </a:solidFill>
              </a:rPr>
              <a:t> </a:t>
            </a:r>
            <a:r>
              <a:rPr lang="ru-RU" dirty="0" err="1">
                <a:solidFill>
                  <a:srgbClr val="00B0F0"/>
                </a:solidFill>
              </a:rPr>
              <a:t>store.dispatch</a:t>
            </a:r>
            <a:r>
              <a:rPr lang="ru-RU" dirty="0" smtClean="0">
                <a:solidFill>
                  <a:srgbClr val="00B0F0"/>
                </a:solidFill>
              </a:rPr>
              <a:t>()</a:t>
            </a:r>
            <a:r>
              <a:rPr lang="ru-RU" dirty="0" smtClean="0">
                <a:solidFill>
                  <a:schemeClr val="bg1"/>
                </a:solidFill>
              </a:rPr>
              <a:t>.</a:t>
            </a:r>
            <a:endParaRPr lang="ru-RU" dirty="0"/>
          </a:p>
          <a:p>
            <a:pPr algn="just"/>
            <a:r>
              <a:rPr lang="ru-RU" dirty="0" smtClean="0"/>
              <a:t>Например</a:t>
            </a:r>
            <a:r>
              <a:rPr lang="ru-RU" dirty="0"/>
              <a:t>, вот действие, которое представляет добавление нового пункта в список дел:</a:t>
            </a:r>
            <a:endParaRPr lang="ru-RU"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888" y="3595158"/>
            <a:ext cx="6372225" cy="1891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0" y="5486400"/>
            <a:ext cx="12192000" cy="923330"/>
          </a:xfrm>
          <a:prstGeom prst="rect">
            <a:avLst/>
          </a:prstGeom>
        </p:spPr>
        <p:txBody>
          <a:bodyPr wrap="square">
            <a:spAutoFit/>
          </a:bodyPr>
          <a:lstStyle/>
          <a:p>
            <a:pPr algn="just"/>
            <a:r>
              <a:rPr lang="ru-RU" dirty="0"/>
              <a:t>Действия — это обычные </a:t>
            </a:r>
            <a:r>
              <a:rPr lang="ru-RU" dirty="0" err="1"/>
              <a:t>JavaScript</a:t>
            </a:r>
            <a:r>
              <a:rPr lang="ru-RU" dirty="0"/>
              <a:t>-объекты. Действия должны иметь поле </a:t>
            </a:r>
            <a:r>
              <a:rPr lang="ru-RU" dirty="0" err="1"/>
              <a:t>type</a:t>
            </a:r>
            <a:r>
              <a:rPr lang="ru-RU" dirty="0"/>
              <a:t>, которое указывает на тип исполняемого действия. Типы должны, как правило, определяться, как строковые константы. После того, как ваше приложение разрастется, вы можете захотеть переместить их в отдельный </a:t>
            </a:r>
            <a:r>
              <a:rPr lang="ru-RU" dirty="0" smtClean="0"/>
              <a:t>модуль</a:t>
            </a:r>
            <a:r>
              <a:rPr lang="ru-RU" dirty="0"/>
              <a:t>.</a:t>
            </a:r>
          </a:p>
        </p:txBody>
      </p:sp>
    </p:spTree>
    <p:extLst>
      <p:ext uri="{BB962C8B-B14F-4D97-AF65-F5344CB8AC3E}">
        <p14:creationId xmlns:p14="http://schemas.microsoft.com/office/powerpoint/2010/main" val="2317585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Генераторы действий</a:t>
            </a:r>
            <a:endParaRPr lang="ru-RU" dirty="0"/>
          </a:p>
        </p:txBody>
      </p:sp>
      <p:sp>
        <p:nvSpPr>
          <p:cNvPr id="4" name="Прямоугольник 3"/>
          <p:cNvSpPr/>
          <p:nvPr/>
        </p:nvSpPr>
        <p:spPr>
          <a:xfrm>
            <a:off x="0" y="2311195"/>
            <a:ext cx="12177132" cy="1200329"/>
          </a:xfrm>
          <a:prstGeom prst="rect">
            <a:avLst/>
          </a:prstGeom>
        </p:spPr>
        <p:txBody>
          <a:bodyPr wrap="square">
            <a:spAutoFit/>
          </a:bodyPr>
          <a:lstStyle/>
          <a:p>
            <a:pPr algn="just"/>
            <a:r>
              <a:rPr lang="ru-RU" dirty="0"/>
              <a:t>Генераторы действий (</a:t>
            </a:r>
            <a:r>
              <a:rPr lang="ru-RU" dirty="0" err="1"/>
              <a:t>Action</a:t>
            </a:r>
            <a:r>
              <a:rPr lang="ru-RU" dirty="0"/>
              <a:t> </a:t>
            </a:r>
            <a:r>
              <a:rPr lang="ru-RU" dirty="0" err="1"/>
              <a:t>Creators</a:t>
            </a:r>
            <a:r>
              <a:rPr lang="ru-RU" dirty="0"/>
              <a:t>) — не что иное, как функции, которые создают действия. Довольно просто путать термины “действие” и “генератор действий”, поэтому постарайтесь использовать правильный термин</a:t>
            </a:r>
            <a:r>
              <a:rPr lang="ru-RU" dirty="0" smtClean="0"/>
              <a:t>.</a:t>
            </a:r>
          </a:p>
          <a:p>
            <a:pPr algn="just"/>
            <a:r>
              <a:rPr lang="ru-RU" dirty="0"/>
              <a:t>В </a:t>
            </a:r>
            <a:r>
              <a:rPr lang="ru-RU" dirty="0" err="1"/>
              <a:t>Redux</a:t>
            </a:r>
            <a:r>
              <a:rPr lang="ru-RU" dirty="0"/>
              <a:t> генераторы действий просто возвращают действие:</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705" y="3092606"/>
            <a:ext cx="33432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3570855"/>
            <a:ext cx="7315200" cy="1754326"/>
          </a:xfrm>
          <a:prstGeom prst="rect">
            <a:avLst/>
          </a:prstGeom>
        </p:spPr>
        <p:txBody>
          <a:bodyPr wrap="square">
            <a:spAutoFit/>
          </a:bodyPr>
          <a:lstStyle/>
          <a:p>
            <a:pPr algn="just"/>
            <a:r>
              <a:rPr lang="ru-RU" dirty="0"/>
              <a:t>Это делает их более переносимыми (</a:t>
            </a:r>
            <a:r>
              <a:rPr lang="ru-RU" dirty="0" err="1"/>
              <a:t>portable</a:t>
            </a:r>
            <a:r>
              <a:rPr lang="ru-RU" dirty="0"/>
              <a:t> </a:t>
            </a:r>
            <a:r>
              <a:rPr lang="ru-RU" dirty="0" err="1"/>
              <a:t>ориг</a:t>
            </a:r>
            <a:r>
              <a:rPr lang="ru-RU" dirty="0"/>
              <a:t>.) и легкими для тестирования. В традиционной реализации </a:t>
            </a:r>
            <a:r>
              <a:rPr lang="ru-RU" dirty="0" err="1"/>
              <a:t>Flux</a:t>
            </a:r>
            <a:r>
              <a:rPr lang="ru-RU" dirty="0"/>
              <a:t>, генераторы действий при выполнении часто вызывают </a:t>
            </a:r>
            <a:r>
              <a:rPr lang="ru-RU" dirty="0" err="1" smtClean="0">
                <a:solidFill>
                  <a:srgbClr val="00B0F0"/>
                </a:solidFill>
              </a:rPr>
              <a:t>dispatch</a:t>
            </a:r>
            <a:r>
              <a:rPr lang="ru-RU" dirty="0" smtClean="0"/>
              <a:t>.</a:t>
            </a:r>
          </a:p>
          <a:p>
            <a:pPr algn="just"/>
            <a:r>
              <a:rPr lang="ru-RU" dirty="0"/>
              <a:t>В </a:t>
            </a:r>
            <a:r>
              <a:rPr lang="ru-RU" dirty="0" err="1"/>
              <a:t>Redux</a:t>
            </a:r>
            <a:r>
              <a:rPr lang="ru-RU" dirty="0"/>
              <a:t> это не так. Вместо того чтобы на самом деле начать отправку, передайте результат в функцию </a:t>
            </a:r>
            <a:r>
              <a:rPr lang="ru-RU" dirty="0" err="1">
                <a:solidFill>
                  <a:srgbClr val="00B0F0"/>
                </a:solidFill>
              </a:rPr>
              <a:t>dispatch</a:t>
            </a:r>
            <a:r>
              <a:rPr lang="ru-RU" dirty="0" smtClean="0">
                <a:solidFill>
                  <a:srgbClr val="00B0F0"/>
                </a:solidFill>
              </a:rPr>
              <a:t>()</a:t>
            </a:r>
            <a:r>
              <a:rPr lang="ru-RU" dirty="0"/>
              <a:t>.</a:t>
            </a:r>
            <a:endParaRPr lang="ru-RU" dirty="0">
              <a:solidFill>
                <a:srgbClr val="00B0F0"/>
              </a:solidFill>
            </a:endParaRPr>
          </a:p>
        </p:txBody>
      </p:sp>
      <p:sp>
        <p:nvSpPr>
          <p:cNvPr id="7" name="Прямоугольник 6"/>
          <p:cNvSpPr/>
          <p:nvPr/>
        </p:nvSpPr>
        <p:spPr>
          <a:xfrm>
            <a:off x="-7434" y="5325181"/>
            <a:ext cx="12199434" cy="1200329"/>
          </a:xfrm>
          <a:prstGeom prst="rect">
            <a:avLst/>
          </a:prstGeom>
        </p:spPr>
        <p:txBody>
          <a:bodyPr wrap="square">
            <a:spAutoFit/>
          </a:bodyPr>
          <a:lstStyle/>
          <a:p>
            <a:pPr algn="just"/>
            <a:r>
              <a:rPr lang="ru-RU" dirty="0"/>
              <a:t>Доступ к функции </a:t>
            </a:r>
            <a:r>
              <a:rPr lang="ru-RU" dirty="0" err="1">
                <a:solidFill>
                  <a:srgbClr val="00B0F0"/>
                </a:solidFill>
              </a:rPr>
              <a:t>dispatch</a:t>
            </a:r>
            <a:r>
              <a:rPr lang="ru-RU" dirty="0">
                <a:solidFill>
                  <a:srgbClr val="00B0F0"/>
                </a:solidFill>
              </a:rPr>
              <a:t>()</a:t>
            </a:r>
            <a:r>
              <a:rPr lang="ru-RU" dirty="0"/>
              <a:t> может быть получен непосредственно из хранилища </a:t>
            </a:r>
            <a:r>
              <a:rPr lang="ru-RU" dirty="0" err="1">
                <a:solidFill>
                  <a:srgbClr val="00B0F0"/>
                </a:solidFill>
              </a:rPr>
              <a:t>store.dispatch</a:t>
            </a:r>
            <a:r>
              <a:rPr lang="ru-RU" dirty="0" smtClean="0">
                <a:solidFill>
                  <a:srgbClr val="00B0F0"/>
                </a:solidFill>
              </a:rPr>
              <a:t>()</a:t>
            </a:r>
            <a:r>
              <a:rPr lang="ru-RU" dirty="0"/>
              <a:t>,</a:t>
            </a:r>
            <a:r>
              <a:rPr lang="ru-RU" dirty="0" smtClean="0">
                <a:solidFill>
                  <a:srgbClr val="00B0F0"/>
                </a:solidFill>
              </a:rPr>
              <a:t> </a:t>
            </a:r>
            <a:r>
              <a:rPr lang="ru-RU" dirty="0"/>
              <a:t>но, что более вероятно, вы будете получать доступ к ней при помощи чего-то типа </a:t>
            </a:r>
            <a:r>
              <a:rPr lang="ru-RU" dirty="0" err="1">
                <a:solidFill>
                  <a:srgbClr val="00B0F0"/>
                </a:solidFill>
              </a:rPr>
              <a:t>connect</a:t>
            </a:r>
            <a:r>
              <a:rPr lang="ru-RU" dirty="0">
                <a:solidFill>
                  <a:srgbClr val="00B0F0"/>
                </a:solidFill>
              </a:rPr>
              <a:t>()</a:t>
            </a:r>
            <a:r>
              <a:rPr lang="ru-RU" dirty="0"/>
              <a:t> из </a:t>
            </a:r>
            <a:r>
              <a:rPr lang="ru-RU" dirty="0" err="1"/>
              <a:t>react-redux</a:t>
            </a:r>
            <a:r>
              <a:rPr lang="ru-RU" dirty="0"/>
              <a:t>. Вы можете использовать функцию </a:t>
            </a:r>
            <a:r>
              <a:rPr lang="ru-RU" dirty="0" err="1">
                <a:solidFill>
                  <a:srgbClr val="00B0F0"/>
                </a:solidFill>
              </a:rPr>
              <a:t>bindActionCreators</a:t>
            </a:r>
            <a:r>
              <a:rPr lang="ru-RU" dirty="0">
                <a:solidFill>
                  <a:srgbClr val="00B0F0"/>
                </a:solidFill>
              </a:rPr>
              <a:t>()</a:t>
            </a:r>
            <a:r>
              <a:rPr lang="ru-RU" dirty="0"/>
              <a:t> для автоматического привязывания большого количества генераторов действий к функции </a:t>
            </a:r>
            <a:r>
              <a:rPr lang="ru-RU" dirty="0" err="1">
                <a:solidFill>
                  <a:srgbClr val="00B0F0"/>
                </a:solidFill>
              </a:rPr>
              <a:t>dispatch</a:t>
            </a:r>
            <a:r>
              <a:rPr lang="ru-RU" dirty="0" smtClean="0">
                <a:solidFill>
                  <a:srgbClr val="00B0F0"/>
                </a:solidFill>
              </a:rPr>
              <a:t>()</a:t>
            </a:r>
            <a:r>
              <a:rPr lang="ru-RU" dirty="0"/>
              <a:t>.</a:t>
            </a:r>
            <a:endParaRPr lang="ru-RU" dirty="0">
              <a:solidFill>
                <a:srgbClr val="00B0F0"/>
              </a:solidFill>
            </a:endParaRPr>
          </a:p>
        </p:txBody>
      </p:sp>
    </p:spTree>
    <p:extLst>
      <p:ext uri="{BB962C8B-B14F-4D97-AF65-F5344CB8AC3E}">
        <p14:creationId xmlns:p14="http://schemas.microsoft.com/office/powerpoint/2010/main" val="2274770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Редюсеры</a:t>
            </a:r>
            <a:endParaRPr lang="ru-RU" dirty="0"/>
          </a:p>
        </p:txBody>
      </p:sp>
      <p:sp>
        <p:nvSpPr>
          <p:cNvPr id="4" name="Прямоугольник 3"/>
          <p:cNvSpPr/>
          <p:nvPr/>
        </p:nvSpPr>
        <p:spPr>
          <a:xfrm>
            <a:off x="0" y="2228671"/>
            <a:ext cx="12192000" cy="1323439"/>
          </a:xfrm>
          <a:prstGeom prst="rect">
            <a:avLst/>
          </a:prstGeom>
        </p:spPr>
        <p:txBody>
          <a:bodyPr wrap="square">
            <a:spAutoFit/>
          </a:bodyPr>
          <a:lstStyle/>
          <a:p>
            <a:pPr algn="just"/>
            <a:r>
              <a:rPr lang="ru-RU" sz="2000" dirty="0"/>
              <a:t>Действия описывают тот факт, что что-то совершилось, но не определяют, как в ответ изменяется состояние приложения. Это задача для </a:t>
            </a:r>
            <a:r>
              <a:rPr lang="ru-RU" sz="2000" dirty="0" err="1"/>
              <a:t>редюсеров</a:t>
            </a:r>
            <a:r>
              <a:rPr lang="ru-RU" sz="2000" dirty="0" smtClean="0"/>
              <a:t>. </a:t>
            </a:r>
            <a:r>
              <a:rPr lang="ru-RU" sz="2000" dirty="0" err="1"/>
              <a:t>Редюсер</a:t>
            </a:r>
            <a:r>
              <a:rPr lang="ru-RU" sz="2000" dirty="0"/>
              <a:t> — это чистая функция, которая принимает предыдущее состояние и действие и возвращает следующее состояние:</a:t>
            </a:r>
            <a:endParaRPr lang="ru-RU"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412" y="3415775"/>
            <a:ext cx="4829175" cy="68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1" y="4099793"/>
            <a:ext cx="12192000" cy="2246769"/>
          </a:xfrm>
          <a:prstGeom prst="rect">
            <a:avLst/>
          </a:prstGeom>
        </p:spPr>
        <p:txBody>
          <a:bodyPr wrap="square">
            <a:spAutoFit/>
          </a:bodyPr>
          <a:lstStyle/>
          <a:p>
            <a:r>
              <a:rPr lang="ru-RU" sz="2000" dirty="0"/>
              <a:t>Функция называется </a:t>
            </a:r>
            <a:r>
              <a:rPr lang="ru-RU" sz="2000" dirty="0" err="1"/>
              <a:t>редюсером</a:t>
            </a:r>
            <a:r>
              <a:rPr lang="ru-RU" sz="2000" dirty="0"/>
              <a:t> потому, что ее можно передать в </a:t>
            </a:r>
            <a:r>
              <a:rPr lang="ru-RU" sz="2000" dirty="0" err="1">
                <a:solidFill>
                  <a:srgbClr val="00B0F0"/>
                </a:solidFill>
              </a:rPr>
              <a:t>Array.prototype.reduce</a:t>
            </a:r>
            <a:r>
              <a:rPr lang="ru-RU" sz="2000" dirty="0">
                <a:solidFill>
                  <a:srgbClr val="00B0F0"/>
                </a:solidFill>
              </a:rPr>
              <a:t>(</a:t>
            </a:r>
            <a:r>
              <a:rPr lang="ru-RU" sz="2000" dirty="0" err="1">
                <a:solidFill>
                  <a:srgbClr val="00B0F0"/>
                </a:solidFill>
              </a:rPr>
              <a:t>reducer</a:t>
            </a:r>
            <a:r>
              <a:rPr lang="ru-RU" sz="2000" dirty="0">
                <a:solidFill>
                  <a:srgbClr val="00B0F0"/>
                </a:solidFill>
              </a:rPr>
              <a:t>,</a:t>
            </a:r>
            <a:r>
              <a:rPr lang="ru-RU" sz="2000" dirty="0"/>
              <a:t> </a:t>
            </a:r>
            <a:r>
              <a:rPr lang="ru-RU" sz="2000" dirty="0">
                <a:solidFill>
                  <a:srgbClr val="00B0F0"/>
                </a:solidFill>
              </a:rPr>
              <a:t>?</a:t>
            </a:r>
            <a:r>
              <a:rPr lang="ru-RU" sz="2000" dirty="0" err="1">
                <a:solidFill>
                  <a:srgbClr val="00B0F0"/>
                </a:solidFill>
              </a:rPr>
              <a:t>initialValue</a:t>
            </a:r>
            <a:r>
              <a:rPr lang="ru-RU" sz="2000" dirty="0" smtClean="0">
                <a:solidFill>
                  <a:srgbClr val="00B0F0"/>
                </a:solidFill>
              </a:rPr>
              <a:t>)</a:t>
            </a:r>
            <a:r>
              <a:rPr lang="ru-RU" sz="2000" dirty="0" smtClean="0">
                <a:solidFill>
                  <a:schemeClr val="bg1"/>
                </a:solidFill>
              </a:rPr>
              <a:t>.</a:t>
            </a:r>
            <a:r>
              <a:rPr lang="ru-RU" sz="2000" dirty="0" smtClean="0">
                <a:solidFill>
                  <a:srgbClr val="00B0F0"/>
                </a:solidFill>
              </a:rPr>
              <a:t> </a:t>
            </a:r>
            <a:r>
              <a:rPr lang="ru-RU" sz="2000" dirty="0"/>
              <a:t>Очень важно, чтобы </a:t>
            </a:r>
            <a:r>
              <a:rPr lang="ru-RU" sz="2000" dirty="0" err="1"/>
              <a:t>редюсеры</a:t>
            </a:r>
            <a:r>
              <a:rPr lang="ru-RU" sz="2000" dirty="0"/>
              <a:t> оставались чистыми функциями. Вот список того, чего никогда нельзя делать в </a:t>
            </a:r>
            <a:r>
              <a:rPr lang="ru-RU" sz="2000" dirty="0" err="1"/>
              <a:t>редюсере</a:t>
            </a:r>
            <a:r>
              <a:rPr lang="ru-RU" sz="2000" dirty="0"/>
              <a:t>:</a:t>
            </a:r>
          </a:p>
          <a:p>
            <a:r>
              <a:rPr lang="ru-RU" sz="2000" dirty="0"/>
              <a:t>• Непосредственно изменять то, что пришло в аргументах функции;</a:t>
            </a:r>
          </a:p>
          <a:p>
            <a:pPr algn="just"/>
            <a:r>
              <a:rPr lang="ru-RU" sz="2000" dirty="0"/>
              <a:t>• Выполнять какие-либо сайд-эффекты: обращаться к API или осуществлять переход по </a:t>
            </a:r>
            <a:r>
              <a:rPr lang="ru-RU" sz="2000" dirty="0" err="1"/>
              <a:t>роутам</a:t>
            </a:r>
            <a:r>
              <a:rPr lang="ru-RU" sz="2000" dirty="0"/>
              <a:t>;</a:t>
            </a:r>
          </a:p>
          <a:p>
            <a:r>
              <a:rPr lang="ru-RU" sz="2000" dirty="0"/>
              <a:t>• Вызывать не чистые функции, например </a:t>
            </a:r>
            <a:r>
              <a:rPr lang="ru-RU" sz="2000" dirty="0" err="1">
                <a:solidFill>
                  <a:srgbClr val="00B0F0"/>
                </a:solidFill>
              </a:rPr>
              <a:t>Date.now</a:t>
            </a:r>
            <a:r>
              <a:rPr lang="ru-RU" sz="2000" dirty="0">
                <a:solidFill>
                  <a:srgbClr val="00B0F0"/>
                </a:solidFill>
              </a:rPr>
              <a:t>()</a:t>
            </a:r>
            <a:r>
              <a:rPr lang="ru-RU" sz="2000" dirty="0"/>
              <a:t> или </a:t>
            </a:r>
            <a:r>
              <a:rPr lang="ru-RU" sz="2000" dirty="0" err="1">
                <a:solidFill>
                  <a:srgbClr val="00B0F0"/>
                </a:solidFill>
              </a:rPr>
              <a:t>Math.random</a:t>
            </a:r>
            <a:r>
              <a:rPr lang="ru-RU" sz="2000" dirty="0" smtClean="0">
                <a:solidFill>
                  <a:srgbClr val="00B0F0"/>
                </a:solidFill>
              </a:rPr>
              <a:t>()</a:t>
            </a:r>
            <a:r>
              <a:rPr lang="ru-RU" sz="2000" dirty="0" smtClean="0"/>
              <a:t>.</a:t>
            </a:r>
            <a:endParaRPr lang="ru-RU" sz="2000" dirty="0">
              <a:solidFill>
                <a:srgbClr val="00B0F0"/>
              </a:solidFill>
            </a:endParaRPr>
          </a:p>
        </p:txBody>
      </p:sp>
    </p:spTree>
    <p:extLst>
      <p:ext uri="{BB962C8B-B14F-4D97-AF65-F5344CB8AC3E}">
        <p14:creationId xmlns:p14="http://schemas.microsoft.com/office/powerpoint/2010/main" val="37031574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Другая 8">
      <a:dk1>
        <a:srgbClr val="212121"/>
      </a:dk1>
      <a:lt1>
        <a:srgbClr val="212121"/>
      </a:lt1>
      <a:dk2>
        <a:srgbClr val="FFFFFF"/>
      </a:dk2>
      <a:lt2>
        <a:srgbClr val="FFFFFF"/>
      </a:lt2>
      <a:accent1>
        <a:srgbClr val="92D050"/>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112</TotalTime>
  <Words>2439</Words>
  <Application>Microsoft Office PowerPoint</Application>
  <PresentationFormat>Произвольный</PresentationFormat>
  <Paragraphs>130</Paragraphs>
  <Slides>33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33</vt:i4>
      </vt:variant>
    </vt:vector>
  </HeadingPairs>
  <TitlesOfParts>
    <vt:vector size="34" baseType="lpstr">
      <vt:lpstr>Цитаты</vt:lpstr>
      <vt:lpstr>Redux</vt:lpstr>
      <vt:lpstr>О Redux</vt:lpstr>
      <vt:lpstr>Установка</vt:lpstr>
      <vt:lpstr>Введение</vt:lpstr>
      <vt:lpstr>Три принципа Redux</vt:lpstr>
      <vt:lpstr>Три принципа Redux</vt:lpstr>
      <vt:lpstr>Действия</vt:lpstr>
      <vt:lpstr>Генераторы действий</vt:lpstr>
      <vt:lpstr>Редюсеры</vt:lpstr>
      <vt:lpstr>Редюсеры</vt:lpstr>
      <vt:lpstr>Хранилище</vt:lpstr>
      <vt:lpstr>Поток данных</vt:lpstr>
      <vt:lpstr>Использование с React</vt:lpstr>
      <vt:lpstr>Компоненты-представления и компоненты-контейнеры</vt:lpstr>
      <vt:lpstr>Компоненты-представления и компоненты-контейнеры</vt:lpstr>
      <vt:lpstr>Немного о контейнерах</vt:lpstr>
      <vt:lpstr>Асинхронные действия</vt:lpstr>
      <vt:lpstr>Асинхронные действия</vt:lpstr>
      <vt:lpstr>Структура хранилища</vt:lpstr>
      <vt:lpstr>Асинхронные генераторы действий</vt:lpstr>
      <vt:lpstr>Асинхронный поток</vt:lpstr>
      <vt:lpstr>Связующее ПО</vt:lpstr>
      <vt:lpstr>Проблема: логирование</vt:lpstr>
      <vt:lpstr>Попытка #1: Логируем вручную</vt:lpstr>
      <vt:lpstr>Попытка #2: Оборачиваем Dispatch</vt:lpstr>
      <vt:lpstr>Попытка #3: Monkeypatching для Dispatch</vt:lpstr>
      <vt:lpstr>Проблема: Сообщения об ошибках.</vt:lpstr>
      <vt:lpstr>Попытка #4: Прячем Monkeypatching</vt:lpstr>
      <vt:lpstr>Попытка #4: Прячем Monkeypatching</vt:lpstr>
      <vt:lpstr>Попытка #5: Убираем Monkeypatching</vt:lpstr>
      <vt:lpstr>Попытка #6: Простейшее применение связующего ПО</vt:lpstr>
      <vt:lpstr>Попытка #6: Простейшее применение связующего ПО</vt:lpstr>
      <vt:lpstr>Финальный подход</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Пользователь Windows</dc:creator>
  <cp:lastModifiedBy>Лжепророк</cp:lastModifiedBy>
  <cp:revision>15</cp:revision>
  <dcterms:created xsi:type="dcterms:W3CDTF">2018-05-11T11:42:53Z</dcterms:created>
  <dcterms:modified xsi:type="dcterms:W3CDTF">2018-06-03T14:17:01Z</dcterms:modified>
</cp:coreProperties>
</file>