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3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0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1AEA27-AD55-412D-8B1F-0B48E07032CE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6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flow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562" y="1343747"/>
            <a:ext cx="10572000" cy="2971051"/>
          </a:xfrm>
        </p:spPr>
        <p:txBody>
          <a:bodyPr/>
          <a:lstStyle/>
          <a:p>
            <a:r>
              <a:rPr lang="en-US" dirty="0" err="1" smtClean="0">
                <a:latin typeface="Adobe Clean" panose="020B0503020404020204" pitchFamily="34" charset="0"/>
              </a:rPr>
              <a:t>ReactJS</a:t>
            </a:r>
            <a:endParaRPr lang="ru-RU" dirty="0">
              <a:latin typeface="Adobe Clean" panose="020B05030204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829273"/>
            <a:ext cx="2875935" cy="20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производительности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1" y="2177737"/>
            <a:ext cx="121920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 использует множество умных подходов, чтобы минимизировать количество дорогостоящих операций DOM, необходимых для обновления пользовательского интерфейса. Для многих приложений использование </a:t>
            </a:r>
            <a:r>
              <a:rPr lang="ru-RU" dirty="0" err="1"/>
              <a:t>React</a:t>
            </a:r>
            <a:r>
              <a:rPr lang="ru-RU" dirty="0"/>
              <a:t> приведет к созданию быстрого пользовательского интерфейса, не выполняя много работы касательно оптимизации производительности. Тем не менее, есть несколько способов ускорить ваше </a:t>
            </a:r>
            <a:r>
              <a:rPr lang="ru-RU" dirty="0" smtClean="0"/>
              <a:t>приложение.</a:t>
            </a:r>
          </a:p>
          <a:p>
            <a:r>
              <a:rPr lang="ru-RU" dirty="0" smtClean="0"/>
              <a:t>Например, такие подходы, как:</a:t>
            </a:r>
          </a:p>
          <a:p>
            <a:r>
              <a:rPr lang="ru-RU" dirty="0" smtClean="0"/>
              <a:t>	</a:t>
            </a:r>
            <a:r>
              <a:rPr lang="ru-RU" dirty="0"/>
              <a:t>• </a:t>
            </a:r>
            <a:r>
              <a:rPr lang="ru-RU" dirty="0" smtClean="0"/>
              <a:t>Использование </a:t>
            </a:r>
            <a:r>
              <a:rPr lang="ru-RU" dirty="0"/>
              <a:t>сборки </a:t>
            </a:r>
            <a:r>
              <a:rPr lang="en-US" dirty="0" smtClean="0"/>
              <a:t>Production</a:t>
            </a:r>
            <a:endParaRPr lang="ru-RU" dirty="0" smtClean="0"/>
          </a:p>
          <a:p>
            <a:r>
              <a:rPr lang="ru-RU" dirty="0"/>
              <a:t>	• </a:t>
            </a:r>
            <a:r>
              <a:rPr lang="ru-RU" dirty="0" smtClean="0"/>
              <a:t>Профилирование </a:t>
            </a:r>
            <a:r>
              <a:rPr lang="ru-RU" dirty="0"/>
              <a:t>компонентов с помощью вкладки «Производительность </a:t>
            </a:r>
            <a:r>
              <a:rPr lang="ru-RU" dirty="0" err="1"/>
              <a:t>Chrome</a:t>
            </a:r>
            <a:r>
              <a:rPr lang="ru-RU" dirty="0" smtClean="0"/>
              <a:t>»</a:t>
            </a:r>
          </a:p>
          <a:p>
            <a:r>
              <a:rPr lang="ru-RU" dirty="0"/>
              <a:t>	• </a:t>
            </a:r>
            <a:r>
              <a:rPr lang="ru-RU" dirty="0" smtClean="0"/>
              <a:t>Избежание согласования 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4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ru-RU" dirty="0" smtClean="0"/>
              <a:t>без </a:t>
            </a:r>
            <a:r>
              <a:rPr lang="en-US" dirty="0" smtClean="0"/>
              <a:t>JSX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1" y="2177737"/>
            <a:ext cx="12192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JSX не является обязательным при использовании </a:t>
            </a:r>
            <a:r>
              <a:rPr lang="ru-RU" dirty="0" err="1">
                <a:latin typeface="+mj-lt"/>
              </a:rPr>
              <a:t>React</a:t>
            </a:r>
            <a:r>
              <a:rPr lang="ru-RU" dirty="0">
                <a:latin typeface="+mj-lt"/>
              </a:rPr>
              <a:t>. Использование </a:t>
            </a:r>
            <a:r>
              <a:rPr lang="ru-RU" dirty="0" err="1">
                <a:latin typeface="+mj-lt"/>
              </a:rPr>
              <a:t>React</a:t>
            </a:r>
            <a:r>
              <a:rPr lang="ru-RU" dirty="0">
                <a:latin typeface="+mj-lt"/>
              </a:rPr>
              <a:t> без JSX особенно удобно, если вы не хотите настраивать компиляцию в своей среде сборки.</a:t>
            </a:r>
          </a:p>
          <a:p>
            <a:r>
              <a:rPr lang="ru-RU" dirty="0">
                <a:latin typeface="+mj-lt"/>
              </a:rPr>
              <a:t>Каждый элемент JSX является просто синтаксическим сахаром (синтаксический сахар - это синтаксические возможности, применение которых не влияет на поведение программы) для вызова </a:t>
            </a:r>
            <a:r>
              <a:rPr lang="ru-RU" dirty="0" err="1">
                <a:latin typeface="+mj-lt"/>
              </a:rPr>
              <a:t>React.createElement</a:t>
            </a:r>
            <a:r>
              <a:rPr lang="ru-RU" dirty="0">
                <a:latin typeface="+mj-lt"/>
              </a:rPr>
              <a:t>(</a:t>
            </a:r>
            <a:r>
              <a:rPr lang="ru-RU" dirty="0" err="1">
                <a:latin typeface="+mj-lt"/>
              </a:rPr>
              <a:t>component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props</a:t>
            </a:r>
            <a:r>
              <a:rPr lang="ru-RU" dirty="0">
                <a:latin typeface="+mj-lt"/>
              </a:rPr>
              <a:t>, ...</a:t>
            </a:r>
            <a:r>
              <a:rPr lang="ru-RU" dirty="0" err="1">
                <a:latin typeface="+mj-lt"/>
              </a:rPr>
              <a:t>children</a:t>
            </a:r>
            <a:r>
              <a:rPr lang="ru-RU" dirty="0">
                <a:latin typeface="+mj-lt"/>
              </a:rPr>
              <a:t>). Так что, всё, что вы можете сделать с помощью JSX, также можно выполнить и с помощью чистого </a:t>
            </a:r>
            <a:r>
              <a:rPr lang="ru-RU" dirty="0" err="1">
                <a:latin typeface="+mj-lt"/>
              </a:rPr>
              <a:t>JavaScript</a:t>
            </a:r>
            <a:r>
              <a:rPr lang="ru-RU" dirty="0">
                <a:latin typeface="+mj-lt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32063"/>
            <a:ext cx="5144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Например, данный код написанный с JSX: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2537" y="3932063"/>
            <a:ext cx="585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Может быть преобразован в данный код </a:t>
            </a:r>
            <a:r>
              <a:rPr lang="ru-RU" dirty="0" smtClean="0"/>
              <a:t>без </a:t>
            </a:r>
            <a:r>
              <a:rPr lang="ru-RU" dirty="0"/>
              <a:t>JSX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1395"/>
            <a:ext cx="4518714" cy="2571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56" y="4301395"/>
            <a:ext cx="7081244" cy="25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1" y="2177737"/>
            <a:ext cx="12192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 предоставляет декларативный API, так что вам не нужно беспокоиться о том, какие именно изменения происходят при каждом обновлении. Это значительно упрощает написание приложений, но может быть неочевидно, как это реализовано в </a:t>
            </a:r>
            <a:r>
              <a:rPr lang="ru-RU" dirty="0" err="1"/>
              <a:t>React</a:t>
            </a:r>
            <a:r>
              <a:rPr lang="ru-RU" dirty="0"/>
              <a:t>. В этой статье объясняются подходы, которые реализовали разработчики в алгоритме </a:t>
            </a:r>
            <a:r>
              <a:rPr lang="ru-RU" dirty="0" err="1"/>
              <a:t>React</a:t>
            </a:r>
            <a:r>
              <a:rPr lang="ru-RU" dirty="0"/>
              <a:t>, чтобы обновления компонентов были предсказуемыми, будучи достаточно быстрыми для высокопроизводительных приложений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0" y="3676500"/>
            <a:ext cx="12192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Когда вы используете </a:t>
            </a:r>
            <a:r>
              <a:rPr lang="ru-RU" dirty="0" err="1"/>
              <a:t>React</a:t>
            </a:r>
            <a:r>
              <a:rPr lang="ru-RU" dirty="0"/>
              <a:t>, в определенный момент времени вы можете думать о функции </a:t>
            </a:r>
            <a:r>
              <a:rPr lang="ru-RU" dirty="0" err="1"/>
              <a:t>render</a:t>
            </a:r>
            <a:r>
              <a:rPr lang="ru-RU" dirty="0"/>
              <a:t> () как о создателе дерева элементов </a:t>
            </a:r>
            <a:r>
              <a:rPr lang="ru-RU" dirty="0" err="1"/>
              <a:t>React</a:t>
            </a:r>
            <a:r>
              <a:rPr lang="ru-RU" dirty="0"/>
              <a:t>. При следующем обновлении состояния или свойств функция </a:t>
            </a:r>
            <a:r>
              <a:rPr lang="ru-RU" dirty="0" err="1"/>
              <a:t>render</a:t>
            </a:r>
            <a:r>
              <a:rPr lang="ru-RU" dirty="0"/>
              <a:t> () вернет другое дерево элементов </a:t>
            </a:r>
            <a:r>
              <a:rPr lang="ru-RU" dirty="0" err="1"/>
              <a:t>React</a:t>
            </a:r>
            <a:r>
              <a:rPr lang="ru-RU" dirty="0"/>
              <a:t>. После этого </a:t>
            </a:r>
            <a:r>
              <a:rPr lang="ru-RU" dirty="0" err="1"/>
              <a:t>React</a:t>
            </a:r>
            <a:r>
              <a:rPr lang="ru-RU" dirty="0"/>
              <a:t> необходимо выяснить, как эффективно обновить пользовательский интерфейс, чтобы соответствовать последнему дереву.</a:t>
            </a:r>
          </a:p>
          <a:p>
            <a:r>
              <a:rPr lang="ru-RU" dirty="0"/>
              <a:t>Существуют некоторые общие решения этой алгоритмической задачи генерации минимального количества операций для преобразования одного дерева в другое. Однако современные алгоритмы имеют сложность порядка O(n3), где n - количество элементов в дереве.</a:t>
            </a:r>
          </a:p>
        </p:txBody>
      </p:sp>
    </p:spTree>
    <p:extLst>
      <p:ext uri="{BB962C8B-B14F-4D97-AF65-F5344CB8AC3E}">
        <p14:creationId xmlns:p14="http://schemas.microsoft.com/office/powerpoint/2010/main" val="136935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1" y="2177737"/>
            <a:ext cx="12192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Контекст обеспечивает способ передачи данных через дерево компонентов без необходимости передавать свойства вручную на каждом уровне.</a:t>
            </a:r>
          </a:p>
          <a:p>
            <a:r>
              <a:rPr lang="ru-RU" dirty="0"/>
              <a:t>В типичном приложении </a:t>
            </a:r>
            <a:r>
              <a:rPr lang="ru-RU" dirty="0" err="1"/>
              <a:t>React</a:t>
            </a:r>
            <a:r>
              <a:rPr lang="ru-RU" dirty="0"/>
              <a:t> данные передаются сверху вниз (от родителя к потомку) через свойства </a:t>
            </a:r>
            <a:r>
              <a:rPr lang="ru-RU" dirty="0" err="1"/>
              <a:t>props</a:t>
            </a:r>
            <a:r>
              <a:rPr lang="ru-RU" dirty="0"/>
              <a:t> . Однако это может оказаться громоздким для определенных типов свойств (тема UI; предпочтения, связанные с </a:t>
            </a:r>
            <a:r>
              <a:rPr lang="ru-RU" dirty="0" err="1"/>
              <a:t>локалью</a:t>
            </a:r>
            <a:r>
              <a:rPr lang="ru-RU" dirty="0"/>
              <a:t>), которые требуются для многих компонентов в приложении. Контекст предоставляет способ совместного использования таких значений между компонентами без необходимости явно передавать свойство через каждый уровень дерева.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972" y="4208419"/>
            <a:ext cx="7116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+mj-lt"/>
              </a:rPr>
              <a:t>Когда следует использовать контекст?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1991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Контекст разработан для совместного использования данных, которые можно рассматривать «глобальными» для дерева </a:t>
            </a:r>
            <a:r>
              <a:rPr lang="ru-RU" dirty="0" err="1">
                <a:solidFill>
                  <a:srgbClr val="000000"/>
                </a:solidFill>
              </a:rPr>
              <a:t>React</a:t>
            </a:r>
            <a:r>
              <a:rPr lang="ru-RU" dirty="0">
                <a:solidFill>
                  <a:srgbClr val="000000"/>
                </a:solidFill>
              </a:rPr>
              <a:t> компонентов, например таких как текущий аутентифицированный пользователь, тема или предпочтительный язык.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" y="5735321"/>
            <a:ext cx="12192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+mj-lt"/>
              </a:rPr>
              <a:t>Внимание!</a:t>
            </a:r>
            <a:endParaRPr lang="ru-RU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+mj-lt"/>
              </a:rPr>
              <a:t>Не используйте контекст, чтобы избежать передачи свойств на несколько уровней ниже. Реальная необходимость возникает в случаях, когда одни и те же данные должны быть доступны во многих компонентах на разных уровнях.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06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1" y="2177737"/>
            <a:ext cx="1219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Общим примером в </a:t>
            </a:r>
            <a:r>
              <a:rPr lang="ru-RU" dirty="0" err="1"/>
              <a:t>React</a:t>
            </a:r>
            <a:r>
              <a:rPr lang="ru-RU" dirty="0"/>
              <a:t> является компонент, возвращающий несколько элементов. Фрагменты позволяют группировать список потомков без добавления дополнительных узлов в DOM</a:t>
            </a:r>
            <a:r>
              <a:rPr lang="ru-RU" dirty="0" smtClean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4" y="3346645"/>
            <a:ext cx="607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 следующем примере мы объявляем фрагмент: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443506" y="2785886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+mj-lt"/>
              </a:rPr>
              <a:t>Использование</a:t>
            </a:r>
            <a:endParaRPr lang="en-US" sz="28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51535"/>
            <a:ext cx="4648734" cy="31064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49108" y="3344664"/>
            <a:ext cx="6142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Который приводит к валидному выводу компонента </a:t>
            </a:r>
            <a:r>
              <a:rPr lang="ru-RU" dirty="0">
                <a:latin typeface="+mj-lt"/>
              </a:rPr>
              <a:t>&lt;</a:t>
            </a:r>
            <a:r>
              <a:rPr lang="ru-RU" dirty="0" err="1">
                <a:latin typeface="+mj-lt"/>
              </a:rPr>
              <a:t>Table</a:t>
            </a:r>
            <a:r>
              <a:rPr lang="ru-RU" dirty="0">
                <a:latin typeface="+mj-lt"/>
              </a:rPr>
              <a:t>/&gt;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990995"/>
            <a:ext cx="3828118" cy="28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ru-RU" dirty="0" smtClean="0"/>
              <a:t>подробнее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3198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Фундаментально, </a:t>
            </a:r>
            <a:r>
              <a:rPr lang="en-US" dirty="0"/>
              <a:t>JSX </a:t>
            </a:r>
            <a:r>
              <a:rPr lang="ru-RU" dirty="0"/>
              <a:t>всего лишь предоставляет синтаксис для функции </a:t>
            </a:r>
            <a:r>
              <a:rPr lang="en-US" dirty="0" err="1"/>
              <a:t>React.createElement</a:t>
            </a:r>
            <a:r>
              <a:rPr lang="en-US" dirty="0"/>
              <a:t>(component, props, ...children)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1968" y="3112368"/>
            <a:ext cx="296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код</a:t>
            </a:r>
            <a:r>
              <a:rPr lang="ru-RU" dirty="0"/>
              <a:t>:</a:t>
            </a:r>
            <a:endParaRPr lang="ru-RU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3571475"/>
            <a:ext cx="4672247" cy="11249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81613" y="3112368"/>
            <a:ext cx="296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Будет преобразован в: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13" y="3571475"/>
            <a:ext cx="4427243" cy="16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5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в </a:t>
            </a:r>
            <a:r>
              <a:rPr lang="en-US" dirty="0" smtClean="0"/>
              <a:t>JSX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3198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несколько способов определения свойств в </a:t>
            </a:r>
            <a:r>
              <a:rPr lang="ru-RU" dirty="0" smtClean="0"/>
              <a:t>JSX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10000" y="2780273"/>
            <a:ext cx="29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Выражения </a:t>
            </a:r>
            <a:r>
              <a:rPr lang="ru-RU" dirty="0" err="1"/>
              <a:t>JavaScript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670"/>
            <a:ext cx="5495925" cy="485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999" y="3817510"/>
            <a:ext cx="4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Строковые литералы (оба выражения эквивалентны)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4906"/>
            <a:ext cx="5953125" cy="8096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19463" y="2318583"/>
            <a:ext cx="38515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Распространенные атрибуты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Если вы уже имеете объект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props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и хотите передать его в JSX, вы можете использовать "оператор распространения" : ...</a:t>
            </a:r>
            <a:endParaRPr lang="ru-RU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63" y="4031969"/>
            <a:ext cx="4620562" cy="17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типов с помощью </a:t>
            </a:r>
            <a:r>
              <a:rPr lang="ru-RU" dirty="0" err="1"/>
              <a:t>PropTypes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31987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ростом вашего приложения, вы можете получить много багов с проверками типов. Для некоторых приложений вы можете использовать </a:t>
            </a:r>
            <a:r>
              <a:rPr lang="ru-RU" dirty="0" err="1"/>
              <a:t>JavaScript</a:t>
            </a:r>
            <a:r>
              <a:rPr lang="ru-RU" dirty="0"/>
              <a:t> расширения, такие как </a:t>
            </a:r>
            <a:r>
              <a:rPr lang="ru-RU" dirty="0" err="1"/>
              <a:t>Flow</a:t>
            </a:r>
            <a:r>
              <a:rPr lang="ru-RU" dirty="0"/>
              <a:t> или </a:t>
            </a:r>
            <a:r>
              <a:rPr lang="ru-RU" dirty="0" err="1"/>
              <a:t>TypeScript</a:t>
            </a:r>
            <a:r>
              <a:rPr lang="ru-RU" dirty="0"/>
              <a:t>, чтобы проверять типы во всем вашем приложении. Но даже если вы их не используете, </a:t>
            </a:r>
            <a:r>
              <a:rPr lang="ru-RU" dirty="0" err="1"/>
              <a:t>React</a:t>
            </a:r>
            <a:r>
              <a:rPr lang="ru-RU" dirty="0"/>
              <a:t> имеет несколько встроенных возможностей по проверке типов. Чтобы запустить проверку типов для свойств компонента, вы можете назначить специальное свойство </a:t>
            </a:r>
            <a:r>
              <a:rPr lang="ru-RU" dirty="0" err="1"/>
              <a:t>propTypes</a:t>
            </a:r>
            <a:r>
              <a:rPr lang="ru-RU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51" y="3797204"/>
            <a:ext cx="3493744" cy="30128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2658" y="4257601"/>
            <a:ext cx="74899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PropTypes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экспортирует множество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валидаторов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которые могут использоваться для проверки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валидности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данных. В данном примере мы используем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PropTypes.string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Когда свойству предоставляется не валидное значение, будет показано предупреждение в консоли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По соображениям производительности,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propTypes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работает только в режиме разработки.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проверка типов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31987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Статические контроллеры, как </a:t>
            </a:r>
            <a:r>
              <a:rPr lang="ru-RU" dirty="0" err="1">
                <a:hlinkClick r:id="rId2"/>
              </a:rPr>
              <a:t>Flow</a:t>
            </a:r>
            <a:r>
              <a:rPr lang="ru-RU" dirty="0"/>
              <a:t> и </a:t>
            </a:r>
            <a:r>
              <a:rPr lang="ru-RU" dirty="0" err="1">
                <a:hlinkClick r:id="rId3"/>
              </a:rPr>
              <a:t>TypeScript</a:t>
            </a:r>
            <a:r>
              <a:rPr lang="ru-RU" dirty="0"/>
              <a:t> идентифицируют определенные типы ошибок, перед запуском программы. Так же они могут улучшить процесс написания кода, добавляя такие функции, как авто-заполнение. Рекомендуется использовать </a:t>
            </a:r>
            <a:r>
              <a:rPr lang="ru-RU" dirty="0" err="1"/>
              <a:t>Flow</a:t>
            </a:r>
            <a:r>
              <a:rPr lang="ru-RU" dirty="0"/>
              <a:t> или </a:t>
            </a:r>
            <a:r>
              <a:rPr lang="ru-RU" dirty="0" err="1"/>
              <a:t>TypeScript</a:t>
            </a:r>
            <a:r>
              <a:rPr lang="ru-RU" dirty="0"/>
              <a:t> вместо </a:t>
            </a:r>
            <a:r>
              <a:rPr lang="ru-RU" dirty="0" err="1"/>
              <a:t>PropTypes</a:t>
            </a:r>
            <a:r>
              <a:rPr lang="ru-RU" dirty="0"/>
              <a:t> при работе с большими проектами.</a:t>
            </a:r>
          </a:p>
          <a:p>
            <a:r>
              <a:rPr lang="ru-RU" dirty="0"/>
              <a:t>Ознакомится с ними подробнее вы можете на официальных ресурсах </a:t>
            </a:r>
            <a:r>
              <a:rPr lang="ru-RU" dirty="0" err="1">
                <a:hlinkClick r:id="rId2"/>
              </a:rPr>
              <a:t>Flow</a:t>
            </a:r>
            <a:r>
              <a:rPr lang="ru-RU" dirty="0"/>
              <a:t> и </a:t>
            </a:r>
            <a:r>
              <a:rPr lang="ru-RU" dirty="0" err="1">
                <a:hlinkClick r:id="rId3"/>
              </a:rPr>
              <a:t>TypeScript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43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</a:t>
            </a:r>
            <a:r>
              <a:rPr lang="en-US" dirty="0"/>
              <a:t>Ref </a:t>
            </a:r>
            <a:r>
              <a:rPr lang="ru-RU" dirty="0"/>
              <a:t>и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31987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Ссылки предоставляют способ доступа к элементам DOM или </a:t>
            </a:r>
            <a:r>
              <a:rPr lang="ru-RU" dirty="0" err="1"/>
              <a:t>React</a:t>
            </a:r>
            <a:r>
              <a:rPr lang="ru-RU" dirty="0"/>
              <a:t>, созданным в методе </a:t>
            </a:r>
            <a:r>
              <a:rPr lang="ru-RU" dirty="0" err="1"/>
              <a:t>отрисовки</a:t>
            </a:r>
            <a:r>
              <a:rPr lang="ru-RU" dirty="0"/>
              <a:t>.</a:t>
            </a:r>
          </a:p>
          <a:p>
            <a:r>
              <a:rPr lang="ru-RU" dirty="0"/>
              <a:t>В типичном потоке данных </a:t>
            </a:r>
            <a:r>
              <a:rPr lang="ru-RU" dirty="0" err="1"/>
              <a:t>React</a:t>
            </a:r>
            <a:r>
              <a:rPr lang="ru-RU" dirty="0"/>
              <a:t>, свойства </a:t>
            </a:r>
            <a:r>
              <a:rPr lang="ru-RU" dirty="0" err="1"/>
              <a:t>props</a:t>
            </a:r>
            <a:r>
              <a:rPr lang="ru-RU" dirty="0"/>
              <a:t> – это единственный способ взаимодействия родительского компонента с его потомком. Чтобы модифицировать потомка, вы перерисовываете его с новыми свойствами. Тем не менее, есть несколько случаев, когда вам необходимо модифицировать потомок вне обычного потока данных. Потомок, подлежащий модификации, может быть экземпляром </a:t>
            </a:r>
            <a:r>
              <a:rPr lang="ru-RU" dirty="0" err="1"/>
              <a:t>React</a:t>
            </a:r>
            <a:r>
              <a:rPr lang="ru-RU" dirty="0"/>
              <a:t>-компонента или DOM-элементом.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2053" y="4074202"/>
            <a:ext cx="6386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+mj-lt"/>
              </a:rPr>
              <a:t>Когда стоит использовать ссылки?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5" y="47493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+mj-lt"/>
              </a:rPr>
              <a:t>Ссылки следует использовать в следующих ситуациях:</a:t>
            </a:r>
          </a:p>
          <a:p>
            <a:r>
              <a:rPr lang="ru-RU" dirty="0">
                <a:solidFill>
                  <a:srgbClr val="0077AA"/>
                </a:solidFill>
                <a:latin typeface="+mj-lt"/>
              </a:rPr>
              <a:t>• 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Управление фокусом, выделением текста или воспроизведением мультимедиа</a:t>
            </a:r>
          </a:p>
          <a:p>
            <a:r>
              <a:rPr lang="ru-RU" dirty="0">
                <a:solidFill>
                  <a:srgbClr val="0077AA"/>
                </a:solidFill>
                <a:latin typeface="+mj-lt"/>
              </a:rPr>
              <a:t>• 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Переключение необходимой анимации</a:t>
            </a:r>
          </a:p>
          <a:p>
            <a:r>
              <a:rPr lang="ru-RU" dirty="0">
                <a:solidFill>
                  <a:srgbClr val="0077AA"/>
                </a:solidFill>
                <a:latin typeface="+mj-lt"/>
              </a:rPr>
              <a:t>• 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Интеграция со сторонними DOM библиотеками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30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</a:t>
            </a:r>
            <a:r>
              <a:rPr lang="en-US" dirty="0"/>
              <a:t>Ref </a:t>
            </a:r>
            <a:r>
              <a:rPr lang="ru-RU" dirty="0"/>
              <a:t>и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387839" y="207275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Создание ссылок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2650923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Ссылки создаются с использованием метода </a:t>
            </a:r>
            <a:r>
              <a:rPr lang="ru-RU" dirty="0" err="1"/>
              <a:t>React.createRef</a:t>
            </a:r>
            <a:r>
              <a:rPr lang="ru-RU" dirty="0"/>
              <a:t>() и присоединяются к элементам </a:t>
            </a:r>
            <a:r>
              <a:rPr lang="ru-RU" dirty="0" err="1"/>
              <a:t>React</a:t>
            </a:r>
            <a:r>
              <a:rPr lang="ru-RU" dirty="0"/>
              <a:t> с помощью атрибута </a:t>
            </a:r>
            <a:r>
              <a:rPr lang="ru-RU" dirty="0" err="1"/>
              <a:t>ref</a:t>
            </a:r>
            <a:r>
              <a:rPr lang="ru-RU" dirty="0"/>
              <a:t>. Как правило, они назначаются свойствам экземпляра компонента, в то время как компонент сконструирован таким образом, чтобы ссылки были доступны из любого места этого компонента.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7" y="3851252"/>
            <a:ext cx="5031565" cy="2815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59066" y="3644592"/>
            <a:ext cx="2872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Доступ к ссылкам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418192" y="4167812"/>
            <a:ext cx="67738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Ссылки создаются с использованием метода </a:t>
            </a:r>
            <a:r>
              <a:rPr lang="ru-RU" dirty="0" err="1">
                <a:solidFill>
                  <a:srgbClr val="000000"/>
                </a:solidFill>
                <a:latin typeface="+mj-lt"/>
              </a:rPr>
              <a:t>React.createRef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() и присоединяются к элементам </a:t>
            </a:r>
            <a:r>
              <a:rPr lang="ru-RU" dirty="0" err="1">
                <a:solidFill>
                  <a:srgbClr val="000000"/>
                </a:solidFill>
                <a:latin typeface="+mj-lt"/>
              </a:rPr>
              <a:t>React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 с помощью атрибута </a:t>
            </a:r>
            <a:r>
              <a:rPr lang="ru-RU" dirty="0" err="1">
                <a:solidFill>
                  <a:srgbClr val="000000"/>
                </a:solidFill>
                <a:latin typeface="+mj-lt"/>
              </a:rPr>
              <a:t>ref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. Как правило, они назначаются свойствам экземпляра компонента, в то время как компонент сконструирован таким образом, чтобы ссылки были доступны из любого места этого компонента.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664" y="6313844"/>
            <a:ext cx="4895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</a:t>
            </a:r>
            <a:r>
              <a:rPr lang="en-US" dirty="0"/>
              <a:t>Ref </a:t>
            </a:r>
            <a:r>
              <a:rPr lang="ru-RU" dirty="0"/>
              <a:t>и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1" y="2650923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Значение </a:t>
            </a:r>
            <a:r>
              <a:rPr lang="ru-RU" dirty="0" err="1"/>
              <a:t>ref</a:t>
            </a:r>
            <a:r>
              <a:rPr lang="ru-RU" dirty="0"/>
              <a:t> отличается в зависимости от типа узла:</a:t>
            </a:r>
          </a:p>
          <a:p>
            <a:r>
              <a:rPr lang="ru-RU" dirty="0" smtClean="0"/>
              <a:t>	•</a:t>
            </a:r>
            <a:r>
              <a:rPr lang="ru-RU" dirty="0"/>
              <a:t> Когда атрибут </a:t>
            </a:r>
            <a:r>
              <a:rPr lang="ru-RU" dirty="0" err="1"/>
              <a:t>ref</a:t>
            </a:r>
            <a:r>
              <a:rPr lang="ru-RU" dirty="0"/>
              <a:t> используется на HTML-элементе, объект </a:t>
            </a:r>
            <a:r>
              <a:rPr lang="ru-RU" dirty="0" err="1"/>
              <a:t>ref</a:t>
            </a:r>
            <a:r>
              <a:rPr lang="ru-RU" dirty="0"/>
              <a:t>, созданный в конструкторе с помощью </a:t>
            </a:r>
            <a:r>
              <a:rPr lang="ru-RU" dirty="0" err="1"/>
              <a:t>React.createRef</a:t>
            </a:r>
            <a:r>
              <a:rPr lang="ru-RU" dirty="0"/>
              <a:t>(), в качестве значения своего свойства </a:t>
            </a:r>
            <a:r>
              <a:rPr lang="ru-RU" dirty="0" err="1"/>
              <a:t>current</a:t>
            </a:r>
            <a:r>
              <a:rPr lang="ru-RU" dirty="0"/>
              <a:t> получает </a:t>
            </a:r>
            <a:r>
              <a:rPr lang="ru-RU" dirty="0" err="1"/>
              <a:t>нативный</a:t>
            </a:r>
            <a:r>
              <a:rPr lang="ru-RU" dirty="0"/>
              <a:t> DOM элемент.</a:t>
            </a:r>
          </a:p>
          <a:p>
            <a:r>
              <a:rPr lang="ru-RU" dirty="0" smtClean="0"/>
              <a:t>	•</a:t>
            </a:r>
            <a:r>
              <a:rPr lang="ru-RU" dirty="0"/>
              <a:t> Когда атрибут </a:t>
            </a:r>
            <a:r>
              <a:rPr lang="ru-RU" dirty="0" err="1"/>
              <a:t>ref</a:t>
            </a:r>
            <a:r>
              <a:rPr lang="ru-RU" dirty="0"/>
              <a:t> используется на пользовательском компоненте-классе, объект </a:t>
            </a:r>
            <a:r>
              <a:rPr lang="ru-RU" dirty="0" err="1"/>
              <a:t>ref</a:t>
            </a:r>
            <a:r>
              <a:rPr lang="ru-RU" dirty="0"/>
              <a:t> в качестве значения своего свойства </a:t>
            </a:r>
            <a:r>
              <a:rPr lang="ru-RU" dirty="0" err="1"/>
              <a:t>current</a:t>
            </a:r>
            <a:r>
              <a:rPr lang="ru-RU" dirty="0"/>
              <a:t> получает закрепленный экземпляр компонента.</a:t>
            </a:r>
          </a:p>
          <a:p>
            <a:r>
              <a:rPr lang="ru-RU" dirty="0" smtClean="0"/>
              <a:t>	•</a:t>
            </a:r>
            <a:r>
              <a:rPr lang="ru-RU" dirty="0"/>
              <a:t> Вы не можете использовать атрибут </a:t>
            </a:r>
            <a:r>
              <a:rPr lang="ru-RU" dirty="0" err="1"/>
              <a:t>ref</a:t>
            </a:r>
            <a:r>
              <a:rPr lang="ru-RU" dirty="0"/>
              <a:t> для компонентов-функций, так как они не имеют экземпляров.</a:t>
            </a:r>
          </a:p>
        </p:txBody>
      </p:sp>
    </p:spTree>
    <p:extLst>
      <p:ext uri="{BB962C8B-B14F-4D97-AF65-F5344CB8AC3E}">
        <p14:creationId xmlns:p14="http://schemas.microsoft.com/office/powerpoint/2010/main" val="245725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Неконтролируемые компоненты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-1" y="2177737"/>
            <a:ext cx="5953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большинстве случаев рекомендуется использовать контролируемые компоненты при реализации форм. В контролируемом компоненте данные формы обрабатываются компонентом </a:t>
            </a:r>
            <a:r>
              <a:rPr lang="ru-RU" dirty="0" err="1"/>
              <a:t>React</a:t>
            </a:r>
            <a:r>
              <a:rPr lang="ru-RU" dirty="0"/>
              <a:t>. Альтернативу представляют неконтролируемые компоненты, где данные формы обрабатываются самим DOM.</a:t>
            </a:r>
          </a:p>
          <a:p>
            <a:r>
              <a:rPr lang="ru-RU" dirty="0"/>
              <a:t>Для создания неконтролируемого компонента, вместо написания обработчика события для каждого изменения состояния, вы можете использовать </a:t>
            </a:r>
            <a:r>
              <a:rPr lang="ru-RU" dirty="0" err="1"/>
              <a:t>ref</a:t>
            </a:r>
            <a:r>
              <a:rPr lang="ru-RU" dirty="0"/>
              <a:t>, чтобы получать значения формы из DOM.</a:t>
            </a:r>
          </a:p>
          <a:p>
            <a:r>
              <a:rPr lang="ru-RU" dirty="0"/>
              <a:t>К примеру, данный код принимает только имя пользователя в неконтролируемом компоненте: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2182202"/>
            <a:ext cx="6016103" cy="45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2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8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92D05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932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Clean</vt:lpstr>
      <vt:lpstr>Calibri</vt:lpstr>
      <vt:lpstr>Century Gothic</vt:lpstr>
      <vt:lpstr>Wingdings 2</vt:lpstr>
      <vt:lpstr>Цитаты</vt:lpstr>
      <vt:lpstr>ReactJS</vt:lpstr>
      <vt:lpstr>JSX подробнее</vt:lpstr>
      <vt:lpstr>Свойства в JSX</vt:lpstr>
      <vt:lpstr>Проверка типов с помощью PropTypes</vt:lpstr>
      <vt:lpstr>Статическая проверка типов</vt:lpstr>
      <vt:lpstr>Ссылки Ref и DOM</vt:lpstr>
      <vt:lpstr>Ссылки Ref и DOM</vt:lpstr>
      <vt:lpstr>Ссылки Ref и DOM</vt:lpstr>
      <vt:lpstr>Неконтролируемые компоненты</vt:lpstr>
      <vt:lpstr>Оптимизация производительности</vt:lpstr>
      <vt:lpstr>React без JSX</vt:lpstr>
      <vt:lpstr>Согласование</vt:lpstr>
      <vt:lpstr>Контекст</vt:lpstr>
      <vt:lpstr>Фрагменты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Пользователь Windows</dc:creator>
  <cp:lastModifiedBy>Ivan Ermakov</cp:lastModifiedBy>
  <cp:revision>37</cp:revision>
  <dcterms:created xsi:type="dcterms:W3CDTF">2018-05-11T11:42:53Z</dcterms:created>
  <dcterms:modified xsi:type="dcterms:W3CDTF">2018-06-04T13:21:09Z</dcterms:modified>
</cp:coreProperties>
</file>