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504" y="-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02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36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343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00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04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6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05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8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73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7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28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1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EA27-AD55-412D-8B1F-0B48E07032CE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93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41AEA27-AD55-412D-8B1F-0B48E07032CE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86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41AEA27-AD55-412D-8B1F-0B48E07032CE}" type="datetimeFigureOut">
              <a:rPr lang="ru-RU" smtClean="0"/>
              <a:t>03.06.2018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17BE9A9-F6EC-4049-B0C5-C73F3749C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861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35562" y="1343747"/>
            <a:ext cx="10572000" cy="2971051"/>
          </a:xfrm>
        </p:spPr>
        <p:txBody>
          <a:bodyPr/>
          <a:lstStyle/>
          <a:p>
            <a:r>
              <a:rPr lang="en-US" dirty="0" err="1" smtClean="0">
                <a:latin typeface="Adobe Clean" panose="020B0503020404020204" pitchFamily="34" charset="0"/>
              </a:rPr>
              <a:t>ReactJS</a:t>
            </a:r>
            <a:endParaRPr lang="ru-RU" dirty="0">
              <a:latin typeface="Adobe Clean" panose="020B0503020404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1" y="2829273"/>
            <a:ext cx="2875935" cy="203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4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использования состояния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776125" y="2331583"/>
            <a:ext cx="50305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3.</a:t>
            </a:r>
            <a:r>
              <a:rPr lang="ru-RU" sz="2000" b="1" dirty="0" smtClean="0"/>
              <a:t> </a:t>
            </a:r>
            <a:r>
              <a:rPr lang="ru-RU" sz="2000" b="1" dirty="0"/>
              <a:t>Обновления состояния сливаются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5063" y="2765193"/>
            <a:ext cx="12126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Когда вы вызываете </a:t>
            </a:r>
            <a:r>
              <a:rPr lang="ru-RU" dirty="0" err="1">
                <a:solidFill>
                  <a:srgbClr val="00B0F0"/>
                </a:solidFill>
              </a:rPr>
              <a:t>setState</a:t>
            </a:r>
            <a:r>
              <a:rPr lang="ru-RU" dirty="0">
                <a:solidFill>
                  <a:srgbClr val="00B0F0"/>
                </a:solidFill>
              </a:rPr>
              <a:t>()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ru-RU" dirty="0">
                <a:solidFill>
                  <a:srgbClr val="00B0F0"/>
                </a:solidFill>
              </a:rPr>
              <a:t> </a:t>
            </a:r>
            <a:r>
              <a:rPr lang="ru-RU" dirty="0" err="1"/>
              <a:t>React</a:t>
            </a:r>
            <a:r>
              <a:rPr lang="ru-RU" dirty="0"/>
              <a:t> переводит объект, который вы передаёте, в текущее состояние.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371" y="3389072"/>
            <a:ext cx="4054052" cy="2971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607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Передача данных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146698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Ни родительские, ни дочерние компоненты не могут знать, имеет ли компонент состояние, и они не должны заботиться о том, как объявлен компонент: как функция или класс. Вот почему состояние часто называют локальным или инкапсулированным. Оно не доступно ни одному другому компоненту, кроме собственного. Компонент может передать своё состояние вниз - к своим потомкам - в качестве свойства: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157" y="3624026"/>
            <a:ext cx="7065686" cy="65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4625400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Это называется передачей "против течения". Любое состояние принадлежит определенному компоненту, и любая информация или UI, полученная из этого состояния может влиять только на компоненты "ниже" дерева.</a:t>
            </a:r>
          </a:p>
          <a:p>
            <a:pPr algn="just"/>
            <a:r>
              <a:rPr lang="ru-RU" dirty="0"/>
              <a:t>Если представить дерево компонентов как водопад из свойств, то каждое состояние компонентов подобно дополнительному источнику воды, который присоединяется к водопаду в произвольной точке, но также течет вниз.</a:t>
            </a:r>
          </a:p>
        </p:txBody>
      </p:sp>
    </p:spTree>
    <p:extLst>
      <p:ext uri="{BB962C8B-B14F-4D97-AF65-F5344CB8AC3E}">
        <p14:creationId xmlns:p14="http://schemas.microsoft.com/office/powerpoint/2010/main" val="331838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событий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327255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Обработка событий с помощью элементов </a:t>
            </a:r>
            <a:r>
              <a:rPr lang="ru-RU" dirty="0" err="1"/>
              <a:t>React</a:t>
            </a:r>
            <a:r>
              <a:rPr lang="ru-RU" dirty="0"/>
              <a:t> подобна обработке </a:t>
            </a:r>
            <a:r>
              <a:rPr lang="ru-RU" dirty="0" smtClean="0"/>
              <a:t>событий </a:t>
            </a:r>
            <a:r>
              <a:rPr lang="ru-RU" dirty="0"/>
              <a:t>на элементах DOM. Но есть пара синтаксических различий</a:t>
            </a:r>
            <a:r>
              <a:rPr lang="ru-RU" dirty="0" smtClean="0"/>
              <a:t>:</a:t>
            </a:r>
          </a:p>
          <a:p>
            <a:r>
              <a:rPr lang="ru-RU" dirty="0"/>
              <a:t>• Имена событиям в </a:t>
            </a:r>
            <a:r>
              <a:rPr lang="ru-RU" dirty="0" err="1"/>
              <a:t>React</a:t>
            </a:r>
            <a:r>
              <a:rPr lang="ru-RU" dirty="0"/>
              <a:t> дают в соответствии со стилем </a:t>
            </a:r>
            <a:r>
              <a:rPr lang="ru-RU" dirty="0" err="1"/>
              <a:t>camelCase</a:t>
            </a:r>
            <a:r>
              <a:rPr lang="ru-RU" dirty="0"/>
              <a:t>.</a:t>
            </a:r>
          </a:p>
          <a:p>
            <a:r>
              <a:rPr lang="ru-RU" dirty="0"/>
              <a:t>• С помощью JSX функция передаётся как обработчик события, а не как строка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5185946"/>
            <a:ext cx="11795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Ещё одно отличие в том, что вы не можете вернуть </a:t>
            </a:r>
            <a:r>
              <a:rPr lang="ru-RU" dirty="0" err="1">
                <a:solidFill>
                  <a:srgbClr val="00B0F0"/>
                </a:solidFill>
              </a:rPr>
              <a:t>false</a:t>
            </a:r>
            <a:r>
              <a:rPr lang="ru-RU" dirty="0"/>
              <a:t>, чтобы воспрепятствовать выполнению функции по умолчанию в </a:t>
            </a:r>
            <a:r>
              <a:rPr lang="ru-RU" dirty="0" err="1"/>
              <a:t>React</a:t>
            </a:r>
            <a:r>
              <a:rPr lang="ru-RU" dirty="0"/>
              <a:t>. Вы должны явно вызвать </a:t>
            </a:r>
            <a:r>
              <a:rPr lang="ru-RU" dirty="0" err="1">
                <a:solidFill>
                  <a:srgbClr val="00B0F0"/>
                </a:solidFill>
              </a:rPr>
              <a:t>preventDefault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6710" y="3696415"/>
            <a:ext cx="1035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HTML: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012178" y="3686950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React:</a:t>
            </a:r>
            <a:endParaRPr lang="ru-RU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" y="4158080"/>
            <a:ext cx="3276600" cy="85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58080"/>
            <a:ext cx="3520440" cy="102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5934670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При использовании </a:t>
            </a:r>
            <a:r>
              <a:rPr lang="ru-RU" dirty="0" err="1"/>
              <a:t>React</a:t>
            </a:r>
            <a:r>
              <a:rPr lang="ru-RU" dirty="0"/>
              <a:t>, как правило, вам не нужно вызывать </a:t>
            </a:r>
            <a:r>
              <a:rPr lang="ru-RU" dirty="0" err="1">
                <a:solidFill>
                  <a:srgbClr val="00B0F0"/>
                </a:solidFill>
              </a:rPr>
              <a:t>addEventListener</a:t>
            </a:r>
            <a:r>
              <a:rPr lang="ru-RU" dirty="0"/>
              <a:t>, чтобы добавить обработчики в элемент DOM после его создания. Лучше, просто передайте обработчик, когда элемент будет первоначально </a:t>
            </a:r>
            <a:r>
              <a:rPr lang="ru-RU" dirty="0" err="1"/>
              <a:t>отрисован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185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Выборочный рендеринг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269480"/>
            <a:ext cx="1219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</a:t>
            </a:r>
            <a:r>
              <a:rPr lang="ru-RU" dirty="0" err="1"/>
              <a:t>React</a:t>
            </a:r>
            <a:r>
              <a:rPr lang="ru-RU" dirty="0"/>
              <a:t> вы можете создавать отдельные компоненты, которые будут воплощать нужную вам модель поведения. Затем вы можете использовать только те, которые необходимы для данного случая в </a:t>
            </a:r>
            <a:r>
              <a:rPr lang="ru-RU" dirty="0" smtClean="0"/>
              <a:t>приложении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Выборочный </a:t>
            </a:r>
            <a:r>
              <a:rPr lang="ru-RU" dirty="0"/>
              <a:t>рендеринг в </a:t>
            </a:r>
            <a:r>
              <a:rPr lang="ru-RU" dirty="0" err="1"/>
              <a:t>React</a:t>
            </a:r>
            <a:r>
              <a:rPr lang="ru-RU" dirty="0"/>
              <a:t> работает как и условия в </a:t>
            </a:r>
            <a:r>
              <a:rPr lang="ru-RU" dirty="0" err="1"/>
              <a:t>JavaScript</a:t>
            </a:r>
            <a:r>
              <a:rPr lang="ru-RU" dirty="0"/>
              <a:t>. Используйте операторы </a:t>
            </a:r>
            <a:r>
              <a:rPr lang="ru-RU" dirty="0" err="1"/>
              <a:t>JavaScript</a:t>
            </a:r>
            <a:r>
              <a:rPr lang="ru-RU" dirty="0"/>
              <a:t>, такие как </a:t>
            </a:r>
            <a:r>
              <a:rPr lang="ru-RU" dirty="0" err="1">
                <a:solidFill>
                  <a:srgbClr val="00B0F0"/>
                </a:solidFill>
              </a:rPr>
              <a:t>if</a:t>
            </a:r>
            <a:r>
              <a:rPr lang="ru-RU" dirty="0"/>
              <a:t> или условный тернарный оператор, чтобы создавать элементы, которые будут отражать текущее состояние и позволять </a:t>
            </a:r>
            <a:r>
              <a:rPr lang="ru-RU" dirty="0" err="1"/>
              <a:t>React</a:t>
            </a:r>
            <a:r>
              <a:rPr lang="ru-RU" dirty="0"/>
              <a:t> обновлять UI, чтобы он соответствовал нужному состоянию</a:t>
            </a:r>
            <a:r>
              <a:rPr lang="ru-RU" dirty="0" smtClean="0"/>
              <a:t>.</a:t>
            </a:r>
            <a:r>
              <a:rPr lang="ru-RU" dirty="0"/>
              <a:t> В этом примере создаётся приветствие, которое зависит от значения свойства </a:t>
            </a:r>
            <a:r>
              <a:rPr lang="ru-RU" dirty="0" err="1">
                <a:solidFill>
                  <a:srgbClr val="00B0F0"/>
                </a:solidFill>
              </a:rPr>
              <a:t>isLoggedIn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242" y="4010588"/>
            <a:ext cx="4501516" cy="2847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228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ru-RU" dirty="0" smtClean="0"/>
              <a:t>и логический оператор </a:t>
            </a:r>
            <a:r>
              <a:rPr lang="en-US" dirty="0" smtClean="0"/>
              <a:t>&amp;&amp;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3350" y="22331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dirty="0"/>
              <a:t>Вы можете встроить любые выражения в JSX с помощью заключения их в фигурные скобки. В данном примере мы внедрили логический оператор </a:t>
            </a:r>
            <a:r>
              <a:rPr lang="ru-RU" dirty="0">
                <a:solidFill>
                  <a:srgbClr val="00B0F0"/>
                </a:solidFill>
              </a:rPr>
              <a:t>&amp;&amp;</a:t>
            </a:r>
            <a:r>
              <a:rPr lang="ru-RU" dirty="0"/>
              <a:t> из </a:t>
            </a:r>
            <a:r>
              <a:rPr lang="ru-RU" dirty="0" err="1"/>
              <a:t>JavaScript</a:t>
            </a:r>
            <a:r>
              <a:rPr lang="ru-RU" dirty="0"/>
              <a:t>. Это может быть удобно для выборочной вставки элемента: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350" y="2494746"/>
            <a:ext cx="5562600" cy="3585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159350" y="1971526"/>
            <a:ext cx="9492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Код</a:t>
            </a:r>
            <a:r>
              <a:rPr lang="en-US" sz="2800" dirty="0" smtClean="0"/>
              <a:t>: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3350" y="371046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Это работает благодаря тому, что связка </a:t>
            </a:r>
            <a:r>
              <a:rPr lang="ru-RU" dirty="0" err="1">
                <a:solidFill>
                  <a:srgbClr val="00B0F0"/>
                </a:solidFill>
              </a:rPr>
              <a:t>true</a:t>
            </a:r>
            <a:r>
              <a:rPr lang="ru-RU" dirty="0">
                <a:solidFill>
                  <a:srgbClr val="00B0F0"/>
                </a:solidFill>
              </a:rPr>
              <a:t> &amp;&amp; </a:t>
            </a:r>
            <a:r>
              <a:rPr lang="ru-RU" dirty="0"/>
              <a:t>выражение всегда сводится к выражению, и </a:t>
            </a:r>
            <a:r>
              <a:rPr lang="ru-RU" dirty="0" err="1">
                <a:solidFill>
                  <a:srgbClr val="00B0F0"/>
                </a:solidFill>
              </a:rPr>
              <a:t>false</a:t>
            </a:r>
            <a:r>
              <a:rPr lang="ru-RU" dirty="0">
                <a:solidFill>
                  <a:srgbClr val="00B0F0"/>
                </a:solidFill>
              </a:rPr>
              <a:t> &amp;&amp;</a:t>
            </a:r>
            <a:r>
              <a:rPr lang="ru-RU" dirty="0"/>
              <a:t> выражение сводится к </a:t>
            </a:r>
            <a:r>
              <a:rPr lang="ru-RU" dirty="0" err="1">
                <a:solidFill>
                  <a:srgbClr val="00B0F0"/>
                </a:solidFill>
              </a:rPr>
              <a:t>false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Подведем итог: если условие истинно (</a:t>
            </a:r>
            <a:r>
              <a:rPr lang="ru-RU" dirty="0" err="1">
                <a:solidFill>
                  <a:srgbClr val="00B0F0"/>
                </a:solidFill>
              </a:rPr>
              <a:t>true</a:t>
            </a:r>
            <a:r>
              <a:rPr lang="ru-RU" dirty="0"/>
              <a:t>), то элемент справа от </a:t>
            </a:r>
            <a:r>
              <a:rPr lang="ru-RU" dirty="0">
                <a:solidFill>
                  <a:srgbClr val="00B0F0"/>
                </a:solidFill>
              </a:rPr>
              <a:t>&amp;&amp;</a:t>
            </a:r>
            <a:r>
              <a:rPr lang="ru-RU" dirty="0"/>
              <a:t> будет создан. Если же оно ложно (</a:t>
            </a:r>
            <a:r>
              <a:rPr lang="ru-RU" dirty="0" err="1">
                <a:solidFill>
                  <a:srgbClr val="00B0F0"/>
                </a:solidFill>
              </a:rPr>
              <a:t>false</a:t>
            </a:r>
            <a:r>
              <a:rPr lang="ru-RU" dirty="0"/>
              <a:t>), то </a:t>
            </a:r>
            <a:r>
              <a:rPr lang="ru-RU" dirty="0" err="1"/>
              <a:t>React</a:t>
            </a:r>
            <a:r>
              <a:rPr lang="ru-RU" dirty="0"/>
              <a:t> проигнорирует элемент.</a:t>
            </a:r>
          </a:p>
        </p:txBody>
      </p:sp>
    </p:spTree>
    <p:extLst>
      <p:ext uri="{BB962C8B-B14F-4D97-AF65-F5344CB8AC3E}">
        <p14:creationId xmlns:p14="http://schemas.microsoft.com/office/powerpoint/2010/main" val="384555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Предотвращение отображения компонента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268587"/>
            <a:ext cx="121920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600" dirty="0"/>
              <a:t>В редких случаях вы можете захотеть спрятать компонент, даже если он используется другим компонентом. Чтобы это сделать, верните значение </a:t>
            </a:r>
            <a:r>
              <a:rPr lang="ru-RU" sz="2600" dirty="0" err="1">
                <a:solidFill>
                  <a:srgbClr val="00B0F0"/>
                </a:solidFill>
              </a:rPr>
              <a:t>null</a:t>
            </a:r>
            <a:r>
              <a:rPr lang="ru-RU" sz="2600" dirty="0"/>
              <a:t>, вместо его реального значения</a:t>
            </a:r>
            <a:r>
              <a:rPr lang="ru-RU" sz="2600" dirty="0" smtClean="0"/>
              <a:t>.</a:t>
            </a:r>
            <a:r>
              <a:rPr lang="ru-RU" sz="2600" dirty="0"/>
              <a:t> </a:t>
            </a:r>
            <a:endParaRPr lang="ru-RU" sz="2600" dirty="0" smtClean="0"/>
          </a:p>
          <a:p>
            <a:r>
              <a:rPr lang="ru-RU" sz="2600" dirty="0" smtClean="0"/>
              <a:t>Возврат </a:t>
            </a:r>
            <a:r>
              <a:rPr lang="ru-RU" sz="2600" dirty="0"/>
              <a:t>значения </a:t>
            </a:r>
            <a:r>
              <a:rPr lang="ru-RU" sz="2600" dirty="0" err="1">
                <a:solidFill>
                  <a:srgbClr val="00B0F0"/>
                </a:solidFill>
              </a:rPr>
              <a:t>null</a:t>
            </a:r>
            <a:r>
              <a:rPr lang="ru-RU" sz="2600" dirty="0"/>
              <a:t> из метода компонента </a:t>
            </a:r>
            <a:r>
              <a:rPr lang="ru-RU" sz="2600" dirty="0" err="1">
                <a:solidFill>
                  <a:srgbClr val="00B0F0"/>
                </a:solidFill>
              </a:rPr>
              <a:t>render</a:t>
            </a:r>
            <a:r>
              <a:rPr lang="ru-RU" sz="2600" dirty="0"/>
              <a:t> не влияет на другие методы. 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799" y="4155728"/>
            <a:ext cx="5506402" cy="182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471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286536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Вы можете создавать коллекции элементов и внедрять их в JSX используя фигурные скобки {}.</a:t>
            </a:r>
          </a:p>
          <a:p>
            <a:pPr algn="just"/>
            <a:r>
              <a:rPr lang="ru-RU" sz="2000" dirty="0"/>
              <a:t>В следующем примере, мы проходим по массиву </a:t>
            </a:r>
            <a:r>
              <a:rPr lang="ru-RU" sz="2000" dirty="0" err="1">
                <a:solidFill>
                  <a:srgbClr val="00B0F0"/>
                </a:solidFill>
              </a:rPr>
              <a:t>numbers</a:t>
            </a:r>
            <a:r>
              <a:rPr lang="ru-RU" sz="2000" dirty="0"/>
              <a:t> используя функцию </a:t>
            </a:r>
            <a:r>
              <a:rPr lang="ru-RU" sz="2000" dirty="0" err="1"/>
              <a:t>JavaScript</a:t>
            </a:r>
            <a:r>
              <a:rPr lang="ru-RU" sz="2000" dirty="0"/>
              <a:t> </a:t>
            </a:r>
            <a:r>
              <a:rPr lang="ru-RU" sz="2000" dirty="0" err="1">
                <a:solidFill>
                  <a:srgbClr val="00B0F0"/>
                </a:solidFill>
              </a:rPr>
              <a:t>map</a:t>
            </a:r>
            <a:r>
              <a:rPr lang="ru-RU" sz="2000" dirty="0">
                <a:solidFill>
                  <a:srgbClr val="00B0F0"/>
                </a:solidFill>
              </a:rPr>
              <a:t>()</a:t>
            </a:r>
            <a:r>
              <a:rPr lang="ru-RU" sz="2000" dirty="0"/>
              <a:t>.</a:t>
            </a:r>
            <a:r>
              <a:rPr lang="ru-RU" sz="2000" dirty="0">
                <a:solidFill>
                  <a:srgbClr val="00B0F0"/>
                </a:solidFill>
              </a:rPr>
              <a:t> </a:t>
            </a:r>
            <a:r>
              <a:rPr lang="ru-RU" sz="2000" dirty="0"/>
              <a:t>Для каждого значения мы добавляем элемент </a:t>
            </a:r>
            <a:r>
              <a:rPr lang="ru-RU" sz="2000" dirty="0">
                <a:solidFill>
                  <a:srgbClr val="00B0F0"/>
                </a:solidFill>
              </a:rPr>
              <a:t>&lt;</a:t>
            </a:r>
            <a:r>
              <a:rPr lang="ru-RU" sz="2000" dirty="0" err="1">
                <a:solidFill>
                  <a:srgbClr val="00B0F0"/>
                </a:solidFill>
              </a:rPr>
              <a:t>li</a:t>
            </a:r>
            <a:r>
              <a:rPr lang="ru-RU" sz="2000" dirty="0">
                <a:solidFill>
                  <a:srgbClr val="00B0F0"/>
                </a:solidFill>
              </a:rPr>
              <a:t>&gt;</a:t>
            </a:r>
            <a:r>
              <a:rPr lang="ru-RU" sz="2000" dirty="0"/>
              <a:t>. И в конце, мы возвращаем результат в массив элементов </a:t>
            </a:r>
            <a:r>
              <a:rPr lang="ru-RU" sz="2000" dirty="0" err="1">
                <a:solidFill>
                  <a:srgbClr val="00B0F0"/>
                </a:solidFill>
              </a:rPr>
              <a:t>listItems</a:t>
            </a:r>
            <a:r>
              <a:rPr lang="ru-RU" sz="2000" dirty="0" smtClean="0"/>
              <a:t>.</a:t>
            </a:r>
            <a:r>
              <a:rPr lang="ru-RU" sz="2000" dirty="0"/>
              <a:t> Затем мы включим весь массив </a:t>
            </a:r>
            <a:r>
              <a:rPr lang="ru-RU" sz="2000" dirty="0" err="1">
                <a:solidFill>
                  <a:srgbClr val="00B0F0"/>
                </a:solidFill>
              </a:rPr>
              <a:t>listItems</a:t>
            </a:r>
            <a:r>
              <a:rPr lang="ru-RU" sz="2000" dirty="0"/>
              <a:t> в элемент </a:t>
            </a:r>
            <a:r>
              <a:rPr lang="ru-RU" sz="2000" dirty="0">
                <a:solidFill>
                  <a:srgbClr val="00B0F0"/>
                </a:solidFill>
              </a:rPr>
              <a:t>&lt;</a:t>
            </a:r>
            <a:r>
              <a:rPr lang="ru-RU" sz="2000" dirty="0" err="1">
                <a:solidFill>
                  <a:srgbClr val="00B0F0"/>
                </a:solidFill>
              </a:rPr>
              <a:t>ul</a:t>
            </a:r>
            <a:r>
              <a:rPr lang="ru-RU" sz="2000" dirty="0">
                <a:solidFill>
                  <a:srgbClr val="00B0F0"/>
                </a:solidFill>
              </a:rPr>
              <a:t>&gt;</a:t>
            </a:r>
            <a:r>
              <a:rPr lang="ru-RU" sz="2000" dirty="0"/>
              <a:t> и добавим его в DOM: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-1" y="4225528"/>
            <a:ext cx="57342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Этот код отобразит список чисел от 1 до 5.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248" y="4625638"/>
            <a:ext cx="4463019" cy="155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333" y="4625638"/>
            <a:ext cx="5501937" cy="15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600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281535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Ключ </a:t>
            </a:r>
            <a:r>
              <a:rPr lang="ru-RU" dirty="0"/>
              <a:t>- особый строковый атрибут, который необходимо добавить для создания списка элементов</a:t>
            </a:r>
            <a:r>
              <a:rPr lang="ru-RU" dirty="0" smtClean="0"/>
              <a:t>.</a:t>
            </a:r>
            <a:r>
              <a:rPr lang="ru-RU" dirty="0"/>
              <a:t> Ключи помогают </a:t>
            </a:r>
            <a:r>
              <a:rPr lang="ru-RU" dirty="0" err="1"/>
              <a:t>React</a:t>
            </a:r>
            <a:r>
              <a:rPr lang="ru-RU" dirty="0"/>
              <a:t> идентифицировать элементы, которые подверглись изменению, добавились или </a:t>
            </a:r>
            <a:r>
              <a:rPr lang="ru-RU" dirty="0" smtClean="0"/>
              <a:t>удалились</a:t>
            </a:r>
            <a:r>
              <a:rPr lang="ru-RU" dirty="0"/>
              <a:t>. Ключи должны быть присвоены элементам, заключенным в массивы, чтобы у них была стабильная </a:t>
            </a:r>
            <a:r>
              <a:rPr lang="ru-RU" dirty="0" err="1"/>
              <a:t>идентифицируемость</a:t>
            </a:r>
            <a:r>
              <a:rPr lang="ru-RU" dirty="0"/>
              <a:t>: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12" y="3481864"/>
            <a:ext cx="4224771" cy="1707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5189220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Лучший способ подобрать ключ — использовать строку, которая однозначно идентифицирует элемент списка. Чаще всего, в качестве ключей вы будете использовать ID ваших </a:t>
            </a:r>
            <a:r>
              <a:rPr lang="ru-RU" dirty="0" smtClean="0"/>
              <a:t>данных. Мы </a:t>
            </a:r>
            <a:r>
              <a:rPr lang="ru-RU" dirty="0"/>
              <a:t>не рекомендуем вам использовать в качестве ключей индексы, если порядок объектов может измениться. Это может негативно сказаться на отображении и может вызвать проблемы с состоянием компонента. Если вы не объявите явно ключи для списка объектов, то </a:t>
            </a:r>
            <a:r>
              <a:rPr lang="ru-RU" dirty="0" err="1"/>
              <a:t>React</a:t>
            </a:r>
            <a:r>
              <a:rPr lang="ru-RU" dirty="0"/>
              <a:t> по умолчанию будет использовать индексы в качестве ключей.</a:t>
            </a:r>
          </a:p>
        </p:txBody>
      </p:sp>
    </p:spTree>
    <p:extLst>
      <p:ext uri="{BB962C8B-B14F-4D97-AF65-F5344CB8AC3E}">
        <p14:creationId xmlns:p14="http://schemas.microsoft.com/office/powerpoint/2010/main" val="166586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Ещё немного про ключи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237155"/>
            <a:ext cx="1219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Использовать ключи имеет смысл только в контексте окружения массива</a:t>
            </a:r>
            <a:r>
              <a:rPr lang="ru-RU" dirty="0" smtClean="0"/>
              <a:t>.</a:t>
            </a:r>
            <a:r>
              <a:rPr lang="ru-RU" dirty="0"/>
              <a:t> Хорошим практическим правилом является вызов нужных ключей элементами изнутри функции </a:t>
            </a:r>
            <a:r>
              <a:rPr lang="ru-RU" dirty="0" err="1">
                <a:solidFill>
                  <a:srgbClr val="00B0F0"/>
                </a:solidFill>
              </a:rPr>
              <a:t>map</a:t>
            </a:r>
            <a:r>
              <a:rPr lang="ru-RU" dirty="0" smtClean="0">
                <a:solidFill>
                  <a:srgbClr val="00B0F0"/>
                </a:solidFill>
              </a:rPr>
              <a:t>().</a:t>
            </a:r>
          </a:p>
          <a:p>
            <a:r>
              <a:rPr lang="ru-RU" dirty="0" smtClean="0"/>
              <a:t>Ключи</a:t>
            </a:r>
            <a:r>
              <a:rPr lang="ru-RU" dirty="0"/>
              <a:t>, используемые в массивах, должны быть уникальными среди им подобных. Однако, они не должны быть глобально уникальными. Мы можем использовать те же ключи для разных </a:t>
            </a:r>
            <a:r>
              <a:rPr lang="ru-RU" dirty="0" smtClean="0"/>
              <a:t>массивов.</a:t>
            </a:r>
          </a:p>
          <a:p>
            <a:pPr algn="just"/>
            <a:r>
              <a:rPr lang="ru-RU" dirty="0"/>
              <a:t>Ключи служат для </a:t>
            </a:r>
            <a:r>
              <a:rPr lang="ru-RU" dirty="0" err="1"/>
              <a:t>React</a:t>
            </a:r>
            <a:r>
              <a:rPr lang="ru-RU" dirty="0"/>
              <a:t> подсказками, но они не передаются компонентам. Если вам необходимо их значения для ваших компонентов, то передайте их явно как свойство с другим </a:t>
            </a:r>
            <a:r>
              <a:rPr lang="ru-RU" dirty="0" smtClean="0"/>
              <a:t>именем. </a:t>
            </a:r>
            <a:r>
              <a:rPr lang="ru-RU" dirty="0"/>
              <a:t>Как показано в примере </a:t>
            </a:r>
            <a:r>
              <a:rPr lang="ru-RU" dirty="0" smtClean="0"/>
              <a:t>, </a:t>
            </a:r>
            <a:r>
              <a:rPr lang="ru-RU" dirty="0"/>
              <a:t>компонент </a:t>
            </a:r>
            <a:r>
              <a:rPr lang="ru-RU" dirty="0" err="1">
                <a:solidFill>
                  <a:srgbClr val="00B0F0"/>
                </a:solidFill>
              </a:rPr>
              <a:t>Post</a:t>
            </a:r>
            <a:r>
              <a:rPr lang="ru-RU" dirty="0"/>
              <a:t> может прочесть </a:t>
            </a:r>
            <a:r>
              <a:rPr lang="ru-RU" dirty="0">
                <a:solidFill>
                  <a:srgbClr val="00B0F0"/>
                </a:solidFill>
              </a:rPr>
              <a:t>props.id</a:t>
            </a:r>
            <a:r>
              <a:rPr lang="ru-RU" dirty="0"/>
              <a:t>, но не может </a:t>
            </a:r>
            <a:r>
              <a:rPr lang="ru-RU" dirty="0" err="1" smtClean="0">
                <a:solidFill>
                  <a:srgbClr val="00B0F0"/>
                </a:solidFill>
              </a:rPr>
              <a:t>props.key</a:t>
            </a:r>
            <a:r>
              <a:rPr lang="ru-RU" dirty="0">
                <a:solidFill>
                  <a:srgbClr val="00B0F0"/>
                </a:solidFill>
              </a:rPr>
              <a:t>.</a:t>
            </a: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422" y="4268480"/>
            <a:ext cx="4355156" cy="1926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53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210276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</a:t>
            </a:r>
            <a:r>
              <a:rPr lang="ru-RU" dirty="0" err="1"/>
              <a:t>React</a:t>
            </a:r>
            <a:r>
              <a:rPr lang="ru-RU" dirty="0"/>
              <a:t>, формы HTML работают немного по-другому, по сравнению с другими элементами DOM, потому что формы сохраняют некоторое </a:t>
            </a:r>
            <a:r>
              <a:rPr lang="ru-RU" dirty="0" smtClean="0"/>
              <a:t>внутреннее </a:t>
            </a:r>
            <a:r>
              <a:rPr lang="ru-RU" dirty="0"/>
              <a:t>состояние. Например, эта форма в простом HTML принимает одно имя: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64" y="3133606"/>
            <a:ext cx="3879871" cy="189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4934" y="5029200"/>
            <a:ext cx="121570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Эта форма ведет себя как элемент простого HTML: перенаправляет пользователя на новую страницу, когда тот заполнит форму. В </a:t>
            </a:r>
            <a:r>
              <a:rPr lang="ru-RU" dirty="0" err="1"/>
              <a:t>React</a:t>
            </a:r>
            <a:r>
              <a:rPr lang="ru-RU" dirty="0"/>
              <a:t> это работает также. Но в большинстве случаев лучше иметь </a:t>
            </a:r>
            <a:r>
              <a:rPr lang="ru-RU" dirty="0" err="1"/>
              <a:t>JavaScript</a:t>
            </a:r>
            <a:r>
              <a:rPr lang="ru-RU" dirty="0"/>
              <a:t> функцию, которая будет обрабатывать представление формы и иметь доступ к информации, которую введет пользователь. Стандартным способом достижения этого является технология "управляемых компонентов".</a:t>
            </a:r>
          </a:p>
        </p:txBody>
      </p:sp>
    </p:spTree>
    <p:extLst>
      <p:ext uri="{BB962C8B-B14F-4D97-AF65-F5344CB8AC3E}">
        <p14:creationId xmlns:p14="http://schemas.microsoft.com/office/powerpoint/2010/main" val="410459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1717"/>
            <a:ext cx="10571998" cy="970450"/>
          </a:xfrm>
        </p:spPr>
        <p:txBody>
          <a:bodyPr/>
          <a:lstStyle/>
          <a:p>
            <a:r>
              <a:rPr lang="en-US" dirty="0" smtClean="0"/>
              <a:t>Hello World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138516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Код</a:t>
            </a:r>
            <a:r>
              <a:rPr lang="en-US" sz="2800" dirty="0" smtClean="0"/>
              <a:t>: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978013" y="2138516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Результат</a:t>
            </a:r>
            <a:r>
              <a:rPr lang="en-US" sz="2800" dirty="0" smtClean="0"/>
              <a:t>:</a:t>
            </a:r>
            <a:endParaRPr lang="ru-RU" sz="28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618" y="2661735"/>
            <a:ext cx="3882131" cy="15920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4617661"/>
            <a:ext cx="10987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работы с </a:t>
            </a:r>
            <a:r>
              <a:rPr lang="ru-RU" dirty="0" err="1"/>
              <a:t>React</a:t>
            </a:r>
            <a:r>
              <a:rPr lang="ru-RU" dirty="0"/>
              <a:t> вы можете использовать</a:t>
            </a:r>
            <a:r>
              <a:rPr lang="ru-RU" dirty="0">
                <a:solidFill>
                  <a:srgbClr val="00B0F0"/>
                </a:solidFill>
              </a:rPr>
              <a:t> </a:t>
            </a:r>
            <a:r>
              <a:rPr lang="en-US" dirty="0" err="1" smtClean="0">
                <a:solidFill>
                  <a:srgbClr val="00B0F0"/>
                </a:solidFill>
              </a:rPr>
              <a:t>CodePen</a:t>
            </a:r>
            <a:r>
              <a:rPr lang="ru-RU" dirty="0"/>
              <a:t> - платформу для редактирования и хранения кода на HTML, CSS и </a:t>
            </a:r>
            <a:r>
              <a:rPr lang="ru-RU" dirty="0" err="1"/>
              <a:t>JavaScript</a:t>
            </a:r>
            <a:r>
              <a:rPr lang="ru-RU" dirty="0"/>
              <a:t> с просмотром готового результата в браузере. 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61736"/>
            <a:ext cx="4742068" cy="159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1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Управляемые компоненты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266801"/>
            <a:ext cx="1219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HTML, такие формы как </a:t>
            </a:r>
            <a:r>
              <a:rPr lang="ru-RU" dirty="0">
                <a:solidFill>
                  <a:srgbClr val="00B0F0"/>
                </a:solidFill>
              </a:rPr>
              <a:t>&lt;</a:t>
            </a:r>
            <a:r>
              <a:rPr lang="ru-RU" dirty="0" err="1">
                <a:solidFill>
                  <a:srgbClr val="00B0F0"/>
                </a:solidFill>
              </a:rPr>
              <a:t>input</a:t>
            </a:r>
            <a:r>
              <a:rPr lang="ru-RU" dirty="0" smtClean="0">
                <a:solidFill>
                  <a:srgbClr val="00B0F0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ru-RU" dirty="0">
                <a:solidFill>
                  <a:srgbClr val="00B0F0"/>
                </a:solidFill>
              </a:rPr>
              <a:t> &lt;</a:t>
            </a:r>
            <a:r>
              <a:rPr lang="ru-RU" dirty="0" err="1">
                <a:solidFill>
                  <a:srgbClr val="00B0F0"/>
                </a:solidFill>
              </a:rPr>
              <a:t>textarea</a:t>
            </a:r>
            <a:r>
              <a:rPr lang="ru-RU" dirty="0">
                <a:solidFill>
                  <a:srgbClr val="00B0F0"/>
                </a:solidFill>
              </a:rPr>
              <a:t>&gt; </a:t>
            </a:r>
            <a:r>
              <a:rPr lang="ru-RU" dirty="0">
                <a:solidFill>
                  <a:schemeClr val="bg1"/>
                </a:solidFill>
              </a:rPr>
              <a:t>и</a:t>
            </a:r>
            <a:r>
              <a:rPr lang="ru-RU" dirty="0">
                <a:solidFill>
                  <a:srgbClr val="00B0F0"/>
                </a:solidFill>
              </a:rPr>
              <a:t> &lt;</a:t>
            </a:r>
            <a:r>
              <a:rPr lang="ru-RU" dirty="0" err="1">
                <a:solidFill>
                  <a:srgbClr val="00B0F0"/>
                </a:solidFill>
              </a:rPr>
              <a:t>select</a:t>
            </a:r>
            <a:r>
              <a:rPr lang="ru-RU" dirty="0">
                <a:solidFill>
                  <a:srgbClr val="00B0F0"/>
                </a:solidFill>
              </a:rPr>
              <a:t>&gt;</a:t>
            </a:r>
            <a:r>
              <a:rPr lang="ru-RU" dirty="0"/>
              <a:t> поддерживают своё состояние и обновляют его при вводе данных. В </a:t>
            </a:r>
            <a:r>
              <a:rPr lang="ru-RU" dirty="0" err="1"/>
              <a:t>React</a:t>
            </a:r>
            <a:r>
              <a:rPr lang="ru-RU" dirty="0"/>
              <a:t> же, непостоянное состояние хранится в свойствах состояния компонента и обновляется только с помощью </a:t>
            </a:r>
            <a:r>
              <a:rPr lang="ru-RU" dirty="0" err="1">
                <a:solidFill>
                  <a:srgbClr val="00B0F0"/>
                </a:solidFill>
              </a:rPr>
              <a:t>setState</a:t>
            </a:r>
            <a:r>
              <a:rPr lang="ru-RU" dirty="0" smtClean="0">
                <a:solidFill>
                  <a:srgbClr val="00B0F0"/>
                </a:solidFill>
              </a:rPr>
              <a:t>()</a:t>
            </a:r>
            <a:r>
              <a:rPr lang="ru-RU" dirty="0" smtClean="0"/>
              <a:t>.</a:t>
            </a:r>
            <a:endParaRPr lang="ru-RU" dirty="0">
              <a:solidFill>
                <a:srgbClr val="00B0F0"/>
              </a:solidFill>
            </a:endParaRPr>
          </a:p>
          <a:p>
            <a:pPr algn="just"/>
            <a:r>
              <a:rPr lang="ru-RU" dirty="0"/>
              <a:t>Мы можем объединить их оба, сделав состояние </a:t>
            </a:r>
            <a:r>
              <a:rPr lang="ru-RU" dirty="0" err="1"/>
              <a:t>React</a:t>
            </a:r>
            <a:r>
              <a:rPr lang="ru-RU" dirty="0"/>
              <a:t> "</a:t>
            </a:r>
            <a:r>
              <a:rPr lang="ru-RU" dirty="0" smtClean="0"/>
              <a:t>единственным </a:t>
            </a:r>
            <a:r>
              <a:rPr lang="ru-RU" dirty="0"/>
              <a:t>источником правды". Компонент </a:t>
            </a:r>
            <a:r>
              <a:rPr lang="ru-RU" dirty="0" err="1"/>
              <a:t>React</a:t>
            </a:r>
            <a:r>
              <a:rPr lang="ru-RU" dirty="0"/>
              <a:t>, который отображает форму, также и контролирует то, что с ней происходит при последующем вводе данных пользователем. Форма ввода, чьё значение контролирует </a:t>
            </a:r>
            <a:r>
              <a:rPr lang="ru-RU" dirty="0" err="1"/>
              <a:t>React</a:t>
            </a:r>
            <a:r>
              <a:rPr lang="ru-RU" dirty="0"/>
              <a:t> таким образом, называется "управляемый компонент".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4298126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управляемых компонентах каждое изменение состояния будет связано с функцией-обработчиком. Это упрощает изменение и проверку ввода. Для примера, если мы хотим навязать ввод имени только из больших букв, то следует описать </a:t>
            </a:r>
            <a:r>
              <a:rPr lang="ru-RU" dirty="0" err="1">
                <a:solidFill>
                  <a:srgbClr val="00B0F0"/>
                </a:solidFill>
              </a:rPr>
              <a:t>handleChange</a:t>
            </a:r>
            <a:r>
              <a:rPr lang="ru-RU" dirty="0"/>
              <a:t> следующим образом: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663" y="5221456"/>
            <a:ext cx="8030674" cy="111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290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Управляемые компоненты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317879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Указание значения свойства для управляемого значения не позволяет пользователю изменять входные данные, если вы этого не хотите. Если вы указали </a:t>
            </a:r>
            <a:r>
              <a:rPr lang="ru-RU" dirty="0" err="1">
                <a:solidFill>
                  <a:srgbClr val="00B0F0"/>
                </a:solidFill>
              </a:rPr>
              <a:t>value</a:t>
            </a:r>
            <a:r>
              <a:rPr lang="ru-RU" dirty="0"/>
              <a:t>, но входные данные всё ещё можно менять, то скорее всего вы присвоили </a:t>
            </a:r>
            <a:r>
              <a:rPr lang="ru-RU" dirty="0" err="1">
                <a:solidFill>
                  <a:srgbClr val="00B0F0"/>
                </a:solidFill>
              </a:rPr>
              <a:t>value</a:t>
            </a:r>
            <a:r>
              <a:rPr lang="ru-RU" dirty="0"/>
              <a:t> значение </a:t>
            </a:r>
            <a:r>
              <a:rPr lang="ru-RU" dirty="0" err="1">
                <a:solidFill>
                  <a:srgbClr val="00B0F0"/>
                </a:solidFill>
              </a:rPr>
              <a:t>undefined</a:t>
            </a:r>
            <a:r>
              <a:rPr lang="ru-RU" dirty="0"/>
              <a:t> или </a:t>
            </a:r>
            <a:r>
              <a:rPr lang="ru-RU" dirty="0" err="1">
                <a:solidFill>
                  <a:srgbClr val="00B0F0"/>
                </a:solidFill>
              </a:rPr>
              <a:t>null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В следующем примере это наглядно демонстрируется (сперва поле ввода заблокировано, но после небольшой задержки становится доступным):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159" y="3795207"/>
            <a:ext cx="6591681" cy="1805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5750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состояния наверх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2256175"/>
            <a:ext cx="12192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Должен быть один "источник истины" для любой информации, которая изменяется в приложении </a:t>
            </a:r>
            <a:r>
              <a:rPr lang="ru-RU" sz="2000" dirty="0" err="1"/>
              <a:t>React</a:t>
            </a:r>
            <a:r>
              <a:rPr lang="ru-RU" sz="2000" dirty="0"/>
              <a:t>. Обычно, компоненту, который необходимо </a:t>
            </a:r>
            <a:r>
              <a:rPr lang="ru-RU" sz="2000" dirty="0" err="1"/>
              <a:t>отрисовать</a:t>
            </a:r>
            <a:r>
              <a:rPr lang="ru-RU" sz="2000" dirty="0"/>
              <a:t>, добавляют первичное состояние. Затем, если другим компонентам также необходимо это состояние, то вы можете поднять его наверх к ближайшему общему предку. Вместо того, чтобы пытаться синхронизировать состояние между разными компонентами, вам следует воспользоваться передачей информации "вниз по течению".</a:t>
            </a:r>
          </a:p>
          <a:p>
            <a:pPr algn="just"/>
            <a:r>
              <a:rPr lang="ru-RU" sz="2000" dirty="0"/>
              <a:t>Передача состояния наверх приводит к написанию более "шаблонного" кода, но это позволяет тратить меньше усилий для поиска и решения ошибок. Так как любое состояние "живет" в каком-либо компоненте и только этот компонент может менять его, то это позволяет уменьшить область ошибок. А также, вы можете применять любую пользовательскую логику для отклонения или изменения пользовательских данных.</a:t>
            </a:r>
          </a:p>
          <a:p>
            <a:pPr algn="just"/>
            <a:r>
              <a:rPr lang="ru-RU" sz="2000" dirty="0"/>
              <a:t>Если что-то может быть получено из свойств или состояния, то это, скорее всего, не должно быть в состоянии. </a:t>
            </a:r>
          </a:p>
        </p:txBody>
      </p:sp>
    </p:spTree>
    <p:extLst>
      <p:ext uri="{BB962C8B-B14F-4D97-AF65-F5344CB8AC3E}">
        <p14:creationId xmlns:p14="http://schemas.microsoft.com/office/powerpoint/2010/main" val="3328743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Композиция вместо наследования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26858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/>
              <a:t>React</a:t>
            </a:r>
            <a:r>
              <a:rPr lang="ru-RU" dirty="0"/>
              <a:t> обладает сильной композиционной моделью и мы рекомендуем использовать её вместо наследования для повторного использования кода между компонентами.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243" y="3746406"/>
            <a:ext cx="5665513" cy="1632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0" y="2884914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Некоторые компоненты не могут узнать о своих потомках раньше времени. Это обычно свойственно компонентам, которые имеют особое свойство </a:t>
            </a:r>
            <a:r>
              <a:rPr lang="ru-RU" dirty="0" err="1">
                <a:solidFill>
                  <a:srgbClr val="00B0F0"/>
                </a:solidFill>
              </a:rPr>
              <a:t>children</a:t>
            </a:r>
            <a:r>
              <a:rPr lang="ru-RU" dirty="0"/>
              <a:t> для передачи дочерних элементов непосредственно на выход: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-1" y="5378842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Свойства и композиция дают вам достаточную гибкость для настройки ваших компонентов и их поведения. Помните, что компоненты могут принимать произвольные свойства, включая примитивные </a:t>
            </a:r>
            <a:r>
              <a:rPr lang="ru-RU" dirty="0" smtClean="0"/>
              <a:t>значения</a:t>
            </a:r>
            <a:r>
              <a:rPr lang="ru-RU" dirty="0"/>
              <a:t>, элементы </a:t>
            </a:r>
            <a:r>
              <a:rPr lang="ru-RU" dirty="0" err="1"/>
              <a:t>React</a:t>
            </a:r>
            <a:r>
              <a:rPr lang="ru-RU" dirty="0"/>
              <a:t> или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1776888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Мышление в </a:t>
            </a:r>
            <a:r>
              <a:rPr lang="en-US" dirty="0" smtClean="0"/>
              <a:t>React. </a:t>
            </a:r>
            <a:r>
              <a:rPr lang="ru-RU" dirty="0" smtClean="0"/>
              <a:t>Шаг 1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319219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React</a:t>
            </a:r>
            <a:r>
              <a:rPr lang="ru-RU" dirty="0"/>
              <a:t>, по нашему мнению, - это отличный вариант для создания больших и быстрых веб-приложений с </a:t>
            </a:r>
            <a:r>
              <a:rPr lang="ru-RU" dirty="0" err="1"/>
              <a:t>JavaScript</a:t>
            </a:r>
            <a:r>
              <a:rPr lang="ru-RU" dirty="0"/>
              <a:t>. Он отлично вписывается в </a:t>
            </a:r>
            <a:r>
              <a:rPr lang="ru-RU" dirty="0" err="1"/>
              <a:t>Facebook</a:t>
            </a:r>
            <a:r>
              <a:rPr lang="ru-RU" dirty="0"/>
              <a:t> и </a:t>
            </a:r>
            <a:r>
              <a:rPr lang="ru-RU" dirty="0" err="1"/>
              <a:t>Instagram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Один из многих крупных моментов </a:t>
            </a:r>
            <a:r>
              <a:rPr lang="ru-RU" dirty="0" err="1"/>
              <a:t>React</a:t>
            </a:r>
            <a:r>
              <a:rPr lang="ru-RU" dirty="0"/>
              <a:t> это то, как следует обдумывать приложения при их создании. В этой главе мы покажем весь мыслительный процесс создания системы поиска товара на основе </a:t>
            </a:r>
            <a:r>
              <a:rPr lang="ru-RU" dirty="0" err="1"/>
              <a:t>React</a:t>
            </a:r>
            <a:r>
              <a:rPr lang="ru-RU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930967" y="3796547"/>
            <a:ext cx="7411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+mj-lt"/>
              </a:rPr>
              <a:t>Шаг 1: Разбейте UI на иерархию компонентов</a:t>
            </a:r>
            <a:endParaRPr lang="ru-RU" sz="2400" b="1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" y="4258211"/>
            <a:ext cx="120015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Первым делом, вы захотите </a:t>
            </a:r>
            <a:r>
              <a:rPr lang="ru-RU" dirty="0" err="1"/>
              <a:t>отрисовать</a:t>
            </a:r>
            <a:r>
              <a:rPr lang="ru-RU" dirty="0"/>
              <a:t> рамки вокруг каждого компонента (и подкомпонента) в макете и дать им всем имена. Если вы работаете с дизайнером, то, скорее всего, он уже это сделал. Так что поговорите с ним. Его названия слоёв в </a:t>
            </a:r>
            <a:r>
              <a:rPr lang="ru-RU" dirty="0" err="1"/>
              <a:t>Photoshop</a:t>
            </a:r>
            <a:r>
              <a:rPr lang="ru-RU" dirty="0"/>
              <a:t> могут стать отличными именами для ваших компонентов </a:t>
            </a:r>
            <a:r>
              <a:rPr lang="ru-RU" dirty="0" err="1"/>
              <a:t>React</a:t>
            </a:r>
            <a:r>
              <a:rPr lang="ru-RU" dirty="0"/>
              <a:t>!</a:t>
            </a:r>
          </a:p>
          <a:p>
            <a:pPr algn="just"/>
            <a:r>
              <a:rPr lang="ru-RU" dirty="0"/>
              <a:t>Но как понять, что должен представлять собой компонент? Просто используйте те же решения, которые вы используете при создании новой функции или объекта. Одно из таких решений - это принцип единственной ответственности, означающий, что компонент, в идеале, должен делать только что-то одно. Если компонент слишком сильно разрастается, то следует разбить его на меньшие подкомпоненты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2362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Мышление в </a:t>
            </a:r>
            <a:r>
              <a:rPr lang="en-US" dirty="0" smtClean="0"/>
              <a:t>React</a:t>
            </a:r>
            <a:r>
              <a:rPr lang="ru-RU" dirty="0" smtClean="0"/>
              <a:t>. Шаг 1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246620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Так как чаще всего вы представляете модель данных JSON пользователю, то, если ваша модель построена правильно, ваш UI (и, естественно, структура компонентов) будет прекрасно отображаться. Это связано с тем, что UI и информационные модели данных имеют тенденцию придерживаться одной и той же информационной архитектуры, а это значит, что работа по разделению UI на компоненты - тривиальна. Просто разбейте UI на компоненты, которые будут представлять конкретный фрагмент модели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816481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Мышление в </a:t>
            </a:r>
            <a:r>
              <a:rPr lang="en-US" dirty="0" smtClean="0"/>
              <a:t>React. </a:t>
            </a:r>
            <a:r>
              <a:rPr lang="ru-RU" dirty="0" smtClean="0"/>
              <a:t>Шаг 2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334123" y="2351008"/>
            <a:ext cx="7713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Шаг 2: Построение статической версии в </a:t>
            </a:r>
            <a:r>
              <a:rPr lang="ru-RU" sz="2400" b="1" dirty="0" err="1"/>
              <a:t>React</a:t>
            </a:r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2812673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Теперь, когда у вас есть иерархия компонентов, пришло время воплотить ваше приложение. Самым простым способом является построение версии, которая будет принимать модель данных и </a:t>
            </a:r>
            <a:r>
              <a:rPr lang="ru-RU" dirty="0" err="1"/>
              <a:t>отрисовывать</a:t>
            </a:r>
            <a:r>
              <a:rPr lang="ru-RU" dirty="0"/>
              <a:t> UI, но без интерактивности. Лучше всего отделить эти процессы, потому что построение статической версии требует много типизации и никакого мышления, в то время как интерактивность наоборот - не требует типизации и заставляет многое обдумывать. Далее мы увидим почему так.</a:t>
            </a:r>
          </a:p>
          <a:p>
            <a:pPr algn="just"/>
            <a:r>
              <a:rPr lang="ru-RU" dirty="0"/>
              <a:t>Чтобы построить статическую версию вашего приложения, которая будет отображать модель данных, вам необходимо сделать компоненты, которые будут использовать другие компоненты и передавать информацию через свойства. Свойства - это способ передачи информации от родителя потомкам. Если вы знакомы с концепцией состояния, то не будете использовать его при построении статической версии. Состояние предназначено только для интерактивности, т.е. для данных, которые меняются со временем. А так как в данный момент мы строим статическую версию, то состояние нам не нужно</a:t>
            </a:r>
            <a:r>
              <a:rPr lang="ru-RU" dirty="0" smtClean="0"/>
              <a:t>.</a:t>
            </a:r>
            <a:endParaRPr lang="en-US" dirty="0" smtClean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0130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Мышление в </a:t>
            </a:r>
            <a:r>
              <a:rPr lang="en-US" dirty="0" smtClean="0"/>
              <a:t>React</a:t>
            </a:r>
            <a:r>
              <a:rPr lang="ru-RU" dirty="0" smtClean="0"/>
              <a:t>. </a:t>
            </a:r>
            <a:r>
              <a:rPr lang="ru-RU" dirty="0"/>
              <a:t>Ш</a:t>
            </a:r>
            <a:r>
              <a:rPr lang="ru-RU" dirty="0" smtClean="0"/>
              <a:t>аг 3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76500" y="2237155"/>
            <a:ext cx="7833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Шаг 3: Определитесь с минимальным (но полноценным) представлением состояния UI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3068152"/>
            <a:ext cx="12192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Чтобы сделать ваш UI интерактивным, необходимо иметь возможность вносить изменения в вашу информационную модель. </a:t>
            </a:r>
            <a:r>
              <a:rPr lang="ru-RU" sz="2000" dirty="0" err="1"/>
              <a:t>React</a:t>
            </a:r>
            <a:r>
              <a:rPr lang="ru-RU" sz="2000" dirty="0"/>
              <a:t> позволяет это делать с помощью состояния.</a:t>
            </a:r>
          </a:p>
          <a:p>
            <a:pPr algn="just"/>
            <a:r>
              <a:rPr lang="ru-RU" sz="2000" dirty="0"/>
              <a:t>Чтобы построить ваше приложение правильно, вам необходимо обдумать минимальный набор изменяемых состояний, нужных приложению. Ключом к этому будет принцип DRY: </a:t>
            </a:r>
            <a:r>
              <a:rPr lang="ru-RU" sz="2000" dirty="0" err="1"/>
              <a:t>Don't</a:t>
            </a:r>
            <a:r>
              <a:rPr lang="ru-RU" sz="2000" dirty="0"/>
              <a:t> </a:t>
            </a:r>
            <a:r>
              <a:rPr lang="ru-RU" sz="2000" dirty="0" err="1"/>
              <a:t>Repeat</a:t>
            </a:r>
            <a:r>
              <a:rPr lang="ru-RU" sz="2000" dirty="0"/>
              <a:t> </a:t>
            </a:r>
            <a:r>
              <a:rPr lang="ru-RU" sz="2000" dirty="0" err="1"/>
              <a:t>Yourself</a:t>
            </a:r>
            <a:r>
              <a:rPr lang="ru-RU" sz="2000" dirty="0"/>
              <a:t> (не повторяйся). Обдумайте абсолютное и </a:t>
            </a:r>
            <a:r>
              <a:rPr lang="ru-RU" sz="2000" dirty="0" smtClean="0"/>
              <a:t>минимальное </a:t>
            </a:r>
            <a:r>
              <a:rPr lang="ru-RU" sz="2000" dirty="0"/>
              <a:t>представление состояния, которое требуется для вашего приложения и вычислите все остальное. Например, если вы делаете список дел, то просто занесите все пункты из него в массив; не стоит держать отдельную переменную состояния для их количества. Лучше, когда вам необходимо отобразить подсчет элементов списка, воспользуйтесь размером созданного массива.</a:t>
            </a:r>
          </a:p>
        </p:txBody>
      </p:sp>
    </p:spTree>
    <p:extLst>
      <p:ext uri="{BB962C8B-B14F-4D97-AF65-F5344CB8AC3E}">
        <p14:creationId xmlns:p14="http://schemas.microsoft.com/office/powerpoint/2010/main" val="1347395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Мышление в </a:t>
            </a:r>
            <a:r>
              <a:rPr lang="en-US" dirty="0"/>
              <a:t>React</a:t>
            </a:r>
            <a:r>
              <a:rPr lang="ru-RU" dirty="0"/>
              <a:t>. Шаг 3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272159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Чтобы определить, является ли компонент перед нами состоянием, просто </a:t>
            </a:r>
            <a:r>
              <a:rPr lang="ru-RU" sz="2000" dirty="0"/>
              <a:t>зададим три вопроса каждому из них:</a:t>
            </a:r>
          </a:p>
          <a:p>
            <a:pPr algn="just"/>
            <a:r>
              <a:rPr lang="ru-RU" sz="2000" dirty="0" smtClean="0"/>
              <a:t>1. Он </a:t>
            </a:r>
            <a:r>
              <a:rPr lang="ru-RU" sz="2000" dirty="0"/>
              <a:t>передаётся как свойство от родителя? Если да, то это не состояние.</a:t>
            </a:r>
          </a:p>
          <a:p>
            <a:pPr algn="just"/>
            <a:r>
              <a:rPr lang="ru-RU" sz="2000" dirty="0" smtClean="0"/>
              <a:t>2. Он </a:t>
            </a:r>
            <a:r>
              <a:rPr lang="ru-RU" sz="2000" dirty="0"/>
              <a:t>не изменяется со временем? Если да, то это не состояние.</a:t>
            </a:r>
          </a:p>
          <a:p>
            <a:pPr algn="just"/>
            <a:r>
              <a:rPr lang="ru-RU" sz="2000" dirty="0" smtClean="0"/>
              <a:t>3. Можете </a:t>
            </a:r>
            <a:r>
              <a:rPr lang="ru-RU" sz="2000" dirty="0"/>
              <a:t>ли вы вычислить его, основываясь на другом состоянии или свойстве вашего компонента? Если да, то это не состояние.</a:t>
            </a:r>
          </a:p>
        </p:txBody>
      </p:sp>
    </p:spTree>
    <p:extLst>
      <p:ext uri="{BB962C8B-B14F-4D97-AF65-F5344CB8AC3E}">
        <p14:creationId xmlns:p14="http://schemas.microsoft.com/office/powerpoint/2010/main" val="3175032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Мышление в </a:t>
            </a:r>
            <a:r>
              <a:rPr lang="en-US" dirty="0" smtClean="0"/>
              <a:t>React. </a:t>
            </a:r>
            <a:r>
              <a:rPr lang="ru-RU" dirty="0" smtClean="0"/>
              <a:t>Шаг 4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76500" y="2237155"/>
            <a:ext cx="8427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Шаг </a:t>
            </a:r>
            <a:r>
              <a:rPr lang="ru-RU" sz="2400" b="1" dirty="0" smtClean="0"/>
              <a:t>4: Определитесь </a:t>
            </a:r>
            <a:r>
              <a:rPr lang="ru-RU" sz="2400" b="1" dirty="0"/>
              <a:t>с местом жизни состояния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2707929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Итак, мы определились с минимальным набором состояний приложения. Далее, мы должны определить, какой компонент изменяет это состояние или обладает им.</a:t>
            </a:r>
          </a:p>
          <a:p>
            <a:r>
              <a:rPr lang="ru-RU" dirty="0"/>
              <a:t>Помните: </a:t>
            </a:r>
            <a:r>
              <a:rPr lang="ru-RU" dirty="0" err="1"/>
              <a:t>React</a:t>
            </a:r>
            <a:r>
              <a:rPr lang="ru-RU" dirty="0"/>
              <a:t> полностью основан на одностороннем потоке информации в иерархии компонентов. Может быть не слишком очевидным, какой из компонентов обладает тем или иным состоянием. Чаще всего, это самая сложная для понимания часть, поэтому разберем всё пошагово:</a:t>
            </a:r>
          </a:p>
          <a:p>
            <a:r>
              <a:rPr lang="ru-RU" dirty="0"/>
              <a:t>Для каждого фрагмента состояния в вашем приложении:</a:t>
            </a:r>
          </a:p>
          <a:p>
            <a:r>
              <a:rPr lang="ru-RU" dirty="0"/>
              <a:t>• Определите каждый компонент, который отвечает за рендеринг на основе этого состояния.</a:t>
            </a:r>
          </a:p>
          <a:p>
            <a:r>
              <a:rPr lang="ru-RU" dirty="0"/>
              <a:t>• Найдите общий компонент-владелец (компонент, который находится наверху иерархии и включает компоненты, которые используют это состояние).</a:t>
            </a:r>
          </a:p>
          <a:p>
            <a:pPr algn="just"/>
            <a:r>
              <a:rPr lang="ru-RU" dirty="0"/>
              <a:t>• Либо общий компонент-владелец, либо другой компонент, находящийся выше по иерархии, должны обладать этим состоянием.</a:t>
            </a:r>
          </a:p>
          <a:p>
            <a:r>
              <a:rPr lang="ru-RU" dirty="0"/>
              <a:t>• Если вы не можете найти компонент, в который имеет смысл поместить состояние, то создайте новый компонент, который будет отвечать исключительно за состояние, и включите его в иерархию выше общего компонента-владельца.</a:t>
            </a:r>
          </a:p>
        </p:txBody>
      </p:sp>
    </p:spTree>
    <p:extLst>
      <p:ext uri="{BB962C8B-B14F-4D97-AF65-F5344CB8AC3E}">
        <p14:creationId xmlns:p14="http://schemas.microsoft.com/office/powerpoint/2010/main" val="4654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415845" y="26399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39" y="2639961"/>
            <a:ext cx="5381625" cy="628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039" y="3378625"/>
            <a:ext cx="450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JSX - это расширение для </a:t>
            </a:r>
            <a:r>
              <a:rPr lang="ru-RU" dirty="0" err="1"/>
              <a:t>JavaScript</a:t>
            </a:r>
            <a:r>
              <a:rPr lang="ru-RU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380" y="2009019"/>
            <a:ext cx="2460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Пример </a:t>
            </a:r>
            <a:r>
              <a:rPr lang="en-US" sz="2800" dirty="0" smtClean="0"/>
              <a:t>JSX: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90039" y="3747957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JSX не обязателен при работе с </a:t>
            </a:r>
            <a:r>
              <a:rPr lang="ru-RU" dirty="0" err="1" smtClean="0"/>
              <a:t>React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911" y="2477729"/>
            <a:ext cx="4161211" cy="4240956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7137911" y="1976284"/>
            <a:ext cx="9492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Код</a:t>
            </a:r>
            <a:r>
              <a:rPr lang="en-US" sz="2800" dirty="0" smtClean="0"/>
              <a:t>:</a:t>
            </a:r>
            <a:endParaRPr lang="ru-RU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91729" y="4486621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Результат</a:t>
            </a:r>
            <a:r>
              <a:rPr lang="en-US" sz="2800" dirty="0" smtClean="0"/>
              <a:t>:</a:t>
            </a:r>
            <a:endParaRPr lang="ru-RU" sz="28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54" y="5015075"/>
            <a:ext cx="40862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9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Мышление в </a:t>
            </a:r>
            <a:r>
              <a:rPr lang="en-US" dirty="0"/>
              <a:t>React. </a:t>
            </a:r>
            <a:r>
              <a:rPr lang="ru-RU" dirty="0"/>
              <a:t>Шаг </a:t>
            </a: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76500" y="2237155"/>
            <a:ext cx="8427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Шаг 5</a:t>
            </a:r>
            <a:r>
              <a:rPr lang="ru-RU" sz="2400" b="1" dirty="0" smtClean="0"/>
              <a:t>: </a:t>
            </a:r>
            <a:r>
              <a:rPr lang="ru-RU" sz="2400" b="1" dirty="0"/>
              <a:t>Добавление инверсного потока данных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2713197"/>
            <a:ext cx="1219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Итак, мы создали приложение, которое работает как функция свойств и состояния, передающегося вниз по иерархии. Теперь же пришло время добавить поддержку обратного потока данных: компоненты формы глубоко в иерархии должны обновлять своё </a:t>
            </a:r>
            <a:r>
              <a:rPr lang="ru-RU" sz="2000" dirty="0" smtClean="0"/>
              <a:t>состояние.</a:t>
            </a:r>
          </a:p>
          <a:p>
            <a:r>
              <a:rPr lang="ru-RU" sz="2000" dirty="0" err="1" smtClean="0"/>
              <a:t>React</a:t>
            </a:r>
            <a:r>
              <a:rPr lang="ru-RU" sz="2000" dirty="0" smtClean="0"/>
              <a:t> </a:t>
            </a:r>
            <a:r>
              <a:rPr lang="ru-RU" sz="2000" dirty="0"/>
              <a:t>делает передачу данных явной для лучшего понимания работы программы, но это требует немного больше кода, чем в традиционной двухсторонней привязке данных</a:t>
            </a:r>
            <a:r>
              <a:rPr lang="ru-RU" sz="2000" dirty="0" smtClean="0"/>
              <a:t>.</a:t>
            </a:r>
          </a:p>
          <a:p>
            <a:r>
              <a:rPr lang="ru-RU" sz="2000" dirty="0"/>
              <a:t>Возможно, это звучит сложно, но это всего лишь пара строк кода. Зато, действительно ясно как информация перемещается по приложению.</a:t>
            </a:r>
          </a:p>
        </p:txBody>
      </p:sp>
    </p:spTree>
    <p:extLst>
      <p:ext uri="{BB962C8B-B14F-4D97-AF65-F5344CB8AC3E}">
        <p14:creationId xmlns:p14="http://schemas.microsoft.com/office/powerpoint/2010/main" val="59255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атрибутов в </a:t>
            </a:r>
            <a:r>
              <a:rPr lang="en-US" dirty="0" smtClean="0"/>
              <a:t>JSX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88620" y="2301716"/>
            <a:ext cx="6076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 можете использовать угловые скобки для определения строковой величины в качестве атрибута: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" y="3314700"/>
            <a:ext cx="60769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8620" y="4229100"/>
            <a:ext cx="6076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Также можно использовать фигурные скобки для вставки выражения </a:t>
            </a:r>
            <a:r>
              <a:rPr lang="ru-RU" dirty="0" err="1"/>
              <a:t>JavaScript</a:t>
            </a:r>
            <a:r>
              <a:rPr lang="ru-RU" dirty="0"/>
              <a:t> в атрибуте: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" y="5256908"/>
            <a:ext cx="5838825" cy="663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315200" y="2301716"/>
            <a:ext cx="361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Теги в JSX могут содержать дочерние элементы: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047107"/>
            <a:ext cx="45243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746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60020" y="2194560"/>
            <a:ext cx="6812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Элементы - наименьшие составные части </a:t>
            </a:r>
            <a:r>
              <a:rPr lang="ru-RU" dirty="0" err="1"/>
              <a:t>React</a:t>
            </a:r>
            <a:r>
              <a:rPr lang="ru-RU" dirty="0"/>
              <a:t> приложения. Элемент описывает то, что вы хотите видеть на </a:t>
            </a:r>
            <a:r>
              <a:rPr lang="ru-RU" dirty="0" smtClean="0"/>
              <a:t>экране.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Чтобы добавить элемент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React DOM, </a:t>
            </a:r>
            <a:r>
              <a:rPr lang="ru-RU" dirty="0" smtClean="0"/>
              <a:t>необходимо передать элемент и узел в функцию </a:t>
            </a:r>
            <a:r>
              <a:rPr lang="en-US" dirty="0" err="1" smtClean="0">
                <a:solidFill>
                  <a:srgbClr val="00B0F0"/>
                </a:solidFill>
              </a:rPr>
              <a:t>ReactDOM.render</a:t>
            </a:r>
            <a:r>
              <a:rPr lang="en-US" dirty="0" smtClean="0">
                <a:solidFill>
                  <a:srgbClr val="00B0F0"/>
                </a:solidFill>
              </a:rPr>
              <a:t>()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" y="4008893"/>
            <a:ext cx="64389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46620" y="2254567"/>
            <a:ext cx="4663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Элементы </a:t>
            </a:r>
            <a:r>
              <a:rPr lang="ru-RU" dirty="0" err="1"/>
              <a:t>React</a:t>
            </a:r>
            <a:r>
              <a:rPr lang="ru-RU" dirty="0"/>
              <a:t> неизменяемы. Как только вы создали элемент, то уже не сможете изменить его атрибуты или дочерние узлы</a:t>
            </a:r>
            <a:r>
              <a:rPr lang="ru-RU" dirty="0" smtClean="0"/>
              <a:t>.</a:t>
            </a:r>
            <a:endParaRPr lang="en-US" dirty="0"/>
          </a:p>
          <a:p>
            <a:r>
              <a:rPr lang="ru-RU" dirty="0" smtClean="0"/>
              <a:t>Но можно создать новый элемент и передать его в функцию: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620" y="4008892"/>
            <a:ext cx="4663440" cy="2666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6710" y="4748231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Результат</a:t>
            </a:r>
            <a:r>
              <a:rPr lang="en-US" sz="2800" dirty="0" smtClean="0"/>
              <a:t>:</a:t>
            </a:r>
            <a:endParaRPr lang="ru-RU" sz="28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" y="5342005"/>
            <a:ext cx="241935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996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168572"/>
            <a:ext cx="6423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Компоненты – это объекты, состоящие из элементов.</a:t>
            </a:r>
          </a:p>
          <a:p>
            <a:r>
              <a:rPr lang="ru-RU" dirty="0"/>
              <a:t>Простейший способ создания компонента - это написание </a:t>
            </a:r>
            <a:r>
              <a:rPr lang="ru-RU" dirty="0" err="1"/>
              <a:t>JavaScript</a:t>
            </a:r>
            <a:r>
              <a:rPr lang="ru-RU" dirty="0"/>
              <a:t>-функции: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91902"/>
            <a:ext cx="5440680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0040" y="4203114"/>
            <a:ext cx="6240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создания этого же компонента можно также использовать классы ES6: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4849445"/>
            <a:ext cx="550545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652260" y="2168572"/>
            <a:ext cx="54635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Компоненты могут ссылаться на другие компоненты при их </a:t>
            </a:r>
            <a:r>
              <a:rPr lang="ru-RU" dirty="0" smtClean="0"/>
              <a:t>выполнении</a:t>
            </a:r>
            <a:r>
              <a:rPr lang="ru-RU" dirty="0"/>
              <a:t>. Это позволяет нам использовать одну компонентную абстракцию для любых других уровней детализации. 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652260" y="3649116"/>
            <a:ext cx="54635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Когда вы создаёте компонент (функциональный или класса), то он не должен изменять свои собственные свойства</a:t>
            </a:r>
            <a:r>
              <a:rPr lang="ru-RU" dirty="0" smtClean="0"/>
              <a:t>. Пример «чистого» компонента:</a:t>
            </a:r>
            <a:endParaRPr lang="ru-RU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0" y="4849445"/>
            <a:ext cx="24574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205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функции в класс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9080" y="2188310"/>
            <a:ext cx="116738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Вы можете преобразовать функциональный компонент </a:t>
            </a:r>
            <a:r>
              <a:rPr lang="ru-RU" dirty="0" smtClean="0"/>
              <a:t>в </a:t>
            </a:r>
            <a:r>
              <a:rPr lang="ru-RU" dirty="0"/>
              <a:t>класс за 5 шагов</a:t>
            </a:r>
            <a:r>
              <a:rPr lang="ru-RU" dirty="0" smtClean="0"/>
              <a:t>:</a:t>
            </a:r>
          </a:p>
          <a:p>
            <a:r>
              <a:rPr lang="ru-RU" dirty="0" smtClean="0"/>
              <a:t>1. Создаём</a:t>
            </a:r>
            <a:r>
              <a:rPr lang="ru-RU" dirty="0"/>
              <a:t> класс ES6 с тем же именем, которое </a:t>
            </a:r>
            <a:r>
              <a:rPr lang="ru-RU" dirty="0" smtClean="0"/>
              <a:t>наследует</a:t>
            </a:r>
            <a:r>
              <a:rPr lang="en-US" dirty="0" smtClean="0"/>
              <a:t> </a:t>
            </a:r>
            <a:r>
              <a:rPr lang="ru-RU" dirty="0" err="1" smtClean="0">
                <a:solidFill>
                  <a:srgbClr val="00B0F0"/>
                </a:solidFill>
              </a:rPr>
              <a:t>React.Component</a:t>
            </a:r>
            <a:r>
              <a:rPr lang="ru-RU" i="1" dirty="0"/>
              <a:t>.</a:t>
            </a:r>
          </a:p>
          <a:p>
            <a:r>
              <a:rPr lang="ru-RU" dirty="0" smtClean="0"/>
              <a:t>2. Добавляем </a:t>
            </a:r>
            <a:r>
              <a:rPr lang="ru-RU" dirty="0"/>
              <a:t>один пустой метод </a:t>
            </a:r>
            <a:r>
              <a:rPr lang="ru-RU" dirty="0" err="1">
                <a:solidFill>
                  <a:srgbClr val="00B0F0"/>
                </a:solidFill>
              </a:rPr>
              <a:t>render</a:t>
            </a:r>
            <a:r>
              <a:rPr lang="ru-RU" dirty="0">
                <a:solidFill>
                  <a:srgbClr val="00B0F0"/>
                </a:solidFill>
              </a:rPr>
              <a:t>()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 smtClean="0"/>
              <a:t>3. Перемещаем </a:t>
            </a:r>
            <a:r>
              <a:rPr lang="ru-RU" dirty="0"/>
              <a:t>тело функции в метод </a:t>
            </a:r>
            <a:r>
              <a:rPr lang="ru-RU" dirty="0" err="1">
                <a:solidFill>
                  <a:srgbClr val="00B0F0"/>
                </a:solidFill>
              </a:rPr>
              <a:t>render</a:t>
            </a:r>
            <a:r>
              <a:rPr lang="ru-RU" dirty="0">
                <a:solidFill>
                  <a:srgbClr val="00B0F0"/>
                </a:solidFill>
              </a:rPr>
              <a:t>()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 smtClean="0"/>
              <a:t>4. Заменяем</a:t>
            </a:r>
            <a:r>
              <a:rPr lang="ru-RU" dirty="0"/>
              <a:t> </a:t>
            </a:r>
            <a:r>
              <a:rPr lang="ru-RU" dirty="0" err="1">
                <a:solidFill>
                  <a:srgbClr val="00B0F0"/>
                </a:solidFill>
              </a:rPr>
              <a:t>props</a:t>
            </a:r>
            <a:r>
              <a:rPr lang="ru-RU" dirty="0"/>
              <a:t> на </a:t>
            </a:r>
            <a:r>
              <a:rPr lang="ru-RU" dirty="0" err="1">
                <a:solidFill>
                  <a:srgbClr val="00B0F0"/>
                </a:solidFill>
              </a:rPr>
              <a:t>this.props</a:t>
            </a:r>
            <a:r>
              <a:rPr lang="ru-RU" dirty="0"/>
              <a:t> в теле </a:t>
            </a:r>
            <a:r>
              <a:rPr lang="ru-RU" dirty="0" err="1">
                <a:solidFill>
                  <a:srgbClr val="00B0F0"/>
                </a:solidFill>
              </a:rPr>
              <a:t>render</a:t>
            </a:r>
            <a:r>
              <a:rPr lang="ru-RU" dirty="0">
                <a:solidFill>
                  <a:srgbClr val="00B0F0"/>
                </a:solidFill>
              </a:rPr>
              <a:t>()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r>
              <a:rPr lang="ru-RU" dirty="0" smtClean="0"/>
              <a:t>5. Удаляем </a:t>
            </a:r>
            <a:r>
              <a:rPr lang="ru-RU" dirty="0"/>
              <a:t>пустое объявление функции.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46710" y="3958025"/>
            <a:ext cx="1798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Функция</a:t>
            </a:r>
            <a:r>
              <a:rPr lang="en-US" sz="2800" dirty="0" smtClean="0"/>
              <a:t>: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012178" y="3948560"/>
            <a:ext cx="140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Класс</a:t>
            </a:r>
            <a:r>
              <a:rPr lang="en-US" sz="2800" dirty="0" smtClean="0"/>
              <a:t>:</a:t>
            </a:r>
            <a:endParaRPr lang="ru-RU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" y="4481245"/>
            <a:ext cx="545973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78" y="4471780"/>
            <a:ext cx="5920742" cy="210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120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Состояние и жизненный цикл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0500" y="2184738"/>
            <a:ext cx="117652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Состояние подобно свойствам, но оно является закрытым и полностью контролируется компонентом. К</a:t>
            </a:r>
            <a:r>
              <a:rPr lang="ru-RU" sz="2400" dirty="0" smtClean="0"/>
              <a:t>омпоненты </a:t>
            </a:r>
            <a:r>
              <a:rPr lang="ru-RU" sz="2400" dirty="0"/>
              <a:t>могут представлять собой классы с некоторыми дополнительными возможностями. Так вот, локальное состояние и есть возможность, доступная только в </a:t>
            </a:r>
            <a:r>
              <a:rPr lang="ru-RU" sz="2400" dirty="0" smtClean="0"/>
              <a:t>классах.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ru-RU" sz="2400" dirty="0" smtClean="0"/>
              <a:t>В </a:t>
            </a:r>
            <a:r>
              <a:rPr lang="ru-RU" sz="2400" dirty="0"/>
              <a:t>приложениях со многими компонентами очень важно освобождать ресурсы, взятые компонентами, при их уничтожении</a:t>
            </a:r>
            <a:r>
              <a:rPr lang="ru-RU" sz="2400" dirty="0" smtClean="0"/>
              <a:t>.</a:t>
            </a:r>
            <a:r>
              <a:rPr lang="ru-RU" sz="2400" dirty="0"/>
              <a:t> Мы можем объявить специальные методы для компонентов-классов, чтобы запускать некий код, когда компонент загружается и </a:t>
            </a:r>
            <a:r>
              <a:rPr lang="ru-RU" sz="2400" dirty="0" smtClean="0"/>
              <a:t>выгружается</a:t>
            </a:r>
            <a:r>
              <a:rPr lang="en-US" sz="2400" dirty="0" smtClean="0"/>
              <a:t>. </a:t>
            </a:r>
            <a:r>
              <a:rPr lang="ru-RU" sz="2400" dirty="0"/>
              <a:t>Эти методы называются "привязки жизненного цикла". Метод </a:t>
            </a:r>
            <a:r>
              <a:rPr lang="ru-RU" sz="2400" dirty="0" err="1">
                <a:solidFill>
                  <a:srgbClr val="00B0F0"/>
                </a:solidFill>
              </a:rPr>
              <a:t>componentDidMount</a:t>
            </a:r>
            <a:r>
              <a:rPr lang="ru-RU" sz="2400" dirty="0">
                <a:solidFill>
                  <a:srgbClr val="00B0F0"/>
                </a:solidFill>
              </a:rPr>
              <a:t>()</a:t>
            </a:r>
            <a:r>
              <a:rPr lang="ru-RU" sz="2400" dirty="0"/>
              <a:t> запускается после того, как компонент внедрится в DOM. </a:t>
            </a:r>
            <a:r>
              <a:rPr lang="en-US" sz="2400" dirty="0" smtClean="0"/>
              <a:t> </a:t>
            </a:r>
            <a:r>
              <a:rPr lang="ru-RU" sz="2400" dirty="0" smtClean="0"/>
              <a:t>Уничтожаем же компонент в методе </a:t>
            </a:r>
            <a:r>
              <a:rPr lang="en-US" sz="2400" dirty="0" err="1">
                <a:solidFill>
                  <a:srgbClr val="00B0F0"/>
                </a:solidFill>
              </a:rPr>
              <a:t>componentWillUnmount</a:t>
            </a:r>
            <a:r>
              <a:rPr lang="en-US" sz="2400" dirty="0" smtClean="0">
                <a:solidFill>
                  <a:srgbClr val="00B0F0"/>
                </a:solidFill>
              </a:rPr>
              <a:t>()</a:t>
            </a:r>
            <a:r>
              <a:rPr lang="ru-RU" sz="2400" dirty="0" smtClean="0"/>
              <a:t>.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5648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использования состояния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766676" y="2215634"/>
            <a:ext cx="52229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1. Не изменяйте состояние напрямую!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59848" y="2745106"/>
            <a:ext cx="2831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Используйте </a:t>
            </a:r>
            <a:r>
              <a:rPr lang="en-US" dirty="0" err="1">
                <a:solidFill>
                  <a:srgbClr val="00B0F0"/>
                </a:solidFill>
              </a:rPr>
              <a:t>setState</a:t>
            </a:r>
            <a:r>
              <a:rPr lang="en-US" dirty="0">
                <a:solidFill>
                  <a:srgbClr val="00B0F0"/>
                </a:solidFill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868" y="2745106"/>
            <a:ext cx="4922520" cy="57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2925901" y="3337560"/>
            <a:ext cx="70727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2</a:t>
            </a:r>
            <a:r>
              <a:rPr lang="ru-RU" sz="2000" b="1" dirty="0" smtClean="0"/>
              <a:t>. </a:t>
            </a:r>
            <a:r>
              <a:rPr lang="ru-RU" sz="2000" b="1" dirty="0"/>
              <a:t>Обновления состояния могут быть асинхронными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5062" y="3737670"/>
            <a:ext cx="12126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/>
              <a:t>React</a:t>
            </a:r>
            <a:r>
              <a:rPr lang="ru-RU" dirty="0"/>
              <a:t> может объединять несколько вызовов </a:t>
            </a:r>
            <a:r>
              <a:rPr lang="ru-RU" dirty="0" err="1">
                <a:solidFill>
                  <a:srgbClr val="00B0F0"/>
                </a:solidFill>
              </a:rPr>
              <a:t>setState</a:t>
            </a:r>
            <a:r>
              <a:rPr lang="ru-RU" dirty="0">
                <a:solidFill>
                  <a:srgbClr val="00B0F0"/>
                </a:solidFill>
              </a:rPr>
              <a:t>()</a:t>
            </a:r>
            <a:r>
              <a:rPr lang="ru-RU" dirty="0"/>
              <a:t> в одно обновление для лучшей производительности. Это возможно потому, что </a:t>
            </a:r>
            <a:r>
              <a:rPr lang="ru-RU" dirty="0" err="1">
                <a:solidFill>
                  <a:srgbClr val="00B0F0"/>
                </a:solidFill>
              </a:rPr>
              <a:t>this.props</a:t>
            </a:r>
            <a:r>
              <a:rPr lang="ru-RU" dirty="0"/>
              <a:t> и </a:t>
            </a:r>
            <a:r>
              <a:rPr lang="ru-RU" dirty="0" err="1">
                <a:solidFill>
                  <a:srgbClr val="00B0F0"/>
                </a:solidFill>
              </a:rPr>
              <a:t>this.state</a:t>
            </a:r>
            <a:r>
              <a:rPr lang="ru-RU" dirty="0"/>
              <a:t> могут быть обновлены асинхронно, так что вы можете не основываться на их значениях для вычисления следующего состояния.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043" y="4937997"/>
            <a:ext cx="5746169" cy="1645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073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Другая 8">
      <a:dk1>
        <a:srgbClr val="212121"/>
      </a:dk1>
      <a:lt1>
        <a:srgbClr val="212121"/>
      </a:lt1>
      <a:dk2>
        <a:srgbClr val="FFFFFF"/>
      </a:dk2>
      <a:lt2>
        <a:srgbClr val="FFFFFF"/>
      </a:lt2>
      <a:accent1>
        <a:srgbClr val="92D050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2140</Words>
  <Application>Microsoft Office PowerPoint</Application>
  <PresentationFormat>Произвольный</PresentationFormat>
  <Paragraphs>135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Цитаты</vt:lpstr>
      <vt:lpstr>ReactJS</vt:lpstr>
      <vt:lpstr>Hello World</vt:lpstr>
      <vt:lpstr>JSX</vt:lpstr>
      <vt:lpstr>Определение атрибутов в JSX</vt:lpstr>
      <vt:lpstr>Элементы</vt:lpstr>
      <vt:lpstr>Компоненты</vt:lpstr>
      <vt:lpstr>Преобразование функции в класс</vt:lpstr>
      <vt:lpstr>Состояние и жизненный цикл</vt:lpstr>
      <vt:lpstr>Правила использования состояния</vt:lpstr>
      <vt:lpstr>Правила использования состояния</vt:lpstr>
      <vt:lpstr>Передача данных</vt:lpstr>
      <vt:lpstr>Обработка событий</vt:lpstr>
      <vt:lpstr>Выборочный рендеринг</vt:lpstr>
      <vt:lpstr>If и логический оператор &amp;&amp;</vt:lpstr>
      <vt:lpstr>Предотвращение отображения компонента</vt:lpstr>
      <vt:lpstr>Списки</vt:lpstr>
      <vt:lpstr>Ключи</vt:lpstr>
      <vt:lpstr>Ещё немного про ключи</vt:lpstr>
      <vt:lpstr>Формы</vt:lpstr>
      <vt:lpstr>Управляемые компоненты</vt:lpstr>
      <vt:lpstr>Управляемые компоненты</vt:lpstr>
      <vt:lpstr>Передача состояния наверх</vt:lpstr>
      <vt:lpstr>Композиция вместо наследования</vt:lpstr>
      <vt:lpstr>Мышление в React. Шаг 1</vt:lpstr>
      <vt:lpstr>Мышление в React. Шаг 1</vt:lpstr>
      <vt:lpstr>Мышление в React. Шаг 2</vt:lpstr>
      <vt:lpstr>Мышление в React. Шаг 3</vt:lpstr>
      <vt:lpstr>Мышление в React. Шаг 3</vt:lpstr>
      <vt:lpstr>Мышление в React. Шаг 4</vt:lpstr>
      <vt:lpstr>Мышление в React. Шаг 5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Пользователь Windows</dc:creator>
  <cp:lastModifiedBy>Лжепророк</cp:lastModifiedBy>
  <cp:revision>23</cp:revision>
  <dcterms:created xsi:type="dcterms:W3CDTF">2018-05-11T11:42:53Z</dcterms:created>
  <dcterms:modified xsi:type="dcterms:W3CDTF">2018-06-03T12:44:18Z</dcterms:modified>
</cp:coreProperties>
</file>