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Lst>
  <p:notesMasterIdLst>
    <p:notesMasterId r:id="rId25"/>
  </p:notesMasterIdLst>
  <p:sldIdLst>
    <p:sldId id="256" r:id="rId3"/>
    <p:sldId id="258" r:id="rId4"/>
    <p:sldId id="260" r:id="rId5"/>
    <p:sldId id="262" r:id="rId6"/>
    <p:sldId id="263" r:id="rId7"/>
    <p:sldId id="265" r:id="rId8"/>
    <p:sldId id="267" r:id="rId9"/>
    <p:sldId id="268" r:id="rId10"/>
    <p:sldId id="269" r:id="rId11"/>
    <p:sldId id="272" r:id="rId12"/>
    <p:sldId id="275" r:id="rId13"/>
    <p:sldId id="276" r:id="rId14"/>
    <p:sldId id="278" r:id="rId15"/>
    <p:sldId id="280" r:id="rId16"/>
    <p:sldId id="282" r:id="rId17"/>
    <p:sldId id="283" r:id="rId18"/>
    <p:sldId id="285" r:id="rId19"/>
    <p:sldId id="286" r:id="rId20"/>
    <p:sldId id="287" r:id="rId21"/>
    <p:sldId id="288" r:id="rId22"/>
    <p:sldId id="289" r:id="rId23"/>
    <p:sldId id="291" r:id="rId24"/>
  </p:sldIdLst>
  <p:sldSz cx="9144000" cy="5143500" type="screen16x9"/>
  <p:notesSz cx="6858000" cy="9144000"/>
  <p:embeddedFontLst>
    <p:embeddedFont>
      <p:font typeface="Open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gxxvl+tfa5dZsiyGt2UeOmm2uC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943A0F-5956-4700-BAC9-35DB47F86FB8}">
  <a:tblStyle styleId="{6E943A0F-5956-4700-BAC9-35DB47F86FB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52"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56"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27" name="Google Shape;12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91" name="Google Shape;29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07" name="Google Shape;30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24" name="Google Shape;32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41" name="Google Shape;34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349" name="Google Shape;34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365" name="Google Shape;36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373" name="Google Shape;37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383" name="Google Shape;38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391" name="Google Shape;3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401" name="Google Shape;4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419" name="Google Shape;41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157" name="Google Shape;15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182" name="Google Shape;18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99" name="Google Shape;19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216" name="Google Shape;21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224" name="Google Shape;22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32" name="Google Shape;2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38"/>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11" name="Google Shape;11;p38"/>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2" name="Google Shape;12;p38"/>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13" name="Google Shape;13;p3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51"/>
        <p:cNvGrpSpPr/>
        <p:nvPr/>
      </p:nvGrpSpPr>
      <p:grpSpPr>
        <a:xfrm>
          <a:off x="0" y="0"/>
          <a:ext cx="0" cy="0"/>
          <a:chOff x="0" y="0"/>
          <a:chExt cx="0" cy="0"/>
        </a:xfrm>
      </p:grpSpPr>
      <p:sp>
        <p:nvSpPr>
          <p:cNvPr id="52" name="Google Shape;52;p47"/>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3" name="Google Shape;53;p4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54"/>
        <p:cNvGrpSpPr/>
        <p:nvPr/>
      </p:nvGrpSpPr>
      <p:grpSpPr>
        <a:xfrm>
          <a:off x="0" y="0"/>
          <a:ext cx="0" cy="0"/>
          <a:chOff x="0" y="0"/>
          <a:chExt cx="0" cy="0"/>
        </a:xfrm>
      </p:grpSpPr>
      <p:pic>
        <p:nvPicPr>
          <p:cNvPr id="55" name="Google Shape;55;p48"/>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56" name="Google Shape;56;p48"/>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7" name="Google Shape;57;p4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58"/>
        <p:cNvGrpSpPr/>
        <p:nvPr/>
      </p:nvGrpSpPr>
      <p:grpSpPr>
        <a:xfrm>
          <a:off x="0" y="0"/>
          <a:ext cx="0" cy="0"/>
          <a:chOff x="0" y="0"/>
          <a:chExt cx="0" cy="0"/>
        </a:xfrm>
      </p:grpSpPr>
      <p:sp>
        <p:nvSpPr>
          <p:cNvPr id="59" name="Google Shape;59;p49"/>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60" name="Google Shape;60;p49"/>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61" name="Google Shape;61;p49"/>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62" name="Google Shape;62;p4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63"/>
        <p:cNvGrpSpPr/>
        <p:nvPr/>
      </p:nvGrpSpPr>
      <p:grpSpPr>
        <a:xfrm>
          <a:off x="0" y="0"/>
          <a:ext cx="0" cy="0"/>
          <a:chOff x="0" y="0"/>
          <a:chExt cx="0" cy="0"/>
        </a:xfrm>
      </p:grpSpPr>
      <p:sp>
        <p:nvSpPr>
          <p:cNvPr id="64" name="Google Shape;64;p50"/>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65" name="Google Shape;65;p50"/>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66" name="Google Shape;66;p50"/>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67" name="Google Shape;67;p5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68"/>
        <p:cNvGrpSpPr/>
        <p:nvPr/>
      </p:nvGrpSpPr>
      <p:grpSpPr>
        <a:xfrm>
          <a:off x="0" y="0"/>
          <a:ext cx="0" cy="0"/>
          <a:chOff x="0" y="0"/>
          <a:chExt cx="0" cy="0"/>
        </a:xfrm>
      </p:grpSpPr>
      <p:sp>
        <p:nvSpPr>
          <p:cNvPr id="69" name="Google Shape;69;p51"/>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0" name="Google Shape;70;p51"/>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1" name="Google Shape;71;p51"/>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72" name="Google Shape;72;p51"/>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73"/>
        <p:cNvGrpSpPr/>
        <p:nvPr/>
      </p:nvGrpSpPr>
      <p:grpSpPr>
        <a:xfrm>
          <a:off x="0" y="0"/>
          <a:ext cx="0" cy="0"/>
          <a:chOff x="0" y="0"/>
          <a:chExt cx="0" cy="0"/>
        </a:xfrm>
      </p:grpSpPr>
      <p:sp>
        <p:nvSpPr>
          <p:cNvPr id="74" name="Google Shape;74;p52"/>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5" name="Google Shape;75;p52"/>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6" name="Google Shape;76;p52"/>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77" name="Google Shape;77;p5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78"/>
        <p:cNvGrpSpPr/>
        <p:nvPr/>
      </p:nvGrpSpPr>
      <p:grpSpPr>
        <a:xfrm>
          <a:off x="0" y="0"/>
          <a:ext cx="0" cy="0"/>
          <a:chOff x="0" y="0"/>
          <a:chExt cx="0" cy="0"/>
        </a:xfrm>
      </p:grpSpPr>
      <p:sp>
        <p:nvSpPr>
          <p:cNvPr id="79" name="Google Shape;79;p5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4"/>
        <p:cNvGrpSpPr/>
        <p:nvPr/>
      </p:nvGrpSpPr>
      <p:grpSpPr>
        <a:xfrm>
          <a:off x="0" y="0"/>
          <a:ext cx="0" cy="0"/>
          <a:chOff x="0" y="0"/>
          <a:chExt cx="0" cy="0"/>
        </a:xfrm>
      </p:grpSpPr>
      <p:sp>
        <p:nvSpPr>
          <p:cNvPr id="85" name="Google Shape;85;p5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86" name="Google Shape;86;p5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7" name="Google Shape;87;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p5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0" name="Google Shape;90;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3" name="Google Shape;93;p5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4" name="Google Shape;94;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14"/>
        <p:cNvGrpSpPr/>
        <p:nvPr/>
      </p:nvGrpSpPr>
      <p:grpSpPr>
        <a:xfrm>
          <a:off x="0" y="0"/>
          <a:ext cx="0" cy="0"/>
          <a:chOff x="0" y="0"/>
          <a:chExt cx="0" cy="0"/>
        </a:xfrm>
      </p:grpSpPr>
      <p:sp>
        <p:nvSpPr>
          <p:cNvPr id="15" name="Google Shape;15;p39"/>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6" name="Google Shape;16;p39"/>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7" name="Google Shape;17;p39"/>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8" name="Google Shape;18;p39"/>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9" name="Google Shape;19;p39"/>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20" name="Google Shape;20;p39"/>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7" name="Google Shape;97;p5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8" name="Google Shape;98;p5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9" name="Google Shape;99;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2" name="Google Shape;102;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6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5" name="Google Shape;105;p6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6" name="Google Shape;106;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
        <p:cNvGrpSpPr/>
        <p:nvPr/>
      </p:nvGrpSpPr>
      <p:grpSpPr>
        <a:xfrm>
          <a:off x="0" y="0"/>
          <a:ext cx="0" cy="0"/>
          <a:chOff x="0" y="0"/>
          <a:chExt cx="0" cy="0"/>
        </a:xfrm>
      </p:grpSpPr>
      <p:sp>
        <p:nvSpPr>
          <p:cNvPr id="108" name="Google Shape;108;p6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9" name="Google Shape;109;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6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6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3" name="Google Shape;113;p6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4" name="Google Shape;114;p6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15" name="Google Shape;115;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p6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18" name="Google Shape;118;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p6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1" name="Google Shape;121;p6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22" name="Google Shape;122;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sp>
        <p:nvSpPr>
          <p:cNvPr id="124" name="Google Shape;124;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21"/>
        <p:cNvGrpSpPr/>
        <p:nvPr/>
      </p:nvGrpSpPr>
      <p:grpSpPr>
        <a:xfrm>
          <a:off x="0" y="0"/>
          <a:ext cx="0" cy="0"/>
          <a:chOff x="0" y="0"/>
          <a:chExt cx="0" cy="0"/>
        </a:xfrm>
      </p:grpSpPr>
      <p:sp>
        <p:nvSpPr>
          <p:cNvPr id="22" name="Google Shape;22;p40"/>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23" name="Google Shape;23;p4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24"/>
        <p:cNvGrpSpPr/>
        <p:nvPr/>
      </p:nvGrpSpPr>
      <p:grpSpPr>
        <a:xfrm>
          <a:off x="0" y="0"/>
          <a:ext cx="0" cy="0"/>
          <a:chOff x="0" y="0"/>
          <a:chExt cx="0" cy="0"/>
        </a:xfrm>
      </p:grpSpPr>
      <p:sp>
        <p:nvSpPr>
          <p:cNvPr id="25" name="Google Shape;25;p4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26" name="Google Shape;26;p4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27" name="Google Shape;27;p4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28" name="Google Shape;28;p4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29" name="Google Shape;29;p4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30"/>
        <p:cNvGrpSpPr/>
        <p:nvPr/>
      </p:nvGrpSpPr>
      <p:grpSpPr>
        <a:xfrm>
          <a:off x="0" y="0"/>
          <a:ext cx="0" cy="0"/>
          <a:chOff x="0" y="0"/>
          <a:chExt cx="0" cy="0"/>
        </a:xfrm>
      </p:grpSpPr>
      <p:sp>
        <p:nvSpPr>
          <p:cNvPr id="31" name="Google Shape;31;p42"/>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32" name="Google Shape;32;p42"/>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3" name="Google Shape;33;p4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34"/>
        <p:cNvGrpSpPr/>
        <p:nvPr/>
      </p:nvGrpSpPr>
      <p:grpSpPr>
        <a:xfrm>
          <a:off x="0" y="0"/>
          <a:ext cx="0" cy="0"/>
          <a:chOff x="0" y="0"/>
          <a:chExt cx="0" cy="0"/>
        </a:xfrm>
      </p:grpSpPr>
      <p:sp>
        <p:nvSpPr>
          <p:cNvPr id="35" name="Google Shape;35;p4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36" name="Google Shape;36;p4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37"/>
        <p:cNvGrpSpPr/>
        <p:nvPr/>
      </p:nvGrpSpPr>
      <p:grpSpPr>
        <a:xfrm>
          <a:off x="0" y="0"/>
          <a:ext cx="0" cy="0"/>
          <a:chOff x="0" y="0"/>
          <a:chExt cx="0" cy="0"/>
        </a:xfrm>
      </p:grpSpPr>
      <p:sp>
        <p:nvSpPr>
          <p:cNvPr id="38" name="Google Shape;38;p44"/>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9" name="Google Shape;39;p44"/>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40" name="Google Shape;40;p44"/>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1" name="Google Shape;41;p4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42" name="Google Shape;42;p44"/>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43"/>
        <p:cNvGrpSpPr/>
        <p:nvPr/>
      </p:nvGrpSpPr>
      <p:grpSpPr>
        <a:xfrm>
          <a:off x="0" y="0"/>
          <a:ext cx="0" cy="0"/>
          <a:chOff x="0" y="0"/>
          <a:chExt cx="0" cy="0"/>
        </a:xfrm>
      </p:grpSpPr>
      <p:sp>
        <p:nvSpPr>
          <p:cNvPr id="44" name="Google Shape;44;p4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5" name="Google Shape;45;p45"/>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46" name="Google Shape;46;p4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47"/>
        <p:cNvGrpSpPr/>
        <p:nvPr/>
      </p:nvGrpSpPr>
      <p:grpSpPr>
        <a:xfrm>
          <a:off x="0" y="0"/>
          <a:ext cx="0" cy="0"/>
          <a:chOff x="0" y="0"/>
          <a:chExt cx="0" cy="0"/>
        </a:xfrm>
      </p:grpSpPr>
      <p:sp>
        <p:nvSpPr>
          <p:cNvPr id="48" name="Google Shape;48;p46"/>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R="0" lvl="0" algn="l">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9" name="Google Shape;49;p46"/>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0" name="Google Shape;50;p4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 name="Google Shape;7;p37"/>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8" name="Google Shape;8;p3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0"/>
        <p:cNvGrpSpPr/>
        <p:nvPr/>
      </p:nvGrpSpPr>
      <p:grpSpPr>
        <a:xfrm>
          <a:off x="0" y="0"/>
          <a:ext cx="0" cy="0"/>
          <a:chOff x="0" y="0"/>
          <a:chExt cx="0" cy="0"/>
        </a:xfrm>
      </p:grpSpPr>
      <p:sp>
        <p:nvSpPr>
          <p:cNvPr id="81" name="Google Shape;81;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2" name="Google Shape;82;p5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3" name="Google Shape;83;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PNTc1ZEb0Q2aJCuVIczJxtoD-816DOvr/view?usp=sharing"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file/d/1lJZ6YLGljq3daxoq1IViRT8CwmHrclk1/view?usp=sharing"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SzPts val="500"/>
              <a:buFont typeface="Open Sans"/>
              <a:buNone/>
            </a:pPr>
            <a:r>
              <a:rPr lang="en" sz="4200" dirty="0"/>
              <a:t>DoorDash</a:t>
            </a:r>
            <a:endParaRPr sz="4200" dirty="0"/>
          </a:p>
        </p:txBody>
      </p:sp>
      <p:sp>
        <p:nvSpPr>
          <p:cNvPr id="130" name="Google Shape;130;p1"/>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SzPts val="500"/>
              <a:buFont typeface="Open Sans"/>
              <a:buNone/>
            </a:pPr>
            <a:r>
              <a:rPr lang="en" dirty="0"/>
              <a:t>Developing the product</a:t>
            </a:r>
            <a:endParaRPr b="1" dirty="0"/>
          </a:p>
          <a:p>
            <a:pPr marL="0" marR="0" lvl="0" indent="0" algn="l" rtl="0">
              <a:lnSpc>
                <a:spcPct val="131250"/>
              </a:lnSpc>
              <a:spcBef>
                <a:spcPts val="0"/>
              </a:spcBef>
              <a:spcAft>
                <a:spcPts val="0"/>
              </a:spcAft>
              <a:buClr>
                <a:srgbClr val="9CBDD8"/>
              </a:buClr>
              <a:buSzPts val="500"/>
              <a:buFont typeface="Open Sans"/>
              <a:buNone/>
            </a:pPr>
            <a:endParaRPr b="1" dirty="0"/>
          </a:p>
          <a:p>
            <a:pPr marL="0" marR="0" lvl="0" indent="0" algn="l" rtl="0">
              <a:lnSpc>
                <a:spcPct val="131250"/>
              </a:lnSpc>
              <a:spcBef>
                <a:spcPts val="0"/>
              </a:spcBef>
              <a:spcAft>
                <a:spcPts val="0"/>
              </a:spcAft>
              <a:buClr>
                <a:srgbClr val="9CBDD8"/>
              </a:buClr>
              <a:buSzPts val="500"/>
              <a:buFont typeface="Open Sans"/>
              <a:buNone/>
            </a:pPr>
            <a:r>
              <a:rPr lang="en" b="1" dirty="0"/>
              <a:t>Product Owner: Srinivas Katti</a:t>
            </a:r>
            <a:endParaRPr b="1" dirty="0"/>
          </a:p>
          <a:p>
            <a:pPr marL="0" marR="0" lvl="0" indent="0" algn="l" rtl="0">
              <a:lnSpc>
                <a:spcPct val="131250"/>
              </a:lnSpc>
              <a:spcBef>
                <a:spcPts val="0"/>
              </a:spcBef>
              <a:spcAft>
                <a:spcPts val="0"/>
              </a:spcAft>
              <a:buClr>
                <a:srgbClr val="9CBDD8"/>
              </a:buClr>
              <a:buSzPts val="500"/>
              <a:buFont typeface="Open Sans"/>
              <a:buNone/>
            </a:pPr>
            <a:endParaRPr sz="500" dirty="0"/>
          </a:p>
        </p:txBody>
      </p:sp>
      <p:sp>
        <p:nvSpPr>
          <p:cNvPr id="131" name="Google Shape;131;p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Google Shape;260;p17"/>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endParaRPr/>
          </a:p>
        </p:txBody>
      </p:sp>
      <p:sp>
        <p:nvSpPr>
          <p:cNvPr id="261" name="Google Shape;261;p17"/>
          <p:cNvSpPr txBox="1">
            <a:spLocks noGrp="1"/>
          </p:cNvSpPr>
          <p:nvPr>
            <p:ph type="title"/>
          </p:nvPr>
        </p:nvSpPr>
        <p:spPr>
          <a:xfrm>
            <a:off x="381000" y="76200"/>
            <a:ext cx="8229600" cy="5952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2800" dirty="0"/>
              <a:t>DoorDash Project Google API documentation</a:t>
            </a:r>
            <a:endParaRPr sz="2800" dirty="0"/>
          </a:p>
        </p:txBody>
      </p:sp>
      <p:sp>
        <p:nvSpPr>
          <p:cNvPr id="262" name="Google Shape;262;p17"/>
          <p:cNvSpPr txBox="1">
            <a:spLocks noGrp="1"/>
          </p:cNvSpPr>
          <p:nvPr>
            <p:ph type="body" idx="3"/>
          </p:nvPr>
        </p:nvSpPr>
        <p:spPr>
          <a:xfrm>
            <a:off x="381000" y="844282"/>
            <a:ext cx="8229600" cy="2605849"/>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34275" tIns="34275" rIns="34275" bIns="34275" anchor="t" anchorCtr="0">
            <a:noAutofit/>
          </a:bodyPr>
          <a:lstStyle/>
          <a:p>
            <a:pPr marL="457200" lvl="0" indent="0" algn="l" rtl="0">
              <a:lnSpc>
                <a:spcPct val="115000"/>
              </a:lnSpc>
              <a:spcBef>
                <a:spcPts val="0"/>
              </a:spcBef>
              <a:spcAft>
                <a:spcPts val="0"/>
              </a:spcAft>
              <a:buSzPts val="1400"/>
              <a:buNone/>
            </a:pPr>
            <a:endParaRPr lang="en-US" sz="1200" dirty="0"/>
          </a:p>
          <a:p>
            <a:pPr marL="628650" indent="-171450">
              <a:lnSpc>
                <a:spcPct val="115000"/>
              </a:lnSpc>
              <a:spcBef>
                <a:spcPts val="0"/>
              </a:spcBef>
            </a:pPr>
            <a:r>
              <a:rPr lang="en-US" sz="1200" dirty="0">
                <a:solidFill>
                  <a:srgbClr val="2D3D4A"/>
                </a:solidFill>
              </a:rPr>
              <a:t>The Google Distance Matrix  API documentation Provides the distance and the time required for the delivery by providing the origins details. </a:t>
            </a:r>
            <a:r>
              <a:rPr lang="en-US" sz="1200" dirty="0"/>
              <a:t>If the address is passed , the string is parsed and converted to geocodes to find the distance and the time required for the delivery </a:t>
            </a:r>
          </a:p>
          <a:p>
            <a:pPr marL="628650" indent="-171450">
              <a:lnSpc>
                <a:spcPct val="115000"/>
              </a:lnSpc>
              <a:spcBef>
                <a:spcPts val="0"/>
              </a:spcBef>
            </a:pPr>
            <a:endParaRPr lang="en-US" sz="1200" dirty="0">
              <a:solidFill>
                <a:srgbClr val="2D3D4A"/>
              </a:solidFill>
            </a:endParaRPr>
          </a:p>
          <a:p>
            <a:pPr marL="628650" indent="-171450">
              <a:lnSpc>
                <a:spcPct val="115000"/>
              </a:lnSpc>
              <a:spcBef>
                <a:spcPts val="0"/>
              </a:spcBef>
            </a:pPr>
            <a:r>
              <a:rPr lang="en-US" sz="1200" dirty="0"/>
              <a:t>The Google direction API provides the driving direction between the source and the destination, which our Doordash robot shall read it and deliver to the destination address</a:t>
            </a:r>
          </a:p>
          <a:p>
            <a:pPr marL="628650" indent="-171450">
              <a:lnSpc>
                <a:spcPct val="115000"/>
              </a:lnSpc>
              <a:spcBef>
                <a:spcPts val="0"/>
              </a:spcBef>
            </a:pPr>
            <a:endParaRPr lang="en-US" sz="1200" dirty="0">
              <a:solidFill>
                <a:srgbClr val="2D3D4A"/>
              </a:solidFill>
            </a:endParaRPr>
          </a:p>
          <a:p>
            <a:pPr marL="628650" indent="-171450">
              <a:lnSpc>
                <a:spcPct val="115000"/>
              </a:lnSpc>
              <a:spcBef>
                <a:spcPts val="0"/>
              </a:spcBef>
            </a:pPr>
            <a:r>
              <a:rPr lang="en-US" sz="1200" dirty="0"/>
              <a:t>The operations team can track the robot in real-time and track the robot in real time. </a:t>
            </a:r>
          </a:p>
          <a:p>
            <a:pPr marL="628650" indent="-171450">
              <a:lnSpc>
                <a:spcPct val="115000"/>
              </a:lnSpc>
              <a:spcBef>
                <a:spcPts val="0"/>
              </a:spcBef>
            </a:pPr>
            <a:endParaRPr lang="en-US" sz="1200" dirty="0"/>
          </a:p>
          <a:p>
            <a:pPr marL="628650" indent="-171450">
              <a:lnSpc>
                <a:spcPct val="115000"/>
              </a:lnSpc>
              <a:spcBef>
                <a:spcPts val="0"/>
              </a:spcBef>
            </a:pPr>
            <a:r>
              <a:rPr lang="en-US" sz="1200" dirty="0"/>
              <a:t>The API provided by google shall be integrated with the product to query for the distance and the route. </a:t>
            </a:r>
          </a:p>
          <a:p>
            <a:pPr indent="0">
              <a:lnSpc>
                <a:spcPct val="115000"/>
              </a:lnSpc>
              <a:spcBef>
                <a:spcPts val="0"/>
              </a:spcBef>
              <a:buNone/>
            </a:pPr>
            <a:endParaRPr lang="en-US" sz="1200" dirty="0"/>
          </a:p>
          <a:p>
            <a:pPr marL="457200" lvl="0" indent="0" algn="l" rtl="0">
              <a:lnSpc>
                <a:spcPct val="115000"/>
              </a:lnSpc>
              <a:spcBef>
                <a:spcPts val="0"/>
              </a:spcBef>
              <a:spcAft>
                <a:spcPts val="0"/>
              </a:spcAft>
              <a:buSzPts val="1400"/>
              <a:buNone/>
            </a:pPr>
            <a:endParaRPr lang="en-US" sz="1200" dirty="0">
              <a:solidFill>
                <a:srgbClr val="2D3D4A"/>
              </a:solidFill>
            </a:endParaRPr>
          </a:p>
        </p:txBody>
      </p:sp>
      <p:sp>
        <p:nvSpPr>
          <p:cNvPr id="4" name="TextBox 3">
            <a:extLst>
              <a:ext uri="{FF2B5EF4-FFF2-40B4-BE49-F238E27FC236}">
                <a16:creationId xmlns:a16="http://schemas.microsoft.com/office/drawing/2014/main" id="{0B55E45A-0069-474F-ADE8-33273E175825}"/>
              </a:ext>
            </a:extLst>
          </p:cNvPr>
          <p:cNvSpPr txBox="1"/>
          <p:nvPr/>
        </p:nvSpPr>
        <p:spPr>
          <a:xfrm>
            <a:off x="810666" y="3623013"/>
            <a:ext cx="7676350" cy="954107"/>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n-US" dirty="0">
                <a:solidFill>
                  <a:schemeClr val="tx1"/>
                </a:solidFill>
              </a:rPr>
              <a:t>Note : We are in discussion with google to negotiate best price for the API subscription for our products, however you can use it for the testing and demo purpose as of now. Once we officially sign-off agreement ,we can incorporate the API for querying the latitude, longitude and geocodes.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0"/>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endParaRPr/>
          </a:p>
        </p:txBody>
      </p:sp>
      <p:sp>
        <p:nvSpPr>
          <p:cNvPr id="287" name="Google Shape;287;p20"/>
          <p:cNvSpPr txBox="1">
            <a:spLocks noGrp="1"/>
          </p:cNvSpPr>
          <p:nvPr>
            <p:ph type="title"/>
          </p:nvPr>
        </p:nvSpPr>
        <p:spPr>
          <a:xfrm>
            <a:off x="304800" y="76200"/>
            <a:ext cx="8229600" cy="5952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2800" dirty="0"/>
              <a:t>DoorDash Project </a:t>
            </a:r>
            <a:endParaRPr sz="2800" dirty="0"/>
          </a:p>
        </p:txBody>
      </p:sp>
      <p:graphicFrame>
        <p:nvGraphicFramePr>
          <p:cNvPr id="288" name="Google Shape;288;p20"/>
          <p:cNvGraphicFramePr/>
          <p:nvPr>
            <p:extLst>
              <p:ext uri="{D42A27DB-BD31-4B8C-83A1-F6EECF244321}">
                <p14:modId xmlns:p14="http://schemas.microsoft.com/office/powerpoint/2010/main" val="169122329"/>
              </p:ext>
            </p:extLst>
          </p:nvPr>
        </p:nvGraphicFramePr>
        <p:xfrm>
          <a:off x="152400" y="625600"/>
          <a:ext cx="8756850" cy="3906025"/>
        </p:xfrm>
        <a:graphic>
          <a:graphicData uri="http://schemas.openxmlformats.org/drawingml/2006/table">
            <a:tbl>
              <a:tblPr>
                <a:noFill/>
                <a:tableStyleId>{6E943A0F-5956-4700-BAC9-35DB47F86FB8}</a:tableStyleId>
              </a:tblPr>
              <a:tblGrid>
                <a:gridCol w="2264800">
                  <a:extLst>
                    <a:ext uri="{9D8B030D-6E8A-4147-A177-3AD203B41FA5}">
                      <a16:colId xmlns:a16="http://schemas.microsoft.com/office/drawing/2014/main" val="20000"/>
                    </a:ext>
                  </a:extLst>
                </a:gridCol>
                <a:gridCol w="6492050">
                  <a:extLst>
                    <a:ext uri="{9D8B030D-6E8A-4147-A177-3AD203B41FA5}">
                      <a16:colId xmlns:a16="http://schemas.microsoft.com/office/drawing/2014/main" val="20001"/>
                    </a:ext>
                  </a:extLst>
                </a:gridCol>
              </a:tblGrid>
              <a:tr h="17446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Based on the API documentation how would you update your solution and design?</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endParaRPr lang="en-US" sz="1200" u="none" strike="noStrike" cap="none" dirty="0">
                        <a:solidFill>
                          <a:srgbClr val="9E9E9E"/>
                        </a:solidFill>
                        <a:latin typeface="Open Sans"/>
                        <a:ea typeface="Open Sans"/>
                        <a:cs typeface="Open Sans"/>
                        <a:sym typeface="Open Sans"/>
                      </a:endParaRPr>
                    </a:p>
                    <a:p>
                      <a:pPr marL="171450" marR="0" lvl="0" indent="-171450" algn="l" rtl="0">
                        <a:lnSpc>
                          <a:spcPct val="115000"/>
                        </a:lnSpc>
                        <a:spcBef>
                          <a:spcPts val="70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App shall use get method to query for the co-ordinates</a:t>
                      </a:r>
                    </a:p>
                    <a:p>
                      <a:pPr marL="171450" marR="0" lvl="0" indent="-171450" algn="l" rtl="0">
                        <a:lnSpc>
                          <a:spcPct val="115000"/>
                        </a:lnSpc>
                        <a:spcBef>
                          <a:spcPts val="70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Appropriate codes shall be returned and captured and shown in the app</a:t>
                      </a:r>
                    </a:p>
                    <a:p>
                      <a:pPr marL="171450" marR="0" lvl="0" indent="-171450" algn="l" rtl="0">
                        <a:lnSpc>
                          <a:spcPct val="115000"/>
                        </a:lnSpc>
                        <a:spcBef>
                          <a:spcPts val="70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Any 404 or bad requests, a ticket shall be raised to google team to address the problem immediately. We have subscribed for premium subscription with response time of 30 minutes and resolution time of 3hrs.</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1613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Based on your high-level understanding of the API documentation, are there any details that you want to discuss with engineering to refine solution and/or determine feasibility</a:t>
                      </a: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How do we handle the re-routing the address in the midway. The user can change the destination address in the midway?</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Robot shall send out its geo co-ordinates to the operations team as well to the operations time for real-time tracking. How do we incorporate this feature and when shall we able to finish the development(Time frame)</a:t>
                      </a:r>
                      <a:endParaRPr sz="12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1"/>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Clr>
                <a:srgbClr val="FFFFFF"/>
              </a:buClr>
              <a:buSzPts val="500"/>
              <a:buFont typeface="Open Sans"/>
              <a:buNone/>
            </a:pPr>
            <a:r>
              <a:rPr lang="en" sz="4200"/>
              <a:t>Re-prioritize Sprint Backlog</a:t>
            </a:r>
            <a:endParaRPr sz="4200"/>
          </a:p>
        </p:txBody>
      </p:sp>
      <p:sp>
        <p:nvSpPr>
          <p:cNvPr id="294" name="Google Shape;294;p2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95" name="Google Shape;295;p21"/>
          <p:cNvSpPr txBox="1">
            <a:spLocks noGrp="1"/>
          </p:cNvSpPr>
          <p:nvPr>
            <p:ph type="body" idx="1"/>
          </p:nvPr>
        </p:nvSpPr>
        <p:spPr>
          <a:xfrm>
            <a:off x="457200" y="2642663"/>
            <a:ext cx="8229600" cy="13908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200"/>
              <a:t>As a PM, unexpected issues and new feature requests will require you to triage them efficiently and re-prioritize the sprint backlog without impacting the roadmap deliverables significantly</a:t>
            </a:r>
            <a:endParaRPr sz="120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3"/>
          <p:cNvSpPr txBox="1">
            <a:spLocks noGrp="1"/>
          </p:cNvSpPr>
          <p:nvPr>
            <p:ph type="title"/>
          </p:nvPr>
        </p:nvSpPr>
        <p:spPr>
          <a:xfrm>
            <a:off x="152400" y="76200"/>
            <a:ext cx="8229600" cy="47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Issue 1: Landing Page loading too slow</a:t>
            </a:r>
            <a:endParaRPr sz="2800"/>
          </a:p>
        </p:txBody>
      </p:sp>
      <p:sp>
        <p:nvSpPr>
          <p:cNvPr id="310" name="Google Shape;310;p2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13</a:t>
            </a:fld>
            <a:endParaRPr>
              <a:solidFill>
                <a:srgbClr val="929292"/>
              </a:solidFill>
            </a:endParaRPr>
          </a:p>
        </p:txBody>
      </p:sp>
      <p:sp>
        <p:nvSpPr>
          <p:cNvPr id="311" name="Google Shape;311;p23"/>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312" name="Google Shape;312;p23"/>
          <p:cNvGraphicFramePr/>
          <p:nvPr>
            <p:extLst>
              <p:ext uri="{D42A27DB-BD31-4B8C-83A1-F6EECF244321}">
                <p14:modId xmlns:p14="http://schemas.microsoft.com/office/powerpoint/2010/main" val="2264355696"/>
              </p:ext>
            </p:extLst>
          </p:nvPr>
        </p:nvGraphicFramePr>
        <p:xfrm>
          <a:off x="116775" y="527813"/>
          <a:ext cx="8910450" cy="3917915"/>
        </p:xfrm>
        <a:graphic>
          <a:graphicData uri="http://schemas.openxmlformats.org/drawingml/2006/table">
            <a:tbl>
              <a:tblPr>
                <a:noFill/>
                <a:tableStyleId>{6E943A0F-5956-4700-BAC9-35DB47F86FB8}</a:tableStyleId>
              </a:tblPr>
              <a:tblGrid>
                <a:gridCol w="1473820">
                  <a:extLst>
                    <a:ext uri="{9D8B030D-6E8A-4147-A177-3AD203B41FA5}">
                      <a16:colId xmlns:a16="http://schemas.microsoft.com/office/drawing/2014/main" val="20000"/>
                    </a:ext>
                  </a:extLst>
                </a:gridCol>
                <a:gridCol w="7436630">
                  <a:extLst>
                    <a:ext uri="{9D8B030D-6E8A-4147-A177-3AD203B41FA5}">
                      <a16:colId xmlns:a16="http://schemas.microsoft.com/office/drawing/2014/main" val="20001"/>
                    </a:ext>
                  </a:extLst>
                </a:gridCol>
              </a:tblGrid>
              <a:tr h="635529">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Determine impact and criticality to prioritize issue</a:t>
                      </a:r>
                      <a:endParaRPr sz="1400" u="none" strike="noStrike" cap="none"/>
                    </a:p>
                  </a:txBody>
                  <a:tcPr marL="91425" marR="91425" marT="91425" marB="91425"/>
                </a:tc>
                <a:tc>
                  <a:txBody>
                    <a:bodyPr/>
                    <a:lstStyle/>
                    <a:p>
                      <a:pPr marL="457200" marR="0" lvl="0" indent="-304800" algn="l" rtl="0">
                        <a:lnSpc>
                          <a:spcPct val="115000"/>
                        </a:lnSpc>
                        <a:spcBef>
                          <a:spcPts val="0"/>
                        </a:spcBef>
                        <a:spcAft>
                          <a:spcPts val="0"/>
                        </a:spcAft>
                        <a:buClr>
                          <a:srgbClr val="9E9E9E"/>
                        </a:buClr>
                        <a:buSzPts val="1200"/>
                        <a:buFont typeface="Open Sans"/>
                        <a:buChar char="●"/>
                      </a:pPr>
                      <a:r>
                        <a:rPr lang="en" sz="1200" b="0" i="0" u="none" strike="noStrike" cap="none" dirty="0">
                          <a:solidFill>
                            <a:srgbClr val="2D3D4A"/>
                          </a:solidFill>
                          <a:latin typeface="Open Sans"/>
                          <a:ea typeface="Open Sans"/>
                          <a:cs typeface="Open Sans"/>
                          <a:sym typeface="Open Sans"/>
                        </a:rPr>
                        <a:t>There is a serious impact on the business with the performance of the product is not meeting the expectation.</a:t>
                      </a:r>
                    </a:p>
                    <a:p>
                      <a:pPr marL="457200" marR="0" lvl="0" indent="-304800" algn="l" rtl="0">
                        <a:lnSpc>
                          <a:spcPct val="115000"/>
                        </a:lnSpc>
                        <a:spcBef>
                          <a:spcPts val="0"/>
                        </a:spcBef>
                        <a:spcAft>
                          <a:spcPts val="0"/>
                        </a:spcAft>
                        <a:buClr>
                          <a:srgbClr val="9E9E9E"/>
                        </a:buClr>
                        <a:buSzPts val="1200"/>
                        <a:buFont typeface="Open Sans"/>
                        <a:buChar char="●"/>
                      </a:pPr>
                      <a:r>
                        <a:rPr lang="en" sz="1200" b="0" i="0" u="none" strike="noStrike" cap="none" dirty="0">
                          <a:solidFill>
                            <a:srgbClr val="2D3D4A"/>
                          </a:solidFill>
                          <a:latin typeface="Open Sans"/>
                          <a:ea typeface="Open Sans"/>
                          <a:cs typeface="Open Sans"/>
                          <a:sym typeface="Open Sans"/>
                        </a:rPr>
                        <a:t>This is the critical issue which impacts the business if not addressed immediately.</a:t>
                      </a:r>
                    </a:p>
                    <a:p>
                      <a:pPr marL="457200" marR="0" lvl="0" indent="-304800" algn="l" rtl="0">
                        <a:lnSpc>
                          <a:spcPct val="115000"/>
                        </a:lnSpc>
                        <a:spcBef>
                          <a:spcPts val="0"/>
                        </a:spcBef>
                        <a:spcAft>
                          <a:spcPts val="0"/>
                        </a:spcAft>
                        <a:buClr>
                          <a:srgbClr val="9E9E9E"/>
                        </a:buClr>
                        <a:buSzPts val="1200"/>
                        <a:buFont typeface="Open Sans"/>
                        <a:buChar char="●"/>
                      </a:pPr>
                      <a:endParaRPr lang="en" sz="1200" u="none" strike="noStrike" cap="none"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82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Next Steps </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You would carry out typically using JIRA (ticketing tool), communication channel (Slack) </a:t>
                      </a:r>
                      <a:endParaRPr sz="1400" u="none" strike="noStrike" cap="none"/>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endParaRPr lang="en-US" sz="1200" i="1" u="none" strike="noStrike" cap="none" dirty="0">
                        <a:solidFill>
                          <a:srgbClr val="9E9E9E"/>
                        </a:solidFill>
                        <a:latin typeface="Open Sans"/>
                        <a:ea typeface="Open Sans"/>
                        <a:cs typeface="Open Sans"/>
                        <a:sym typeface="Open Sans"/>
                      </a:endParaRPr>
                    </a:p>
                    <a:p>
                      <a:pPr marL="228600" marR="0" lvl="0" indent="-228600" algn="l" rtl="0">
                        <a:lnSpc>
                          <a:spcPct val="115000"/>
                        </a:lnSpc>
                        <a:spcBef>
                          <a:spcPts val="0"/>
                        </a:spcBef>
                        <a:spcAft>
                          <a:spcPts val="0"/>
                        </a:spcAft>
                        <a:buClr>
                          <a:srgbClr val="000000"/>
                        </a:buClr>
                        <a:buSzPts val="1200"/>
                        <a:buFont typeface="Arial"/>
                        <a:buAutoNum type="arabicPeriod"/>
                      </a:pPr>
                      <a:r>
                        <a:rPr lang="en-US" sz="1200" b="0" i="0" u="none" strike="noStrike" cap="none" dirty="0">
                          <a:solidFill>
                            <a:srgbClr val="2D3D4A"/>
                          </a:solidFill>
                          <a:latin typeface="Open Sans"/>
                          <a:ea typeface="Open Sans"/>
                          <a:cs typeface="Open Sans"/>
                          <a:sym typeface="Open Sans"/>
                        </a:rPr>
                        <a:t>Open an incident immediately with priority as  High (2)</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b="0" i="0" u="none" strike="noStrike" cap="none" dirty="0">
                          <a:solidFill>
                            <a:srgbClr val="2D3D4A"/>
                          </a:solidFill>
                          <a:latin typeface="Open Sans"/>
                          <a:ea typeface="Open Sans"/>
                          <a:cs typeface="Open Sans"/>
                          <a:sym typeface="Open Sans"/>
                        </a:rPr>
                        <a:t>Involve the engineering team, product head and relevant stakeholders to work on this immediately ,as it is having business impact and needs to be addressed immediately.</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b="0" i="0" u="none" strike="noStrike" cap="none" dirty="0">
                          <a:solidFill>
                            <a:srgbClr val="2D3D4A"/>
                          </a:solidFill>
                          <a:latin typeface="Open Sans"/>
                          <a:ea typeface="Open Sans"/>
                          <a:cs typeface="Open Sans"/>
                          <a:sym typeface="Open Sans"/>
                        </a:rPr>
                        <a:t>Involve QA to test the fix and make sure that it meets the acceptance criteria</a:t>
                      </a:r>
                    </a:p>
                    <a:p>
                      <a:pPr marL="228600" marR="0" lvl="0" indent="-228600" algn="l" rtl="0">
                        <a:lnSpc>
                          <a:spcPct val="115000"/>
                        </a:lnSpc>
                        <a:spcBef>
                          <a:spcPts val="0"/>
                        </a:spcBef>
                        <a:spcAft>
                          <a:spcPts val="0"/>
                        </a:spcAft>
                        <a:buClr>
                          <a:srgbClr val="000000"/>
                        </a:buClr>
                        <a:buSzPts val="1200"/>
                        <a:buFont typeface="Arial"/>
                        <a:buAutoNum type="arabicPeriod"/>
                      </a:pPr>
                      <a:endParaRPr sz="1200" i="1"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12487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Would you take additional steps ?</a:t>
                      </a:r>
                      <a:endParaRPr sz="1400" u="none" strike="noStrike" cap="none" dirty="0"/>
                    </a:p>
                  </a:txBody>
                  <a:tcPr marL="91425" marR="91425" marT="91425" marB="91425"/>
                </a:tc>
                <a:tc>
                  <a:txBody>
                    <a:bodyPr/>
                    <a:lstStyle/>
                    <a:p>
                      <a:pPr marL="228600" marR="0" lvl="0" indent="-228600" algn="l" rtl="0">
                        <a:lnSpc>
                          <a:spcPct val="115000"/>
                        </a:lnSpc>
                        <a:spcBef>
                          <a:spcPts val="0"/>
                        </a:spcBef>
                        <a:spcAft>
                          <a:spcPts val="0"/>
                        </a:spcAft>
                        <a:buClr>
                          <a:srgbClr val="000000"/>
                        </a:buClr>
                        <a:buSzPts val="1200"/>
                        <a:buFont typeface="Arial"/>
                        <a:buAutoNum type="arabicPeriod"/>
                      </a:pPr>
                      <a:r>
                        <a:rPr lang="en" sz="1200" b="0" i="0" u="none" strike="noStrike" cap="none" dirty="0">
                          <a:solidFill>
                            <a:srgbClr val="2D3D4A"/>
                          </a:solidFill>
                          <a:latin typeface="Open Sans"/>
                          <a:ea typeface="Open Sans"/>
                          <a:cs typeface="Open Sans"/>
                          <a:sym typeface="Open Sans"/>
                        </a:rPr>
                        <a:t>Inform customers about this and apprise them that we are working on it and fix shall be provided  at the earliest.</a:t>
                      </a:r>
                    </a:p>
                    <a:p>
                      <a:pPr marL="228600" marR="0" lvl="0" indent="-228600" algn="l" rtl="0">
                        <a:lnSpc>
                          <a:spcPct val="115000"/>
                        </a:lnSpc>
                        <a:spcBef>
                          <a:spcPts val="0"/>
                        </a:spcBef>
                        <a:spcAft>
                          <a:spcPts val="0"/>
                        </a:spcAft>
                        <a:buClr>
                          <a:srgbClr val="000000"/>
                        </a:buClr>
                        <a:buSzPts val="1200"/>
                        <a:buFont typeface="Arial"/>
                        <a:buAutoNum type="arabicPeriod"/>
                      </a:pPr>
                      <a:r>
                        <a:rPr lang="en" sz="1200" b="0" i="0" u="none" strike="noStrike" cap="none" dirty="0">
                          <a:solidFill>
                            <a:srgbClr val="2D3D4A"/>
                          </a:solidFill>
                          <a:latin typeface="Open Sans"/>
                          <a:ea typeface="Open Sans"/>
                          <a:cs typeface="Open Sans"/>
                          <a:sym typeface="Open Sans"/>
                        </a:rPr>
                        <a:t>Conduct  RCA and find out the crux of the problem, to avoid the re-occurance. </a:t>
                      </a:r>
                    </a:p>
                    <a:p>
                      <a:pPr marL="0" marR="0" lvl="0" indent="0" algn="l" rtl="0">
                        <a:lnSpc>
                          <a:spcPct val="115000"/>
                        </a:lnSpc>
                        <a:spcBef>
                          <a:spcPts val="0"/>
                        </a:spcBef>
                        <a:spcAft>
                          <a:spcPts val="0"/>
                        </a:spcAft>
                        <a:buClr>
                          <a:srgbClr val="000000"/>
                        </a:buClr>
                        <a:buSzPts val="1200"/>
                        <a:buFont typeface="Arial"/>
                        <a:buNone/>
                      </a:pPr>
                      <a:endParaRPr lang="en" sz="1200" b="0" i="1"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14</a:t>
            </a:fld>
            <a:endParaRPr>
              <a:solidFill>
                <a:srgbClr val="929292"/>
              </a:solidFill>
            </a:endParaRPr>
          </a:p>
        </p:txBody>
      </p:sp>
      <p:sp>
        <p:nvSpPr>
          <p:cNvPr id="327" name="Google Shape;327;p2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28" name="Google Shape;328;p25"/>
          <p:cNvSpPr txBox="1"/>
          <p:nvPr/>
        </p:nvSpPr>
        <p:spPr>
          <a:xfrm>
            <a:off x="-3775" y="76200"/>
            <a:ext cx="8287800" cy="50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2D3D4A"/>
                </a:solidFill>
                <a:latin typeface="Open Sans"/>
                <a:ea typeface="Open Sans"/>
                <a:cs typeface="Open Sans"/>
                <a:sym typeface="Open Sans"/>
              </a:rPr>
              <a:t>Issue 2: Misaligned fields in Profile Settings</a:t>
            </a:r>
            <a:endParaRPr sz="2800" b="0" i="0" u="none" strike="noStrike" cap="none">
              <a:solidFill>
                <a:srgbClr val="2D3D4A"/>
              </a:solidFill>
              <a:latin typeface="Open Sans"/>
              <a:ea typeface="Open Sans"/>
              <a:cs typeface="Open Sans"/>
              <a:sym typeface="Open Sans"/>
            </a:endParaRPr>
          </a:p>
        </p:txBody>
      </p:sp>
      <p:graphicFrame>
        <p:nvGraphicFramePr>
          <p:cNvPr id="329" name="Google Shape;329;p25"/>
          <p:cNvGraphicFramePr/>
          <p:nvPr>
            <p:extLst>
              <p:ext uri="{D42A27DB-BD31-4B8C-83A1-F6EECF244321}">
                <p14:modId xmlns:p14="http://schemas.microsoft.com/office/powerpoint/2010/main" val="2810262610"/>
              </p:ext>
            </p:extLst>
          </p:nvPr>
        </p:nvGraphicFramePr>
        <p:xfrm>
          <a:off x="105650" y="666750"/>
          <a:ext cx="8910450" cy="3948225"/>
        </p:xfrm>
        <a:graphic>
          <a:graphicData uri="http://schemas.openxmlformats.org/drawingml/2006/table">
            <a:tbl>
              <a:tblPr>
                <a:noFill/>
                <a:tableStyleId>{6E943A0F-5956-4700-BAC9-35DB47F86FB8}</a:tableStyleId>
              </a:tblPr>
              <a:tblGrid>
                <a:gridCol w="1339350">
                  <a:extLst>
                    <a:ext uri="{9D8B030D-6E8A-4147-A177-3AD203B41FA5}">
                      <a16:colId xmlns:a16="http://schemas.microsoft.com/office/drawing/2014/main" val="20000"/>
                    </a:ext>
                  </a:extLst>
                </a:gridCol>
                <a:gridCol w="7571100">
                  <a:extLst>
                    <a:ext uri="{9D8B030D-6E8A-4147-A177-3AD203B41FA5}">
                      <a16:colId xmlns:a16="http://schemas.microsoft.com/office/drawing/2014/main" val="20001"/>
                    </a:ext>
                  </a:extLst>
                </a:gridCol>
              </a:tblGrid>
              <a:tr h="17012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Determine impact and criticality to prioritize issue</a:t>
                      </a:r>
                      <a:endParaRPr sz="1400" u="none" strike="noStrike" cap="none"/>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endParaRPr lang="en-US" sz="1200" u="none" strike="noStrike" cap="none" dirty="0">
                        <a:solidFill>
                          <a:srgbClr val="2D3D4A"/>
                        </a:solidFill>
                        <a:latin typeface="Open Sans"/>
                        <a:ea typeface="Open Sans"/>
                        <a:cs typeface="Open Sans"/>
                        <a:sym typeface="Open Sans"/>
                      </a:endParaRP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IN" sz="1200" u="none" strike="noStrike" cap="none" dirty="0">
                          <a:solidFill>
                            <a:srgbClr val="2D3D4A"/>
                          </a:solidFill>
                          <a:latin typeface="Open Sans"/>
                          <a:ea typeface="Open Sans"/>
                          <a:cs typeface="Open Sans"/>
                          <a:sym typeface="Open Sans"/>
                        </a:rPr>
                        <a:t>The fields are misaligned due to the styling properties (As per the </a:t>
                      </a:r>
                      <a:r>
                        <a:rPr lang="en-IN" sz="1200" u="none" strike="noStrike" cap="none" dirty="0" err="1">
                          <a:solidFill>
                            <a:srgbClr val="2D3D4A"/>
                          </a:solidFill>
                          <a:latin typeface="Open Sans"/>
                          <a:ea typeface="Open Sans"/>
                          <a:cs typeface="Open Sans"/>
                          <a:sym typeface="Open Sans"/>
                        </a:rPr>
                        <a:t>Engg</a:t>
                      </a:r>
                      <a:r>
                        <a:rPr lang="en-IN" sz="1200" u="none" strike="noStrike" cap="none" dirty="0">
                          <a:solidFill>
                            <a:srgbClr val="2D3D4A"/>
                          </a:solidFill>
                          <a:latin typeface="Open Sans"/>
                          <a:ea typeface="Open Sans"/>
                          <a:cs typeface="Open Sans"/>
                          <a:sym typeface="Open Sans"/>
                        </a:rPr>
                        <a:t> team input)</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IN" sz="1200" u="none" strike="noStrike" cap="none" dirty="0">
                          <a:solidFill>
                            <a:srgbClr val="2D3D4A"/>
                          </a:solidFill>
                          <a:latin typeface="Open Sans"/>
                          <a:ea typeface="Open Sans"/>
                          <a:cs typeface="Open Sans"/>
                          <a:sym typeface="Open Sans"/>
                        </a:rPr>
                        <a:t>The misalignment can happen sometimes, if the device aspect ratio changes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IN" sz="1200" u="none" strike="noStrike" cap="none" dirty="0">
                          <a:solidFill>
                            <a:srgbClr val="2D3D4A"/>
                          </a:solidFill>
                          <a:latin typeface="Open Sans"/>
                          <a:ea typeface="Open Sans"/>
                          <a:cs typeface="Open Sans"/>
                          <a:sym typeface="Open Sans"/>
                        </a:rPr>
                        <a:t>The impact on the user is low or negligible as it is not having any major business impact, it shall be treated as low.</a:t>
                      </a:r>
                      <a:endParaRPr sz="1200" u="none" strike="noStrike" cap="none" dirty="0">
                        <a:solidFill>
                          <a:srgbClr val="2D3D4A"/>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200"/>
                        <a:buFont typeface="Arial"/>
                        <a:buNone/>
                      </a:pPr>
                      <a:endParaRPr sz="1200" u="none" strike="noStrike" cap="none"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2469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Next Steps </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use ticketing tool (JIRA), and  communication channel (Slack)</a:t>
                      </a: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endParaRPr lang="en-US" sz="1200" u="none" strike="noStrike" cap="none" dirty="0">
                        <a:solidFill>
                          <a:srgbClr val="2D3D4A"/>
                        </a:solidFill>
                        <a:latin typeface="Open Sans"/>
                        <a:ea typeface="Open Sans"/>
                        <a:cs typeface="Open Sans"/>
                        <a:sym typeface="Open Sans"/>
                      </a:endParaRP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IN" sz="1200" u="none" strike="noStrike" cap="none" dirty="0">
                          <a:solidFill>
                            <a:srgbClr val="2D3D4A"/>
                          </a:solidFill>
                          <a:latin typeface="Open Sans"/>
                          <a:ea typeface="Open Sans"/>
                          <a:cs typeface="Open Sans"/>
                          <a:sym typeface="Open Sans"/>
                        </a:rPr>
                        <a:t>Create an incident with low priority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IN" sz="1200" u="none" strike="noStrike" cap="none" dirty="0">
                          <a:solidFill>
                            <a:srgbClr val="2D3D4A"/>
                          </a:solidFill>
                          <a:latin typeface="Open Sans"/>
                          <a:ea typeface="Open Sans"/>
                          <a:cs typeface="Open Sans"/>
                          <a:sym typeface="Open Sans"/>
                        </a:rPr>
                        <a:t>Assign it to the engineering team to fix this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IN" sz="1200" u="none" strike="noStrike" cap="none" dirty="0">
                          <a:solidFill>
                            <a:srgbClr val="2D3D4A"/>
                          </a:solidFill>
                          <a:latin typeface="Open Sans"/>
                          <a:ea typeface="Open Sans"/>
                          <a:cs typeface="Open Sans"/>
                          <a:sym typeface="Open Sans"/>
                        </a:rPr>
                        <a:t>QA team to test, before the next release</a:t>
                      </a: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15</a:t>
            </a:fld>
            <a:endParaRPr>
              <a:solidFill>
                <a:srgbClr val="929292"/>
              </a:solidFill>
            </a:endParaRPr>
          </a:p>
        </p:txBody>
      </p:sp>
      <p:sp>
        <p:nvSpPr>
          <p:cNvPr id="344" name="Google Shape;344;p2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345" name="Google Shape;345;p27"/>
          <p:cNvGraphicFramePr/>
          <p:nvPr>
            <p:extLst>
              <p:ext uri="{D42A27DB-BD31-4B8C-83A1-F6EECF244321}">
                <p14:modId xmlns:p14="http://schemas.microsoft.com/office/powerpoint/2010/main" val="3202950250"/>
              </p:ext>
            </p:extLst>
          </p:nvPr>
        </p:nvGraphicFramePr>
        <p:xfrm>
          <a:off x="146200" y="559750"/>
          <a:ext cx="8936575" cy="4587786"/>
        </p:xfrm>
        <a:graphic>
          <a:graphicData uri="http://schemas.openxmlformats.org/drawingml/2006/table">
            <a:tbl>
              <a:tblPr>
                <a:noFill/>
                <a:tableStyleId>{6E943A0F-5956-4700-BAC9-35DB47F86FB8}</a:tableStyleId>
              </a:tblPr>
              <a:tblGrid>
                <a:gridCol w="1815625">
                  <a:extLst>
                    <a:ext uri="{9D8B030D-6E8A-4147-A177-3AD203B41FA5}">
                      <a16:colId xmlns:a16="http://schemas.microsoft.com/office/drawing/2014/main" val="20000"/>
                    </a:ext>
                  </a:extLst>
                </a:gridCol>
                <a:gridCol w="7120950">
                  <a:extLst>
                    <a:ext uri="{9D8B030D-6E8A-4147-A177-3AD203B41FA5}">
                      <a16:colId xmlns:a16="http://schemas.microsoft.com/office/drawing/2014/main" val="20001"/>
                    </a:ext>
                  </a:extLst>
                </a:gridCol>
              </a:tblGrid>
              <a:tr h="944828">
                <a:tc>
                  <a:txBody>
                    <a:bodyPr/>
                    <a:lstStyle/>
                    <a:p>
                      <a:pPr marL="0" marR="0" lvl="0" indent="0" algn="l" rtl="0">
                        <a:lnSpc>
                          <a:spcPct val="115000"/>
                        </a:lnSpc>
                        <a:spcBef>
                          <a:spcPts val="0"/>
                        </a:spcBef>
                        <a:spcAft>
                          <a:spcPts val="0"/>
                        </a:spcAft>
                        <a:buClr>
                          <a:srgbClr val="000000"/>
                        </a:buClr>
                        <a:buSzPts val="1200"/>
                        <a:buFont typeface="Arial"/>
                        <a:buNone/>
                      </a:pPr>
                      <a:r>
                        <a:rPr lang="en" sz="1050" b="1" u="none" strike="noStrike" cap="none">
                          <a:solidFill>
                            <a:srgbClr val="2D3D4A"/>
                          </a:solidFill>
                          <a:latin typeface="Open Sans"/>
                          <a:ea typeface="Open Sans"/>
                          <a:cs typeface="Open Sans"/>
                          <a:sym typeface="Open Sans"/>
                        </a:rPr>
                        <a:t>Determine impact and criticality to prioritize the issue </a:t>
                      </a:r>
                      <a:endParaRPr sz="105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050" u="none" strike="noStrike" cap="none">
                          <a:solidFill>
                            <a:srgbClr val="2D3D4A"/>
                          </a:solidFill>
                          <a:latin typeface="Open Sans"/>
                          <a:ea typeface="Open Sans"/>
                          <a:cs typeface="Open Sans"/>
                          <a:sym typeface="Open Sans"/>
                        </a:rPr>
                        <a:t>(1 - Critical; 2 - High; 3 - Normal; 4 - Low)</a:t>
                      </a:r>
                      <a:endParaRPr sz="1050" b="1" u="none" strike="noStrike" cap="none">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endParaRPr lang="en-US" sz="1050" u="none" strike="noStrike" cap="none" dirty="0">
                        <a:solidFill>
                          <a:srgbClr val="9E9E9E"/>
                        </a:solidFill>
                        <a:latin typeface="Open Sans"/>
                        <a:ea typeface="Open Sans"/>
                        <a:cs typeface="Open Sans"/>
                        <a:sym typeface="Open Sans"/>
                      </a:endParaRPr>
                    </a:p>
                    <a:p>
                      <a:pPr marL="457200" marR="0" lvl="0" indent="-304800" algn="l" rtl="0">
                        <a:lnSpc>
                          <a:spcPct val="115000"/>
                        </a:lnSpc>
                        <a:spcBef>
                          <a:spcPts val="0"/>
                        </a:spcBef>
                        <a:spcAft>
                          <a:spcPts val="0"/>
                        </a:spcAft>
                        <a:buClr>
                          <a:srgbClr val="9E9E9E"/>
                        </a:buClr>
                        <a:buSzPts val="1200"/>
                        <a:buFont typeface="Open Sans"/>
                        <a:buChar char="●"/>
                      </a:pPr>
                      <a:r>
                        <a:rPr lang="en-US" sz="1200" b="0" i="0" u="none" strike="noStrike" cap="none" dirty="0">
                          <a:solidFill>
                            <a:srgbClr val="2D3D4A"/>
                          </a:solidFill>
                          <a:latin typeface="Open Sans"/>
                          <a:ea typeface="Open Sans"/>
                          <a:cs typeface="Open Sans"/>
                          <a:sym typeface="Open Sans"/>
                        </a:rPr>
                        <a:t>Priority (1- Critical)</a:t>
                      </a:r>
                    </a:p>
                    <a:p>
                      <a:pPr marL="457200" marR="0" lvl="0" indent="-304800" algn="l" rtl="0">
                        <a:lnSpc>
                          <a:spcPct val="115000"/>
                        </a:lnSpc>
                        <a:spcBef>
                          <a:spcPts val="0"/>
                        </a:spcBef>
                        <a:spcAft>
                          <a:spcPts val="0"/>
                        </a:spcAft>
                        <a:buClr>
                          <a:srgbClr val="9E9E9E"/>
                        </a:buClr>
                        <a:buSzPts val="1200"/>
                        <a:buFont typeface="Open Sans"/>
                        <a:buChar char="●"/>
                      </a:pPr>
                      <a:r>
                        <a:rPr lang="en-US" sz="1200" b="0" i="0" u="none" strike="noStrike" cap="none" dirty="0">
                          <a:solidFill>
                            <a:srgbClr val="2D3D4A"/>
                          </a:solidFill>
                          <a:latin typeface="Open Sans"/>
                          <a:ea typeface="Open Sans"/>
                          <a:cs typeface="Open Sans"/>
                          <a:sym typeface="Open Sans"/>
                        </a:rPr>
                        <a:t>Since it is impacting the users and they are not able to login, this is really frustrating to the users  that they are not receiving the email to reset password &amp;  the volume of call to the call center is high due to this, which is impacting both the customers and the users.</a:t>
                      </a:r>
                      <a:endParaRPr sz="1200" b="0" i="0" u="none" strike="noStrike" cap="none"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020336">
                <a:tc>
                  <a:txBody>
                    <a:bodyPr/>
                    <a:lstStyle/>
                    <a:p>
                      <a:pPr marL="0" marR="0" lvl="0" indent="0" algn="l" rtl="0">
                        <a:lnSpc>
                          <a:spcPct val="115000"/>
                        </a:lnSpc>
                        <a:spcBef>
                          <a:spcPts val="0"/>
                        </a:spcBef>
                        <a:spcAft>
                          <a:spcPts val="0"/>
                        </a:spcAft>
                        <a:buClr>
                          <a:srgbClr val="000000"/>
                        </a:buClr>
                        <a:buSzPts val="1200"/>
                        <a:buFont typeface="Arial"/>
                        <a:buNone/>
                      </a:pPr>
                      <a:r>
                        <a:rPr lang="en" sz="1050" b="1" u="none" strike="noStrike" cap="none" dirty="0">
                          <a:solidFill>
                            <a:srgbClr val="2D3D4A"/>
                          </a:solidFill>
                          <a:latin typeface="Open Sans"/>
                          <a:ea typeface="Open Sans"/>
                          <a:cs typeface="Open Sans"/>
                          <a:sym typeface="Open Sans"/>
                        </a:rPr>
                        <a:t>Next Steps </a:t>
                      </a:r>
                      <a:endParaRPr sz="1050" b="1"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050" u="none" strike="noStrike" cap="none" dirty="0">
                          <a:solidFill>
                            <a:srgbClr val="2D3D4A"/>
                          </a:solidFill>
                          <a:latin typeface="Open Sans"/>
                          <a:ea typeface="Open Sans"/>
                          <a:cs typeface="Open Sans"/>
                          <a:sym typeface="Open Sans"/>
                        </a:rPr>
                        <a:t>You would carry out typically using JIRA (ticketing tool), communication channel (Slack) </a:t>
                      </a:r>
                      <a:endParaRPr sz="11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2D3D4A"/>
                          </a:solidFill>
                          <a:latin typeface="Open Sans"/>
                          <a:ea typeface="Open Sans"/>
                          <a:cs typeface="Open Sans"/>
                          <a:sym typeface="Open Sans"/>
                        </a:rPr>
                        <a:t>Raise the priority of the ticket to Critical -1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2D3D4A"/>
                          </a:solidFill>
                          <a:latin typeface="Open Sans"/>
                          <a:ea typeface="Open Sans"/>
                          <a:cs typeface="Open Sans"/>
                          <a:sym typeface="Open Sans"/>
                        </a:rPr>
                        <a:t>Align the engineering team to work on this and make sure that we don’t breach the customer’s SLA and provide the fix/work around as per the defined SLA with the customer.</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2D3D4A"/>
                          </a:solidFill>
                          <a:latin typeface="Open Sans"/>
                          <a:ea typeface="Open Sans"/>
                          <a:cs typeface="Open Sans"/>
                          <a:sym typeface="Open Sans"/>
                        </a:rPr>
                        <a:t>Engage the QA team to test, before it is released to production or in the future release</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696600">
                <a:tc>
                  <a:txBody>
                    <a:bodyPr/>
                    <a:lstStyle/>
                    <a:p>
                      <a:pPr marL="0" marR="0" lvl="0" indent="0" algn="l" rtl="0">
                        <a:lnSpc>
                          <a:spcPct val="115000"/>
                        </a:lnSpc>
                        <a:spcBef>
                          <a:spcPts val="0"/>
                        </a:spcBef>
                        <a:spcAft>
                          <a:spcPts val="0"/>
                        </a:spcAft>
                        <a:buClr>
                          <a:srgbClr val="000000"/>
                        </a:buClr>
                        <a:buSzPts val="1200"/>
                        <a:buFont typeface="Arial"/>
                        <a:buNone/>
                      </a:pPr>
                      <a:r>
                        <a:rPr lang="en" sz="1050" b="1" u="none" strike="noStrike" cap="none">
                          <a:solidFill>
                            <a:srgbClr val="2D3D4A"/>
                          </a:solidFill>
                          <a:latin typeface="Open Sans"/>
                          <a:ea typeface="Open Sans"/>
                          <a:cs typeface="Open Sans"/>
                          <a:sym typeface="Open Sans"/>
                        </a:rPr>
                        <a:t>Sample Email Response</a:t>
                      </a:r>
                      <a:endParaRPr sz="105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05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050" u="none" strike="noStrike" cap="none">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15000"/>
                        </a:lnSpc>
                        <a:spcBef>
                          <a:spcPts val="0"/>
                        </a:spcBef>
                        <a:spcAft>
                          <a:spcPts val="0"/>
                        </a:spcAft>
                        <a:buClr>
                          <a:srgbClr val="000000"/>
                        </a:buClr>
                        <a:buSzPts val="1200"/>
                        <a:buFont typeface="Arial"/>
                        <a:buNone/>
                      </a:pPr>
                      <a:r>
                        <a:rPr lang="en" sz="900" b="0" i="0" u="none" strike="noStrike" cap="none" dirty="0">
                          <a:solidFill>
                            <a:srgbClr val="2D3D4A"/>
                          </a:solidFill>
                          <a:latin typeface="Open Sans"/>
                          <a:ea typeface="Open Sans"/>
                          <a:cs typeface="Open Sans"/>
                          <a:sym typeface="Open Sans"/>
                        </a:rPr>
                        <a:t>Dear Customer</a:t>
                      </a:r>
                      <a:r>
                        <a:rPr lang="en" sz="900" u="none" strike="noStrike" cap="none" dirty="0">
                          <a:solidFill>
                            <a:srgbClr val="9E9E9E"/>
                          </a:solidFill>
                          <a:latin typeface="Open Sans"/>
                          <a:ea typeface="Open Sans"/>
                          <a:cs typeface="Open Sans"/>
                          <a:sym typeface="Open Sans"/>
                        </a:rPr>
                        <a:t>, </a:t>
                      </a:r>
                    </a:p>
                    <a:p>
                      <a:pPr marL="0" marR="0" lvl="0" indent="0" algn="l" rtl="0">
                        <a:lnSpc>
                          <a:spcPct val="115000"/>
                        </a:lnSpc>
                        <a:spcBef>
                          <a:spcPts val="0"/>
                        </a:spcBef>
                        <a:spcAft>
                          <a:spcPts val="0"/>
                        </a:spcAft>
                        <a:buClr>
                          <a:srgbClr val="000000"/>
                        </a:buClr>
                        <a:buSzPts val="1200"/>
                        <a:buFont typeface="Arial"/>
                        <a:buNone/>
                      </a:pPr>
                      <a:r>
                        <a:rPr lang="en" sz="900" u="none" strike="noStrike" cap="none" dirty="0">
                          <a:solidFill>
                            <a:srgbClr val="2D3D4A"/>
                          </a:solidFill>
                          <a:latin typeface="Open Sans"/>
                          <a:ea typeface="Open Sans"/>
                          <a:cs typeface="Open Sans"/>
                          <a:sym typeface="Open Sans"/>
                        </a:rPr>
                        <a:t>Trust you are doing good . At the outset, We apologize for the inconvenience caused for the high incoming calls to your customer care about the password reset email being not received  y the users. I will schedule a meeting with your team to understand the problem  which is happening in  production environment . Our team wants to understand if there were any network changes in t</a:t>
                      </a:r>
                      <a:r>
                        <a:rPr lang="en-US" sz="900" u="none" strike="noStrike" cap="none" dirty="0">
                          <a:solidFill>
                            <a:srgbClr val="2D3D4A"/>
                          </a:solidFill>
                          <a:latin typeface="Open Sans"/>
                          <a:ea typeface="Open Sans"/>
                          <a:cs typeface="Open Sans"/>
                          <a:sym typeface="Open Sans"/>
                        </a:rPr>
                        <a:t>he</a:t>
                      </a:r>
                      <a:r>
                        <a:rPr lang="en" sz="900" u="none" strike="noStrike" cap="none" dirty="0">
                          <a:solidFill>
                            <a:srgbClr val="2D3D4A"/>
                          </a:solidFill>
                          <a:latin typeface="Open Sans"/>
                          <a:ea typeface="Open Sans"/>
                          <a:cs typeface="Open Sans"/>
                          <a:sym typeface="Open Sans"/>
                        </a:rPr>
                        <a:t> production environment or upgradation or maintainance activity being carried out in the last 24 hours . I will schedule a meeting and send out an invite to you to discuss more on this.  </a:t>
                      </a:r>
                    </a:p>
                    <a:p>
                      <a:pPr marL="0" marR="0" lvl="0" indent="0" algn="l" rtl="0">
                        <a:lnSpc>
                          <a:spcPct val="115000"/>
                        </a:lnSpc>
                        <a:spcBef>
                          <a:spcPts val="0"/>
                        </a:spcBef>
                        <a:spcAft>
                          <a:spcPts val="0"/>
                        </a:spcAft>
                        <a:buClr>
                          <a:srgbClr val="000000"/>
                        </a:buClr>
                        <a:buSzPts val="1200"/>
                        <a:buFont typeface="Arial"/>
                        <a:buNone/>
                      </a:pPr>
                      <a:endParaRPr lang="en" sz="9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900" u="none" strike="noStrike" cap="none" dirty="0">
                          <a:solidFill>
                            <a:srgbClr val="2D3D4A"/>
                          </a:solidFill>
                          <a:latin typeface="Open Sans"/>
                          <a:ea typeface="Open Sans"/>
                          <a:cs typeface="Open Sans"/>
                          <a:sym typeface="Open Sans"/>
                        </a:rPr>
                        <a:t>Regards,</a:t>
                      </a:r>
                    </a:p>
                    <a:p>
                      <a:pPr marL="0" marR="0" lvl="0" indent="0" algn="l" rtl="0">
                        <a:lnSpc>
                          <a:spcPct val="115000"/>
                        </a:lnSpc>
                        <a:spcBef>
                          <a:spcPts val="0"/>
                        </a:spcBef>
                        <a:spcAft>
                          <a:spcPts val="0"/>
                        </a:spcAft>
                        <a:buClr>
                          <a:srgbClr val="000000"/>
                        </a:buClr>
                        <a:buSzPts val="1200"/>
                        <a:buFont typeface="Arial"/>
                        <a:buNone/>
                      </a:pPr>
                      <a:r>
                        <a:rPr lang="en" sz="900" u="none" strike="noStrike" cap="none" dirty="0">
                          <a:solidFill>
                            <a:srgbClr val="2D3D4A"/>
                          </a:solidFill>
                          <a:latin typeface="Open Sans"/>
                          <a:ea typeface="Open Sans"/>
                          <a:cs typeface="Open Sans"/>
                          <a:sym typeface="Open Sans"/>
                        </a:rPr>
                        <a:t>Srinivas </a:t>
                      </a:r>
                    </a:p>
                    <a:p>
                      <a:pPr marL="0" marR="0" lvl="0" indent="0" algn="l" rtl="0">
                        <a:lnSpc>
                          <a:spcPct val="115000"/>
                        </a:lnSpc>
                        <a:spcBef>
                          <a:spcPts val="0"/>
                        </a:spcBef>
                        <a:spcAft>
                          <a:spcPts val="0"/>
                        </a:spcAft>
                        <a:buClr>
                          <a:srgbClr val="000000"/>
                        </a:buClr>
                        <a:buSzPts val="1200"/>
                        <a:buFont typeface="Arial"/>
                        <a:buNone/>
                      </a:pPr>
                      <a:r>
                        <a:rPr lang="en" sz="900" u="none" strike="noStrike" cap="none" dirty="0">
                          <a:solidFill>
                            <a:srgbClr val="2D3D4A"/>
                          </a:solidFill>
                          <a:latin typeface="Open Sans"/>
                          <a:ea typeface="Open Sans"/>
                          <a:cs typeface="Open Sans"/>
                          <a:sym typeface="Open Sans"/>
                        </a:rPr>
                        <a:t>Product Manager </a:t>
                      </a:r>
                    </a:p>
                    <a:p>
                      <a:pPr marL="0" marR="0" lvl="0" indent="0" algn="l" rtl="0">
                        <a:lnSpc>
                          <a:spcPct val="115000"/>
                        </a:lnSpc>
                        <a:spcBef>
                          <a:spcPts val="0"/>
                        </a:spcBef>
                        <a:spcAft>
                          <a:spcPts val="0"/>
                        </a:spcAft>
                        <a:buClr>
                          <a:srgbClr val="000000"/>
                        </a:buClr>
                        <a:buSzPts val="1200"/>
                        <a:buFont typeface="Arial"/>
                        <a:buNone/>
                      </a:pPr>
                      <a:r>
                        <a:rPr lang="en" sz="900" u="none" strike="noStrike" cap="none" dirty="0">
                          <a:solidFill>
                            <a:srgbClr val="2D3D4A"/>
                          </a:solidFill>
                          <a:latin typeface="Open Sans"/>
                          <a:ea typeface="Open Sans"/>
                          <a:cs typeface="Open Sans"/>
                          <a:sym typeface="Open Sans"/>
                        </a:rPr>
                        <a:t>XYZ corporation … </a:t>
                      </a:r>
                      <a:endParaRPr lang="en" sz="900" u="none" strike="noStrike" cap="none" dirty="0">
                        <a:solidFill>
                          <a:srgbClr val="9E9E9E"/>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
        <p:nvSpPr>
          <p:cNvPr id="346" name="Google Shape;346;p27"/>
          <p:cNvSpPr txBox="1"/>
          <p:nvPr/>
        </p:nvSpPr>
        <p:spPr>
          <a:xfrm>
            <a:off x="76200" y="0"/>
            <a:ext cx="90468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2D3D4A"/>
                </a:solidFill>
                <a:latin typeface="Open Sans"/>
                <a:ea typeface="Open Sans"/>
                <a:cs typeface="Open Sans"/>
                <a:sym typeface="Open Sans"/>
              </a:rPr>
              <a:t>Respond to Customer Service Manager’s Email </a:t>
            </a:r>
            <a:endParaRPr sz="2800" b="0" i="0" u="none" strike="noStrike" cap="none">
              <a:solidFill>
                <a:srgbClr val="2D3D4A"/>
              </a:solidFill>
              <a:latin typeface="Open Sans"/>
              <a:ea typeface="Open Sans"/>
              <a:cs typeface="Open Sans"/>
              <a:sym typeface="Open Sans"/>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8"/>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Clr>
                <a:srgbClr val="FFFFFF"/>
              </a:buClr>
              <a:buSzPts val="500"/>
              <a:buFont typeface="Open Sans"/>
              <a:buNone/>
            </a:pPr>
            <a:r>
              <a:rPr lang="en"/>
              <a:t>Handle Potentially Difficult Situations</a:t>
            </a:r>
            <a:endParaRPr sz="500"/>
          </a:p>
        </p:txBody>
      </p:sp>
      <p:sp>
        <p:nvSpPr>
          <p:cNvPr id="352" name="Google Shape;352;p28"/>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53" name="Google Shape;353;p2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100">
                <a:solidFill>
                  <a:srgbClr val="FFFFFF"/>
                </a:solidFill>
              </a:rPr>
              <a:t>As a PM, you will be faced with many unexpected situations where you have to make a decision or push back while managing competing priorities from stakeholders and tackling issues that could potentially affect your product launch</a:t>
            </a:r>
            <a:endParaRPr>
              <a:solidFill>
                <a:srgbClr val="FFFFFF"/>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68" name="Google Shape;368;p30"/>
          <p:cNvSpPr txBox="1">
            <a:spLocks noGrp="1"/>
          </p:cNvSpPr>
          <p:nvPr>
            <p:ph type="title"/>
          </p:nvPr>
        </p:nvSpPr>
        <p:spPr>
          <a:xfrm>
            <a:off x="4572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Respond to CEO or GM’s request via email</a:t>
            </a:r>
            <a:endParaRPr sz="2800"/>
          </a:p>
        </p:txBody>
      </p:sp>
      <p:sp>
        <p:nvSpPr>
          <p:cNvPr id="369" name="Google Shape;369;p3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17</a:t>
            </a:fld>
            <a:endParaRPr>
              <a:solidFill>
                <a:srgbClr val="929292"/>
              </a:solidFill>
            </a:endParaRPr>
          </a:p>
        </p:txBody>
      </p:sp>
      <p:graphicFrame>
        <p:nvGraphicFramePr>
          <p:cNvPr id="370" name="Google Shape;370;p30"/>
          <p:cNvGraphicFramePr/>
          <p:nvPr>
            <p:extLst>
              <p:ext uri="{D42A27DB-BD31-4B8C-83A1-F6EECF244321}">
                <p14:modId xmlns:p14="http://schemas.microsoft.com/office/powerpoint/2010/main" val="353650615"/>
              </p:ext>
            </p:extLst>
          </p:nvPr>
        </p:nvGraphicFramePr>
        <p:xfrm>
          <a:off x="390075" y="671400"/>
          <a:ext cx="8450050" cy="4809185"/>
        </p:xfrm>
        <a:graphic>
          <a:graphicData uri="http://schemas.openxmlformats.org/drawingml/2006/table">
            <a:tbl>
              <a:tblPr>
                <a:noFill/>
                <a:tableStyleId>{6E943A0F-5956-4700-BAC9-35DB47F86FB8}</a:tableStyleId>
              </a:tblPr>
              <a:tblGrid>
                <a:gridCol w="1847750">
                  <a:extLst>
                    <a:ext uri="{9D8B030D-6E8A-4147-A177-3AD203B41FA5}">
                      <a16:colId xmlns:a16="http://schemas.microsoft.com/office/drawing/2014/main" val="20000"/>
                    </a:ext>
                  </a:extLst>
                </a:gridCol>
                <a:gridCol w="6602300">
                  <a:extLst>
                    <a:ext uri="{9D8B030D-6E8A-4147-A177-3AD203B41FA5}">
                      <a16:colId xmlns:a16="http://schemas.microsoft.com/office/drawing/2014/main" val="20001"/>
                    </a:ext>
                  </a:extLst>
                </a:gridCol>
              </a:tblGrid>
              <a:tr h="16951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Assessment and result</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The product feature is 65% complete now and it is not fully tested for the functionality</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The changes are continuously deployed to the build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The  QA team has not fully the product features, so it is not put to the staging for demo</a:t>
                      </a: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3846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Sample Email Response</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US" sz="1200" b="0" i="0" u="none" strike="noStrike" cap="none" dirty="0">
                          <a:solidFill>
                            <a:srgbClr val="2D3D4A"/>
                          </a:solidFill>
                          <a:latin typeface="Open Sans"/>
                          <a:ea typeface="Open Sans"/>
                          <a:cs typeface="Open Sans"/>
                          <a:sym typeface="Open Sans"/>
                        </a:rPr>
                        <a:t>Dear CEO/GM,</a:t>
                      </a:r>
                    </a:p>
                    <a:p>
                      <a:pPr marL="0" marR="0" lvl="0" indent="0" algn="l" rtl="0">
                        <a:lnSpc>
                          <a:spcPct val="115000"/>
                        </a:lnSpc>
                        <a:spcBef>
                          <a:spcPts val="0"/>
                        </a:spcBef>
                        <a:spcAft>
                          <a:spcPts val="0"/>
                        </a:spcAft>
                        <a:buClr>
                          <a:srgbClr val="000000"/>
                        </a:buClr>
                        <a:buSzPts val="1200"/>
                        <a:buFont typeface="Arial"/>
                        <a:buNone/>
                      </a:pPr>
                      <a:endParaRPr lang="en-US" sz="1200" b="0" i="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US" sz="1200" b="0" i="0" u="none" strike="noStrike" cap="none" dirty="0">
                          <a:solidFill>
                            <a:srgbClr val="2D3D4A"/>
                          </a:solidFill>
                          <a:latin typeface="Open Sans"/>
                          <a:ea typeface="Open Sans"/>
                          <a:cs typeface="Open Sans"/>
                          <a:sym typeface="Open Sans"/>
                        </a:rPr>
                        <a:t>I want to apprise you that the product feature is not full functional and it is not being  tested thoroughly by QA, since there are multiple check-ins/iterations are deployed to the tool and the product feature is not stable. However, I can demo the product with the feature with limited functionalities and possibly with bugs. I shall send out an invite for the demo to you along with engineering team. However, we shall strive hard to keep complete feature development along with testing team with the support of development and QA team. </a:t>
                      </a:r>
                    </a:p>
                    <a:p>
                      <a:pPr marL="0" marR="0" lvl="0" indent="0" algn="l" rtl="0">
                        <a:lnSpc>
                          <a:spcPct val="115000"/>
                        </a:lnSpc>
                        <a:spcBef>
                          <a:spcPts val="0"/>
                        </a:spcBef>
                        <a:spcAft>
                          <a:spcPts val="0"/>
                        </a:spcAft>
                        <a:buClr>
                          <a:srgbClr val="000000"/>
                        </a:buClr>
                        <a:buSzPts val="1200"/>
                        <a:buFont typeface="Arial"/>
                        <a:buNone/>
                      </a:pPr>
                      <a:endParaRPr lang="en-US" sz="1200" b="0" i="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US" sz="1200" b="0" i="0" u="none" strike="noStrike" cap="none" dirty="0">
                          <a:solidFill>
                            <a:srgbClr val="2D3D4A"/>
                          </a:solidFill>
                          <a:latin typeface="Open Sans"/>
                          <a:ea typeface="Open Sans"/>
                          <a:cs typeface="Open Sans"/>
                          <a:sym typeface="Open Sans"/>
                        </a:rPr>
                        <a:t>Regards,</a:t>
                      </a:r>
                    </a:p>
                    <a:p>
                      <a:pPr marL="0" marR="0" lvl="0" indent="0" algn="l" rtl="0">
                        <a:lnSpc>
                          <a:spcPct val="115000"/>
                        </a:lnSpc>
                        <a:spcBef>
                          <a:spcPts val="0"/>
                        </a:spcBef>
                        <a:spcAft>
                          <a:spcPts val="0"/>
                        </a:spcAft>
                        <a:buClr>
                          <a:srgbClr val="000000"/>
                        </a:buClr>
                        <a:buSzPts val="1200"/>
                        <a:buFont typeface="Arial"/>
                        <a:buNone/>
                      </a:pPr>
                      <a:r>
                        <a:rPr lang="en-US" sz="1200" b="0" i="0" u="none" strike="noStrike" cap="none" dirty="0">
                          <a:solidFill>
                            <a:srgbClr val="2D3D4A"/>
                          </a:solidFill>
                          <a:latin typeface="Open Sans"/>
                          <a:ea typeface="Open Sans"/>
                          <a:cs typeface="Open Sans"/>
                          <a:sym typeface="Open Sans"/>
                        </a:rPr>
                        <a:t>Srinivas </a:t>
                      </a: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9E9E9E"/>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1"/>
          <p:cNvSpPr txBox="1">
            <a:spLocks noGrp="1"/>
          </p:cNvSpPr>
          <p:nvPr>
            <p:ph type="body" idx="1"/>
          </p:nvPr>
        </p:nvSpPr>
        <p:spPr>
          <a:xfrm>
            <a:off x="228600" y="533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SzPts val="500"/>
              <a:buFont typeface="Open Sans"/>
              <a:buNone/>
            </a:pPr>
            <a:r>
              <a:rPr lang="en" sz="1400"/>
              <a:t> </a:t>
            </a:r>
            <a:r>
              <a:rPr lang="en" sz="1200"/>
              <a:t>Use the information below to understand what is expected and use the next slide to share your answers</a:t>
            </a:r>
            <a:endParaRPr/>
          </a:p>
          <a:p>
            <a:pPr marL="0" marR="0" lvl="0" indent="0" algn="l" rtl="0">
              <a:lnSpc>
                <a:spcPct val="100000"/>
              </a:lnSpc>
              <a:spcBef>
                <a:spcPts val="0"/>
              </a:spcBef>
              <a:spcAft>
                <a:spcPts val="0"/>
              </a:spcAft>
              <a:buClr>
                <a:srgbClr val="02B3E4"/>
              </a:buClr>
              <a:buSzPts val="500"/>
              <a:buFont typeface="Open Sans"/>
              <a:buNone/>
            </a:pPr>
            <a:r>
              <a:rPr lang="en" sz="1400"/>
              <a:t> </a:t>
            </a:r>
            <a:endParaRPr sz="1200"/>
          </a:p>
        </p:txBody>
      </p:sp>
      <p:sp>
        <p:nvSpPr>
          <p:cNvPr id="376" name="Google Shape;376;p3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77" name="Google Shape;377;p31"/>
          <p:cNvSpPr txBox="1">
            <a:spLocks noGrp="1"/>
          </p:cNvSpPr>
          <p:nvPr>
            <p:ph type="title"/>
          </p:nvPr>
        </p:nvSpPr>
        <p:spPr>
          <a:xfrm>
            <a:off x="217725" y="0"/>
            <a:ext cx="8859300" cy="464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solidFill>
                  <a:srgbClr val="2D3D4A"/>
                </a:solidFill>
              </a:rPr>
              <a:t>Step-in and guide the scrum team at stand up</a:t>
            </a:r>
            <a:endParaRPr sz="2800">
              <a:solidFill>
                <a:srgbClr val="2D3D4A"/>
              </a:solidFill>
            </a:endParaRPr>
          </a:p>
        </p:txBody>
      </p:sp>
      <p:sp>
        <p:nvSpPr>
          <p:cNvPr id="378" name="Google Shape;378;p31"/>
          <p:cNvSpPr txBox="1">
            <a:spLocks noGrp="1"/>
          </p:cNvSpPr>
          <p:nvPr>
            <p:ph type="body" idx="3"/>
          </p:nvPr>
        </p:nvSpPr>
        <p:spPr>
          <a:xfrm>
            <a:off x="304800" y="919050"/>
            <a:ext cx="8676000" cy="411015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en" sz="1100" b="1" dirty="0">
                <a:solidFill>
                  <a:srgbClr val="2D3D4A"/>
                </a:solidFill>
              </a:rPr>
              <a:t>Sprint Progress</a:t>
            </a:r>
            <a:endParaRPr sz="1100" b="1" dirty="0">
              <a:solidFill>
                <a:srgbClr val="2D3D4A"/>
              </a:solidFill>
            </a:endParaRPr>
          </a:p>
          <a:p>
            <a:pPr marL="0" lvl="0" indent="0" algn="l" rtl="0">
              <a:lnSpc>
                <a:spcPct val="115000"/>
              </a:lnSpc>
              <a:spcBef>
                <a:spcPts val="0"/>
              </a:spcBef>
              <a:spcAft>
                <a:spcPts val="0"/>
              </a:spcAft>
              <a:buSzPts val="1400"/>
              <a:buNone/>
            </a:pPr>
            <a:r>
              <a:rPr lang="en" sz="1100" dirty="0">
                <a:solidFill>
                  <a:srgbClr val="2D3D4A"/>
                </a:solidFill>
              </a:rPr>
              <a:t>You have 3 more days for the sprint to end</a:t>
            </a:r>
            <a:endParaRPr sz="1100" dirty="0">
              <a:solidFill>
                <a:srgbClr val="2D3D4A"/>
              </a:solidFill>
            </a:endParaRPr>
          </a:p>
          <a:p>
            <a:pPr marL="0" lvl="0" indent="0" algn="l" rtl="0">
              <a:lnSpc>
                <a:spcPct val="115000"/>
              </a:lnSpc>
              <a:spcBef>
                <a:spcPts val="0"/>
              </a:spcBef>
              <a:spcAft>
                <a:spcPts val="0"/>
              </a:spcAft>
              <a:buSzPts val="1400"/>
              <a:buNone/>
            </a:pPr>
            <a:endParaRPr sz="1100" dirty="0">
              <a:solidFill>
                <a:srgbClr val="2D3D4A"/>
              </a:solidFill>
            </a:endParaRPr>
          </a:p>
          <a:p>
            <a:pPr marL="0" lvl="0" indent="0" algn="l" rtl="0">
              <a:lnSpc>
                <a:spcPct val="115000"/>
              </a:lnSpc>
              <a:spcBef>
                <a:spcPts val="0"/>
              </a:spcBef>
              <a:spcAft>
                <a:spcPts val="0"/>
              </a:spcAft>
              <a:buSzPts val="1400"/>
              <a:buNone/>
            </a:pPr>
            <a:r>
              <a:rPr lang="en" sz="1100" b="1" dirty="0">
                <a:solidFill>
                  <a:srgbClr val="2D3D4A"/>
                </a:solidFill>
              </a:rPr>
              <a:t>Assumption for exercise-sake</a:t>
            </a:r>
            <a:endParaRPr sz="1100" b="1" dirty="0">
              <a:solidFill>
                <a:srgbClr val="2D3D4A"/>
              </a:solidFill>
            </a:endParaRPr>
          </a:p>
          <a:p>
            <a:pPr marL="0" lvl="0" indent="0" algn="l" rtl="0">
              <a:lnSpc>
                <a:spcPct val="115000"/>
              </a:lnSpc>
              <a:spcBef>
                <a:spcPts val="0"/>
              </a:spcBef>
              <a:spcAft>
                <a:spcPts val="0"/>
              </a:spcAft>
              <a:buSzPts val="1400"/>
              <a:buNone/>
            </a:pPr>
            <a:r>
              <a:rPr lang="en" sz="1100" dirty="0">
                <a:solidFill>
                  <a:srgbClr val="2D3D4A"/>
                </a:solidFill>
              </a:rPr>
              <a:t>User stories being referred here are related to the product feature (project you are working on)</a:t>
            </a:r>
            <a:r>
              <a:rPr lang="en" sz="1100" dirty="0"/>
              <a:t>. The tickets are </a:t>
            </a:r>
            <a:r>
              <a:rPr lang="en" sz="1100" dirty="0">
                <a:solidFill>
                  <a:srgbClr val="2D3D4A"/>
                </a:solidFill>
              </a:rPr>
              <a:t>costed and targeted to be completed by the end of this sprint to go live with the product feature</a:t>
            </a:r>
            <a:endParaRPr sz="1100" dirty="0">
              <a:solidFill>
                <a:srgbClr val="2D3D4A"/>
              </a:solidFill>
            </a:endParaRPr>
          </a:p>
          <a:p>
            <a:pPr marL="0" lvl="0" indent="0" algn="l" rtl="0">
              <a:lnSpc>
                <a:spcPct val="115000"/>
              </a:lnSpc>
              <a:spcBef>
                <a:spcPts val="0"/>
              </a:spcBef>
              <a:spcAft>
                <a:spcPts val="0"/>
              </a:spcAft>
              <a:buSzPts val="1400"/>
              <a:buNone/>
            </a:pPr>
            <a:endParaRPr sz="1100" b="1" dirty="0">
              <a:solidFill>
                <a:srgbClr val="2D3D4A"/>
              </a:solidFill>
            </a:endParaRPr>
          </a:p>
          <a:p>
            <a:pPr marL="0" lvl="0" indent="0" algn="l" rtl="0">
              <a:lnSpc>
                <a:spcPct val="115000"/>
              </a:lnSpc>
              <a:spcBef>
                <a:spcPts val="0"/>
              </a:spcBef>
              <a:spcAft>
                <a:spcPts val="0"/>
              </a:spcAft>
              <a:buSzPts val="1400"/>
              <a:buNone/>
            </a:pPr>
            <a:r>
              <a:rPr lang="en" sz="1100" b="1" dirty="0">
                <a:solidFill>
                  <a:srgbClr val="2D3D4A"/>
                </a:solidFill>
              </a:rPr>
              <a:t>Situation Details</a:t>
            </a:r>
            <a:endParaRPr sz="1100" b="1" dirty="0">
              <a:solidFill>
                <a:srgbClr val="2D3D4A"/>
              </a:solidFill>
            </a:endParaRPr>
          </a:p>
          <a:p>
            <a:pPr marL="0" lvl="0" indent="0" algn="l" rtl="0">
              <a:lnSpc>
                <a:spcPct val="115000"/>
              </a:lnSpc>
              <a:spcBef>
                <a:spcPts val="0"/>
              </a:spcBef>
              <a:spcAft>
                <a:spcPts val="0"/>
              </a:spcAft>
              <a:buSzPts val="1400"/>
              <a:buNone/>
            </a:pPr>
            <a:r>
              <a:rPr lang="en" sz="1100" dirty="0"/>
              <a:t>You are stepping in as Scrum master for the stand up today. Your back-end engineer just finished sharing their update (</a:t>
            </a:r>
            <a:r>
              <a:rPr lang="en" sz="1100" i="1" dirty="0"/>
              <a:t>pick up the analytics ticket, and there are no blockers</a:t>
            </a:r>
            <a:r>
              <a:rPr lang="en" sz="1100" dirty="0"/>
              <a:t>). Your QA team member is next in line to share their update. </a:t>
            </a:r>
            <a:r>
              <a:rPr lang="en" sz="1100" dirty="0">
                <a:solidFill>
                  <a:srgbClr val="2D3D4A"/>
                </a:solidFill>
              </a:rPr>
              <a:t>In JIRA</a:t>
            </a:r>
            <a:r>
              <a:rPr lang="en" sz="1100" dirty="0"/>
              <a:t> (</a:t>
            </a:r>
            <a:r>
              <a:rPr lang="en" sz="1100" dirty="0">
                <a:solidFill>
                  <a:srgbClr val="2D3D4A"/>
                </a:solidFill>
              </a:rPr>
              <a:t>ticket tracking tool)</a:t>
            </a:r>
            <a:r>
              <a:rPr lang="en" sz="1100" dirty="0"/>
              <a:t> you notice the following:</a:t>
            </a:r>
            <a:endParaRPr sz="1100" dirty="0">
              <a:solidFill>
                <a:srgbClr val="2D3D4A"/>
              </a:solidFill>
            </a:endParaRPr>
          </a:p>
          <a:p>
            <a:pPr marL="457200" lvl="0" indent="-298450" algn="l" rtl="0">
              <a:lnSpc>
                <a:spcPct val="115000"/>
              </a:lnSpc>
              <a:spcBef>
                <a:spcPts val="0"/>
              </a:spcBef>
              <a:spcAft>
                <a:spcPts val="0"/>
              </a:spcAft>
              <a:buSzPts val="1100"/>
              <a:buChar char="●"/>
            </a:pPr>
            <a:r>
              <a:rPr lang="en" sz="1100" dirty="0"/>
              <a:t>A </a:t>
            </a:r>
            <a:r>
              <a:rPr lang="en" sz="1100" dirty="0">
                <a:solidFill>
                  <a:srgbClr val="2D3D4A"/>
                </a:solidFill>
              </a:rPr>
              <a:t>user story that needs to be </a:t>
            </a:r>
            <a:r>
              <a:rPr lang="en" sz="1100" dirty="0"/>
              <a:t>marked as completed(‘done’)</a:t>
            </a:r>
            <a:r>
              <a:rPr lang="en" sz="1100" dirty="0">
                <a:solidFill>
                  <a:srgbClr val="2D3D4A"/>
                </a:solidFill>
              </a:rPr>
              <a:t> has two back-end tickets  in </a:t>
            </a:r>
            <a:r>
              <a:rPr lang="en" sz="1100" dirty="0"/>
              <a:t>“Code Review” status,which is </a:t>
            </a:r>
            <a:r>
              <a:rPr lang="en" sz="1100" dirty="0">
                <a:solidFill>
                  <a:srgbClr val="2D3D4A"/>
                </a:solidFill>
              </a:rPr>
              <a:t>assigned to </a:t>
            </a:r>
            <a:r>
              <a:rPr lang="en" sz="1100" dirty="0"/>
              <a:t>the back-end</a:t>
            </a:r>
            <a:r>
              <a:rPr lang="en" sz="1100" dirty="0">
                <a:solidFill>
                  <a:srgbClr val="2D3D4A"/>
                </a:solidFill>
              </a:rPr>
              <a:t> engineer that just shared their update. You </a:t>
            </a:r>
            <a:r>
              <a:rPr lang="en" sz="1100" dirty="0"/>
              <a:t>know</a:t>
            </a:r>
            <a:r>
              <a:rPr lang="en" sz="1100" dirty="0">
                <a:solidFill>
                  <a:srgbClr val="2D3D4A"/>
                </a:solidFill>
              </a:rPr>
              <a:t> from at</a:t>
            </a:r>
            <a:r>
              <a:rPr lang="en" sz="1100" dirty="0"/>
              <a:t>tending </a:t>
            </a:r>
            <a:r>
              <a:rPr lang="en" sz="1100" dirty="0">
                <a:solidFill>
                  <a:srgbClr val="2D3D4A"/>
                </a:solidFill>
              </a:rPr>
              <a:t>previous standups that these two tickets have been</a:t>
            </a:r>
            <a:r>
              <a:rPr lang="en" sz="1100" dirty="0"/>
              <a:t> </a:t>
            </a:r>
            <a:r>
              <a:rPr lang="en" sz="1100" dirty="0">
                <a:solidFill>
                  <a:srgbClr val="2D3D4A"/>
                </a:solidFill>
              </a:rPr>
              <a:t>in </a:t>
            </a:r>
            <a:r>
              <a:rPr lang="en" sz="1100" dirty="0"/>
              <a:t> ‘Code Review’ status </a:t>
            </a:r>
            <a:r>
              <a:rPr lang="en" sz="1100" dirty="0">
                <a:solidFill>
                  <a:srgbClr val="2D3D4A"/>
                </a:solidFill>
              </a:rPr>
              <a:t>for </a:t>
            </a:r>
            <a:r>
              <a:rPr lang="en" sz="1100" dirty="0"/>
              <a:t>2</a:t>
            </a:r>
            <a:r>
              <a:rPr lang="en" sz="1100" dirty="0">
                <a:solidFill>
                  <a:srgbClr val="2D3D4A"/>
                </a:solidFill>
              </a:rPr>
              <a:t> days now</a:t>
            </a:r>
            <a:endParaRPr sz="1100" dirty="0">
              <a:solidFill>
                <a:srgbClr val="2D3D4A"/>
              </a:solidFill>
            </a:endParaRPr>
          </a:p>
          <a:p>
            <a:pPr marL="914400" lvl="1" indent="-298450" algn="l" rtl="0">
              <a:lnSpc>
                <a:spcPct val="115000"/>
              </a:lnSpc>
              <a:spcBef>
                <a:spcPts val="0"/>
              </a:spcBef>
              <a:spcAft>
                <a:spcPts val="0"/>
              </a:spcAft>
              <a:buClr>
                <a:srgbClr val="2D3D4A"/>
              </a:buClr>
              <a:buSzPts val="1100"/>
              <a:buChar char="○"/>
            </a:pPr>
            <a:r>
              <a:rPr lang="en" sz="1100" dirty="0">
                <a:solidFill>
                  <a:srgbClr val="2D3D4A"/>
                </a:solidFill>
              </a:rPr>
              <a:t>The back-end tickets are blocking two front-end tickets (which are i</a:t>
            </a:r>
            <a:r>
              <a:rPr lang="en" sz="1100" dirty="0"/>
              <a:t>n</a:t>
            </a:r>
            <a:r>
              <a:rPr lang="en" sz="1100" dirty="0">
                <a:solidFill>
                  <a:srgbClr val="2D3D4A"/>
                </a:solidFill>
              </a:rPr>
              <a:t> </a:t>
            </a:r>
            <a:r>
              <a:rPr lang="en" sz="1100" dirty="0"/>
              <a:t>‘Ready to Test’ status</a:t>
            </a:r>
            <a:r>
              <a:rPr lang="en" sz="1100" dirty="0">
                <a:solidFill>
                  <a:srgbClr val="2D3D4A"/>
                </a:solidFill>
              </a:rPr>
              <a:t>’) from being </a:t>
            </a:r>
            <a:r>
              <a:rPr lang="en" sz="1100" dirty="0"/>
              <a:t>verified</a:t>
            </a:r>
            <a:r>
              <a:rPr lang="en" sz="1100" dirty="0">
                <a:solidFill>
                  <a:srgbClr val="2D3D4A"/>
                </a:solidFill>
              </a:rPr>
              <a:t> by QA </a:t>
            </a:r>
            <a:endParaRPr sz="1100" dirty="0">
              <a:solidFill>
                <a:srgbClr val="2D3D4A"/>
              </a:solidFill>
            </a:endParaRPr>
          </a:p>
          <a:p>
            <a:pPr marL="457200" lvl="0" indent="-298450" algn="l" rtl="0">
              <a:lnSpc>
                <a:spcPct val="115000"/>
              </a:lnSpc>
              <a:spcBef>
                <a:spcPts val="0"/>
              </a:spcBef>
              <a:spcAft>
                <a:spcPts val="0"/>
              </a:spcAft>
              <a:buClr>
                <a:srgbClr val="2D3D4A"/>
              </a:buClr>
              <a:buSzPts val="1100"/>
              <a:buChar char="●"/>
            </a:pPr>
            <a:r>
              <a:rPr lang="en" sz="1100" dirty="0"/>
              <a:t>Also, t</a:t>
            </a:r>
            <a:r>
              <a:rPr lang="en" sz="1100" dirty="0">
                <a:solidFill>
                  <a:srgbClr val="2D3D4A"/>
                </a:solidFill>
              </a:rPr>
              <a:t>here is one another ticket covering analytics requirements (story points =3), </a:t>
            </a:r>
            <a:r>
              <a:rPr lang="en" sz="1100" dirty="0"/>
              <a:t>for which </a:t>
            </a:r>
            <a:r>
              <a:rPr lang="en" sz="1100" dirty="0">
                <a:solidFill>
                  <a:srgbClr val="2D3D4A"/>
                </a:solidFill>
              </a:rPr>
              <a:t>development has not yet started. T</a:t>
            </a:r>
            <a:r>
              <a:rPr lang="en" sz="1100" dirty="0"/>
              <a:t>his is currently ‘must-have’ for the launch</a:t>
            </a:r>
            <a:r>
              <a:rPr lang="en" sz="1100" dirty="0">
                <a:solidFill>
                  <a:srgbClr val="2D3D4A"/>
                </a:solidFill>
              </a:rPr>
              <a:t> </a:t>
            </a:r>
            <a:r>
              <a:rPr lang="en" sz="1100" dirty="0"/>
              <a:t>and is</a:t>
            </a:r>
            <a:r>
              <a:rPr lang="en" sz="1100" dirty="0">
                <a:solidFill>
                  <a:srgbClr val="2D3D4A"/>
                </a:solidFill>
              </a:rPr>
              <a:t> expected to be completed in th</a:t>
            </a:r>
            <a:r>
              <a:rPr lang="en" sz="1100" dirty="0"/>
              <a:t>is</a:t>
            </a:r>
            <a:r>
              <a:rPr lang="en" sz="1100" dirty="0">
                <a:solidFill>
                  <a:srgbClr val="2D3D4A"/>
                </a:solidFill>
              </a:rPr>
              <a:t> sprint</a:t>
            </a:r>
            <a:r>
              <a:rPr lang="en" sz="1100" dirty="0"/>
              <a:t>. The ticket cannot be completed (marked as done) by end of this sprint if it is not picked up for development by the end of today, The ticket</a:t>
            </a:r>
            <a:r>
              <a:rPr lang="en" sz="1100" dirty="0">
                <a:solidFill>
                  <a:srgbClr val="2D3D4A"/>
                </a:solidFill>
              </a:rPr>
              <a:t> has 5 tracking requirements</a:t>
            </a:r>
            <a:r>
              <a:rPr lang="en" sz="1100" dirty="0"/>
              <a:t> as of now and you believe it is ok to have</a:t>
            </a:r>
            <a:r>
              <a:rPr lang="en" sz="1100" dirty="0">
                <a:solidFill>
                  <a:srgbClr val="2D3D4A"/>
                </a:solidFill>
              </a:rPr>
              <a:t> 2</a:t>
            </a:r>
            <a:r>
              <a:rPr lang="en" sz="1100" dirty="0"/>
              <a:t> out of these </a:t>
            </a:r>
            <a:r>
              <a:rPr lang="en" sz="1100" dirty="0">
                <a:solidFill>
                  <a:srgbClr val="2D3D4A"/>
                </a:solidFill>
              </a:rPr>
              <a:t>5 be downgraded to ‘nice-to</a:t>
            </a:r>
            <a:r>
              <a:rPr lang="en" sz="1100" dirty="0"/>
              <a:t>-</a:t>
            </a:r>
            <a:r>
              <a:rPr lang="en" sz="1100" dirty="0">
                <a:solidFill>
                  <a:srgbClr val="2D3D4A"/>
                </a:solidFill>
              </a:rPr>
              <a:t>have’ if needed to de-risk for the launch</a:t>
            </a:r>
            <a:endParaRPr sz="1100" dirty="0">
              <a:solidFill>
                <a:srgbClr val="2D3D4A"/>
              </a:solidFill>
            </a:endParaRPr>
          </a:p>
        </p:txBody>
      </p:sp>
      <p:sp>
        <p:nvSpPr>
          <p:cNvPr id="379" name="Google Shape;379;p3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18</a:t>
            </a:fld>
            <a:endParaRPr>
              <a:solidFill>
                <a:srgbClr val="929292"/>
              </a:solidFil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86" name="Google Shape;386;p32"/>
          <p:cNvSpPr txBox="1">
            <a:spLocks noGrp="1"/>
          </p:cNvSpPr>
          <p:nvPr>
            <p:ph type="title"/>
          </p:nvPr>
        </p:nvSpPr>
        <p:spPr>
          <a:xfrm>
            <a:off x="172350" y="76200"/>
            <a:ext cx="8835300" cy="595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2D3D4A"/>
              </a:buClr>
              <a:buSzPts val="500"/>
              <a:buFont typeface="Open Sans"/>
              <a:buNone/>
            </a:pPr>
            <a:r>
              <a:rPr lang="en" sz="2800"/>
              <a:t>Step-in and guide the scrum team at stand up</a:t>
            </a:r>
            <a:endParaRPr sz="2800"/>
          </a:p>
        </p:txBody>
      </p:sp>
      <p:sp>
        <p:nvSpPr>
          <p:cNvPr id="387" name="Google Shape;387;p3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19</a:t>
            </a:fld>
            <a:endParaRPr>
              <a:solidFill>
                <a:srgbClr val="929292"/>
              </a:solidFill>
            </a:endParaRPr>
          </a:p>
        </p:txBody>
      </p:sp>
      <p:graphicFrame>
        <p:nvGraphicFramePr>
          <p:cNvPr id="388" name="Google Shape;388;p32"/>
          <p:cNvGraphicFramePr/>
          <p:nvPr>
            <p:extLst>
              <p:ext uri="{D42A27DB-BD31-4B8C-83A1-F6EECF244321}">
                <p14:modId xmlns:p14="http://schemas.microsoft.com/office/powerpoint/2010/main" val="2083553288"/>
              </p:ext>
            </p:extLst>
          </p:nvPr>
        </p:nvGraphicFramePr>
        <p:xfrm>
          <a:off x="237675" y="671400"/>
          <a:ext cx="8769975" cy="4042050"/>
        </p:xfrm>
        <a:graphic>
          <a:graphicData uri="http://schemas.openxmlformats.org/drawingml/2006/table">
            <a:tbl>
              <a:tblPr>
                <a:noFill/>
                <a:tableStyleId>{6E943A0F-5956-4700-BAC9-35DB47F86FB8}</a:tableStyleId>
              </a:tblPr>
              <a:tblGrid>
                <a:gridCol w="1917700">
                  <a:extLst>
                    <a:ext uri="{9D8B030D-6E8A-4147-A177-3AD203B41FA5}">
                      <a16:colId xmlns:a16="http://schemas.microsoft.com/office/drawing/2014/main" val="20000"/>
                    </a:ext>
                  </a:extLst>
                </a:gridCol>
                <a:gridCol w="6852275">
                  <a:extLst>
                    <a:ext uri="{9D8B030D-6E8A-4147-A177-3AD203B41FA5}">
                      <a16:colId xmlns:a16="http://schemas.microsoft.com/office/drawing/2014/main" val="20001"/>
                    </a:ext>
                  </a:extLst>
                </a:gridCol>
              </a:tblGrid>
              <a:tr h="40420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Video Response</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rgbClr val="2D3D4A"/>
                          </a:solidFill>
                          <a:latin typeface="Open Sans"/>
                          <a:ea typeface="Open Sans"/>
                          <a:cs typeface="Open Sans"/>
                          <a:sym typeface="Open Sans"/>
                        </a:rPr>
                        <a:t>Share the link to your video here </a:t>
                      </a:r>
                      <a:r>
                        <a:rPr lang="en" sz="1200" u="none" strike="noStrike" cap="none" dirty="0">
                          <a:solidFill>
                            <a:srgbClr val="0097A7"/>
                          </a:solidFill>
                          <a:latin typeface="Open Sans"/>
                          <a:ea typeface="Open Sans"/>
                          <a:cs typeface="Open Sans"/>
                          <a:sym typeface="Open Sans"/>
                        </a:rPr>
                        <a:t>&lt;insert </a:t>
                      </a:r>
                      <a:r>
                        <a:rPr lang="en" sz="1200" u="none" strike="noStrike" cap="none" dirty="0">
                          <a:solidFill>
                            <a:srgbClr val="0097A7"/>
                          </a:solidFill>
                          <a:latin typeface="Open Sans"/>
                          <a:ea typeface="Open Sans"/>
                          <a:cs typeface="Open Sans"/>
                          <a:sym typeface="Open Sans"/>
                          <a:hlinkClick r:id="rId3"/>
                        </a:rPr>
                        <a:t>link</a:t>
                      </a:r>
                      <a:r>
                        <a:rPr lang="en" sz="1200" u="none" strike="noStrike" cap="none" dirty="0">
                          <a:solidFill>
                            <a:srgbClr val="0097A7"/>
                          </a:solidFill>
                          <a:latin typeface="Open Sans"/>
                          <a:ea typeface="Open Sans"/>
                          <a:cs typeface="Open Sans"/>
                          <a:sym typeface="Open Sans"/>
                        </a:rPr>
                        <a:t>&gt;</a:t>
                      </a:r>
                      <a:endParaRPr sz="1200" u="none" strike="noStrike" cap="none" dirty="0">
                        <a:solidFill>
                          <a:srgbClr val="0097A7"/>
                        </a:solidFill>
                        <a:latin typeface="Open Sans"/>
                        <a:ea typeface="Open Sans"/>
                        <a:cs typeface="Open Sans"/>
                        <a:sym typeface="Open Sans"/>
                      </a:endParaRP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Work on the Analytics requirement which is must to have in the launch </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Work on one-back end and one front end tickets, as there is dependency front end is dependent on backend code review shall be done and then subsequently we can test the two tickets, so that we are good for the launch</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p>
            <a:pPr marL="0" lvl="0" indent="0" algn="l" rtl="0">
              <a:lnSpc>
                <a:spcPct val="120000"/>
              </a:lnSpc>
              <a:spcBef>
                <a:spcPts val="0"/>
              </a:spcBef>
              <a:spcAft>
                <a:spcPts val="0"/>
              </a:spcAft>
              <a:buSzPts val="500"/>
              <a:buNone/>
            </a:pPr>
            <a:r>
              <a:rPr lang="en" sz="4200"/>
              <a:t>Getting Started</a:t>
            </a:r>
            <a:endParaRPr sz="4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3"/>
          <p:cNvSpPr txBox="1">
            <a:spLocks noGrp="1"/>
          </p:cNvSpPr>
          <p:nvPr>
            <p:ph type="body" idx="1"/>
          </p:nvPr>
        </p:nvSpPr>
        <p:spPr>
          <a:xfrm>
            <a:off x="228600" y="533251"/>
            <a:ext cx="8229600" cy="309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500"/>
              <a:buNone/>
            </a:pPr>
            <a:r>
              <a:rPr lang="en" sz="1200"/>
              <a:t>Use the information below to understand what is expected and use the next slide to share your answers</a:t>
            </a:r>
            <a:endParaRPr/>
          </a:p>
        </p:txBody>
      </p:sp>
      <p:sp>
        <p:nvSpPr>
          <p:cNvPr id="394" name="Google Shape;394;p33"/>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95" name="Google Shape;395;p33"/>
          <p:cNvSpPr txBox="1">
            <a:spLocks noGrp="1"/>
          </p:cNvSpPr>
          <p:nvPr>
            <p:ph type="title"/>
          </p:nvPr>
        </p:nvSpPr>
        <p:spPr>
          <a:xfrm>
            <a:off x="228600" y="76200"/>
            <a:ext cx="8844900" cy="45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How would you handle resource constraints?</a:t>
            </a:r>
            <a:endParaRPr sz="2800"/>
          </a:p>
        </p:txBody>
      </p:sp>
      <p:sp>
        <p:nvSpPr>
          <p:cNvPr id="396" name="Google Shape;396;p33"/>
          <p:cNvSpPr txBox="1">
            <a:spLocks noGrp="1"/>
          </p:cNvSpPr>
          <p:nvPr>
            <p:ph type="body" idx="3"/>
          </p:nvPr>
        </p:nvSpPr>
        <p:spPr>
          <a:xfrm>
            <a:off x="253400" y="754025"/>
            <a:ext cx="8229600" cy="3713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en" sz="1200" b="1" dirty="0">
                <a:solidFill>
                  <a:srgbClr val="2D3D4A"/>
                </a:solidFill>
              </a:rPr>
              <a:t>Sprint Progress</a:t>
            </a:r>
            <a:endParaRPr sz="1200" b="1" dirty="0">
              <a:solidFill>
                <a:srgbClr val="2D3D4A"/>
              </a:solidFill>
            </a:endParaRPr>
          </a:p>
          <a:p>
            <a:pPr marL="0" lvl="0" indent="0" algn="l" rtl="0">
              <a:lnSpc>
                <a:spcPct val="115000"/>
              </a:lnSpc>
              <a:spcBef>
                <a:spcPts val="0"/>
              </a:spcBef>
              <a:spcAft>
                <a:spcPts val="0"/>
              </a:spcAft>
              <a:buSzPts val="1400"/>
              <a:buNone/>
            </a:pPr>
            <a:r>
              <a:rPr lang="en" sz="1200" dirty="0">
                <a:solidFill>
                  <a:srgbClr val="2D3D4A"/>
                </a:solidFill>
              </a:rPr>
              <a:t>There are 6 more days for the sprint to end</a:t>
            </a:r>
            <a:endParaRPr sz="1200" dirty="0">
              <a:solidFill>
                <a:srgbClr val="2D3D4A"/>
              </a:solidFill>
            </a:endParaRPr>
          </a:p>
          <a:p>
            <a:pPr marL="0" lvl="0" indent="0" algn="l" rtl="0">
              <a:lnSpc>
                <a:spcPct val="115000"/>
              </a:lnSpc>
              <a:spcBef>
                <a:spcPts val="0"/>
              </a:spcBef>
              <a:spcAft>
                <a:spcPts val="0"/>
              </a:spcAft>
              <a:buSzPts val="1400"/>
              <a:buNone/>
            </a:pPr>
            <a:endParaRPr sz="1200" dirty="0">
              <a:solidFill>
                <a:srgbClr val="2D3D4A"/>
              </a:solidFill>
            </a:endParaRPr>
          </a:p>
          <a:p>
            <a:pPr marL="0" lvl="0" indent="0" algn="l" rtl="0">
              <a:lnSpc>
                <a:spcPct val="115000"/>
              </a:lnSpc>
              <a:spcBef>
                <a:spcPts val="0"/>
              </a:spcBef>
              <a:spcAft>
                <a:spcPts val="0"/>
              </a:spcAft>
              <a:buSzPts val="1400"/>
              <a:buNone/>
            </a:pPr>
            <a:r>
              <a:rPr lang="en" sz="1200" b="1" dirty="0"/>
              <a:t>Assumption for exercise-sake</a:t>
            </a:r>
            <a:endParaRPr sz="1200" b="1" dirty="0"/>
          </a:p>
          <a:p>
            <a:pPr marL="0" lvl="0" indent="0" algn="l" rtl="0">
              <a:lnSpc>
                <a:spcPct val="115000"/>
              </a:lnSpc>
              <a:spcBef>
                <a:spcPts val="0"/>
              </a:spcBef>
              <a:spcAft>
                <a:spcPts val="0"/>
              </a:spcAft>
              <a:buSzPts val="1400"/>
              <a:buNone/>
            </a:pPr>
            <a:r>
              <a:rPr lang="en" sz="1200" dirty="0"/>
              <a:t>User stories being referred here are related to the product feature (project you are working on). Based on the test strategy that had been discussed, tickets were added by QA team to this sprint and targeted to be completed by the end of this sprint to go live with the product feature</a:t>
            </a:r>
            <a:endParaRPr sz="1200" dirty="0"/>
          </a:p>
          <a:p>
            <a:pPr marL="0" lvl="0" indent="0" algn="l" rtl="0">
              <a:lnSpc>
                <a:spcPct val="115000"/>
              </a:lnSpc>
              <a:spcBef>
                <a:spcPts val="0"/>
              </a:spcBef>
              <a:spcAft>
                <a:spcPts val="0"/>
              </a:spcAft>
              <a:buSzPts val="1400"/>
              <a:buNone/>
            </a:pPr>
            <a:endParaRPr sz="1200" dirty="0">
              <a:solidFill>
                <a:srgbClr val="2D3D4A"/>
              </a:solidFill>
            </a:endParaRPr>
          </a:p>
          <a:p>
            <a:pPr marL="0" lvl="0" indent="0" algn="l" rtl="0">
              <a:lnSpc>
                <a:spcPct val="115000"/>
              </a:lnSpc>
              <a:spcBef>
                <a:spcPts val="0"/>
              </a:spcBef>
              <a:spcAft>
                <a:spcPts val="0"/>
              </a:spcAft>
              <a:buSzPts val="1400"/>
              <a:buNone/>
            </a:pPr>
            <a:r>
              <a:rPr lang="en" sz="1200" b="1" dirty="0">
                <a:solidFill>
                  <a:srgbClr val="2D3D4A"/>
                </a:solidFill>
              </a:rPr>
              <a:t>Situation Details</a:t>
            </a:r>
            <a:endParaRPr sz="1200" b="1" dirty="0">
              <a:solidFill>
                <a:srgbClr val="2D3D4A"/>
              </a:solidFill>
            </a:endParaRPr>
          </a:p>
          <a:p>
            <a:pPr marL="457200" lvl="0" indent="-304800" algn="l" rtl="0">
              <a:lnSpc>
                <a:spcPct val="115000"/>
              </a:lnSpc>
              <a:spcBef>
                <a:spcPts val="0"/>
              </a:spcBef>
              <a:spcAft>
                <a:spcPts val="0"/>
              </a:spcAft>
              <a:buClr>
                <a:srgbClr val="2D3D4A"/>
              </a:buClr>
              <a:buSzPts val="1200"/>
              <a:buChar char="●"/>
            </a:pPr>
            <a:r>
              <a:rPr lang="en" sz="1200" dirty="0">
                <a:solidFill>
                  <a:srgbClr val="2D3D4A"/>
                </a:solidFill>
              </a:rPr>
              <a:t>Your project has a shared QA team member that you are working with for the first-time in the company. The Head of QA informed you that your QA team member is handling 2 other major projects with other PMs simultaneously and is out on sick leave for the next 3 days</a:t>
            </a:r>
            <a:endParaRPr sz="1200" dirty="0">
              <a:solidFill>
                <a:srgbClr val="2D3D4A"/>
              </a:solidFill>
            </a:endParaRPr>
          </a:p>
          <a:p>
            <a:pPr marL="457200" lvl="0" indent="-304800" algn="l" rtl="0">
              <a:lnSpc>
                <a:spcPct val="115000"/>
              </a:lnSpc>
              <a:spcBef>
                <a:spcPts val="0"/>
              </a:spcBef>
              <a:spcAft>
                <a:spcPts val="0"/>
              </a:spcAft>
              <a:buClr>
                <a:srgbClr val="2D3D4A"/>
              </a:buClr>
              <a:buSzPts val="1200"/>
              <a:buChar char="●"/>
            </a:pPr>
            <a:r>
              <a:rPr lang="en" sz="1200" dirty="0">
                <a:solidFill>
                  <a:srgbClr val="2D3D4A"/>
                </a:solidFill>
              </a:rPr>
              <a:t>When the QA team member returns, tickets related to automated testing (to cover 30% of this sprint’s scope) will be still pending along with manual verification and regression for the user stories that have been completed by then</a:t>
            </a:r>
            <a:endParaRPr sz="1200" dirty="0">
              <a:solidFill>
                <a:srgbClr val="2D3D4A"/>
              </a:solidFill>
            </a:endParaRPr>
          </a:p>
          <a:p>
            <a:pPr marL="457200" lvl="0" indent="-304800" algn="l" rtl="0">
              <a:lnSpc>
                <a:spcPct val="115000"/>
              </a:lnSpc>
              <a:spcBef>
                <a:spcPts val="0"/>
              </a:spcBef>
              <a:spcAft>
                <a:spcPts val="0"/>
              </a:spcAft>
              <a:buClr>
                <a:srgbClr val="2D3D4A"/>
              </a:buClr>
              <a:buSzPts val="1200"/>
              <a:buChar char="●"/>
            </a:pPr>
            <a:r>
              <a:rPr lang="en" sz="1200" dirty="0">
                <a:solidFill>
                  <a:srgbClr val="2D3D4A"/>
                </a:solidFill>
              </a:rPr>
              <a:t>You know a product feature that is not fully tested is unstable and prone to issues. You believe this is a potential risk affecting the product launch if not addressed immediately.</a:t>
            </a:r>
            <a:endParaRPr sz="1200" dirty="0">
              <a:solidFill>
                <a:srgbClr val="2D3D4A"/>
              </a:solidFill>
            </a:endParaRPr>
          </a:p>
          <a:p>
            <a:pPr marL="457200" lvl="0" indent="0" algn="l" rtl="0">
              <a:lnSpc>
                <a:spcPct val="115000"/>
              </a:lnSpc>
              <a:spcBef>
                <a:spcPts val="0"/>
              </a:spcBef>
              <a:spcAft>
                <a:spcPts val="0"/>
              </a:spcAft>
              <a:buSzPts val="1400"/>
              <a:buNone/>
            </a:pPr>
            <a:r>
              <a:rPr lang="en" sz="1200" dirty="0">
                <a:solidFill>
                  <a:srgbClr val="2D3D4A"/>
                </a:solidFill>
              </a:rPr>
              <a:t>💡As a PM, you need to sometimes step up and wear multiple hats to launch your product. </a:t>
            </a:r>
            <a:endParaRPr sz="1200" dirty="0">
              <a:solidFill>
                <a:srgbClr val="2D3D4A"/>
              </a:solidFill>
            </a:endParaRPr>
          </a:p>
        </p:txBody>
      </p:sp>
      <p:sp>
        <p:nvSpPr>
          <p:cNvPr id="397" name="Google Shape;397;p3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20</a:t>
            </a:fld>
            <a:endParaRPr>
              <a:solidFill>
                <a:srgbClr val="929292"/>
              </a:solidFill>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404" name="Google Shape;404;p34"/>
          <p:cNvSpPr txBox="1">
            <a:spLocks noGrp="1"/>
          </p:cNvSpPr>
          <p:nvPr>
            <p:ph type="title"/>
          </p:nvPr>
        </p:nvSpPr>
        <p:spPr>
          <a:xfrm>
            <a:off x="228600" y="76200"/>
            <a:ext cx="8229600" cy="45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Handling Resource Constraints</a:t>
            </a:r>
            <a:endParaRPr sz="2800"/>
          </a:p>
        </p:txBody>
      </p:sp>
      <p:sp>
        <p:nvSpPr>
          <p:cNvPr id="405" name="Google Shape;405;p3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21</a:t>
            </a:fld>
            <a:endParaRPr>
              <a:solidFill>
                <a:srgbClr val="929292"/>
              </a:solidFill>
            </a:endParaRPr>
          </a:p>
        </p:txBody>
      </p:sp>
      <p:graphicFrame>
        <p:nvGraphicFramePr>
          <p:cNvPr id="406" name="Google Shape;406;p34"/>
          <p:cNvGraphicFramePr/>
          <p:nvPr>
            <p:extLst>
              <p:ext uri="{D42A27DB-BD31-4B8C-83A1-F6EECF244321}">
                <p14:modId xmlns:p14="http://schemas.microsoft.com/office/powerpoint/2010/main" val="442741838"/>
              </p:ext>
            </p:extLst>
          </p:nvPr>
        </p:nvGraphicFramePr>
        <p:xfrm>
          <a:off x="228600" y="498782"/>
          <a:ext cx="8747325" cy="5021781"/>
        </p:xfrm>
        <a:graphic>
          <a:graphicData uri="http://schemas.openxmlformats.org/drawingml/2006/table">
            <a:tbl>
              <a:tblPr>
                <a:noFill/>
                <a:tableStyleId>{6E943A0F-5956-4700-BAC9-35DB47F86FB8}</a:tableStyleId>
              </a:tblPr>
              <a:tblGrid>
                <a:gridCol w="2520975">
                  <a:extLst>
                    <a:ext uri="{9D8B030D-6E8A-4147-A177-3AD203B41FA5}">
                      <a16:colId xmlns:a16="http://schemas.microsoft.com/office/drawing/2014/main" val="20000"/>
                    </a:ext>
                  </a:extLst>
                </a:gridCol>
                <a:gridCol w="6226350">
                  <a:extLst>
                    <a:ext uri="{9D8B030D-6E8A-4147-A177-3AD203B41FA5}">
                      <a16:colId xmlns:a16="http://schemas.microsoft.com/office/drawing/2014/main" val="20001"/>
                    </a:ext>
                  </a:extLst>
                </a:gridCol>
              </a:tblGrid>
              <a:tr h="1017800">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List 2- 3 activities that you would carry out as a PM to unblock the scrum team immediately ?</a:t>
                      </a: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100"/>
                        <a:buFont typeface="Arial"/>
                        <a:buNone/>
                      </a:pPr>
                      <a:endParaRPr sz="11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rgbClr val="2D3D4A"/>
                          </a:solidFill>
                          <a:latin typeface="Open Sans"/>
                          <a:ea typeface="Open Sans"/>
                          <a:cs typeface="Open Sans"/>
                          <a:sym typeface="Open Sans"/>
                        </a:rPr>
                        <a:t> cross pollinate with PMs and loan the QA on sharing basis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rgbClr val="2D3D4A"/>
                          </a:solidFill>
                          <a:latin typeface="Open Sans"/>
                          <a:ea typeface="Open Sans"/>
                          <a:cs typeface="Open Sans"/>
                          <a:sym typeface="Open Sans"/>
                        </a:rPr>
                        <a:t>Apprise other PMs about the business impact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rgbClr val="2D3D4A"/>
                          </a:solidFill>
                          <a:latin typeface="Open Sans"/>
                          <a:ea typeface="Open Sans"/>
                          <a:cs typeface="Open Sans"/>
                          <a:sym typeface="Open Sans"/>
                        </a:rPr>
                        <a:t>H</a:t>
                      </a:r>
                      <a:r>
                        <a:rPr lang="en-US" sz="1200" u="none" strike="noStrike" cap="none" dirty="0">
                          <a:solidFill>
                            <a:srgbClr val="2D3D4A"/>
                          </a:solidFill>
                          <a:latin typeface="Open Sans"/>
                          <a:ea typeface="Open Sans"/>
                          <a:cs typeface="Open Sans"/>
                          <a:sym typeface="Open Sans"/>
                        </a:rPr>
                        <a:t>a</a:t>
                      </a:r>
                      <a:r>
                        <a:rPr lang="en" sz="1200" u="none" strike="noStrike" cap="none" dirty="0">
                          <a:solidFill>
                            <a:srgbClr val="2D3D4A"/>
                          </a:solidFill>
                          <a:latin typeface="Open Sans"/>
                          <a:ea typeface="Open Sans"/>
                          <a:cs typeface="Open Sans"/>
                          <a:sym typeface="Open Sans"/>
                        </a:rPr>
                        <a:t>ve meeting with Product head and see if he can influence and get QA loaned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rgbClr val="2D3D4A"/>
                          </a:solidFill>
                          <a:latin typeface="Open Sans"/>
                          <a:ea typeface="Open Sans"/>
                          <a:cs typeface="Open Sans"/>
                          <a:sym typeface="Open Sans"/>
                        </a:rPr>
                        <a:t>PM can </a:t>
                      </a:r>
                      <a:r>
                        <a:rPr lang="en" sz="1200" u="none" strike="noStrike" cap="none" dirty="0">
                          <a:solidFill>
                            <a:schemeClr val="tx1"/>
                          </a:solidFill>
                          <a:latin typeface="Open Sans"/>
                          <a:ea typeface="Open Sans"/>
                          <a:cs typeface="Open Sans"/>
                          <a:sym typeface="Open Sans"/>
                        </a:rPr>
                        <a:t>carry</a:t>
                      </a:r>
                      <a:r>
                        <a:rPr lang="en" sz="1200" u="none" strike="noStrike" cap="none" dirty="0">
                          <a:solidFill>
                            <a:srgbClr val="2D3D4A"/>
                          </a:solidFill>
                          <a:latin typeface="Open Sans"/>
                          <a:ea typeface="Open Sans"/>
                          <a:cs typeface="Open Sans"/>
                          <a:sym typeface="Open Sans"/>
                        </a:rPr>
                        <a:t> out the testing to the best of his abilities </a:t>
                      </a:r>
                    </a:p>
                    <a:p>
                      <a:pPr marL="0" marR="0" lvl="0" indent="0" algn="l" rtl="0">
                        <a:lnSpc>
                          <a:spcPct val="115000"/>
                        </a:lnSpc>
                        <a:spcBef>
                          <a:spcPts val="0"/>
                        </a:spcBef>
                        <a:spcAft>
                          <a:spcPts val="0"/>
                        </a:spcAft>
                        <a:buClr>
                          <a:srgbClr val="000000"/>
                        </a:buClr>
                        <a:buSzPts val="1200"/>
                        <a:buFont typeface="Arial" panose="020B0604020202020204" pitchFamily="34" charset="0"/>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124775">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Since the QA team member is shared across multiple projects, how would you coordinate with other PMs to de-risk your project and raise appropriate visibility ? </a:t>
                      </a: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b="0" i="0" u="none" strike="noStrike" cap="none" dirty="0">
                          <a:solidFill>
                            <a:schemeClr val="tx1"/>
                          </a:solidFill>
                          <a:latin typeface="Open Sans"/>
                          <a:ea typeface="Open Sans"/>
                          <a:cs typeface="Open Sans"/>
                          <a:sym typeface="Open Sans"/>
                        </a:rPr>
                        <a:t>Use social capital and personal rapport to get QA onboarded to test for the product launch( I know it is difficult, but doable)</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b="0" i="0" u="none" strike="noStrike" cap="none" dirty="0">
                          <a:solidFill>
                            <a:schemeClr val="tx1"/>
                          </a:solidFill>
                          <a:latin typeface="Open Sans"/>
                          <a:ea typeface="Open Sans"/>
                          <a:cs typeface="Open Sans"/>
                          <a:sym typeface="Open Sans"/>
                        </a:rPr>
                        <a:t>Work with QA and test the feature yourself , if need be .Learn from QA the testing methodology , so that </a:t>
                      </a:r>
                      <a:r>
                        <a:rPr lang="en-US" sz="1200" b="0" i="0" u="none" strike="noStrike" cap="none" dirty="0">
                          <a:solidFill>
                            <a:schemeClr val="tx1"/>
                          </a:solidFill>
                          <a:latin typeface="Open Sans"/>
                          <a:ea typeface="Open Sans"/>
                          <a:cs typeface="Open Sans"/>
                          <a:sym typeface="Open Sans"/>
                        </a:rPr>
                        <a:t>I</a:t>
                      </a:r>
                      <a:r>
                        <a:rPr lang="en" sz="1200" b="0" i="0" u="none" strike="noStrike" cap="none" dirty="0">
                          <a:solidFill>
                            <a:schemeClr val="tx1"/>
                          </a:solidFill>
                          <a:latin typeface="Open Sans"/>
                          <a:ea typeface="Open Sans"/>
                          <a:cs typeface="Open Sans"/>
                          <a:sym typeface="Open Sans"/>
                        </a:rPr>
                        <a:t> can test the feature myself.</a:t>
                      </a:r>
                      <a:endParaRPr sz="1200" b="0" i="0" u="none" strike="noStrike" cap="none"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629325">
                <a:tc rowSpan="2">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Since there is a potential risk, it is important to raise visibility amongst appropriate stakeholders</a:t>
                      </a: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9E9E9E"/>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dirty="0">
                          <a:solidFill>
                            <a:schemeClr val="tx1"/>
                          </a:solidFill>
                          <a:latin typeface="Open Sans"/>
                          <a:ea typeface="Open Sans"/>
                          <a:cs typeface="Open Sans"/>
                          <a:sym typeface="Open Sans"/>
                        </a:rPr>
                        <a:t>The risk shall be highlighted to the appropriate management and executive teams and also try to mitigate the risk with possible solutions by engaging with QA team and asking for support from the other PMs</a:t>
                      </a:r>
                      <a:endParaRPr sz="1200" b="0" i="0" u="none" strike="noStrike" cap="none" dirty="0">
                        <a:solidFill>
                          <a:schemeClr val="tx1"/>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358175">
                <a:tc vMerge="1">
                  <a:txBody>
                    <a:bodyPr/>
                    <a:lstStyle/>
                    <a:p>
                      <a:endParaRPr lang="en-US"/>
                    </a:p>
                  </a:txBody>
                  <a:tcPr/>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b="0" i="0" u="none" strike="noStrike" cap="none" dirty="0">
                          <a:solidFill>
                            <a:schemeClr val="tx1"/>
                          </a:solidFill>
                          <a:latin typeface="Open Sans"/>
                          <a:ea typeface="Open Sans"/>
                          <a:cs typeface="Open Sans"/>
                          <a:sym typeface="Open Sans"/>
                        </a:rPr>
                        <a:t>Its business as usual, after all every one will see their task as high priority.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b="0" i="0" u="none" strike="noStrike" cap="none" dirty="0">
                          <a:solidFill>
                            <a:schemeClr val="tx1"/>
                          </a:solidFill>
                          <a:latin typeface="Open Sans"/>
                          <a:ea typeface="Open Sans"/>
                          <a:cs typeface="Open Sans"/>
                          <a:sym typeface="Open Sans"/>
                        </a:rPr>
                        <a:t>If the negotiation is through, we are collabaratively working</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b="0" i="0" u="none" strike="noStrike" cap="none" dirty="0">
                          <a:solidFill>
                            <a:schemeClr val="tx1"/>
                          </a:solidFill>
                          <a:latin typeface="Open Sans"/>
                          <a:ea typeface="Open Sans"/>
                          <a:cs typeface="Open Sans"/>
                          <a:sym typeface="Open Sans"/>
                        </a:rPr>
                        <a:t>If negotiation is failed, I need to work on my social capital </a:t>
                      </a:r>
                      <a:r>
                        <a:rPr lang="en" sz="1200" b="0" i="0" u="none" strike="noStrike" cap="none" dirty="0">
                          <a:solidFill>
                            <a:schemeClr val="tx1"/>
                          </a:solidFill>
                          <a:latin typeface="Open Sans"/>
                          <a:ea typeface="Open Sans"/>
                          <a:cs typeface="Open Sans"/>
                          <a:sym typeface="Wingdings" panose="05000000000000000000" pitchFamily="2" charset="2"/>
                        </a:rPr>
                        <a:t></a:t>
                      </a:r>
                      <a:endParaRPr lang="en" sz="1200" b="0" i="0" u="none" strike="noStrike" cap="none" dirty="0">
                        <a:solidFill>
                          <a:schemeClr val="tx1"/>
                        </a:solidFill>
                        <a:latin typeface="Open Sans"/>
                        <a:ea typeface="Open Sans"/>
                        <a:cs typeface="Open Sans"/>
                        <a:sym typeface="Open Sans"/>
                      </a:endParaRP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endParaRPr sz="1200" b="0" i="0" u="none" strike="noStrike" cap="none" dirty="0">
                        <a:solidFill>
                          <a:schemeClr val="tx1"/>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422" name="Google Shape;422;p36"/>
          <p:cNvSpPr txBox="1">
            <a:spLocks noGrp="1"/>
          </p:cNvSpPr>
          <p:nvPr>
            <p:ph type="title"/>
          </p:nvPr>
        </p:nvSpPr>
        <p:spPr>
          <a:xfrm>
            <a:off x="145150" y="76200"/>
            <a:ext cx="8735700" cy="471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How would you handle stakeholder feedback?</a:t>
            </a:r>
            <a:endParaRPr sz="2800"/>
          </a:p>
        </p:txBody>
      </p:sp>
      <p:sp>
        <p:nvSpPr>
          <p:cNvPr id="423" name="Google Shape;423;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22</a:t>
            </a:fld>
            <a:endParaRPr>
              <a:solidFill>
                <a:srgbClr val="929292"/>
              </a:solidFill>
            </a:endParaRPr>
          </a:p>
        </p:txBody>
      </p:sp>
      <p:graphicFrame>
        <p:nvGraphicFramePr>
          <p:cNvPr id="424" name="Google Shape;424;p36"/>
          <p:cNvGraphicFramePr/>
          <p:nvPr>
            <p:extLst>
              <p:ext uri="{D42A27DB-BD31-4B8C-83A1-F6EECF244321}">
                <p14:modId xmlns:p14="http://schemas.microsoft.com/office/powerpoint/2010/main" val="4206274377"/>
              </p:ext>
            </p:extLst>
          </p:nvPr>
        </p:nvGraphicFramePr>
        <p:xfrm>
          <a:off x="161475" y="595200"/>
          <a:ext cx="8735700" cy="4908124"/>
        </p:xfrm>
        <a:graphic>
          <a:graphicData uri="http://schemas.openxmlformats.org/drawingml/2006/table">
            <a:tbl>
              <a:tblPr>
                <a:noFill/>
                <a:tableStyleId>{6E943A0F-5956-4700-BAC9-35DB47F86FB8}</a:tableStyleId>
              </a:tblPr>
              <a:tblGrid>
                <a:gridCol w="1910200">
                  <a:extLst>
                    <a:ext uri="{9D8B030D-6E8A-4147-A177-3AD203B41FA5}">
                      <a16:colId xmlns:a16="http://schemas.microsoft.com/office/drawing/2014/main" val="20000"/>
                    </a:ext>
                  </a:extLst>
                </a:gridCol>
                <a:gridCol w="6825500">
                  <a:extLst>
                    <a:ext uri="{9D8B030D-6E8A-4147-A177-3AD203B41FA5}">
                      <a16:colId xmlns:a16="http://schemas.microsoft.com/office/drawing/2014/main" val="20001"/>
                    </a:ext>
                  </a:extLst>
                </a:gridCol>
              </a:tblGrid>
              <a:tr h="17295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Feedback Assessment</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solidFill>
                          <a:latin typeface="Open Sans"/>
                          <a:ea typeface="Open Sans"/>
                          <a:cs typeface="Open Sans"/>
                          <a:sym typeface="Open Sans"/>
                        </a:rPr>
                        <a:t>Go back and refer to the guiding principle , whether it was part of the release.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solidFill>
                          <a:latin typeface="Open Sans"/>
                          <a:ea typeface="Open Sans"/>
                          <a:cs typeface="Open Sans"/>
                          <a:sym typeface="Open Sans"/>
                        </a:rPr>
                        <a:t>Perform impact analysis for push notification enabling/disabling</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solidFill>
                          <a:latin typeface="Open Sans"/>
                          <a:ea typeface="Open Sans"/>
                          <a:cs typeface="Open Sans"/>
                          <a:sym typeface="Open Sans"/>
                        </a:rPr>
                        <a:t>After the product Launch, we may consider this feature  in future release .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solidFill>
                          <a:latin typeface="Open Sans"/>
                          <a:ea typeface="Open Sans"/>
                          <a:cs typeface="Open Sans"/>
                          <a:sym typeface="Open Sans"/>
                        </a:rPr>
                        <a:t>Anything new which is not part of the PRD, shall not be considered for the launch.</a:t>
                      </a:r>
                    </a:p>
                    <a:p>
                      <a:pPr marL="0" marR="0" lvl="0" indent="0" algn="l" rtl="0">
                        <a:lnSpc>
                          <a:spcPct val="115000"/>
                        </a:lnSpc>
                        <a:spcBef>
                          <a:spcPts val="0"/>
                        </a:spcBef>
                        <a:spcAft>
                          <a:spcPts val="0"/>
                        </a:spcAft>
                        <a:buClr>
                          <a:srgbClr val="000000"/>
                        </a:buClr>
                        <a:buSzPts val="1200"/>
                        <a:buFont typeface="Arial" panose="020B0604020202020204" pitchFamily="34" charset="0"/>
                        <a:buNone/>
                      </a:pPr>
                      <a:endParaRPr lang="en-US" sz="1200" u="none" strike="noStrike" cap="none" dirty="0">
                        <a:solidFill>
                          <a:schemeClr val="tx1"/>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panose="020B0604020202020204" pitchFamily="34" charset="0"/>
                        <a:buNone/>
                      </a:pPr>
                      <a:r>
                        <a:rPr lang="en-US" sz="1200" b="1" u="none" strike="noStrike" cap="none" dirty="0">
                          <a:solidFill>
                            <a:schemeClr val="tx1"/>
                          </a:solidFill>
                          <a:latin typeface="Open Sans"/>
                          <a:ea typeface="Open Sans"/>
                          <a:cs typeface="Open Sans"/>
                          <a:sym typeface="Open Sans"/>
                        </a:rPr>
                        <a:t>Note</a:t>
                      </a:r>
                      <a:r>
                        <a:rPr lang="en-US" sz="1200" u="none" strike="noStrike" cap="none" dirty="0">
                          <a:solidFill>
                            <a:schemeClr val="tx1"/>
                          </a:solidFill>
                          <a:latin typeface="Open Sans"/>
                          <a:ea typeface="Open Sans"/>
                          <a:cs typeface="Open Sans"/>
                          <a:sym typeface="Open Sans"/>
                        </a:rPr>
                        <a:t>: We cannot afford to tarnish the image of the company, any feature without testing shall not be incorporated and we shall adhere to the guideline. However, we can write mail to the customer to open the app daily to use product feature and inform about the WIP.</a:t>
                      </a:r>
                      <a:endParaRPr sz="1200" u="none" strike="noStrike" cap="none" dirty="0">
                        <a:solidFill>
                          <a:schemeClr val="tx1"/>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4250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Video Response </a:t>
                      </a:r>
                      <a:endParaRPr sz="1200" b="1" u="none" strike="noStrike" cap="none">
                        <a:solidFill>
                          <a:srgbClr val="2D3D4A"/>
                        </a:solidFill>
                        <a:latin typeface="Open Sans"/>
                        <a:ea typeface="Open Sans"/>
                        <a:cs typeface="Open Sans"/>
                        <a:sym typeface="Open Sans"/>
                      </a:endParaRPr>
                    </a:p>
                    <a:p>
                      <a:pPr marL="114300" marR="0" lvl="0" indent="0" algn="l" rtl="0">
                        <a:lnSpc>
                          <a:spcPct val="115000"/>
                        </a:lnSpc>
                        <a:spcBef>
                          <a:spcPts val="70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rgbClr val="2D3D4A"/>
                          </a:solidFill>
                          <a:latin typeface="Open Sans"/>
                          <a:ea typeface="Open Sans"/>
                          <a:cs typeface="Open Sans"/>
                          <a:sym typeface="Open Sans"/>
                        </a:rPr>
                        <a:t>Share the link to your video here </a:t>
                      </a:r>
                      <a:r>
                        <a:rPr lang="en" sz="1200" u="none" strike="noStrike" cap="none" dirty="0">
                          <a:solidFill>
                            <a:srgbClr val="0097A7"/>
                          </a:solidFill>
                          <a:latin typeface="Open Sans"/>
                          <a:ea typeface="Open Sans"/>
                          <a:cs typeface="Open Sans"/>
                          <a:sym typeface="Open Sans"/>
                        </a:rPr>
                        <a:t>(insert </a:t>
                      </a:r>
                      <a:r>
                        <a:rPr lang="en" sz="1200" u="none" strike="noStrike" cap="none" dirty="0">
                          <a:solidFill>
                            <a:srgbClr val="0097A7"/>
                          </a:solidFill>
                          <a:latin typeface="Open Sans"/>
                          <a:ea typeface="Open Sans"/>
                          <a:cs typeface="Open Sans"/>
                          <a:sym typeface="Open Sans"/>
                          <a:hlinkClick r:id="rId3"/>
                        </a:rPr>
                        <a:t>link</a:t>
                      </a:r>
                      <a:r>
                        <a:rPr lang="en" sz="1200" u="none" strike="noStrike" cap="none" dirty="0">
                          <a:solidFill>
                            <a:srgbClr val="0097A7"/>
                          </a:solidFill>
                          <a:latin typeface="Open Sans"/>
                          <a:ea typeface="Open Sans"/>
                          <a:cs typeface="Open Sans"/>
                          <a:sym typeface="Open Sans"/>
                        </a:rPr>
                        <a:t>)</a:t>
                      </a:r>
                      <a:endParaRPr sz="1200" u="none" strike="noStrike" cap="none" dirty="0">
                        <a:solidFill>
                          <a:srgbClr val="0097A7"/>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u="none" strike="noStrike" cap="none" dirty="0">
                        <a:solidFill>
                          <a:srgbClr val="9E9E9E"/>
                        </a:solidFill>
                        <a:latin typeface="Open Sans"/>
                        <a:ea typeface="Open Sans"/>
                        <a:cs typeface="Open Sans"/>
                        <a:sym typeface="Open Sans"/>
                      </a:endParaRPr>
                    </a:p>
                    <a:p>
                      <a:pPr marL="45720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457200" y="12192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SzPts val="500"/>
              <a:buFont typeface="Open Sans"/>
              <a:buNone/>
            </a:pPr>
            <a:r>
              <a:rPr lang="en" sz="4200"/>
              <a:t>Create Project Blueprint</a:t>
            </a:r>
            <a:endParaRPr sz="4200"/>
          </a:p>
        </p:txBody>
      </p:sp>
      <p:sp>
        <p:nvSpPr>
          <p:cNvPr id="160" name="Google Shape;160;p5"/>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1" name="Google Shape;161;p5"/>
          <p:cNvSpPr txBox="1">
            <a:spLocks noGrp="1"/>
          </p:cNvSpPr>
          <p:nvPr>
            <p:ph type="body" idx="1"/>
          </p:nvPr>
        </p:nvSpPr>
        <p:spPr>
          <a:xfrm>
            <a:off x="457200" y="2557475"/>
            <a:ext cx="8421900" cy="7680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200" dirty="0">
                <a:solidFill>
                  <a:srgbClr val="FFFFFF"/>
                </a:solidFill>
              </a:rPr>
              <a:t> A product launch is not just about deploying a beautifully designed,built and thoroughly tested feature. Your company needs to be equally prepared if not more to support every possible customer interaction associated with the product (e.g landing on your company website to learn more about the new feature)</a:t>
            </a:r>
            <a:endParaRPr sz="1200" dirty="0">
              <a:solidFill>
                <a:srgbClr val="FFFFFF"/>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75" name="Google Shape;175;p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4</a:t>
            </a:fld>
            <a:endParaRPr>
              <a:solidFill>
                <a:srgbClr val="929292"/>
              </a:solidFill>
            </a:endParaRPr>
          </a:p>
        </p:txBody>
      </p:sp>
      <p:sp>
        <p:nvSpPr>
          <p:cNvPr id="177" name="Google Shape;177;p7"/>
          <p:cNvSpPr txBox="1">
            <a:spLocks noGrp="1"/>
          </p:cNvSpPr>
          <p:nvPr>
            <p:ph type="title"/>
          </p:nvPr>
        </p:nvSpPr>
        <p:spPr>
          <a:xfrm>
            <a:off x="457200" y="76200"/>
            <a:ext cx="8229600" cy="4788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2800"/>
              <a:t>Create a coordination activities map</a:t>
            </a:r>
            <a:endParaRPr sz="2800"/>
          </a:p>
        </p:txBody>
      </p:sp>
      <p:pic>
        <p:nvPicPr>
          <p:cNvPr id="2" name="Picture 1">
            <a:extLst>
              <a:ext uri="{FF2B5EF4-FFF2-40B4-BE49-F238E27FC236}">
                <a16:creationId xmlns:a16="http://schemas.microsoft.com/office/drawing/2014/main" id="{29960419-D7D7-4228-BDB8-714E6F6E7050}"/>
              </a:ext>
            </a:extLst>
          </p:cNvPr>
          <p:cNvPicPr>
            <a:picLocks noChangeAspect="1"/>
          </p:cNvPicPr>
          <p:nvPr/>
        </p:nvPicPr>
        <p:blipFill>
          <a:blip r:embed="rId3"/>
          <a:stretch>
            <a:fillRect/>
          </a:stretch>
        </p:blipFill>
        <p:spPr>
          <a:xfrm>
            <a:off x="192101" y="654017"/>
            <a:ext cx="8951899" cy="4161865"/>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8"/>
          <p:cNvSpPr txBox="1">
            <a:spLocks noGrp="1"/>
          </p:cNvSpPr>
          <p:nvPr>
            <p:ph type="title"/>
          </p:nvPr>
        </p:nvSpPr>
        <p:spPr>
          <a:xfrm>
            <a:off x="5334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SzPts val="500"/>
              <a:buFont typeface="Open Sans"/>
              <a:buNone/>
            </a:pPr>
            <a:r>
              <a:rPr lang="en" sz="4200"/>
              <a:t> Plan for Sprint Meeting</a:t>
            </a:r>
            <a:endParaRPr sz="4200"/>
          </a:p>
        </p:txBody>
      </p:sp>
      <p:sp>
        <p:nvSpPr>
          <p:cNvPr id="185" name="Google Shape;185;p8"/>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86" name="Google Shape;186;p8"/>
          <p:cNvSpPr txBox="1"/>
          <p:nvPr/>
        </p:nvSpPr>
        <p:spPr>
          <a:xfrm>
            <a:off x="685800" y="2644075"/>
            <a:ext cx="7916700" cy="719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FFFFFF"/>
                </a:solidFill>
                <a:latin typeface="Open Sans"/>
                <a:ea typeface="Open Sans"/>
                <a:cs typeface="Open Sans"/>
                <a:sym typeface="Open Sans"/>
              </a:rPr>
              <a:t>As a PM, it is important to stay ahead of your scrum team and be prepared for every upcoming sprint by having a target goal defined with prioritized backlog for team to start costing and breaking down the tasks</a:t>
            </a:r>
            <a:endParaRPr sz="1200" b="0" i="0" u="none" strike="noStrike" cap="none">
              <a:solidFill>
                <a:srgbClr val="000000"/>
              </a:solidFill>
              <a:latin typeface="Open Sans"/>
              <a:ea typeface="Open Sans"/>
              <a:cs typeface="Open Sans"/>
              <a:sym typeface="Open Sans"/>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02" name="Google Shape;202;p10"/>
          <p:cNvSpPr txBox="1">
            <a:spLocks noGrp="1"/>
          </p:cNvSpPr>
          <p:nvPr>
            <p:ph type="title"/>
          </p:nvPr>
        </p:nvSpPr>
        <p:spPr>
          <a:xfrm>
            <a:off x="3810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dirty="0"/>
              <a:t>Sprint Planning Meeting Preparation</a:t>
            </a:r>
            <a:endParaRPr sz="2800" dirty="0"/>
          </a:p>
        </p:txBody>
      </p:sp>
      <p:sp>
        <p:nvSpPr>
          <p:cNvPr id="203" name="Google Shape;203;p1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6</a:t>
            </a:fld>
            <a:endParaRPr>
              <a:solidFill>
                <a:srgbClr val="929292"/>
              </a:solidFill>
            </a:endParaRPr>
          </a:p>
        </p:txBody>
      </p:sp>
      <p:graphicFrame>
        <p:nvGraphicFramePr>
          <p:cNvPr id="204" name="Google Shape;204;p10"/>
          <p:cNvGraphicFramePr/>
          <p:nvPr>
            <p:extLst>
              <p:ext uri="{D42A27DB-BD31-4B8C-83A1-F6EECF244321}">
                <p14:modId xmlns:p14="http://schemas.microsoft.com/office/powerpoint/2010/main" val="1842716392"/>
              </p:ext>
            </p:extLst>
          </p:nvPr>
        </p:nvGraphicFramePr>
        <p:xfrm>
          <a:off x="457200" y="711650"/>
          <a:ext cx="8229600" cy="4018220"/>
        </p:xfrm>
        <a:graphic>
          <a:graphicData uri="http://schemas.openxmlformats.org/drawingml/2006/table">
            <a:tbl>
              <a:tblPr>
                <a:noFill/>
                <a:tableStyleId>{6E943A0F-5956-4700-BAC9-35DB47F86FB8}</a:tableStyleId>
              </a:tblPr>
              <a:tblGrid>
                <a:gridCol w="382850">
                  <a:extLst>
                    <a:ext uri="{9D8B030D-6E8A-4147-A177-3AD203B41FA5}">
                      <a16:colId xmlns:a16="http://schemas.microsoft.com/office/drawing/2014/main" val="20000"/>
                    </a:ext>
                  </a:extLst>
                </a:gridCol>
                <a:gridCol w="7846750">
                  <a:extLst>
                    <a:ext uri="{9D8B030D-6E8A-4147-A177-3AD203B41FA5}">
                      <a16:colId xmlns:a16="http://schemas.microsoft.com/office/drawing/2014/main" val="20001"/>
                    </a:ext>
                  </a:extLst>
                </a:gridCol>
              </a:tblGrid>
              <a:tr h="322425">
                <a:tc gridSpan="2">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Sprint Goal</a:t>
                      </a:r>
                      <a:endParaRPr sz="1200" u="none" strike="noStrike" cap="none" dirty="0">
                        <a:solidFill>
                          <a:srgbClr val="9E9E9E"/>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gridSpan="2">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latin typeface="Open Sans"/>
                          <a:ea typeface="Open Sans"/>
                          <a:cs typeface="Open Sans"/>
                          <a:sym typeface="Open Sans"/>
                        </a:rPr>
                        <a:t>Enable the User to order  food through Dashboard mobile app by logging into the app</a:t>
                      </a:r>
                      <a:endParaRPr sz="1200" u="none" strike="noStrike" cap="none" dirty="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1"/>
                  </a:ext>
                </a:extLst>
              </a:tr>
              <a:tr h="381000">
                <a:tc gridSpan="2">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Sprint Backlog (</a:t>
                      </a:r>
                      <a:r>
                        <a:rPr lang="en" sz="1200" u="none" strike="noStrike" cap="none" dirty="0">
                          <a:solidFill>
                            <a:srgbClr val="2D3D4A"/>
                          </a:solidFill>
                          <a:latin typeface="Open Sans"/>
                          <a:ea typeface="Open Sans"/>
                          <a:cs typeface="Open Sans"/>
                          <a:sym typeface="Open Sans"/>
                        </a:rPr>
                        <a:t>list the prioritized </a:t>
                      </a:r>
                      <a:r>
                        <a:rPr lang="en" sz="1200" b="1" u="none" strike="noStrike" cap="none" dirty="0">
                          <a:solidFill>
                            <a:srgbClr val="2D3D4A"/>
                          </a:solidFill>
                          <a:latin typeface="Open Sans"/>
                          <a:ea typeface="Open Sans"/>
                          <a:cs typeface="Open Sans"/>
                          <a:sym typeface="Open Sans"/>
                        </a:rPr>
                        <a:t>user-stories</a:t>
                      </a:r>
                      <a:r>
                        <a:rPr lang="en" sz="1200" u="none" strike="noStrike" cap="none" dirty="0">
                          <a:solidFill>
                            <a:srgbClr val="2D3D4A"/>
                          </a:solidFill>
                          <a:latin typeface="Open Sans"/>
                          <a:ea typeface="Open Sans"/>
                          <a:cs typeface="Open Sans"/>
                          <a:sym typeface="Open Sans"/>
                        </a:rPr>
                        <a:t> from the product backlog)</a:t>
                      </a:r>
                      <a:endParaRPr sz="1200" u="none" strike="noStrike" cap="none" dirty="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1</a:t>
                      </a:r>
                      <a:endParaRPr sz="12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User login widgets for the user to login</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2</a:t>
                      </a:r>
                      <a:endParaRPr sz="12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Validate the correct username and password</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latin typeface="Open Sans"/>
                          <a:ea typeface="Open Sans"/>
                          <a:cs typeface="Open Sans"/>
                          <a:sym typeface="Open Sans"/>
                        </a:rPr>
                        <a:t>3</a:t>
                      </a:r>
                      <a:endParaRPr sz="1200" u="none" strike="noStrike" cap="none" dirty="0">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Landing page of the mobile with various pops and offers(Deal of the day ,combo offers)</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4</a:t>
                      </a:r>
                      <a:endParaRPr sz="12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Search for the food feature </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5</a:t>
                      </a:r>
                      <a:endParaRPr sz="12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Add select food to the cart and pay for the order</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7"/>
                  </a:ext>
                </a:extLst>
              </a:tr>
              <a:tr h="381000">
                <a:tc gridSpan="2">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Sprint Prioritization Logic</a:t>
                      </a:r>
                      <a:endParaRPr sz="1200" u="none" strike="noStrike" cap="none">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8"/>
                  </a:ext>
                </a:extLst>
              </a:tr>
              <a:tr h="381000">
                <a:tc gridSpan="2">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chemeClr val="tx1"/>
                          </a:solidFill>
                          <a:latin typeface="Open Sans"/>
                          <a:ea typeface="Open Sans"/>
                          <a:cs typeface="Open Sans"/>
                          <a:sym typeface="Open Sans"/>
                        </a:rPr>
                        <a:t>Develop the fully functional app to place order, where user can place the order</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chemeClr val="tx1"/>
                          </a:solidFill>
                          <a:latin typeface="Open Sans"/>
                          <a:ea typeface="Open Sans"/>
                          <a:cs typeface="Open Sans"/>
                          <a:sym typeface="Open Sans"/>
                        </a:rPr>
                        <a:t>Since it involves payment gateway integration with 3</a:t>
                      </a:r>
                      <a:r>
                        <a:rPr lang="en" sz="1200" u="none" strike="noStrike" cap="none" baseline="30000" dirty="0">
                          <a:solidFill>
                            <a:schemeClr val="tx1"/>
                          </a:solidFill>
                          <a:latin typeface="Open Sans"/>
                          <a:ea typeface="Open Sans"/>
                          <a:cs typeface="Open Sans"/>
                          <a:sym typeface="Open Sans"/>
                        </a:rPr>
                        <a:t>rd</a:t>
                      </a:r>
                      <a:r>
                        <a:rPr lang="en" sz="1200" u="none" strike="noStrike" cap="none" dirty="0">
                          <a:solidFill>
                            <a:schemeClr val="tx1"/>
                          </a:solidFill>
                          <a:latin typeface="Open Sans"/>
                          <a:ea typeface="Open Sans"/>
                          <a:cs typeface="Open Sans"/>
                          <a:sym typeface="Open Sans"/>
                        </a:rPr>
                        <a:t> party API, it takes multiple sprints to fully functional</a:t>
                      </a:r>
                      <a:endParaRPr sz="1200" u="none" strike="noStrike" cap="none" dirty="0">
                        <a:solidFill>
                          <a:schemeClr val="tx1"/>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19" name="Google Shape;219;p12"/>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User Story 1</a:t>
            </a:r>
            <a:endParaRPr sz="2800"/>
          </a:p>
        </p:txBody>
      </p:sp>
      <p:sp>
        <p:nvSpPr>
          <p:cNvPr id="220" name="Google Shape;220;p1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7</a:t>
            </a:fld>
            <a:endParaRPr>
              <a:solidFill>
                <a:srgbClr val="929292"/>
              </a:solidFill>
            </a:endParaRPr>
          </a:p>
        </p:txBody>
      </p:sp>
      <p:graphicFrame>
        <p:nvGraphicFramePr>
          <p:cNvPr id="221" name="Google Shape;221;p12"/>
          <p:cNvGraphicFramePr/>
          <p:nvPr>
            <p:extLst>
              <p:ext uri="{D42A27DB-BD31-4B8C-83A1-F6EECF244321}">
                <p14:modId xmlns:p14="http://schemas.microsoft.com/office/powerpoint/2010/main" val="2557936623"/>
              </p:ext>
            </p:extLst>
          </p:nvPr>
        </p:nvGraphicFramePr>
        <p:xfrm>
          <a:off x="270325" y="460853"/>
          <a:ext cx="8603350" cy="4575081"/>
        </p:xfrm>
        <a:graphic>
          <a:graphicData uri="http://schemas.openxmlformats.org/drawingml/2006/table">
            <a:tbl>
              <a:tblPr>
                <a:noFill/>
                <a:tableStyleId>{6E943A0F-5956-4700-BAC9-35DB47F86FB8}</a:tableStyleId>
              </a:tblPr>
              <a:tblGrid>
                <a:gridCol w="1183450">
                  <a:extLst>
                    <a:ext uri="{9D8B030D-6E8A-4147-A177-3AD203B41FA5}">
                      <a16:colId xmlns:a16="http://schemas.microsoft.com/office/drawing/2014/main" val="20000"/>
                    </a:ext>
                  </a:extLst>
                </a:gridCol>
                <a:gridCol w="7419900">
                  <a:extLst>
                    <a:ext uri="{9D8B030D-6E8A-4147-A177-3AD203B41FA5}">
                      <a16:colId xmlns:a16="http://schemas.microsoft.com/office/drawing/2014/main" val="20001"/>
                    </a:ext>
                  </a:extLst>
                </a:gridCol>
              </a:tblGrid>
              <a:tr h="9114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User Story</a:t>
                      </a:r>
                      <a:endParaRPr sz="1200" b="1" u="none" strike="noStrike" cap="none">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rgbClr val="2D3D4A"/>
                          </a:solidFill>
                          <a:latin typeface="Open Sans"/>
                          <a:ea typeface="Open Sans"/>
                          <a:cs typeface="Open Sans"/>
                          <a:sym typeface="Open Sans"/>
                        </a:rPr>
                        <a:t>As a doordash app user, I must be able to login sucessfully and order the food without much effort, it is better if the app is voice enabled to order rather than </a:t>
                      </a:r>
                      <a:r>
                        <a:rPr lang="en-US" sz="1200" u="none" strike="noStrike" cap="none" dirty="0">
                          <a:solidFill>
                            <a:srgbClr val="2D3D4A"/>
                          </a:solidFill>
                          <a:latin typeface="Open Sans"/>
                          <a:ea typeface="Open Sans"/>
                          <a:cs typeface="Open Sans"/>
                          <a:sym typeface="Open Sans"/>
                        </a:rPr>
                        <a:t>searching by typing in the search bar.</a:t>
                      </a:r>
                      <a:endParaRPr sz="1200" u="none" strike="noStrike" cap="none" dirty="0">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632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Design </a:t>
                      </a:r>
                      <a:endParaRPr sz="1200" b="1" u="none" strike="noStrike" cap="none">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rgbClr val="9E9E9E"/>
                          </a:solidFill>
                          <a:latin typeface="Open Sans"/>
                          <a:ea typeface="Open Sans"/>
                          <a:cs typeface="Open Sans"/>
                          <a:sym typeface="Open Sans"/>
                        </a:rPr>
                        <a:t>[</a:t>
                      </a:r>
                      <a:r>
                        <a:rPr lang="en" sz="1200" b="1" u="none" strike="noStrike" cap="none" dirty="0">
                          <a:solidFill>
                            <a:srgbClr val="9E9E9E"/>
                          </a:solidFill>
                          <a:latin typeface="Open Sans"/>
                          <a:ea typeface="Open Sans"/>
                          <a:cs typeface="Open Sans"/>
                          <a:sym typeface="Open Sans"/>
                        </a:rPr>
                        <a:t>Remove help text before you submit</a:t>
                      </a:r>
                      <a:r>
                        <a:rPr lang="en" sz="1200" u="none" strike="noStrike" cap="none" dirty="0">
                          <a:solidFill>
                            <a:srgbClr val="9E9E9E"/>
                          </a:solidFill>
                          <a:latin typeface="Open Sans"/>
                          <a:ea typeface="Open Sans"/>
                          <a:cs typeface="Open Sans"/>
                          <a:sym typeface="Open Sans"/>
                        </a:rPr>
                        <a:t>] Add another slide and include your screenshot or link the prototype here</a:t>
                      </a:r>
                      <a:endParaRPr sz="1200" u="none" strike="noStrike" cap="none"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8849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Acceptance Criteria</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 validate Login  credentials , popup error message that if the user is not valid or mismatch in username and password</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User shall be able to search the food through the drop menu or search or through voice.</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User shall be able to place the order and place the order</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User shall be able to make the payment through wallets, net banking or other payment gateways </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User shall get notification through email and SMS about the order placed and the approx. time of delivery. </a:t>
                      </a: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9114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Assumptions</a:t>
                      </a: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User can order for other, delivery address shall provided if the registered address and delivery address are different</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The app is security compliant and has certifications from the required organizations.</a:t>
                      </a: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3"/>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27" name="Google Shape;227;p13"/>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User Story 2</a:t>
            </a:r>
            <a:endParaRPr sz="2800"/>
          </a:p>
        </p:txBody>
      </p:sp>
      <p:sp>
        <p:nvSpPr>
          <p:cNvPr id="228" name="Google Shape;228;p1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8</a:t>
            </a:fld>
            <a:endParaRPr>
              <a:solidFill>
                <a:srgbClr val="929292"/>
              </a:solidFill>
            </a:endParaRPr>
          </a:p>
        </p:txBody>
      </p:sp>
      <p:graphicFrame>
        <p:nvGraphicFramePr>
          <p:cNvPr id="229" name="Google Shape;229;p13"/>
          <p:cNvGraphicFramePr/>
          <p:nvPr>
            <p:extLst>
              <p:ext uri="{D42A27DB-BD31-4B8C-83A1-F6EECF244321}">
                <p14:modId xmlns:p14="http://schemas.microsoft.com/office/powerpoint/2010/main" val="2286513300"/>
              </p:ext>
            </p:extLst>
          </p:nvPr>
        </p:nvGraphicFramePr>
        <p:xfrm>
          <a:off x="134953" y="459382"/>
          <a:ext cx="8603350" cy="4818230"/>
        </p:xfrm>
        <a:graphic>
          <a:graphicData uri="http://schemas.openxmlformats.org/drawingml/2006/table">
            <a:tbl>
              <a:tblPr>
                <a:noFill/>
                <a:tableStyleId>{6E943A0F-5956-4700-BAC9-35DB47F86FB8}</a:tableStyleId>
              </a:tblPr>
              <a:tblGrid>
                <a:gridCol w="1200900">
                  <a:extLst>
                    <a:ext uri="{9D8B030D-6E8A-4147-A177-3AD203B41FA5}">
                      <a16:colId xmlns:a16="http://schemas.microsoft.com/office/drawing/2014/main" val="20000"/>
                    </a:ext>
                  </a:extLst>
                </a:gridCol>
                <a:gridCol w="7402450">
                  <a:extLst>
                    <a:ext uri="{9D8B030D-6E8A-4147-A177-3AD203B41FA5}">
                      <a16:colId xmlns:a16="http://schemas.microsoft.com/office/drawing/2014/main" val="20001"/>
                    </a:ext>
                  </a:extLst>
                </a:gridCol>
              </a:tblGrid>
              <a:tr h="9114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User Story</a:t>
                      </a:r>
                      <a:endParaRPr sz="1200" b="1" u="none" strike="noStrike" cap="none">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rgbClr val="2D3D4A"/>
                          </a:solidFill>
                          <a:latin typeface="Open Sans"/>
                          <a:ea typeface="Open Sans"/>
                          <a:cs typeface="Open Sans"/>
                          <a:sym typeface="Open Sans"/>
                        </a:rPr>
                        <a:t>As a Doordash subscriber/user, I must be able to track the robot in real time and also the estimated time of delivery.</a:t>
                      </a:r>
                      <a:endParaRPr sz="1200" u="none" strike="noStrike" cap="none" dirty="0">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632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Design </a:t>
                      </a:r>
                      <a:endParaRPr sz="1200" b="1" u="none" strike="noStrike" cap="none">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rgbClr val="9E9E9E"/>
                          </a:solidFill>
                          <a:latin typeface="Open Sans"/>
                          <a:ea typeface="Open Sans"/>
                          <a:cs typeface="Open Sans"/>
                          <a:sym typeface="Open Sans"/>
                        </a:rPr>
                        <a:t>[</a:t>
                      </a:r>
                      <a:r>
                        <a:rPr lang="en" sz="1200" b="0" i="0" u="none" strike="noStrike" cap="none" dirty="0">
                          <a:solidFill>
                            <a:srgbClr val="2D3D4A"/>
                          </a:solidFill>
                          <a:latin typeface="Open Sans"/>
                          <a:ea typeface="Open Sans"/>
                          <a:cs typeface="Open Sans"/>
                          <a:sym typeface="Open Sans"/>
                        </a:rPr>
                        <a:t>Remove help text before you submit] Add another slide and include your screenshot or link the prototype here</a:t>
                      </a:r>
                      <a:endParaRPr sz="1200" b="0" i="0" u="none" strike="noStrike" cap="none"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8849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Acceptance Criteria</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Track the robot in real time in the map, where exactly is the robot is and also the remaining time for </a:t>
                      </a:r>
                      <a:r>
                        <a:rPr lang="en-US" sz="1200" u="none" strike="noStrike" cap="none" dirty="0">
                          <a:solidFill>
                            <a:schemeClr val="tx1"/>
                          </a:solidFill>
                          <a:latin typeface="Open Sans"/>
                          <a:ea typeface="Open Sans"/>
                          <a:cs typeface="Open Sans"/>
                          <a:sym typeface="Open Sans"/>
                        </a:rPr>
                        <a:t>delivery</a:t>
                      </a: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9114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Assumptions</a:t>
                      </a: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228600" marR="0" lvl="0" indent="-228600" algn="l" rtl="0">
                        <a:lnSpc>
                          <a:spcPct val="115000"/>
                        </a:lnSpc>
                        <a:spcBef>
                          <a:spcPts val="0"/>
                        </a:spcBef>
                        <a:spcAft>
                          <a:spcPts val="0"/>
                        </a:spcAft>
                        <a:buClr>
                          <a:srgbClr val="000000"/>
                        </a:buClr>
                        <a:buSzPts val="1200"/>
                        <a:buFont typeface="Arial"/>
                        <a:buAutoNum type="arabicPeriod"/>
                      </a:pPr>
                      <a:r>
                        <a:rPr lang="en-US" sz="1200" b="0" i="0" u="none" strike="noStrike" cap="none" dirty="0">
                          <a:solidFill>
                            <a:srgbClr val="2D3D4A"/>
                          </a:solidFill>
                          <a:latin typeface="Open Sans"/>
                          <a:ea typeface="Open Sans"/>
                          <a:cs typeface="Open Sans"/>
                          <a:sym typeface="Open Sans"/>
                        </a:rPr>
                        <a:t>User can change the delivery any time before the last mile delivery ,but there shall be extra cost if the address Is changed mid way. </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b="0" i="0" u="none" strike="noStrike" cap="none" dirty="0">
                          <a:solidFill>
                            <a:srgbClr val="2D3D4A"/>
                          </a:solidFill>
                          <a:latin typeface="Open Sans"/>
                          <a:ea typeface="Open Sans"/>
                          <a:cs typeface="Open Sans"/>
                          <a:sym typeface="Open Sans"/>
                        </a:rPr>
                        <a:t>Tracking of possible where there is full internet connectivity, you cannot track if your device is offline</a:t>
                      </a:r>
                      <a:endParaRPr sz="1200" b="0" i="0" u="none" strike="noStrike" cap="none" dirty="0">
                        <a:solidFill>
                          <a:srgbClr val="2D3D4A"/>
                        </a:solidFill>
                        <a:latin typeface="Open Sans"/>
                        <a:ea typeface="Open Sans"/>
                        <a:cs typeface="Open Sans"/>
                        <a:sym typeface="Open Sans"/>
                      </a:endParaRPr>
                    </a:p>
                    <a:p>
                      <a:pPr marL="228600" marR="0" lvl="0" indent="-228600" algn="l" rtl="0">
                        <a:lnSpc>
                          <a:spcPct val="115000"/>
                        </a:lnSpc>
                        <a:spcBef>
                          <a:spcPts val="0"/>
                        </a:spcBef>
                        <a:spcAft>
                          <a:spcPts val="0"/>
                        </a:spcAft>
                        <a:buClr>
                          <a:srgbClr val="000000"/>
                        </a:buClr>
                        <a:buSzPts val="1200"/>
                        <a:buFont typeface="Arial"/>
                        <a:buAutoNum type="arabicPeriod"/>
                      </a:pPr>
                      <a:endParaRPr lang="en-US" sz="1200" u="none" strike="noStrike" cap="none" dirty="0">
                        <a:solidFill>
                          <a:srgbClr val="2D3D4A"/>
                        </a:solidFill>
                        <a:latin typeface="Open Sans"/>
                        <a:ea typeface="Open Sans"/>
                        <a:cs typeface="Open Sans"/>
                        <a:sym typeface="Open Sans"/>
                      </a:endParaRPr>
                    </a:p>
                    <a:p>
                      <a:pPr marL="228600" marR="0" lvl="0" indent="-228600" algn="l" rtl="0">
                        <a:lnSpc>
                          <a:spcPct val="115000"/>
                        </a:lnSpc>
                        <a:spcBef>
                          <a:spcPts val="0"/>
                        </a:spcBef>
                        <a:spcAft>
                          <a:spcPts val="0"/>
                        </a:spcAft>
                        <a:buClr>
                          <a:srgbClr val="000000"/>
                        </a:buClr>
                        <a:buSzPts val="1200"/>
                        <a:buFont typeface="Arial"/>
                        <a:buAutoNum type="arabicPeriod"/>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4"/>
          <p:cNvSpPr txBox="1">
            <a:spLocks noGrp="1"/>
          </p:cNvSpPr>
          <p:nvPr>
            <p:ph type="title"/>
          </p:nvPr>
        </p:nvSpPr>
        <p:spPr>
          <a:xfrm>
            <a:off x="457200" y="1066800"/>
            <a:ext cx="8229600" cy="13908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Clr>
                <a:srgbClr val="FFFFFF"/>
              </a:buClr>
              <a:buSzPts val="500"/>
              <a:buFont typeface="Open Sans"/>
              <a:buNone/>
            </a:pPr>
            <a:r>
              <a:rPr lang="en" sz="4200"/>
              <a:t>Decoding API Documentation</a:t>
            </a:r>
            <a:endParaRPr sz="4200"/>
          </a:p>
        </p:txBody>
      </p:sp>
      <p:sp>
        <p:nvSpPr>
          <p:cNvPr id="235" name="Google Shape;235;p14"/>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36" name="Google Shape;236;p14"/>
          <p:cNvSpPr txBox="1">
            <a:spLocks noGrp="1"/>
          </p:cNvSpPr>
          <p:nvPr>
            <p:ph type="body" idx="1"/>
          </p:nvPr>
        </p:nvSpPr>
        <p:spPr>
          <a:xfrm>
            <a:off x="457200" y="2405063"/>
            <a:ext cx="8229600" cy="13908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200">
                <a:solidFill>
                  <a:srgbClr val="FAFBFC"/>
                </a:solidFill>
              </a:rPr>
              <a:t>As a PM, you will collaborate with the engineering team and provide guidance that heavily influences their development approach. When a product requires an API integration, sometimes PM need to be “technical enough” to understand the following  to refine the solution with designer and development team </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solidFill>
                  <a:srgbClr val="FAFBFC"/>
                </a:solidFill>
              </a:rPr>
              <a:t>what information is available via the API</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solidFill>
                  <a:srgbClr val="FAFBFC"/>
                </a:solidFill>
              </a:rPr>
              <a:t>how is it available</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t>p</a:t>
            </a:r>
            <a:r>
              <a:rPr lang="en" sz="1200">
                <a:solidFill>
                  <a:srgbClr val="FAFBFC"/>
                </a:solidFill>
              </a:rPr>
              <a:t>ossible pricing impact</a:t>
            </a:r>
            <a:endParaRPr sz="1200">
              <a:solidFill>
                <a:srgbClr val="FAFBFC"/>
              </a:solidFill>
            </a:endParaRPr>
          </a:p>
        </p:txBody>
      </p:sp>
    </p:spTree>
  </p:cSld>
  <p:clrMapOvr>
    <a:masterClrMapping/>
  </p:clrMapOvr>
  <p:transition>
    <p:fade thruBlk="1"/>
  </p:transition>
</p:sld>
</file>

<file path=ppt/theme/theme1.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2117</TotalTime>
  <Words>2989</Words>
  <Application>Microsoft Office PowerPoint</Application>
  <PresentationFormat>On-screen Show (16:9)</PresentationFormat>
  <Paragraphs>234</Paragraphs>
  <Slides>22</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Open Sans</vt:lpstr>
      <vt:lpstr>Cabin</vt:lpstr>
      <vt:lpstr>Arial</vt:lpstr>
      <vt:lpstr>Udacity Template 16x9</vt:lpstr>
      <vt:lpstr>Simple Light</vt:lpstr>
      <vt:lpstr>DoorDash</vt:lpstr>
      <vt:lpstr>Getting Started</vt:lpstr>
      <vt:lpstr>Create Project Blueprint</vt:lpstr>
      <vt:lpstr>Create a coordination activities map</vt:lpstr>
      <vt:lpstr> Plan for Sprint Meeting</vt:lpstr>
      <vt:lpstr>Sprint Planning Meeting Preparation</vt:lpstr>
      <vt:lpstr>User Story 1</vt:lpstr>
      <vt:lpstr>User Story 2</vt:lpstr>
      <vt:lpstr>Decoding API Documentation</vt:lpstr>
      <vt:lpstr>DoorDash Project Google API documentation</vt:lpstr>
      <vt:lpstr>DoorDash Project </vt:lpstr>
      <vt:lpstr>Re-prioritize Sprint Backlog</vt:lpstr>
      <vt:lpstr>Issue 1: Landing Page loading too slow</vt:lpstr>
      <vt:lpstr>PowerPoint Presentation</vt:lpstr>
      <vt:lpstr>PowerPoint Presentation</vt:lpstr>
      <vt:lpstr>Handle Potentially Difficult Situations</vt:lpstr>
      <vt:lpstr>Respond to CEO or GM’s request via email</vt:lpstr>
      <vt:lpstr>Step-in and guide the scrum team at stand up</vt:lpstr>
      <vt:lpstr>Step-in and guide the scrum team at stand up</vt:lpstr>
      <vt:lpstr>How would you handle resource constraints?</vt:lpstr>
      <vt:lpstr>Handling Resource Constraints</vt:lpstr>
      <vt:lpstr>How would you handle stakeholder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DoorDash</dc:title>
  <dc:creator>Srinivas R Katti</dc:creator>
  <cp:lastModifiedBy>Srinivas R Katti</cp:lastModifiedBy>
  <cp:revision>26</cp:revision>
  <dcterms:modified xsi:type="dcterms:W3CDTF">2021-07-09T14:18:05Z</dcterms:modified>
</cp:coreProperties>
</file>