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8" r:id="rId2"/>
    <p:sldMasterId id="2147483648" r:id="rId3"/>
  </p:sldMasterIdLst>
  <p:notesMasterIdLst>
    <p:notesMasterId r:id="rId32"/>
  </p:notesMasterIdLst>
  <p:sldIdLst>
    <p:sldId id="257" r:id="rId4"/>
    <p:sldId id="372" r:id="rId5"/>
    <p:sldId id="258" r:id="rId6"/>
    <p:sldId id="366" r:id="rId7"/>
    <p:sldId id="259" r:id="rId8"/>
    <p:sldId id="260" r:id="rId9"/>
    <p:sldId id="362" r:id="rId10"/>
    <p:sldId id="369" r:id="rId11"/>
    <p:sldId id="283" r:id="rId12"/>
    <p:sldId id="262" r:id="rId13"/>
    <p:sldId id="263" r:id="rId14"/>
    <p:sldId id="264" r:id="rId15"/>
    <p:sldId id="265" r:id="rId16"/>
    <p:sldId id="365" r:id="rId17"/>
    <p:sldId id="266" r:id="rId18"/>
    <p:sldId id="267" r:id="rId19"/>
    <p:sldId id="370" r:id="rId20"/>
    <p:sldId id="268" r:id="rId21"/>
    <p:sldId id="269" r:id="rId22"/>
    <p:sldId id="373" r:id="rId23"/>
    <p:sldId id="364" r:id="rId24"/>
    <p:sldId id="270" r:id="rId25"/>
    <p:sldId id="271" r:id="rId26"/>
    <p:sldId id="272" r:id="rId27"/>
    <p:sldId id="273" r:id="rId28"/>
    <p:sldId id="274" r:id="rId29"/>
    <p:sldId id="371" r:id="rId30"/>
    <p:sldId id="361"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Open Sans"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88" d="100"/>
          <a:sy n="88" d="100"/>
        </p:scale>
        <p:origin x="608"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7.fntdata"/><Relationship Id="rId21" Type="http://schemas.openxmlformats.org/officeDocument/2006/relationships/slide" Target="slides/slide18.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4.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1.fntdata"/><Relationship Id="rId38"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1265ad5f5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61265ad5f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2ab51fd84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62ab51fd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2ab51fd84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62ab51fd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258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2a7771621_0_5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5" name="Google Shape;225;g62a777162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a7771621_0_7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34" name="Google Shape;234;g62a777162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2a7771621_0_7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0" name="Google Shape;240;g62a777162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2a7771621_0_8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9" name="Google Shape;249;g62a777162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2ab51fd84_0_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8" name="Google Shape;258;g62ab51fd8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2ab51fd84_0_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7" name="Google Shape;267;g62ab51fd8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7515110cb_1_2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1" name="Google Shape;141;g57515110cb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2a7771621_0_10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6" name="Google Shape;276;g62a777162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7515110cb_1_29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0" name="Google Shape;150;g57515110cb_1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2a7771621_0_3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6" name="Google Shape;156;g62a777162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2a7771621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4" name="Google Shape;174;g62a777162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2a7771621_0_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3" name="Google Shape;183;g62a777162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2a7771621_0_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2" name="Google Shape;192;g62a777162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2a7771621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01" name="Google Shape;201;g62a777162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0" y="205981"/>
            <a:ext cx="8229601" cy="53697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2409544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4934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2419350"/>
            <a:ext cx="9144000" cy="272415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1"/>
            <a:endParaRPr lang="en-US" sz="1799">
              <a:solidFill>
                <a:prstClr val="white"/>
              </a:solidFill>
            </a:endParaRPr>
          </a:p>
        </p:txBody>
      </p:sp>
      <p:sp>
        <p:nvSpPr>
          <p:cNvPr id="2" name="Title 1"/>
          <p:cNvSpPr>
            <a:spLocks noGrp="1"/>
          </p:cNvSpPr>
          <p:nvPr>
            <p:ph type="ctrTitle"/>
          </p:nvPr>
        </p:nvSpPr>
        <p:spPr>
          <a:xfrm>
            <a:off x="685801" y="3740993"/>
            <a:ext cx="7772400" cy="458115"/>
          </a:xfrm>
        </p:spPr>
        <p:txBody>
          <a:bodyPr/>
          <a:lstStyle>
            <a:lvl1pPr algn="ctr">
              <a:defRPr lang="en-US" sz="2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0" y="4132020"/>
            <a:ext cx="6400801" cy="573330"/>
          </a:xfrm>
        </p:spPr>
        <p:txBody>
          <a:bodyPr>
            <a:normAutofit/>
          </a:bodyPr>
          <a:lstStyle>
            <a:lvl1pPr marL="0" indent="0" algn="ctr">
              <a:buNone/>
              <a:defRPr lang="en-US" sz="1799" kern="1200" smtClean="0">
                <a:solidFill>
                  <a:schemeClr val="tx1">
                    <a:lumMod val="65000"/>
                    <a:lumOff val="35000"/>
                  </a:schemeClr>
                </a:solidFill>
                <a:latin typeface="+mj-lt"/>
                <a:ea typeface="+mj-ea"/>
                <a:cs typeface="+mj-cs"/>
              </a:defRPr>
            </a:lvl1pPr>
            <a:lvl2pPr marL="457048" indent="0" algn="ctr">
              <a:buNone/>
              <a:defRPr>
                <a:solidFill>
                  <a:schemeClr val="tx1">
                    <a:tint val="75000"/>
                  </a:schemeClr>
                </a:solidFill>
              </a:defRPr>
            </a:lvl2pPr>
            <a:lvl3pPr marL="914096" indent="0" algn="ctr">
              <a:buNone/>
              <a:defRPr>
                <a:solidFill>
                  <a:schemeClr val="tx1">
                    <a:tint val="75000"/>
                  </a:schemeClr>
                </a:solidFill>
              </a:defRPr>
            </a:lvl3pPr>
            <a:lvl4pPr marL="1371143" indent="0" algn="ctr">
              <a:buNone/>
              <a:defRPr>
                <a:solidFill>
                  <a:schemeClr val="tx1">
                    <a:tint val="75000"/>
                  </a:schemeClr>
                </a:solidFill>
              </a:defRPr>
            </a:lvl4pPr>
            <a:lvl5pPr marL="1828191" indent="0" algn="ctr">
              <a:buNone/>
              <a:defRPr>
                <a:solidFill>
                  <a:schemeClr val="tx1">
                    <a:tint val="75000"/>
                  </a:schemeClr>
                </a:solidFill>
              </a:defRPr>
            </a:lvl5pPr>
            <a:lvl6pPr marL="2285239" indent="0" algn="ctr">
              <a:buNone/>
              <a:defRPr>
                <a:solidFill>
                  <a:schemeClr val="tx1">
                    <a:tint val="75000"/>
                  </a:schemeClr>
                </a:solidFill>
              </a:defRPr>
            </a:lvl6pPr>
            <a:lvl7pPr marL="2742287" indent="0" algn="ctr">
              <a:buNone/>
              <a:defRPr>
                <a:solidFill>
                  <a:schemeClr val="tx1">
                    <a:tint val="75000"/>
                  </a:schemeClr>
                </a:solidFill>
              </a:defRPr>
            </a:lvl7pPr>
            <a:lvl8pPr marL="3199333" indent="0" algn="ctr">
              <a:buNone/>
              <a:defRPr>
                <a:solidFill>
                  <a:schemeClr val="tx1">
                    <a:tint val="75000"/>
                  </a:schemeClr>
                </a:solidFill>
              </a:defRPr>
            </a:lvl8pPr>
            <a:lvl9pPr marL="36563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0800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1" cy="1314450"/>
          </a:xfrm>
        </p:spPr>
        <p:txBody>
          <a:bodyPr/>
          <a:lstStyle>
            <a:lvl1pPr marL="0" indent="0" algn="ctr">
              <a:buNone/>
              <a:defRPr>
                <a:solidFill>
                  <a:schemeClr val="tx1">
                    <a:tint val="75000"/>
                  </a:schemeClr>
                </a:solidFill>
              </a:defRPr>
            </a:lvl1pPr>
            <a:lvl2pPr marL="457067" indent="0" algn="ctr">
              <a:buNone/>
              <a:defRPr>
                <a:solidFill>
                  <a:schemeClr val="tx1">
                    <a:tint val="75000"/>
                  </a:schemeClr>
                </a:solidFill>
              </a:defRPr>
            </a:lvl2pPr>
            <a:lvl3pPr marL="914134" indent="0" algn="ctr">
              <a:buNone/>
              <a:defRPr>
                <a:solidFill>
                  <a:schemeClr val="tx1">
                    <a:tint val="75000"/>
                  </a:schemeClr>
                </a:solidFill>
              </a:defRPr>
            </a:lvl3pPr>
            <a:lvl4pPr marL="1371200" indent="0" algn="ctr">
              <a:buNone/>
              <a:defRPr>
                <a:solidFill>
                  <a:schemeClr val="tx1">
                    <a:tint val="75000"/>
                  </a:schemeClr>
                </a:solidFill>
              </a:defRPr>
            </a:lvl4pPr>
            <a:lvl5pPr marL="1828267" indent="0" algn="ctr">
              <a:buNone/>
              <a:defRPr>
                <a:solidFill>
                  <a:schemeClr val="tx1">
                    <a:tint val="75000"/>
                  </a:schemeClr>
                </a:solidFill>
              </a:defRPr>
            </a:lvl5pPr>
            <a:lvl6pPr marL="2285333" indent="0" algn="ctr">
              <a:buNone/>
              <a:defRPr>
                <a:solidFill>
                  <a:schemeClr val="tx1">
                    <a:tint val="75000"/>
                  </a:schemeClr>
                </a:solidFill>
              </a:defRPr>
            </a:lvl6pPr>
            <a:lvl7pPr marL="2742401" indent="0" algn="ctr">
              <a:buNone/>
              <a:defRPr>
                <a:solidFill>
                  <a:schemeClr val="tx1">
                    <a:tint val="75000"/>
                  </a:schemeClr>
                </a:solidFill>
              </a:defRPr>
            </a:lvl7pPr>
            <a:lvl8pPr marL="3199466" indent="0" algn="ctr">
              <a:buNone/>
              <a:defRPr>
                <a:solidFill>
                  <a:schemeClr val="tx1">
                    <a:tint val="75000"/>
                  </a:schemeClr>
                </a:solidFill>
              </a:defRPr>
            </a:lvl8pPr>
            <a:lvl9pPr marL="365653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546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85039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6"/>
          </a:xfrm>
        </p:spPr>
        <p:txBody>
          <a:bodyPr anchor="t"/>
          <a:lstStyle>
            <a:lvl1pPr algn="l">
              <a:defRPr sz="3999"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067" indent="0">
              <a:buNone/>
              <a:defRPr sz="1799">
                <a:solidFill>
                  <a:schemeClr val="tx1">
                    <a:tint val="75000"/>
                  </a:schemeClr>
                </a:solidFill>
              </a:defRPr>
            </a:lvl2pPr>
            <a:lvl3pPr marL="914134" indent="0">
              <a:buNone/>
              <a:defRPr sz="1600">
                <a:solidFill>
                  <a:schemeClr val="tx1">
                    <a:tint val="75000"/>
                  </a:schemeClr>
                </a:solidFill>
              </a:defRPr>
            </a:lvl3pPr>
            <a:lvl4pPr marL="1371200" indent="0">
              <a:buNone/>
              <a:defRPr sz="1400">
                <a:solidFill>
                  <a:schemeClr val="tx1">
                    <a:tint val="75000"/>
                  </a:schemeClr>
                </a:solidFill>
              </a:defRPr>
            </a:lvl4pPr>
            <a:lvl5pPr marL="1828267" indent="0">
              <a:buNone/>
              <a:defRPr sz="1400">
                <a:solidFill>
                  <a:schemeClr val="tx1">
                    <a:tint val="75000"/>
                  </a:schemeClr>
                </a:solidFill>
              </a:defRPr>
            </a:lvl5pPr>
            <a:lvl6pPr marL="2285333" indent="0">
              <a:buNone/>
              <a:defRPr sz="1400">
                <a:solidFill>
                  <a:schemeClr val="tx1">
                    <a:tint val="75000"/>
                  </a:schemeClr>
                </a:solidFill>
              </a:defRPr>
            </a:lvl6pPr>
            <a:lvl7pPr marL="2742401" indent="0">
              <a:buNone/>
              <a:defRPr sz="1400">
                <a:solidFill>
                  <a:schemeClr val="tx1">
                    <a:tint val="75000"/>
                  </a:schemeClr>
                </a:solidFill>
              </a:defRPr>
            </a:lvl7pPr>
            <a:lvl8pPr marL="3199466" indent="0">
              <a:buNone/>
              <a:defRPr sz="1400">
                <a:solidFill>
                  <a:schemeClr val="tx1">
                    <a:tint val="75000"/>
                  </a:schemeClr>
                </a:solidFill>
              </a:defRPr>
            </a:lvl8pPr>
            <a:lvl9pPr marL="365653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3370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472"/>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472"/>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17072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6"/>
            <a:ext cx="4040188" cy="479822"/>
          </a:xfrm>
        </p:spPr>
        <p:txBody>
          <a:bodyPr anchor="b"/>
          <a:lstStyle>
            <a:lvl1pPr marL="0" indent="0">
              <a:buNone/>
              <a:defRPr sz="2399" b="1"/>
            </a:lvl1pPr>
            <a:lvl2pPr marL="457067" indent="0">
              <a:buNone/>
              <a:defRPr sz="2000" b="1"/>
            </a:lvl2pPr>
            <a:lvl3pPr marL="914134" indent="0">
              <a:buNone/>
              <a:defRPr sz="1799" b="1"/>
            </a:lvl3pPr>
            <a:lvl4pPr marL="1371200" indent="0">
              <a:buNone/>
              <a:defRPr sz="1600" b="1"/>
            </a:lvl4pPr>
            <a:lvl5pPr marL="1828267" indent="0">
              <a:buNone/>
              <a:defRPr sz="1600" b="1"/>
            </a:lvl5pPr>
            <a:lvl6pPr marL="2285333" indent="0">
              <a:buNone/>
              <a:defRPr sz="1600" b="1"/>
            </a:lvl6pPr>
            <a:lvl7pPr marL="2742401" indent="0">
              <a:buNone/>
              <a:defRPr sz="1600" b="1"/>
            </a:lvl7pPr>
            <a:lvl8pPr marL="3199466" indent="0">
              <a:buNone/>
              <a:defRPr sz="1600" b="1"/>
            </a:lvl8pPr>
            <a:lvl9pPr marL="3656534"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6"/>
            <a:ext cx="4041775" cy="479822"/>
          </a:xfrm>
        </p:spPr>
        <p:txBody>
          <a:bodyPr anchor="b"/>
          <a:lstStyle>
            <a:lvl1pPr marL="0" indent="0">
              <a:buNone/>
              <a:defRPr sz="2399" b="1"/>
            </a:lvl1pPr>
            <a:lvl2pPr marL="457067" indent="0">
              <a:buNone/>
              <a:defRPr sz="2000" b="1"/>
            </a:lvl2pPr>
            <a:lvl3pPr marL="914134" indent="0">
              <a:buNone/>
              <a:defRPr sz="1799" b="1"/>
            </a:lvl3pPr>
            <a:lvl4pPr marL="1371200" indent="0">
              <a:buNone/>
              <a:defRPr sz="1600" b="1"/>
            </a:lvl4pPr>
            <a:lvl5pPr marL="1828267" indent="0">
              <a:buNone/>
              <a:defRPr sz="1600" b="1"/>
            </a:lvl5pPr>
            <a:lvl6pPr marL="2285333" indent="0">
              <a:buNone/>
              <a:defRPr sz="1600" b="1"/>
            </a:lvl6pPr>
            <a:lvl7pPr marL="2742401" indent="0">
              <a:buNone/>
              <a:defRPr sz="1600" b="1"/>
            </a:lvl7pPr>
            <a:lvl8pPr marL="3199466" indent="0">
              <a:buNone/>
              <a:defRPr sz="1600" b="1"/>
            </a:lvl8pPr>
            <a:lvl9pPr marL="36565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8215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0" y="205981"/>
            <a:ext cx="8229601" cy="53697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3436756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0" y="205981"/>
            <a:ext cx="8229601" cy="536971"/>
          </a:xfrm>
        </p:spPr>
        <p:txBody>
          <a:bodyPr>
            <a:normAutofit/>
          </a:bodyPr>
          <a:lstStyle>
            <a:lvl1pPr algn="l">
              <a:defRPr sz="2799">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1"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30917788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17012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8"/>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799"/>
            </a:lvl2pPr>
            <a:lvl3pPr>
              <a:defRPr sz="2399"/>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400"/>
            </a:lvl1pPr>
            <a:lvl2pPr marL="457067" indent="0">
              <a:buNone/>
              <a:defRPr sz="1200"/>
            </a:lvl2pPr>
            <a:lvl3pPr marL="914134" indent="0">
              <a:buNone/>
              <a:defRPr sz="1000"/>
            </a:lvl3pPr>
            <a:lvl4pPr marL="1371200" indent="0">
              <a:buNone/>
              <a:defRPr sz="900"/>
            </a:lvl4pPr>
            <a:lvl5pPr marL="1828267" indent="0">
              <a:buNone/>
              <a:defRPr sz="900"/>
            </a:lvl5pPr>
            <a:lvl6pPr marL="2285333" indent="0">
              <a:buNone/>
              <a:defRPr sz="900"/>
            </a:lvl6pPr>
            <a:lvl7pPr marL="2742401" indent="0">
              <a:buNone/>
              <a:defRPr sz="900"/>
            </a:lvl7pPr>
            <a:lvl8pPr marL="3199466" indent="0">
              <a:buNone/>
              <a:defRPr sz="900"/>
            </a:lvl8pPr>
            <a:lvl9pPr marL="365653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1365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3600452"/>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9" y="459581"/>
            <a:ext cx="5486400" cy="3086100"/>
          </a:xfrm>
        </p:spPr>
        <p:txBody>
          <a:bodyPr/>
          <a:lstStyle>
            <a:lvl1pPr marL="0" indent="0">
              <a:buNone/>
              <a:defRPr sz="3200"/>
            </a:lvl1pPr>
            <a:lvl2pPr marL="457067" indent="0">
              <a:buNone/>
              <a:defRPr sz="2799"/>
            </a:lvl2pPr>
            <a:lvl3pPr marL="914134" indent="0">
              <a:buNone/>
              <a:defRPr sz="2399"/>
            </a:lvl3pPr>
            <a:lvl4pPr marL="1371200" indent="0">
              <a:buNone/>
              <a:defRPr sz="2000"/>
            </a:lvl4pPr>
            <a:lvl5pPr marL="1828267" indent="0">
              <a:buNone/>
              <a:defRPr sz="2000"/>
            </a:lvl5pPr>
            <a:lvl6pPr marL="2285333" indent="0">
              <a:buNone/>
              <a:defRPr sz="2000"/>
            </a:lvl6pPr>
            <a:lvl7pPr marL="2742401" indent="0">
              <a:buNone/>
              <a:defRPr sz="2000"/>
            </a:lvl7pPr>
            <a:lvl8pPr marL="3199466" indent="0">
              <a:buNone/>
              <a:defRPr sz="2000"/>
            </a:lvl8pPr>
            <a:lvl9pPr marL="3656534" indent="0">
              <a:buNone/>
              <a:defRPr sz="2000"/>
            </a:lvl9pPr>
          </a:lstStyle>
          <a:p>
            <a:endParaRPr lang="en-US"/>
          </a:p>
        </p:txBody>
      </p:sp>
      <p:sp>
        <p:nvSpPr>
          <p:cNvPr id="4" name="Text Placeholder 3"/>
          <p:cNvSpPr>
            <a:spLocks noGrp="1"/>
          </p:cNvSpPr>
          <p:nvPr>
            <p:ph type="body" sz="half" idx="2"/>
          </p:nvPr>
        </p:nvSpPr>
        <p:spPr>
          <a:xfrm>
            <a:off x="1792289" y="4025506"/>
            <a:ext cx="5486400" cy="603647"/>
          </a:xfrm>
        </p:spPr>
        <p:txBody>
          <a:bodyPr/>
          <a:lstStyle>
            <a:lvl1pPr marL="0" indent="0">
              <a:buNone/>
              <a:defRPr sz="1400"/>
            </a:lvl1pPr>
            <a:lvl2pPr marL="457067" indent="0">
              <a:buNone/>
              <a:defRPr sz="1200"/>
            </a:lvl2pPr>
            <a:lvl3pPr marL="914134" indent="0">
              <a:buNone/>
              <a:defRPr sz="1000"/>
            </a:lvl3pPr>
            <a:lvl4pPr marL="1371200" indent="0">
              <a:buNone/>
              <a:defRPr sz="900"/>
            </a:lvl4pPr>
            <a:lvl5pPr marL="1828267" indent="0">
              <a:buNone/>
              <a:defRPr sz="900"/>
            </a:lvl5pPr>
            <a:lvl6pPr marL="2285333" indent="0">
              <a:buNone/>
              <a:defRPr sz="900"/>
            </a:lvl6pPr>
            <a:lvl7pPr marL="2742401" indent="0">
              <a:buNone/>
              <a:defRPr sz="900"/>
            </a:lvl7pPr>
            <a:lvl8pPr marL="3199466" indent="0">
              <a:buNone/>
              <a:defRPr sz="900"/>
            </a:lvl8pPr>
            <a:lvl9pPr marL="365653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0748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063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1"/>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9214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6/28/2021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0" y="205981"/>
            <a:ext cx="8229601" cy="53697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1" cy="381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3102309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205982"/>
            <a:ext cx="5029200" cy="533311"/>
          </a:xfrm>
        </p:spPr>
        <p:txBody>
          <a:bodyPr>
            <a:noAutofit/>
          </a:bodyPr>
          <a:lstStyle>
            <a:lvl1pPr>
              <a:defRPr sz="2699"/>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6/28/2021</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8572500" y="4767266"/>
            <a:ext cx="571501" cy="273844"/>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05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5610226" y="271604"/>
            <a:ext cx="3086100" cy="400050"/>
          </a:xfrm>
        </p:spPr>
        <p:txBody>
          <a:bodyPr anchor="ctr">
            <a:noAutofit/>
          </a:bodyPr>
          <a:lstStyle>
            <a:lvl1pPr marL="0" indent="0" algn="r">
              <a:buNone/>
              <a:defRPr sz="14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26959070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ext Left Clipart Righ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6/28/2021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
        <p:nvSpPr>
          <p:cNvPr id="9" name="Content Placeholder 7"/>
          <p:cNvSpPr>
            <a:spLocks noGrp="1"/>
          </p:cNvSpPr>
          <p:nvPr>
            <p:ph sz="quarter" idx="13" hasCustomPrompt="1"/>
          </p:nvPr>
        </p:nvSpPr>
        <p:spPr>
          <a:xfrm>
            <a:off x="513293" y="800100"/>
            <a:ext cx="3144069" cy="571500"/>
          </a:xfrm>
        </p:spPr>
        <p:txBody>
          <a:bodyPr>
            <a:noAutofit/>
          </a:bodyPr>
          <a:lstStyle>
            <a:lvl1pPr>
              <a:defRPr sz="2999" b="1"/>
            </a:lvl1pPr>
          </a:lstStyle>
          <a:p>
            <a:pPr lvl="0"/>
            <a:r>
              <a:rPr lang="en-US" dirty="0"/>
              <a:t>CLICK TO EDIT</a:t>
            </a:r>
          </a:p>
        </p:txBody>
      </p:sp>
      <p:sp>
        <p:nvSpPr>
          <p:cNvPr id="12" name="Content Placeholder 10"/>
          <p:cNvSpPr>
            <a:spLocks noGrp="1"/>
          </p:cNvSpPr>
          <p:nvPr>
            <p:ph sz="quarter" idx="14"/>
          </p:nvPr>
        </p:nvSpPr>
        <p:spPr>
          <a:xfrm>
            <a:off x="513293" y="1543050"/>
            <a:ext cx="3144069" cy="2857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8648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5" y="2152976"/>
            <a:ext cx="4449167" cy="533311"/>
          </a:xfrm>
        </p:spPr>
        <p:txBody>
          <a:bodyPr>
            <a:normAutofit/>
          </a:bodyPr>
          <a:lstStyle>
            <a:lvl1pPr algn="ctr">
              <a:defRPr sz="27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80808">
                    <a:tint val="75000"/>
                  </a:srgbClr>
                </a:solidFill>
              </a:rPr>
              <a:pPr/>
              <a:t>6/28/2021</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a:t>
            </a:fld>
            <a:endParaRPr lang="en-US">
              <a:solidFill>
                <a:srgbClr val="080808">
                  <a:tint val="75000"/>
                </a:srgbClr>
              </a:solidFill>
            </a:endParaRPr>
          </a:p>
        </p:txBody>
      </p:sp>
    </p:spTree>
    <p:extLst>
      <p:ext uri="{BB962C8B-B14F-4D97-AF65-F5344CB8AC3E}">
        <p14:creationId xmlns:p14="http://schemas.microsoft.com/office/powerpoint/2010/main" val="28432008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l="-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39" y="376239"/>
            <a:ext cx="5947260" cy="763525"/>
          </a:xfrm>
        </p:spPr>
        <p:txBody>
          <a:bodyPr>
            <a:normAutofit/>
          </a:bodyPr>
          <a:lstStyle>
            <a:lvl1pPr algn="l">
              <a:defRPr sz="2700">
                <a:solidFill>
                  <a:srgbClr val="FF015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41" y="1197405"/>
            <a:ext cx="5947260" cy="3576168"/>
          </a:xfrm>
        </p:spPr>
        <p:txBody>
          <a:bodyPr/>
          <a:lstStyle>
            <a:lvl1pPr>
              <a:defRPr sz="21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3.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97"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7" r:id="rId16"/>
    <p:sldLayoutId id="214748369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81"/>
            <a:ext cx="8229601" cy="53331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457200" y="853820"/>
            <a:ext cx="8229601" cy="3740804"/>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5"/>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pPr defTabSz="914171"/>
            <a:fld id="{FD1176A7-B091-469C-82C8-89C693043C40}" type="datetimeFigureOut">
              <a:rPr lang="en-US" smtClean="0">
                <a:solidFill>
                  <a:prstClr val="black">
                    <a:tint val="75000"/>
                  </a:prstClr>
                </a:solidFill>
              </a:rPr>
              <a:pPr defTabSz="914171"/>
              <a:t>6/28/2021</a:t>
            </a:fld>
            <a:endParaRPr lang="en-US">
              <a:solidFill>
                <a:prstClr val="black">
                  <a:tint val="75000"/>
                </a:prstClr>
              </a:solidFill>
            </a:endParaRPr>
          </a:p>
        </p:txBody>
      </p:sp>
      <p:sp>
        <p:nvSpPr>
          <p:cNvPr id="5" name="Footer Placeholder 4"/>
          <p:cNvSpPr>
            <a:spLocks noGrp="1"/>
          </p:cNvSpPr>
          <p:nvPr>
            <p:ph type="ftr" sz="quarter" idx="3"/>
          </p:nvPr>
        </p:nvSpPr>
        <p:spPr>
          <a:xfrm>
            <a:off x="3124201" y="4767265"/>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pPr defTabSz="914171"/>
            <a:endParaRPr lang="en-US">
              <a:solidFill>
                <a:prstClr val="black">
                  <a:tint val="75000"/>
                </a:prstClr>
              </a:solidFill>
            </a:endParaRPr>
          </a:p>
        </p:txBody>
      </p:sp>
      <p:sp>
        <p:nvSpPr>
          <p:cNvPr id="6" name="Slide Number Placeholder 5"/>
          <p:cNvSpPr>
            <a:spLocks noGrp="1"/>
          </p:cNvSpPr>
          <p:nvPr>
            <p:ph type="sldNum" sz="quarter" idx="4"/>
          </p:nvPr>
        </p:nvSpPr>
        <p:spPr>
          <a:xfrm>
            <a:off x="6553202" y="4767265"/>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pPr defTabSz="914171"/>
            <a:fld id="{5939B1FA-81F2-4940-9AF3-5EAFB5D6669B}" type="slidenum">
              <a:rPr lang="en-US" smtClean="0">
                <a:solidFill>
                  <a:prstClr val="black">
                    <a:tint val="75000"/>
                  </a:prstClr>
                </a:solidFill>
              </a:rPr>
              <a:pPr defTabSz="914171"/>
              <a:t>‹#›</a:t>
            </a:fld>
            <a:endParaRPr lang="en-US">
              <a:solidFill>
                <a:prstClr val="black">
                  <a:tint val="75000"/>
                </a:prstClr>
              </a:solidFill>
            </a:endParaRPr>
          </a:p>
        </p:txBody>
      </p:sp>
    </p:spTree>
    <p:extLst>
      <p:ext uri="{BB962C8B-B14F-4D97-AF65-F5344CB8AC3E}">
        <p14:creationId xmlns:p14="http://schemas.microsoft.com/office/powerpoint/2010/main" val="34637742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134" rtl="0" eaLnBrk="1" latinLnBrk="0" hangingPunct="1">
        <a:spcBef>
          <a:spcPct val="0"/>
        </a:spcBef>
        <a:buNone/>
        <a:defRPr sz="2399" kern="1200">
          <a:solidFill>
            <a:schemeClr val="tx1">
              <a:lumMod val="65000"/>
              <a:lumOff val="35000"/>
            </a:schemeClr>
          </a:solidFill>
          <a:latin typeface="+mj-lt"/>
          <a:ea typeface="+mj-ea"/>
          <a:cs typeface="+mj-cs"/>
        </a:defRPr>
      </a:lvl1pPr>
    </p:titleStyle>
    <p:bodyStyle>
      <a:lvl1pPr marL="342800" indent="-342800" algn="l" defTabSz="914134" rtl="0" eaLnBrk="1" latinLnBrk="0" hangingPunct="1">
        <a:spcBef>
          <a:spcPct val="20000"/>
        </a:spcBef>
        <a:buFont typeface="Arial" pitchFamily="34" charset="0"/>
        <a:buChar char="•"/>
        <a:defRPr sz="2699" kern="1200">
          <a:solidFill>
            <a:schemeClr val="tx1"/>
          </a:solidFill>
          <a:latin typeface="+mj-lt"/>
          <a:ea typeface="+mn-ea"/>
          <a:cs typeface="+mn-cs"/>
        </a:defRPr>
      </a:lvl1pPr>
      <a:lvl2pPr marL="742733" indent="-285667" algn="l" defTabSz="914134" rtl="0" eaLnBrk="1" latinLnBrk="0" hangingPunct="1">
        <a:spcBef>
          <a:spcPct val="20000"/>
        </a:spcBef>
        <a:buFont typeface="Arial" pitchFamily="34" charset="0"/>
        <a:buChar char="–"/>
        <a:defRPr sz="2399" kern="1200">
          <a:solidFill>
            <a:schemeClr val="tx1"/>
          </a:solidFill>
          <a:latin typeface="+mj-lt"/>
          <a:ea typeface="+mn-ea"/>
          <a:cs typeface="+mn-cs"/>
        </a:defRPr>
      </a:lvl2pPr>
      <a:lvl3pPr marL="1142666" indent="-228534" algn="l" defTabSz="914134" rtl="0" eaLnBrk="1" latinLnBrk="0" hangingPunct="1">
        <a:spcBef>
          <a:spcPct val="20000"/>
        </a:spcBef>
        <a:buFont typeface="Arial" pitchFamily="34" charset="0"/>
        <a:buChar char="•"/>
        <a:defRPr sz="1799" kern="1200">
          <a:solidFill>
            <a:schemeClr val="tx1"/>
          </a:solidFill>
          <a:latin typeface="+mj-lt"/>
          <a:ea typeface="+mn-ea"/>
          <a:cs typeface="+mn-cs"/>
        </a:defRPr>
      </a:lvl3pPr>
      <a:lvl4pPr marL="1599734" indent="-228534" algn="l" defTabSz="914134"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6800" indent="-228534" algn="l" defTabSz="914134"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3867" indent="-228534" algn="l" defTabSz="9141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33" indent="-228534" algn="l" defTabSz="9141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00" indent="-228534" algn="l" defTabSz="9141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67" indent="-228534" algn="l" defTabSz="9141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34" rtl="0" eaLnBrk="1" latinLnBrk="0" hangingPunct="1">
        <a:defRPr sz="1799" kern="1200">
          <a:solidFill>
            <a:schemeClr val="tx1"/>
          </a:solidFill>
          <a:latin typeface="+mn-lt"/>
          <a:ea typeface="+mn-ea"/>
          <a:cs typeface="+mn-cs"/>
        </a:defRPr>
      </a:lvl1pPr>
      <a:lvl2pPr marL="457067" algn="l" defTabSz="914134" rtl="0" eaLnBrk="1" latinLnBrk="0" hangingPunct="1">
        <a:defRPr sz="1799" kern="1200">
          <a:solidFill>
            <a:schemeClr val="tx1"/>
          </a:solidFill>
          <a:latin typeface="+mn-lt"/>
          <a:ea typeface="+mn-ea"/>
          <a:cs typeface="+mn-cs"/>
        </a:defRPr>
      </a:lvl2pPr>
      <a:lvl3pPr marL="914134" algn="l" defTabSz="914134" rtl="0" eaLnBrk="1" latinLnBrk="0" hangingPunct="1">
        <a:defRPr sz="1799" kern="1200">
          <a:solidFill>
            <a:schemeClr val="tx1"/>
          </a:solidFill>
          <a:latin typeface="+mn-lt"/>
          <a:ea typeface="+mn-ea"/>
          <a:cs typeface="+mn-cs"/>
        </a:defRPr>
      </a:lvl3pPr>
      <a:lvl4pPr marL="1371200" algn="l" defTabSz="914134" rtl="0" eaLnBrk="1" latinLnBrk="0" hangingPunct="1">
        <a:defRPr sz="1799" kern="1200">
          <a:solidFill>
            <a:schemeClr val="tx1"/>
          </a:solidFill>
          <a:latin typeface="+mn-lt"/>
          <a:ea typeface="+mn-ea"/>
          <a:cs typeface="+mn-cs"/>
        </a:defRPr>
      </a:lvl4pPr>
      <a:lvl5pPr marL="1828267" algn="l" defTabSz="914134" rtl="0" eaLnBrk="1" latinLnBrk="0" hangingPunct="1">
        <a:defRPr sz="1799" kern="1200">
          <a:solidFill>
            <a:schemeClr val="tx1"/>
          </a:solidFill>
          <a:latin typeface="+mn-lt"/>
          <a:ea typeface="+mn-ea"/>
          <a:cs typeface="+mn-cs"/>
        </a:defRPr>
      </a:lvl5pPr>
      <a:lvl6pPr marL="2285333" algn="l" defTabSz="914134" rtl="0" eaLnBrk="1" latinLnBrk="0" hangingPunct="1">
        <a:defRPr sz="1799" kern="1200">
          <a:solidFill>
            <a:schemeClr val="tx1"/>
          </a:solidFill>
          <a:latin typeface="+mn-lt"/>
          <a:ea typeface="+mn-ea"/>
          <a:cs typeface="+mn-cs"/>
        </a:defRPr>
      </a:lvl6pPr>
      <a:lvl7pPr marL="2742401" algn="l" defTabSz="914134" rtl="0" eaLnBrk="1" latinLnBrk="0" hangingPunct="1">
        <a:defRPr sz="1799" kern="1200">
          <a:solidFill>
            <a:schemeClr val="tx1"/>
          </a:solidFill>
          <a:latin typeface="+mn-lt"/>
          <a:ea typeface="+mn-ea"/>
          <a:cs typeface="+mn-cs"/>
        </a:defRPr>
      </a:lvl7pPr>
      <a:lvl8pPr marL="3199466" algn="l" defTabSz="914134" rtl="0" eaLnBrk="1" latinLnBrk="0" hangingPunct="1">
        <a:defRPr sz="1799" kern="1200">
          <a:solidFill>
            <a:schemeClr val="tx1"/>
          </a:solidFill>
          <a:latin typeface="+mn-lt"/>
          <a:ea typeface="+mn-ea"/>
          <a:cs typeface="+mn-cs"/>
        </a:defRPr>
      </a:lvl8pPr>
      <a:lvl9pPr marL="3656534" algn="l" defTabSz="914134"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6/28/2021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415498"/>
          </a:xfrm>
          <a:prstGeom prst="rect">
            <a:avLst/>
          </a:prstGeom>
          <a:noFill/>
        </p:spPr>
        <p:txBody>
          <a:bodyPr wrap="square" rtlCol="0">
            <a:spAutoFit/>
          </a:bodyPr>
          <a:lstStyle/>
          <a:p>
            <a:r>
              <a:rPr lang="en-US" sz="1050" dirty="0">
                <a:solidFill>
                  <a:schemeClr val="bg1">
                    <a:lumMod val="65000"/>
                  </a:schemeClr>
                </a:solidFill>
              </a:rPr>
              <a:t>This presentation uses a free template provided by FPPT.com</a:t>
            </a:r>
          </a:p>
          <a:p>
            <a:r>
              <a:rPr lang="en-US" sz="105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Excel_Binary_Worksheet.xlsb"/></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www.owler.com/company/starship"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arbrain.com/robots-deliver-food-college-campus-2646352550.html"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arbrain.com/nuro-driverless-food-delivery-california-2645665687.html"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hyperlink" Target="https://www.prnewswire.com/in/news-releases/autonomous-last-mile-delivery-market-size-is-projected-to-reach-usd-84-72-billion-by-2030-at-cagr-24-4-valuates-reports-802847682.html"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457200" y="1513755"/>
            <a:ext cx="8229600" cy="710272"/>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dirty="0">
                <a:latin typeface="+mj-lt"/>
              </a:rPr>
              <a:t>Door  Dash </a:t>
            </a:r>
            <a:endParaRPr sz="500" dirty="0">
              <a:latin typeface="+mj-lt"/>
            </a:endParaRPr>
          </a:p>
        </p:txBody>
      </p:sp>
      <p:sp>
        <p:nvSpPr>
          <p:cNvPr id="137" name="Google Shape;137;p31"/>
          <p:cNvSpPr txBox="1">
            <a:spLocks noGrp="1"/>
          </p:cNvSpPr>
          <p:nvPr>
            <p:ph type="body" idx="1"/>
          </p:nvPr>
        </p:nvSpPr>
        <p:spPr>
          <a:xfrm>
            <a:off x="457199" y="2195525"/>
            <a:ext cx="6258645" cy="547675"/>
          </a:xfrm>
          <a:prstGeom prst="rect">
            <a:avLst/>
          </a:prstGeom>
          <a:noFill/>
          <a:ln>
            <a:noFill/>
          </a:ln>
        </p:spPr>
        <p:txBody>
          <a:bodyPr spcFirstLastPara="1" wrap="square" lIns="0" tIns="0" rIns="0" bIns="0" anchor="t" anchorCtr="0">
            <a:noAutofit/>
          </a:bodyPr>
          <a:lstStyle/>
          <a:p>
            <a:pPr marL="0" lvl="0" indent="0"/>
            <a:r>
              <a:rPr lang="en-US" dirty="0">
                <a:latin typeface="+mj-lt"/>
              </a:rPr>
              <a:t>“Beyond Food Delivery”</a:t>
            </a:r>
            <a:endParaRPr b="1" dirty="0">
              <a:latin typeface="+mj-lt"/>
            </a:endParaRPr>
          </a:p>
          <a:p>
            <a:pPr marL="0" marR="0" lvl="0" indent="0" algn="l" rtl="0">
              <a:lnSpc>
                <a:spcPct val="131250"/>
              </a:lnSpc>
              <a:spcBef>
                <a:spcPts val="0"/>
              </a:spcBef>
              <a:spcAft>
                <a:spcPts val="0"/>
              </a:spcAft>
              <a:buClr>
                <a:srgbClr val="9CBDD8"/>
              </a:buClr>
              <a:buFont typeface="Open Sans"/>
              <a:buNone/>
            </a:pPr>
            <a:endParaRPr b="1" dirty="0">
              <a:latin typeface="+mj-lt"/>
            </a:endParaRPr>
          </a:p>
          <a:p>
            <a:pPr marL="0" marR="0" lvl="0" indent="0" algn="l" rtl="0">
              <a:lnSpc>
                <a:spcPct val="131250"/>
              </a:lnSpc>
              <a:spcBef>
                <a:spcPts val="0"/>
              </a:spcBef>
              <a:spcAft>
                <a:spcPts val="0"/>
              </a:spcAft>
              <a:buClr>
                <a:srgbClr val="9CBDD8"/>
              </a:buClr>
              <a:buFont typeface="Open Sans"/>
              <a:buNone/>
            </a:pPr>
            <a:endParaRPr b="1" dirty="0">
              <a:latin typeface="+mj-lt"/>
            </a:endParaRPr>
          </a:p>
          <a:p>
            <a:pPr marL="0" marR="0" lvl="0" indent="0" algn="l" rtl="0">
              <a:lnSpc>
                <a:spcPct val="131250"/>
              </a:lnSpc>
              <a:spcBef>
                <a:spcPts val="0"/>
              </a:spcBef>
              <a:spcAft>
                <a:spcPts val="0"/>
              </a:spcAft>
              <a:buClr>
                <a:srgbClr val="9CBDD8"/>
              </a:buClr>
              <a:buFont typeface="Open Sans"/>
              <a:buNone/>
            </a:pPr>
            <a:r>
              <a:rPr lang="en" b="1" dirty="0">
                <a:latin typeface="+mj-lt"/>
              </a:rPr>
              <a:t>Product Owner: Srinivas Katti</a:t>
            </a:r>
            <a:endParaRPr b="1" dirty="0">
              <a:latin typeface="+mj-lt"/>
            </a:endParaRPr>
          </a:p>
          <a:p>
            <a:pPr marL="0" marR="0" lvl="0" indent="0" algn="l" rtl="0">
              <a:lnSpc>
                <a:spcPct val="131250"/>
              </a:lnSpc>
              <a:spcBef>
                <a:spcPts val="0"/>
              </a:spcBef>
              <a:spcAft>
                <a:spcPts val="0"/>
              </a:spcAft>
              <a:buClr>
                <a:srgbClr val="9CBDD8"/>
              </a:buClr>
              <a:buFont typeface="Open Sans"/>
              <a:buNone/>
            </a:pPr>
            <a:endParaRPr sz="500" dirty="0">
              <a:latin typeface="+mj-lt"/>
            </a:endParaRPr>
          </a:p>
        </p:txBody>
      </p:sp>
      <p:sp>
        <p:nvSpPr>
          <p:cNvPr id="138" name="Google Shape;138;p3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dirty="0">
                <a:solidFill>
                  <a:srgbClr val="7D97AD"/>
                </a:solidFill>
                <a:latin typeface="+mj-lt"/>
                <a:ea typeface="Open Sans"/>
                <a:cs typeface="Open Sans"/>
                <a:sym typeface="Open Sans"/>
              </a:rPr>
              <a:t>© 2019 Udacity.  All rights reserved.</a:t>
            </a:r>
            <a:endParaRPr sz="500" dirty="0">
              <a:latin typeface="+mj-lt"/>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mj-lt"/>
                <a:ea typeface="Open Sans"/>
                <a:cs typeface="Open Sans"/>
                <a:sym typeface="Open Sans"/>
              </a:rPr>
              <a:t>© 201</a:t>
            </a:r>
            <a:r>
              <a:rPr lang="en">
                <a:latin typeface="+mj-lt"/>
              </a:rPr>
              <a:t>9</a:t>
            </a:r>
            <a:r>
              <a:rPr lang="en" sz="700" b="0" i="0" u="none" strike="noStrike" cap="none">
                <a:solidFill>
                  <a:srgbClr val="7D97AD"/>
                </a:solidFill>
                <a:latin typeface="+mj-lt"/>
                <a:ea typeface="Open Sans"/>
                <a:cs typeface="Open Sans"/>
                <a:sym typeface="Open Sans"/>
              </a:rPr>
              <a:t> Udacity.  All rights reserved.</a:t>
            </a:r>
            <a:endParaRPr sz="500">
              <a:latin typeface="+mj-lt"/>
            </a:endParaRPr>
          </a:p>
        </p:txBody>
      </p:sp>
      <p:sp>
        <p:nvSpPr>
          <p:cNvPr id="178" name="Google Shape;178;p36"/>
          <p:cNvSpPr txBox="1">
            <a:spLocks noGrp="1"/>
          </p:cNvSpPr>
          <p:nvPr>
            <p:ph type="title"/>
          </p:nvPr>
        </p:nvSpPr>
        <p:spPr>
          <a:xfrm>
            <a:off x="457253" y="84852"/>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3200" dirty="0">
                <a:latin typeface="+mj-lt"/>
              </a:rPr>
              <a:t>Proposal</a:t>
            </a:r>
            <a:endParaRPr sz="3200" dirty="0">
              <a:latin typeface="+mj-lt"/>
            </a:endParaRPr>
          </a:p>
        </p:txBody>
      </p:sp>
      <p:sp>
        <p:nvSpPr>
          <p:cNvPr id="179" name="Google Shape;179;p36"/>
          <p:cNvSpPr txBox="1">
            <a:spLocks noGrp="1"/>
          </p:cNvSpPr>
          <p:nvPr>
            <p:ph type="body" idx="3"/>
          </p:nvPr>
        </p:nvSpPr>
        <p:spPr>
          <a:xfrm>
            <a:off x="508703" y="865123"/>
            <a:ext cx="8229600" cy="3735599"/>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sz="1200" dirty="0">
                <a:latin typeface="+mj-lt"/>
              </a:rPr>
              <a:t>Low cost robot for delivery robot. </a:t>
            </a:r>
          </a:p>
          <a:p>
            <a:pPr marL="114300" marR="0" lvl="0" indent="-114300" algn="l" rtl="0">
              <a:lnSpc>
                <a:spcPct val="100000"/>
              </a:lnSpc>
              <a:spcBef>
                <a:spcPts val="700"/>
              </a:spcBef>
              <a:spcAft>
                <a:spcPts val="0"/>
              </a:spcAft>
              <a:buClr>
                <a:srgbClr val="2D3D4A"/>
              </a:buClr>
              <a:buSzPts val="1400"/>
              <a:buFont typeface="Cabin"/>
              <a:buChar char="•"/>
            </a:pPr>
            <a:r>
              <a:rPr lang="en-US" sz="1200" dirty="0">
                <a:latin typeface="+mj-lt"/>
              </a:rPr>
              <a:t>H</a:t>
            </a:r>
            <a:r>
              <a:rPr lang="en" sz="1200" dirty="0">
                <a:latin typeface="+mj-lt"/>
              </a:rPr>
              <a:t>as bultin sensors to support various features like motion, gyroscope, temperature, proximity sensors to name a few</a:t>
            </a:r>
          </a:p>
          <a:p>
            <a:pPr marL="114300" marR="0" lvl="0" indent="-114300" algn="l" rtl="0">
              <a:lnSpc>
                <a:spcPct val="100000"/>
              </a:lnSpc>
              <a:spcBef>
                <a:spcPts val="700"/>
              </a:spcBef>
              <a:spcAft>
                <a:spcPts val="0"/>
              </a:spcAft>
              <a:buClr>
                <a:srgbClr val="2D3D4A"/>
              </a:buClr>
              <a:buSzPts val="1400"/>
              <a:buFont typeface="Cabin"/>
              <a:buChar char="•"/>
            </a:pPr>
            <a:r>
              <a:rPr lang="en" sz="1200" dirty="0">
                <a:latin typeface="+mj-lt"/>
              </a:rPr>
              <a:t>Has built in GPS to track the robot location in real time</a:t>
            </a:r>
          </a:p>
          <a:p>
            <a:pPr marL="114300" marR="0" lvl="0" indent="-114300" algn="l" rtl="0">
              <a:lnSpc>
                <a:spcPct val="100000"/>
              </a:lnSpc>
              <a:spcBef>
                <a:spcPts val="700"/>
              </a:spcBef>
              <a:spcAft>
                <a:spcPts val="0"/>
              </a:spcAft>
              <a:buClr>
                <a:srgbClr val="2D3D4A"/>
              </a:buClr>
              <a:buSzPts val="1400"/>
              <a:buFont typeface="Cabin"/>
              <a:buChar char="•"/>
            </a:pPr>
            <a:r>
              <a:rPr lang="en" sz="1200" dirty="0">
                <a:latin typeface="+mj-lt"/>
              </a:rPr>
              <a:t>H</a:t>
            </a:r>
            <a:r>
              <a:rPr lang="en-US" sz="1200" dirty="0">
                <a:latin typeface="+mj-lt"/>
              </a:rPr>
              <a:t>a</a:t>
            </a:r>
            <a:r>
              <a:rPr lang="en" sz="1200" dirty="0">
                <a:latin typeface="+mj-lt"/>
              </a:rPr>
              <a:t>s built in notification system to send out notification to the user in real time if there is delay in delivery.</a:t>
            </a:r>
          </a:p>
          <a:p>
            <a:pPr marL="114300" marR="0" lvl="0" indent="-114300" algn="l" rtl="0">
              <a:lnSpc>
                <a:spcPct val="100000"/>
              </a:lnSpc>
              <a:spcBef>
                <a:spcPts val="700"/>
              </a:spcBef>
              <a:spcAft>
                <a:spcPts val="0"/>
              </a:spcAft>
              <a:buClr>
                <a:srgbClr val="2D3D4A"/>
              </a:buClr>
              <a:buSzPts val="1400"/>
              <a:buFont typeface="Cabin"/>
              <a:buChar char="•"/>
            </a:pPr>
            <a:r>
              <a:rPr lang="en" sz="1200" dirty="0">
                <a:latin typeface="+mj-lt"/>
              </a:rPr>
              <a:t>Mobile (Android/iOS) native app for the users to place order</a:t>
            </a:r>
          </a:p>
          <a:p>
            <a:pPr marL="114300" indent="-114300"/>
            <a:r>
              <a:rPr lang="en" sz="1200" dirty="0">
                <a:latin typeface="+mj-lt"/>
              </a:rPr>
              <a:t>Has builtin options like bar code scanner/ passcode /retina/  options to receive the delivery at end-point. It is the customer’s discretion to use any one of them.</a:t>
            </a:r>
          </a:p>
          <a:p>
            <a:pPr marL="114300" marR="0" lvl="0" indent="-114300" algn="l" rtl="0">
              <a:lnSpc>
                <a:spcPct val="100000"/>
              </a:lnSpc>
              <a:spcBef>
                <a:spcPts val="700"/>
              </a:spcBef>
              <a:spcAft>
                <a:spcPts val="0"/>
              </a:spcAft>
              <a:buClr>
                <a:srgbClr val="2D3D4A"/>
              </a:buClr>
              <a:buSzPts val="1400"/>
              <a:buFont typeface="Cabin"/>
              <a:buChar char="•"/>
            </a:pPr>
            <a:r>
              <a:rPr lang="en" sz="1200" dirty="0">
                <a:latin typeface="+mj-lt"/>
              </a:rPr>
              <a:t>Has two level of security provided at the last mile delivery, scan the robot to get your order and also scan the delivery for any tempering(which has bar code sticker), thus ensuring the product is not tampered and its safe and secure.</a:t>
            </a:r>
          </a:p>
          <a:p>
            <a:pPr marL="114300" marR="0" lvl="0" indent="-114300" algn="l" rtl="0">
              <a:lnSpc>
                <a:spcPct val="100000"/>
              </a:lnSpc>
              <a:spcBef>
                <a:spcPts val="700"/>
              </a:spcBef>
              <a:spcAft>
                <a:spcPts val="0"/>
              </a:spcAft>
              <a:buClr>
                <a:srgbClr val="2D3D4A"/>
              </a:buClr>
              <a:buSzPts val="1400"/>
              <a:buFont typeface="Cabin"/>
              <a:buChar char="•"/>
            </a:pPr>
            <a:r>
              <a:rPr lang="en" sz="1200" dirty="0">
                <a:latin typeface="+mj-lt"/>
              </a:rPr>
              <a:t>The delivery system sends out notification to the user after the delivery </a:t>
            </a:r>
          </a:p>
          <a:p>
            <a:pPr marL="114300" marR="0" lvl="0" indent="-114300" algn="l" rtl="0">
              <a:lnSpc>
                <a:spcPct val="100000"/>
              </a:lnSpc>
              <a:spcBef>
                <a:spcPts val="700"/>
              </a:spcBef>
              <a:spcAft>
                <a:spcPts val="0"/>
              </a:spcAft>
              <a:buClr>
                <a:srgbClr val="2D3D4A"/>
              </a:buClr>
              <a:buSzPts val="1400"/>
              <a:buFont typeface="Cabin"/>
              <a:buChar char="•"/>
            </a:pPr>
            <a:r>
              <a:rPr lang="en" sz="1200" dirty="0">
                <a:latin typeface="+mj-lt"/>
              </a:rPr>
              <a:t>Has 3 compartments for cold, hot and food which can be kept at normal temperature.</a:t>
            </a:r>
          </a:p>
          <a:p>
            <a:pPr marL="114300" marR="0" lvl="0" indent="-114300" algn="l" rtl="0">
              <a:lnSpc>
                <a:spcPct val="100000"/>
              </a:lnSpc>
              <a:spcBef>
                <a:spcPts val="700"/>
              </a:spcBef>
              <a:spcAft>
                <a:spcPts val="0"/>
              </a:spcAft>
              <a:buClr>
                <a:srgbClr val="2D3D4A"/>
              </a:buClr>
              <a:buSzPts val="1400"/>
              <a:buFont typeface="Cabin"/>
              <a:buChar char="•"/>
            </a:pPr>
            <a:r>
              <a:rPr lang="en" sz="1200" dirty="0">
                <a:latin typeface="+mj-lt"/>
              </a:rPr>
              <a:t>The product has the following components </a:t>
            </a:r>
          </a:p>
          <a:p>
            <a:pPr marL="628650" lvl="1" indent="-171450">
              <a:buSzPts val="1400"/>
              <a:buFont typeface="Wingdings" panose="05000000000000000000" pitchFamily="2" charset="2"/>
              <a:buChar char="v"/>
            </a:pPr>
            <a:r>
              <a:rPr lang="en" sz="1000" dirty="0">
                <a:latin typeface="+mj-lt"/>
              </a:rPr>
              <a:t>Customized hardware with </a:t>
            </a:r>
          </a:p>
          <a:p>
            <a:pPr marL="628650" lvl="1" indent="-171450">
              <a:buSzPts val="1400"/>
              <a:buFont typeface="Wingdings" panose="05000000000000000000" pitchFamily="2" charset="2"/>
              <a:buChar char="v"/>
            </a:pPr>
            <a:r>
              <a:rPr lang="en" sz="1000" dirty="0">
                <a:latin typeface="+mj-lt"/>
              </a:rPr>
              <a:t>Software (Apps, Database) builtin with AWS/Azure/Openstack or any other public cloud</a:t>
            </a:r>
          </a:p>
          <a:p>
            <a:pPr marL="628650" lvl="1" indent="-171450">
              <a:buSzPts val="1400"/>
              <a:buFont typeface="Wingdings" panose="05000000000000000000" pitchFamily="2" charset="2"/>
              <a:buChar char="v"/>
            </a:pPr>
            <a:r>
              <a:rPr lang="en" sz="1000" dirty="0">
                <a:latin typeface="+mj-lt"/>
              </a:rPr>
              <a:t>Anaytics engine </a:t>
            </a:r>
            <a:endParaRPr lang="en" sz="1200" dirty="0">
              <a:latin typeface="+mj-lt"/>
            </a:endParaRPr>
          </a:p>
          <a:p>
            <a:pPr marL="0" marR="0" lvl="0" indent="0" algn="l" rtl="0">
              <a:lnSpc>
                <a:spcPct val="100000"/>
              </a:lnSpc>
              <a:spcBef>
                <a:spcPts val="700"/>
              </a:spcBef>
              <a:spcAft>
                <a:spcPts val="0"/>
              </a:spcAft>
              <a:buClr>
                <a:srgbClr val="2D3D4A"/>
              </a:buClr>
              <a:buSzPts val="1400"/>
              <a:buNone/>
            </a:pPr>
            <a:endParaRPr lang="en" sz="1200" dirty="0">
              <a:latin typeface="+mj-lt"/>
            </a:endParaRPr>
          </a:p>
        </p:txBody>
      </p:sp>
      <p:sp>
        <p:nvSpPr>
          <p:cNvPr id="180" name="Google Shape;180;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latin typeface="+mj-lt"/>
              </a:rPr>
              <a:t>10</a:t>
            </a:fld>
            <a:endParaRPr>
              <a:solidFill>
                <a:srgbClr val="929292"/>
              </a:solidFill>
              <a:latin typeface="+mj-lt"/>
            </a:endParaRPr>
          </a:p>
        </p:txBody>
      </p:sp>
      <p:sp>
        <p:nvSpPr>
          <p:cNvPr id="2" name="TextBox 1">
            <a:extLst>
              <a:ext uri="{FF2B5EF4-FFF2-40B4-BE49-F238E27FC236}">
                <a16:creationId xmlns:a16="http://schemas.microsoft.com/office/drawing/2014/main" id="{65267535-2244-4666-A488-DDB9489B43CE}"/>
              </a:ext>
            </a:extLst>
          </p:cNvPr>
          <p:cNvSpPr txBox="1"/>
          <p:nvPr/>
        </p:nvSpPr>
        <p:spPr>
          <a:xfrm>
            <a:off x="380416" y="561055"/>
            <a:ext cx="3464410" cy="276999"/>
          </a:xfrm>
          <a:prstGeom prst="rect">
            <a:avLst/>
          </a:prstGeom>
          <a:noFill/>
        </p:spPr>
        <p:txBody>
          <a:bodyPr wrap="none" rtlCol="0">
            <a:spAutoFit/>
          </a:bodyPr>
          <a:lstStyle/>
          <a:p>
            <a:r>
              <a:rPr lang="en-US" sz="1200" b="1" dirty="0">
                <a:solidFill>
                  <a:srgbClr val="2D3D4A"/>
                </a:solidFill>
                <a:latin typeface="+mj-lt"/>
                <a:ea typeface="Open Sans"/>
                <a:cs typeface="Open Sans"/>
                <a:sym typeface="Open Sans"/>
              </a:rPr>
              <a:t>Door dash shall have the following features :</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3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mj-lt"/>
                <a:ea typeface="Open Sans"/>
                <a:cs typeface="Open Sans"/>
                <a:sym typeface="Open Sans"/>
              </a:rPr>
              <a:t>© 201</a:t>
            </a:r>
            <a:r>
              <a:rPr lang="en">
                <a:latin typeface="+mj-lt"/>
              </a:rPr>
              <a:t>9</a:t>
            </a:r>
            <a:r>
              <a:rPr lang="en" sz="700" b="0" i="0" u="none" strike="noStrike" cap="none">
                <a:solidFill>
                  <a:srgbClr val="7D97AD"/>
                </a:solidFill>
                <a:latin typeface="+mj-lt"/>
                <a:ea typeface="Open Sans"/>
                <a:cs typeface="Open Sans"/>
                <a:sym typeface="Open Sans"/>
              </a:rPr>
              <a:t> Udacity.  All rights reserved.</a:t>
            </a:r>
            <a:endParaRPr sz="500">
              <a:latin typeface="+mj-lt"/>
            </a:endParaRPr>
          </a:p>
        </p:txBody>
      </p:sp>
      <p:sp>
        <p:nvSpPr>
          <p:cNvPr id="187" name="Google Shape;187;p37"/>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latin typeface="+mj-lt"/>
                <a:ea typeface="Microsoft YaHei UI Light" panose="020B0502040204020203" pitchFamily="34" charset="-122"/>
              </a:rPr>
              <a:t>Return On Investment</a:t>
            </a:r>
            <a:endParaRPr dirty="0">
              <a:latin typeface="+mj-lt"/>
              <a:ea typeface="Microsoft YaHei UI Light" panose="020B0502040204020203" pitchFamily="34" charset="-122"/>
            </a:endParaRPr>
          </a:p>
        </p:txBody>
      </p:sp>
      <p:sp>
        <p:nvSpPr>
          <p:cNvPr id="189" name="Google Shape;189;p3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latin typeface="+mj-lt"/>
              </a:rPr>
              <a:t>11</a:t>
            </a:fld>
            <a:endParaRPr>
              <a:solidFill>
                <a:srgbClr val="929292"/>
              </a:solidFill>
              <a:latin typeface="+mj-lt"/>
            </a:endParaRPr>
          </a:p>
        </p:txBody>
      </p:sp>
      <p:graphicFrame>
        <p:nvGraphicFramePr>
          <p:cNvPr id="10" name="Object 9">
            <a:extLst>
              <a:ext uri="{FF2B5EF4-FFF2-40B4-BE49-F238E27FC236}">
                <a16:creationId xmlns:a16="http://schemas.microsoft.com/office/drawing/2014/main" id="{903827FD-8843-4FAC-B08C-4147DBE26F3A}"/>
              </a:ext>
            </a:extLst>
          </p:cNvPr>
          <p:cNvGraphicFramePr>
            <a:graphicFrameLocks noChangeAspect="1"/>
          </p:cNvGraphicFramePr>
          <p:nvPr>
            <p:extLst>
              <p:ext uri="{D42A27DB-BD31-4B8C-83A1-F6EECF244321}">
                <p14:modId xmlns:p14="http://schemas.microsoft.com/office/powerpoint/2010/main" val="2872898753"/>
              </p:ext>
            </p:extLst>
          </p:nvPr>
        </p:nvGraphicFramePr>
        <p:xfrm>
          <a:off x="783771" y="900000"/>
          <a:ext cx="6821715" cy="2368550"/>
        </p:xfrm>
        <a:graphic>
          <a:graphicData uri="http://schemas.openxmlformats.org/presentationml/2006/ole">
            <mc:AlternateContent xmlns:mc="http://schemas.openxmlformats.org/markup-compatibility/2006">
              <mc:Choice xmlns:v="urn:schemas-microsoft-com:vml" Requires="v">
                <p:oleObj spid="_x0000_s1044" name="Binary Worksheet" r:id="rId4" imgW="2305075" imgH="2368430" progId="Excel.SheetBinaryMacroEnabled.12">
                  <p:embed/>
                </p:oleObj>
              </mc:Choice>
              <mc:Fallback>
                <p:oleObj name="Binary Worksheet" r:id="rId4" imgW="2305075" imgH="2368430" progId="Excel.SheetBinaryMacroEnabled.12">
                  <p:embed/>
                  <p:pic>
                    <p:nvPicPr>
                      <p:cNvPr id="0" name=""/>
                      <p:cNvPicPr/>
                      <p:nvPr/>
                    </p:nvPicPr>
                    <p:blipFill>
                      <a:blip r:embed="rId5"/>
                      <a:stretch>
                        <a:fillRect/>
                      </a:stretch>
                    </p:blipFill>
                    <p:spPr>
                      <a:xfrm>
                        <a:off x="783771" y="900000"/>
                        <a:ext cx="6821715" cy="23685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2243F097-735C-4C63-A547-DC65A808D657}"/>
              </a:ext>
            </a:extLst>
          </p:cNvPr>
          <p:cNvSpPr txBox="1"/>
          <p:nvPr/>
        </p:nvSpPr>
        <p:spPr>
          <a:xfrm>
            <a:off x="749943" y="3353061"/>
            <a:ext cx="7329714" cy="954107"/>
          </a:xfrm>
          <a:prstGeom prst="rect">
            <a:avLst/>
          </a:prstGeom>
          <a:noFill/>
        </p:spPr>
        <p:txBody>
          <a:bodyPr wrap="square" rtlCol="0">
            <a:spAutoFit/>
          </a:bodyPr>
          <a:lstStyle/>
          <a:p>
            <a:r>
              <a:rPr lang="en-US" dirty="0">
                <a:latin typeface="+mj-lt"/>
              </a:rPr>
              <a:t>Assumption : </a:t>
            </a:r>
          </a:p>
          <a:p>
            <a:pPr marL="285750" indent="-285750">
              <a:buFont typeface="Arial" panose="020B0604020202020204" pitchFamily="34" charset="0"/>
              <a:buChar char="•"/>
            </a:pPr>
            <a:r>
              <a:rPr lang="en-US" dirty="0">
                <a:latin typeface="+mj-lt"/>
              </a:rPr>
              <a:t>The services  offered to customer is managed services , which involves training the operations team ,with Strict SLAs defined .</a:t>
            </a:r>
          </a:p>
          <a:p>
            <a:pPr marL="285750" indent="-285750">
              <a:buFont typeface="Arial" panose="020B0604020202020204" pitchFamily="34" charset="0"/>
              <a:buChar char="•"/>
            </a:pPr>
            <a:r>
              <a:rPr lang="en-US" dirty="0">
                <a:latin typeface="+mj-lt"/>
              </a:rPr>
              <a:t>Minimum 100 devices order to be placed.</a:t>
            </a:r>
          </a:p>
        </p:txBody>
      </p:sp>
      <p:sp>
        <p:nvSpPr>
          <p:cNvPr id="14" name="TextBox 13">
            <a:extLst>
              <a:ext uri="{FF2B5EF4-FFF2-40B4-BE49-F238E27FC236}">
                <a16:creationId xmlns:a16="http://schemas.microsoft.com/office/drawing/2014/main" id="{CDF467DD-D68C-4075-9987-221754AED913}"/>
              </a:ext>
            </a:extLst>
          </p:cNvPr>
          <p:cNvSpPr txBox="1"/>
          <p:nvPr/>
        </p:nvSpPr>
        <p:spPr>
          <a:xfrm>
            <a:off x="667657" y="4391679"/>
            <a:ext cx="6487885" cy="738664"/>
          </a:xfrm>
          <a:prstGeom prst="rect">
            <a:avLst/>
          </a:prstGeom>
          <a:noFill/>
        </p:spPr>
        <p:txBody>
          <a:bodyPr wrap="square" rtlCol="0">
            <a:spAutoFit/>
          </a:bodyPr>
          <a:lstStyle/>
          <a:p>
            <a:r>
              <a:rPr lang="en-US" b="1" dirty="0">
                <a:latin typeface="+mj-lt"/>
              </a:rPr>
              <a:t>Note</a:t>
            </a:r>
            <a:r>
              <a:rPr lang="en-US" dirty="0">
                <a:latin typeface="+mj-lt"/>
              </a:rPr>
              <a:t>: NRE  is the one-time non-recurring engineering cost for the development of the hardware and software, 3</a:t>
            </a:r>
            <a:r>
              <a:rPr lang="en-US" baseline="30000" dirty="0">
                <a:latin typeface="+mj-lt"/>
              </a:rPr>
              <a:t>rd</a:t>
            </a:r>
            <a:r>
              <a:rPr lang="en-US" dirty="0">
                <a:latin typeface="+mj-lt"/>
              </a:rPr>
              <a:t> party software and the Integration activity</a:t>
            </a:r>
          </a:p>
          <a:p>
            <a:endParaRPr lang="en-US" dirty="0">
              <a:latin typeface="+mj-lt"/>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mj-lt"/>
                <a:ea typeface="Open Sans"/>
                <a:cs typeface="Open Sans"/>
                <a:sym typeface="Open Sans"/>
              </a:rPr>
              <a:t>© 201</a:t>
            </a:r>
            <a:r>
              <a:rPr lang="en">
                <a:latin typeface="+mj-lt"/>
              </a:rPr>
              <a:t>9</a:t>
            </a:r>
            <a:r>
              <a:rPr lang="en" sz="700" b="0" i="0" u="none" strike="noStrike" cap="none">
                <a:solidFill>
                  <a:srgbClr val="7D97AD"/>
                </a:solidFill>
                <a:latin typeface="+mj-lt"/>
                <a:ea typeface="Open Sans"/>
                <a:cs typeface="Open Sans"/>
                <a:sym typeface="Open Sans"/>
              </a:rPr>
              <a:t> Udacity.  All rights reserved.</a:t>
            </a:r>
            <a:endParaRPr sz="500">
              <a:latin typeface="+mj-lt"/>
            </a:endParaRPr>
          </a:p>
        </p:txBody>
      </p:sp>
      <p:sp>
        <p:nvSpPr>
          <p:cNvPr id="196" name="Google Shape;196;p3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latin typeface="+mj-lt"/>
                <a:ea typeface="Microsoft YaHei UI Light" panose="020B0502040204020203" pitchFamily="34" charset="-122"/>
              </a:rPr>
              <a:t>Measurement</a:t>
            </a:r>
            <a:endParaRPr dirty="0">
              <a:latin typeface="+mj-lt"/>
              <a:ea typeface="Microsoft YaHei UI Light" panose="020B0502040204020203" pitchFamily="34" charset="-122"/>
            </a:endParaRPr>
          </a:p>
        </p:txBody>
      </p:sp>
      <p:sp>
        <p:nvSpPr>
          <p:cNvPr id="197" name="Google Shape;197;p38"/>
          <p:cNvSpPr txBox="1">
            <a:spLocks noGrp="1"/>
          </p:cNvSpPr>
          <p:nvPr>
            <p:ph type="body" idx="3"/>
          </p:nvPr>
        </p:nvSpPr>
        <p:spPr>
          <a:xfrm>
            <a:off x="300000" y="1059544"/>
            <a:ext cx="8229600" cy="2721427"/>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endParaRPr lang="en" dirty="0">
              <a:latin typeface="+mj-lt"/>
            </a:endParaRPr>
          </a:p>
          <a:p>
            <a:pPr marL="114300" indent="-114300"/>
            <a:r>
              <a:rPr lang="en" dirty="0">
                <a:latin typeface="+mj-lt"/>
              </a:rPr>
              <a:t>Successful product launch adhering to the time-to-market</a:t>
            </a:r>
          </a:p>
          <a:p>
            <a:pPr marL="114300" indent="-114300"/>
            <a:r>
              <a:rPr lang="en" dirty="0">
                <a:latin typeface="+mj-lt"/>
              </a:rPr>
              <a:t>Decrease the operational cost by</a:t>
            </a:r>
            <a:r>
              <a:rPr lang="en" b="1" dirty="0">
                <a:latin typeface="+mj-lt"/>
              </a:rPr>
              <a:t> 50% </a:t>
            </a:r>
            <a:r>
              <a:rPr lang="en" dirty="0">
                <a:latin typeface="+mj-lt"/>
              </a:rPr>
              <a:t>by automation</a:t>
            </a:r>
          </a:p>
          <a:p>
            <a:pPr marL="114300" indent="-114300"/>
            <a:r>
              <a:rPr lang="en" b="1" dirty="0">
                <a:latin typeface="+mj-lt"/>
              </a:rPr>
              <a:t>30% </a:t>
            </a:r>
            <a:r>
              <a:rPr lang="en" dirty="0">
                <a:latin typeface="+mj-lt"/>
              </a:rPr>
              <a:t>increase in the productivity by automation</a:t>
            </a:r>
          </a:p>
          <a:p>
            <a:pPr marL="114300" marR="0" lvl="0" indent="-114300" algn="l" rtl="0">
              <a:lnSpc>
                <a:spcPct val="100000"/>
              </a:lnSpc>
              <a:spcBef>
                <a:spcPts val="700"/>
              </a:spcBef>
              <a:spcAft>
                <a:spcPts val="0"/>
              </a:spcAft>
              <a:buClr>
                <a:srgbClr val="2D3D4A"/>
              </a:buClr>
              <a:buSzPts val="1400"/>
              <a:buFont typeface="Cabin"/>
              <a:buChar char="•"/>
            </a:pPr>
            <a:r>
              <a:rPr lang="en" dirty="0">
                <a:latin typeface="+mj-lt"/>
              </a:rPr>
              <a:t>Acheive breakeven in six months of product Launch and have atleast 50% ROI after the  first year of the product launch</a:t>
            </a:r>
          </a:p>
          <a:p>
            <a:pPr marL="114300" marR="0" lvl="0" indent="-114300" algn="l" rtl="0">
              <a:lnSpc>
                <a:spcPct val="100000"/>
              </a:lnSpc>
              <a:spcBef>
                <a:spcPts val="700"/>
              </a:spcBef>
              <a:spcAft>
                <a:spcPts val="0"/>
              </a:spcAft>
              <a:buClr>
                <a:srgbClr val="2D3D4A"/>
              </a:buClr>
              <a:buSzPts val="1400"/>
              <a:buFont typeface="Cabin"/>
              <a:buChar char="•"/>
            </a:pPr>
            <a:r>
              <a:rPr lang="en" dirty="0">
                <a:latin typeface="+mj-lt"/>
              </a:rPr>
              <a:t>Add 10-20 new logos every quarter,which shall set growth path for the company</a:t>
            </a:r>
          </a:p>
          <a:p>
            <a:pPr marL="114300" marR="0" lvl="0" indent="-114300" algn="l" rtl="0">
              <a:lnSpc>
                <a:spcPct val="100000"/>
              </a:lnSpc>
              <a:spcBef>
                <a:spcPts val="700"/>
              </a:spcBef>
              <a:spcAft>
                <a:spcPts val="0"/>
              </a:spcAft>
              <a:buClr>
                <a:srgbClr val="2D3D4A"/>
              </a:buClr>
              <a:buSzPts val="1400"/>
              <a:buFont typeface="Cabin"/>
              <a:buChar char="•"/>
            </a:pPr>
            <a:endParaRPr lang="en" dirty="0">
              <a:latin typeface="+mj-lt"/>
            </a:endParaRPr>
          </a:p>
          <a:p>
            <a:pPr marL="114300" marR="0" lvl="0" indent="-114300" algn="l" rtl="0">
              <a:lnSpc>
                <a:spcPct val="100000"/>
              </a:lnSpc>
              <a:spcBef>
                <a:spcPts val="700"/>
              </a:spcBef>
              <a:spcAft>
                <a:spcPts val="0"/>
              </a:spcAft>
              <a:buClr>
                <a:srgbClr val="2D3D4A"/>
              </a:buClr>
              <a:buSzPts val="1400"/>
              <a:buFont typeface="Cabin"/>
              <a:buChar char="•"/>
            </a:pPr>
            <a:endParaRPr lang="en" dirty="0">
              <a:latin typeface="+mj-lt"/>
            </a:endParaRPr>
          </a:p>
          <a:p>
            <a:pPr marL="0" marR="0" lvl="0" indent="0" algn="l" rtl="0">
              <a:lnSpc>
                <a:spcPct val="100000"/>
              </a:lnSpc>
              <a:spcBef>
                <a:spcPts val="700"/>
              </a:spcBef>
              <a:spcAft>
                <a:spcPts val="0"/>
              </a:spcAft>
              <a:buClr>
                <a:srgbClr val="2D3D4A"/>
              </a:buClr>
              <a:buSzPts val="1400"/>
              <a:buNone/>
            </a:pPr>
            <a:endParaRPr dirty="0">
              <a:latin typeface="+mj-lt"/>
            </a:endParaRPr>
          </a:p>
        </p:txBody>
      </p:sp>
      <p:sp>
        <p:nvSpPr>
          <p:cNvPr id="198" name="Google Shape;198;p3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latin typeface="+mj-lt"/>
              </a:rPr>
              <a:t>12</a:t>
            </a:fld>
            <a:endParaRPr>
              <a:solidFill>
                <a:srgbClr val="929292"/>
              </a:solidFill>
              <a:latin typeface="+mj-lt"/>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dirty="0">
                <a:latin typeface="+mj-lt"/>
              </a:rPr>
              <a:t>Competitors</a:t>
            </a:r>
            <a:endParaRPr sz="500" dirty="0">
              <a:latin typeface="+mj-lt"/>
            </a:endParaRPr>
          </a:p>
        </p:txBody>
      </p:sp>
      <p:sp>
        <p:nvSpPr>
          <p:cNvPr id="204" name="Google Shape;204;p39"/>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198505-0C35-4D6E-A83D-AE369BC2DCCC}"/>
              </a:ext>
            </a:extLst>
          </p:cNvPr>
          <p:cNvSpPr>
            <a:spLocks noGrp="1"/>
          </p:cNvSpPr>
          <p:nvPr>
            <p:ph type="body" idx="2"/>
          </p:nvPr>
        </p:nvSpPr>
        <p:spPr/>
        <p:txBody>
          <a:bodyPr/>
          <a:lstStyle/>
          <a:p>
            <a:endParaRPr lang="en-US">
              <a:latin typeface="+mj-lt"/>
            </a:endParaRPr>
          </a:p>
        </p:txBody>
      </p:sp>
      <p:sp>
        <p:nvSpPr>
          <p:cNvPr id="4" name="Title 3">
            <a:extLst>
              <a:ext uri="{FF2B5EF4-FFF2-40B4-BE49-F238E27FC236}">
                <a16:creationId xmlns:a16="http://schemas.microsoft.com/office/drawing/2014/main" id="{6ED623C8-2B95-4644-B0CF-FD3320664BB0}"/>
              </a:ext>
            </a:extLst>
          </p:cNvPr>
          <p:cNvSpPr>
            <a:spLocks noGrp="1"/>
          </p:cNvSpPr>
          <p:nvPr>
            <p:ph type="title"/>
          </p:nvPr>
        </p:nvSpPr>
        <p:spPr/>
        <p:txBody>
          <a:bodyPr/>
          <a:lstStyle/>
          <a:p>
            <a:r>
              <a:rPr lang="en-US" dirty="0">
                <a:latin typeface="+mj-lt"/>
                <a:ea typeface="Microsoft YaHei UI Light" panose="020B0502040204020203" pitchFamily="34" charset="-122"/>
              </a:rPr>
              <a:t>Competitive analysis</a:t>
            </a:r>
          </a:p>
        </p:txBody>
      </p:sp>
      <p:graphicFrame>
        <p:nvGraphicFramePr>
          <p:cNvPr id="10" name="Table 10">
            <a:extLst>
              <a:ext uri="{FF2B5EF4-FFF2-40B4-BE49-F238E27FC236}">
                <a16:creationId xmlns:a16="http://schemas.microsoft.com/office/drawing/2014/main" id="{49E08C5F-CD5C-4587-908F-854279529764}"/>
              </a:ext>
            </a:extLst>
          </p:cNvPr>
          <p:cNvGraphicFramePr>
            <a:graphicFrameLocks noGrp="1"/>
          </p:cNvGraphicFramePr>
          <p:nvPr/>
        </p:nvGraphicFramePr>
        <p:xfrm>
          <a:off x="883664" y="1276770"/>
          <a:ext cx="6331644" cy="1925320"/>
        </p:xfrm>
        <a:graphic>
          <a:graphicData uri="http://schemas.openxmlformats.org/drawingml/2006/table">
            <a:tbl>
              <a:tblPr firstRow="1" bandRow="1">
                <a:tableStyleId>{073A0DAA-6AF3-43AB-8588-CEC1D06C72B9}</a:tableStyleId>
              </a:tblPr>
              <a:tblGrid>
                <a:gridCol w="1798155">
                  <a:extLst>
                    <a:ext uri="{9D8B030D-6E8A-4147-A177-3AD203B41FA5}">
                      <a16:colId xmlns:a16="http://schemas.microsoft.com/office/drawing/2014/main" val="1164007910"/>
                    </a:ext>
                  </a:extLst>
                </a:gridCol>
                <a:gridCol w="1511163">
                  <a:extLst>
                    <a:ext uri="{9D8B030D-6E8A-4147-A177-3AD203B41FA5}">
                      <a16:colId xmlns:a16="http://schemas.microsoft.com/office/drawing/2014/main" val="297201716"/>
                    </a:ext>
                  </a:extLst>
                </a:gridCol>
                <a:gridCol w="1511163">
                  <a:extLst>
                    <a:ext uri="{9D8B030D-6E8A-4147-A177-3AD203B41FA5}">
                      <a16:colId xmlns:a16="http://schemas.microsoft.com/office/drawing/2014/main" val="1767060695"/>
                    </a:ext>
                  </a:extLst>
                </a:gridCol>
                <a:gridCol w="1511163">
                  <a:extLst>
                    <a:ext uri="{9D8B030D-6E8A-4147-A177-3AD203B41FA5}">
                      <a16:colId xmlns:a16="http://schemas.microsoft.com/office/drawing/2014/main" val="858101575"/>
                    </a:ext>
                  </a:extLst>
                </a:gridCol>
              </a:tblGrid>
              <a:tr h="370840">
                <a:tc>
                  <a:txBody>
                    <a:bodyPr/>
                    <a:lstStyle/>
                    <a:p>
                      <a:r>
                        <a:rPr lang="en-US" dirty="0"/>
                        <a:t>Product</a:t>
                      </a:r>
                    </a:p>
                  </a:txBody>
                  <a:tcPr>
                    <a:lnB w="12700" cap="flat" cmpd="sng" algn="ctr">
                      <a:solidFill>
                        <a:schemeClr val="tx1"/>
                      </a:solidFill>
                      <a:prstDash val="solid"/>
                      <a:round/>
                      <a:headEnd type="none" w="med" len="med"/>
                      <a:tailEnd type="none" w="med" len="med"/>
                    </a:lnB>
                  </a:tcPr>
                </a:tc>
                <a:tc>
                  <a:txBody>
                    <a:bodyPr/>
                    <a:lstStyle/>
                    <a:p>
                      <a:r>
                        <a:rPr lang="en-US" baseline="30000" dirty="0"/>
                        <a:t>Features</a:t>
                      </a:r>
                    </a:p>
                  </a:txBody>
                  <a:tcPr>
                    <a:lnB w="12700" cap="flat" cmpd="sng" algn="ctr">
                      <a:solidFill>
                        <a:schemeClr val="tx1"/>
                      </a:solidFill>
                      <a:prstDash val="solid"/>
                      <a:round/>
                      <a:headEnd type="none" w="med" len="med"/>
                      <a:tailEnd type="none" w="med" len="med"/>
                    </a:lnB>
                  </a:tcPr>
                </a:tc>
                <a:tc>
                  <a:txBody>
                    <a:bodyPr/>
                    <a:lstStyle/>
                    <a:p>
                      <a:r>
                        <a:rPr lang="en-US" dirty="0"/>
                        <a:t>Revenue</a:t>
                      </a:r>
                    </a:p>
                  </a:txBody>
                  <a:tcPr>
                    <a:lnB w="12700" cap="flat" cmpd="sng" algn="ctr">
                      <a:solidFill>
                        <a:schemeClr val="tx1"/>
                      </a:solidFill>
                      <a:prstDash val="solid"/>
                      <a:round/>
                      <a:headEnd type="none" w="med" len="med"/>
                      <a:tailEnd type="none" w="med" len="med"/>
                    </a:lnB>
                  </a:tcPr>
                </a:tc>
                <a:tc>
                  <a:txBody>
                    <a:bodyPr/>
                    <a:lstStyle/>
                    <a:p>
                      <a:r>
                        <a:rPr lang="en-US" dirty="0"/>
                        <a:t>Price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5183828"/>
                  </a:ext>
                </a:extLst>
              </a:tr>
              <a:tr h="370840">
                <a:tc>
                  <a:txBody>
                    <a:bodyPr/>
                    <a:lstStyle/>
                    <a:p>
                      <a:r>
                        <a:rPr lang="en-US" dirty="0"/>
                        <a:t>Star ship Technologies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30000" dirty="0"/>
                        <a:t>Carries food items with separate compartment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$ 24 Mn/year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$5,500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737"/>
                  </a:ext>
                </a:extLst>
              </a:tr>
              <a:tr h="370840">
                <a:tc>
                  <a:txBody>
                    <a:bodyPr/>
                    <a:lstStyle/>
                    <a:p>
                      <a:r>
                        <a:rPr lang="en-US" dirty="0"/>
                        <a:t>Nuro</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30000" dirty="0"/>
                        <a:t>Electric Vehicle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$110 Mn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Not available for free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4212785"/>
                  </a:ext>
                </a:extLst>
              </a:tr>
              <a:tr h="370840">
                <a:tc>
                  <a:txBody>
                    <a:bodyPr/>
                    <a:lstStyle/>
                    <a:p>
                      <a:r>
                        <a:rPr lang="en-US" dirty="0"/>
                        <a:t>Eliport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30000" dirty="0"/>
                        <a:t>Electric Vehicle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Not available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Not available  for free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16116"/>
                  </a:ext>
                </a:extLst>
              </a:tr>
            </a:tbl>
          </a:graphicData>
        </a:graphic>
      </p:graphicFrame>
      <p:sp>
        <p:nvSpPr>
          <p:cNvPr id="11" name="Rectangle 10">
            <a:extLst>
              <a:ext uri="{FF2B5EF4-FFF2-40B4-BE49-F238E27FC236}">
                <a16:creationId xmlns:a16="http://schemas.microsoft.com/office/drawing/2014/main" id="{F92EE21E-4D84-4304-86EA-31ADB164D3F8}"/>
              </a:ext>
            </a:extLst>
          </p:cNvPr>
          <p:cNvSpPr/>
          <p:nvPr/>
        </p:nvSpPr>
        <p:spPr>
          <a:xfrm>
            <a:off x="793999" y="3866730"/>
            <a:ext cx="3429144" cy="738664"/>
          </a:xfrm>
          <a:prstGeom prst="rect">
            <a:avLst/>
          </a:prstGeom>
        </p:spPr>
        <p:txBody>
          <a:bodyPr wrap="none">
            <a:spAutoFit/>
          </a:bodyPr>
          <a:lstStyle/>
          <a:p>
            <a:r>
              <a:rPr lang="en-US" dirty="0">
                <a:latin typeface="+mj-lt"/>
              </a:rPr>
              <a:t>Reference:</a:t>
            </a:r>
          </a:p>
          <a:p>
            <a:r>
              <a:rPr lang="en-US" dirty="0">
                <a:latin typeface="+mj-lt"/>
                <a:hlinkClick r:id="rId2"/>
              </a:rPr>
              <a:t>https://www.owler.com/company/starship</a:t>
            </a:r>
            <a:endParaRPr lang="en-US" dirty="0">
              <a:latin typeface="+mj-lt"/>
            </a:endParaRPr>
          </a:p>
          <a:p>
            <a:endParaRPr lang="en-US" dirty="0">
              <a:latin typeface="+mj-lt"/>
            </a:endParaRPr>
          </a:p>
        </p:txBody>
      </p:sp>
    </p:spTree>
    <p:extLst>
      <p:ext uri="{BB962C8B-B14F-4D97-AF65-F5344CB8AC3E}">
        <p14:creationId xmlns:p14="http://schemas.microsoft.com/office/powerpoint/2010/main" val="285941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Google Shape;210;p40"/>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latin typeface="+mj-lt"/>
                <a:ea typeface="Microsoft YaHei UI Light" panose="020B0502040204020203" pitchFamily="34" charset="-122"/>
              </a:rPr>
              <a:t>Competitor –Starship Technologies</a:t>
            </a:r>
            <a:endParaRPr dirty="0">
              <a:latin typeface="+mj-lt"/>
              <a:ea typeface="Microsoft YaHei UI Light" panose="020B0502040204020203" pitchFamily="34" charset="-122"/>
            </a:endParaRPr>
          </a:p>
        </p:txBody>
      </p:sp>
      <p:sp>
        <p:nvSpPr>
          <p:cNvPr id="211" name="Google Shape;211;p4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latin typeface="+mj-lt"/>
              </a:rPr>
              <a:t>15</a:t>
            </a:fld>
            <a:endParaRPr>
              <a:solidFill>
                <a:srgbClr val="929292"/>
              </a:solidFill>
              <a:latin typeface="+mj-lt"/>
            </a:endParaRPr>
          </a:p>
        </p:txBody>
      </p:sp>
      <p:sp>
        <p:nvSpPr>
          <p:cNvPr id="212" name="Google Shape;212;p40"/>
          <p:cNvSpPr txBox="1">
            <a:spLocks noGrp="1"/>
          </p:cNvSpPr>
          <p:nvPr>
            <p:ph type="body" idx="3"/>
          </p:nvPr>
        </p:nvSpPr>
        <p:spPr>
          <a:xfrm>
            <a:off x="330750" y="1026393"/>
            <a:ext cx="8482500" cy="1600693"/>
          </a:xfrm>
          <a:prstGeom prst="rect">
            <a:avLst/>
          </a:prstGeom>
          <a:noFill/>
          <a:ln>
            <a:noFill/>
          </a:ln>
        </p:spPr>
        <p:txBody>
          <a:bodyPr spcFirstLastPara="1" wrap="square" lIns="0" tIns="0" rIns="0" bIns="0" anchor="ctr" anchorCtr="0">
            <a:noAutofit/>
          </a:bodyPr>
          <a:lstStyle/>
          <a:p>
            <a:pPr marL="0" lvl="0" indent="0">
              <a:buNone/>
            </a:pPr>
            <a:r>
              <a:rPr lang="en-US" dirty="0">
                <a:latin typeface="+mj-lt"/>
              </a:rPr>
              <a:t>The Starship delivery robot has quickly become the go-to choice for many food and delivery companies. These six-wheeled electric vehicles are used by </a:t>
            </a:r>
            <a:r>
              <a:rPr lang="en-US" dirty="0">
                <a:latin typeface="+mj-lt"/>
                <a:hlinkClick r:id="rId3">
                  <a:extLst>
                    <a:ext uri="{A12FA001-AC4F-418D-AE19-62706E023703}">
                      <ahyp:hlinkClr xmlns:ahyp="http://schemas.microsoft.com/office/drawing/2018/hyperlinkcolor" val="tx"/>
                    </a:ext>
                  </a:extLst>
                </a:hlinkClick>
              </a:rPr>
              <a:t>several US colleges</a:t>
            </a:r>
            <a:r>
              <a:rPr lang="en-US" dirty="0">
                <a:latin typeface="+mj-lt"/>
              </a:rPr>
              <a:t> for delivery food to students across campus, and have been trialed by grocery stores and takeout businesses in the US, UK and Europe.</a:t>
            </a:r>
            <a:endParaRPr dirty="0">
              <a:latin typeface="+mj-lt"/>
            </a:endParaRPr>
          </a:p>
        </p:txBody>
      </p:sp>
      <p:sp>
        <p:nvSpPr>
          <p:cNvPr id="213" name="Google Shape;213;p4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mj-lt"/>
                <a:ea typeface="Open Sans"/>
                <a:cs typeface="Open Sans"/>
                <a:sym typeface="Open Sans"/>
              </a:rPr>
              <a:t>© 201</a:t>
            </a:r>
            <a:r>
              <a:rPr lang="en">
                <a:latin typeface="+mj-lt"/>
              </a:rPr>
              <a:t>9</a:t>
            </a:r>
            <a:r>
              <a:rPr lang="en" sz="700" b="0" i="0" u="none" strike="noStrike" cap="none">
                <a:solidFill>
                  <a:srgbClr val="7D97AD"/>
                </a:solidFill>
                <a:latin typeface="+mj-lt"/>
                <a:ea typeface="Open Sans"/>
                <a:cs typeface="Open Sans"/>
                <a:sym typeface="Open Sans"/>
              </a:rPr>
              <a:t> Udacity.  All rights reserved.</a:t>
            </a:r>
            <a:endParaRPr sz="500">
              <a:latin typeface="+mj-lt"/>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41"/>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latin typeface="+mj-lt"/>
                <a:ea typeface="Microsoft YaHei UI Light" panose="020B0502040204020203" pitchFamily="34" charset="-122"/>
              </a:rPr>
              <a:t>Competitor- Eliport</a:t>
            </a:r>
            <a:endParaRPr dirty="0">
              <a:latin typeface="+mj-lt"/>
              <a:ea typeface="Microsoft YaHei UI Light" panose="020B0502040204020203" pitchFamily="34" charset="-122"/>
            </a:endParaRPr>
          </a:p>
        </p:txBody>
      </p:sp>
      <p:sp>
        <p:nvSpPr>
          <p:cNvPr id="220" name="Google Shape;220;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16</a:t>
            </a:fld>
            <a:endParaRPr>
              <a:solidFill>
                <a:srgbClr val="929292"/>
              </a:solidFill>
            </a:endParaRPr>
          </a:p>
        </p:txBody>
      </p:sp>
      <p:sp>
        <p:nvSpPr>
          <p:cNvPr id="221" name="Google Shape;221;p41"/>
          <p:cNvSpPr txBox="1">
            <a:spLocks noGrp="1"/>
          </p:cNvSpPr>
          <p:nvPr>
            <p:ph type="body" idx="3"/>
          </p:nvPr>
        </p:nvSpPr>
        <p:spPr>
          <a:xfrm>
            <a:off x="457200" y="975593"/>
            <a:ext cx="8482500" cy="2295664"/>
          </a:xfrm>
          <a:prstGeom prst="rect">
            <a:avLst/>
          </a:prstGeom>
          <a:noFill/>
          <a:ln>
            <a:noFill/>
          </a:ln>
        </p:spPr>
        <p:txBody>
          <a:bodyPr spcFirstLastPara="1" wrap="square" lIns="0" tIns="0" rIns="0" bIns="0" anchor="ctr" anchorCtr="0">
            <a:noAutofit/>
          </a:bodyPr>
          <a:lstStyle/>
          <a:p>
            <a:pPr marL="0" indent="0">
              <a:spcBef>
                <a:spcPts val="0"/>
              </a:spcBef>
              <a:buClr>
                <a:srgbClr val="02B3E4"/>
              </a:buClr>
              <a:buNone/>
            </a:pPr>
            <a:r>
              <a:rPr lang="en-US" sz="1600" dirty="0">
                <a:latin typeface="+mj-lt"/>
              </a:rPr>
              <a:t>Its four-wheeled electric vehicles are designed to drive at walking speed on sidewalks and in pedestrianized spaces, delivering goods to homes and offices. </a:t>
            </a:r>
            <a:r>
              <a:rPr lang="en-US" sz="1600" dirty="0" err="1">
                <a:latin typeface="+mj-lt"/>
              </a:rPr>
              <a:t>Eliport</a:t>
            </a:r>
            <a:r>
              <a:rPr lang="en-US" sz="1600" dirty="0">
                <a:latin typeface="+mj-lt"/>
              </a:rPr>
              <a:t> claims it is different to other robotic delivery startups, because its robots are designed to be loaded without </a:t>
            </a:r>
            <a:r>
              <a:rPr lang="en-US" sz="1600" b="1" dirty="0">
                <a:latin typeface="+mj-lt"/>
              </a:rPr>
              <a:t>human involvement</a:t>
            </a:r>
            <a:r>
              <a:rPr lang="en-US" sz="1600" dirty="0">
                <a:latin typeface="+mj-lt"/>
              </a:rPr>
              <a:t>. That way, a fleet can be stored at a distribution center, then automatically loaded up and sent on their way, instead of being packed by hand.</a:t>
            </a:r>
          </a:p>
          <a:p>
            <a:pPr marL="0" marR="0" lvl="0" indent="0" algn="l" rtl="0">
              <a:lnSpc>
                <a:spcPct val="100000"/>
              </a:lnSpc>
              <a:spcBef>
                <a:spcPts val="700"/>
              </a:spcBef>
              <a:spcAft>
                <a:spcPts val="0"/>
              </a:spcAft>
              <a:buNone/>
            </a:pPr>
            <a:endParaRPr sz="1400" dirty="0">
              <a:latin typeface="+mj-lt"/>
            </a:endParaRPr>
          </a:p>
        </p:txBody>
      </p:sp>
      <p:sp>
        <p:nvSpPr>
          <p:cNvPr id="222" name="Google Shape;222;p4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41"/>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US" dirty="0">
                <a:latin typeface="+mj-lt"/>
                <a:ea typeface="Microsoft YaHei UI Light" panose="020B0502040204020203" pitchFamily="34" charset="-122"/>
              </a:rPr>
              <a:t>Competitor - </a:t>
            </a:r>
            <a:r>
              <a:rPr lang="en-US" dirty="0" err="1">
                <a:latin typeface="+mj-lt"/>
                <a:ea typeface="Microsoft YaHei UI Light" panose="020B0502040204020203" pitchFamily="34" charset="-122"/>
              </a:rPr>
              <a:t>Nuro</a:t>
            </a:r>
            <a:endParaRPr dirty="0">
              <a:latin typeface="+mj-lt"/>
              <a:ea typeface="Microsoft YaHei UI Light" panose="020B0502040204020203" pitchFamily="34" charset="-122"/>
            </a:endParaRPr>
          </a:p>
        </p:txBody>
      </p:sp>
      <p:sp>
        <p:nvSpPr>
          <p:cNvPr id="220" name="Google Shape;220;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17</a:t>
            </a:fld>
            <a:endParaRPr>
              <a:solidFill>
                <a:srgbClr val="929292"/>
              </a:solidFill>
            </a:endParaRPr>
          </a:p>
        </p:txBody>
      </p:sp>
      <p:sp>
        <p:nvSpPr>
          <p:cNvPr id="221" name="Google Shape;221;p41"/>
          <p:cNvSpPr txBox="1">
            <a:spLocks noGrp="1"/>
          </p:cNvSpPr>
          <p:nvPr>
            <p:ph type="body" idx="3"/>
          </p:nvPr>
        </p:nvSpPr>
        <p:spPr>
          <a:xfrm>
            <a:off x="255803" y="1020850"/>
            <a:ext cx="8482500" cy="2857500"/>
          </a:xfrm>
          <a:prstGeom prst="rect">
            <a:avLst/>
          </a:prstGeom>
          <a:noFill/>
          <a:ln>
            <a:noFill/>
          </a:ln>
        </p:spPr>
        <p:txBody>
          <a:bodyPr spcFirstLastPara="1" wrap="square" lIns="0" tIns="0" rIns="0" bIns="0" anchor="ctr" anchorCtr="0">
            <a:noAutofit/>
          </a:bodyPr>
          <a:lstStyle/>
          <a:p>
            <a:pPr marL="0" indent="0">
              <a:buNone/>
            </a:pPr>
            <a:endParaRPr lang="en-US" sz="1600" dirty="0">
              <a:latin typeface="+mj-lt"/>
            </a:endParaRPr>
          </a:p>
          <a:p>
            <a:r>
              <a:rPr lang="en-US" sz="1600" dirty="0">
                <a:latin typeface="+mj-lt"/>
              </a:rPr>
              <a:t>Instead of taking the popular route of using a sidewalk-driving robot from Starship Technologies, </a:t>
            </a:r>
            <a:r>
              <a:rPr lang="en-US" sz="1600" dirty="0" err="1">
                <a:latin typeface="+mj-lt"/>
              </a:rPr>
              <a:t>Nuro</a:t>
            </a:r>
            <a:r>
              <a:rPr lang="en-US" sz="1600" dirty="0">
                <a:latin typeface="+mj-lt"/>
              </a:rPr>
              <a:t> has opted to head for the open road. Its vehicles are purpose-built to carry fresh food in chilled or heated compartments, and being fully autonomous means there are no conventional controls, and no space for a driver.</a:t>
            </a:r>
            <a:br>
              <a:rPr lang="en-US" sz="1600" dirty="0">
                <a:latin typeface="+mj-lt"/>
              </a:rPr>
            </a:br>
            <a:endParaRPr lang="en-US" sz="1600" dirty="0">
              <a:latin typeface="+mj-lt"/>
            </a:endParaRPr>
          </a:p>
          <a:p>
            <a:r>
              <a:rPr lang="en-US" sz="1600" dirty="0">
                <a:latin typeface="+mj-lt"/>
              </a:rPr>
              <a:t>Called the R2, the vehicle </a:t>
            </a:r>
            <a:r>
              <a:rPr lang="en-US" sz="1600" dirty="0">
                <a:latin typeface="+mj-lt"/>
                <a:hlinkClick r:id="rId3">
                  <a:extLst>
                    <a:ext uri="{A12FA001-AC4F-418D-AE19-62706E023703}">
                      <ahyp:hlinkClr xmlns:ahyp="http://schemas.microsoft.com/office/drawing/2018/hyperlinkcolor" val="tx"/>
                    </a:ext>
                  </a:extLst>
                </a:hlinkClick>
              </a:rPr>
              <a:t>as of April 2020</a:t>
            </a:r>
            <a:r>
              <a:rPr lang="en-US" sz="1600" dirty="0">
                <a:latin typeface="+mj-lt"/>
              </a:rPr>
              <a:t> is allowed to be tested on public streets in California, specifically around portions of Los Altos, Menlo Park, Mountain View, Sunnyvale and Palo Alto.</a:t>
            </a:r>
          </a:p>
          <a:p>
            <a:r>
              <a:rPr lang="en-US" sz="1600" dirty="0">
                <a:latin typeface="+mj-lt"/>
              </a:rPr>
              <a:t>Customizable space inside can be used to carry fruit and vegetables, prepared meals, or stacks of freshly baked pizzas, with the temperature adjustable to suit whatever's inside.</a:t>
            </a:r>
          </a:p>
          <a:p>
            <a:pPr marL="0" marR="0" lvl="0" indent="0" algn="l" rtl="0">
              <a:lnSpc>
                <a:spcPct val="100000"/>
              </a:lnSpc>
              <a:spcBef>
                <a:spcPts val="700"/>
              </a:spcBef>
              <a:spcAft>
                <a:spcPts val="0"/>
              </a:spcAft>
              <a:buNone/>
            </a:pPr>
            <a:endParaRPr sz="1400" dirty="0">
              <a:latin typeface="+mj-lt"/>
            </a:endParaRPr>
          </a:p>
        </p:txBody>
      </p:sp>
      <p:sp>
        <p:nvSpPr>
          <p:cNvPr id="222" name="Google Shape;222;p4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extLst>
      <p:ext uri="{BB962C8B-B14F-4D97-AF65-F5344CB8AC3E}">
        <p14:creationId xmlns:p14="http://schemas.microsoft.com/office/powerpoint/2010/main" val="53046279"/>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4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mj-lt"/>
                <a:ea typeface="Open Sans"/>
                <a:cs typeface="Open Sans"/>
                <a:sym typeface="Open Sans"/>
              </a:rPr>
              <a:t>© 201</a:t>
            </a:r>
            <a:r>
              <a:rPr lang="en">
                <a:latin typeface="+mj-lt"/>
              </a:rPr>
              <a:t>9</a:t>
            </a:r>
            <a:r>
              <a:rPr lang="en" sz="700" b="0" i="0" u="none" strike="noStrike" cap="none">
                <a:solidFill>
                  <a:srgbClr val="7D97AD"/>
                </a:solidFill>
                <a:latin typeface="+mj-lt"/>
                <a:ea typeface="Open Sans"/>
                <a:cs typeface="Open Sans"/>
                <a:sym typeface="Open Sans"/>
              </a:rPr>
              <a:t> Udacity.  All rights reserved.</a:t>
            </a:r>
            <a:endParaRPr sz="500">
              <a:latin typeface="+mj-lt"/>
            </a:endParaRPr>
          </a:p>
        </p:txBody>
      </p:sp>
      <p:sp>
        <p:nvSpPr>
          <p:cNvPr id="229" name="Google Shape;229;p42"/>
          <p:cNvSpPr txBox="1">
            <a:spLocks noGrp="1"/>
          </p:cNvSpPr>
          <p:nvPr>
            <p:ph type="title"/>
          </p:nvPr>
        </p:nvSpPr>
        <p:spPr>
          <a:xfrm>
            <a:off x="405803" y="19305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latin typeface="+mj-lt"/>
                <a:ea typeface="Microsoft YaHei UI Light" panose="020B0502040204020203" pitchFamily="34" charset="-122"/>
              </a:rPr>
              <a:t>Our Advantages</a:t>
            </a:r>
            <a:endParaRPr dirty="0">
              <a:latin typeface="+mj-lt"/>
              <a:ea typeface="Microsoft YaHei UI Light" panose="020B0502040204020203" pitchFamily="34" charset="-122"/>
            </a:endParaRPr>
          </a:p>
        </p:txBody>
      </p:sp>
      <p:sp>
        <p:nvSpPr>
          <p:cNvPr id="230" name="Google Shape;230;p42"/>
          <p:cNvSpPr txBox="1">
            <a:spLocks noGrp="1"/>
          </p:cNvSpPr>
          <p:nvPr>
            <p:ph type="body" idx="3"/>
          </p:nvPr>
        </p:nvSpPr>
        <p:spPr>
          <a:xfrm>
            <a:off x="300000" y="885797"/>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Low cost product with managed services with intuitive design.</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Two times authentication at the last mile delivery, either </a:t>
            </a:r>
            <a:r>
              <a:rPr lang="en" sz="1600" b="1" dirty="0">
                <a:latin typeface="+mj-lt"/>
              </a:rPr>
              <a:t>passcode/face recognition/retina scanning/barcode scanning need to be done to get the delivery as the first step </a:t>
            </a:r>
            <a:r>
              <a:rPr lang="en" sz="1600" dirty="0">
                <a:latin typeface="+mj-lt"/>
              </a:rPr>
              <a:t>and </a:t>
            </a:r>
            <a:r>
              <a:rPr lang="en" sz="1600" b="1" dirty="0">
                <a:latin typeface="+mj-lt"/>
              </a:rPr>
              <a:t>then the barcode sticker needs to be scanned</a:t>
            </a:r>
            <a:r>
              <a:rPr lang="en" sz="1600" dirty="0">
                <a:latin typeface="+mj-lt"/>
              </a:rPr>
              <a:t>, so that the food you are sure that the food is not tampered.</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Flexible business models(Capex/opex model).</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24/7 support for premium subscription.</a:t>
            </a:r>
          </a:p>
        </p:txBody>
      </p:sp>
      <p:sp>
        <p:nvSpPr>
          <p:cNvPr id="231" name="Google Shape;231;p4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latin typeface="+mj-lt"/>
              </a:rPr>
              <a:t>18</a:t>
            </a:fld>
            <a:endParaRPr>
              <a:solidFill>
                <a:srgbClr val="929292"/>
              </a:solidFill>
              <a:latin typeface="+mj-lt"/>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dirty="0">
                <a:latin typeface="+mj-lt"/>
              </a:rPr>
              <a:t>Roadmap and Vision</a:t>
            </a:r>
            <a:endParaRPr sz="500" dirty="0">
              <a:latin typeface="+mj-lt"/>
            </a:endParaRPr>
          </a:p>
        </p:txBody>
      </p:sp>
      <p:sp>
        <p:nvSpPr>
          <p:cNvPr id="237" name="Google Shape;237;p4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376239"/>
            <a:ext cx="4460445" cy="763525"/>
          </a:xfrm>
        </p:spPr>
        <p:txBody>
          <a:bodyPr>
            <a:normAutofit/>
          </a:bodyPr>
          <a:lstStyle/>
          <a:p>
            <a:r>
              <a:rPr lang="en-US" dirty="0">
                <a:solidFill>
                  <a:schemeClr val="tx2"/>
                </a:solidFill>
              </a:rPr>
              <a:t>Table of Contents</a:t>
            </a:r>
          </a:p>
        </p:txBody>
      </p:sp>
      <p:sp>
        <p:nvSpPr>
          <p:cNvPr id="5" name="Content Placeholder 4"/>
          <p:cNvSpPr>
            <a:spLocks noGrp="1"/>
          </p:cNvSpPr>
          <p:nvPr>
            <p:ph idx="1"/>
          </p:nvPr>
        </p:nvSpPr>
        <p:spPr>
          <a:xfrm>
            <a:off x="3197656" y="1197405"/>
            <a:ext cx="4460445" cy="3576168"/>
          </a:xfrm>
        </p:spPr>
        <p:txBody>
          <a:bodyPr/>
          <a:lstStyle/>
          <a:p>
            <a:r>
              <a:rPr lang="en-US" dirty="0"/>
              <a:t>Introduction</a:t>
            </a:r>
          </a:p>
          <a:p>
            <a:r>
              <a:rPr lang="en-US" dirty="0"/>
              <a:t>Business case</a:t>
            </a:r>
          </a:p>
          <a:p>
            <a:r>
              <a:rPr lang="en-US" dirty="0"/>
              <a:t>Competitors</a:t>
            </a:r>
          </a:p>
          <a:p>
            <a:r>
              <a:rPr lang="en-US" dirty="0"/>
              <a:t>Roadmap</a:t>
            </a:r>
          </a:p>
          <a:p>
            <a:r>
              <a:rPr lang="en-US" dirty="0"/>
              <a:t>What’s next?</a:t>
            </a:r>
          </a:p>
          <a:p>
            <a:endParaRPr lang="en-US" dirty="0"/>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D06776-FFD6-447E-9955-F7FFA60AEF88}"/>
              </a:ext>
            </a:extLst>
          </p:cNvPr>
          <p:cNvSpPr>
            <a:spLocks noGrp="1"/>
          </p:cNvSpPr>
          <p:nvPr>
            <p:ph type="body" idx="1"/>
          </p:nvPr>
        </p:nvSpPr>
        <p:spPr>
          <a:xfrm>
            <a:off x="300000" y="1040417"/>
            <a:ext cx="8229600" cy="3062665"/>
          </a:xfrm>
        </p:spPr>
        <p:txBody>
          <a:bodyPr/>
          <a:lstStyle/>
          <a:p>
            <a:pPr indent="-360000" algn="just"/>
            <a:r>
              <a:rPr lang="en-US" sz="3600" b="1" dirty="0"/>
              <a:t>“To be one of the prominent player in the Autonomous Robotics  space, helping Our customers to reduce the operations cost and improved productivity”</a:t>
            </a:r>
          </a:p>
        </p:txBody>
      </p:sp>
      <p:sp>
        <p:nvSpPr>
          <p:cNvPr id="3" name="Text Placeholder 2">
            <a:extLst>
              <a:ext uri="{FF2B5EF4-FFF2-40B4-BE49-F238E27FC236}">
                <a16:creationId xmlns:a16="http://schemas.microsoft.com/office/drawing/2014/main" id="{41029B67-9E4C-488D-91CC-D9E8049AE1C4}"/>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68A42658-0870-4998-B513-91D00E0B2537}"/>
              </a:ext>
            </a:extLst>
          </p:cNvPr>
          <p:cNvSpPr>
            <a:spLocks noGrp="1"/>
          </p:cNvSpPr>
          <p:nvPr>
            <p:ph type="title"/>
          </p:nvPr>
        </p:nvSpPr>
        <p:spPr>
          <a:xfrm>
            <a:off x="300000" y="336908"/>
            <a:ext cx="8229600" cy="595200"/>
          </a:xfrm>
        </p:spPr>
        <p:txBody>
          <a:bodyPr/>
          <a:lstStyle/>
          <a:p>
            <a:r>
              <a:rPr lang="en-US" dirty="0"/>
              <a:t>       Vision</a:t>
            </a:r>
          </a:p>
        </p:txBody>
      </p:sp>
    </p:spTree>
    <p:extLst>
      <p:ext uri="{BB962C8B-B14F-4D97-AF65-F5344CB8AC3E}">
        <p14:creationId xmlns:p14="http://schemas.microsoft.com/office/powerpoint/2010/main" val="3239868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393" y="183791"/>
            <a:ext cx="8229601" cy="449047"/>
          </a:xfrm>
        </p:spPr>
        <p:txBody>
          <a:bodyPr>
            <a:normAutofit fontScale="90000"/>
          </a:bodyPr>
          <a:lstStyle/>
          <a:p>
            <a:pPr algn="ctr"/>
            <a:r>
              <a:rPr lang="en-US" dirty="0">
                <a:solidFill>
                  <a:srgbClr val="FFFFFF"/>
                </a:solidFill>
                <a:latin typeface="+mj-lt"/>
              </a:rPr>
              <a:t>Doordash Roadmap</a:t>
            </a:r>
          </a:p>
        </p:txBody>
      </p:sp>
      <p:grpSp>
        <p:nvGrpSpPr>
          <p:cNvPr id="31" name="Group 30"/>
          <p:cNvGrpSpPr/>
          <p:nvPr/>
        </p:nvGrpSpPr>
        <p:grpSpPr>
          <a:xfrm>
            <a:off x="341234" y="1125739"/>
            <a:ext cx="6456969" cy="4120816"/>
            <a:chOff x="0" y="1371600"/>
            <a:chExt cx="8661400" cy="5527676"/>
          </a:xfrm>
        </p:grpSpPr>
        <p:sp>
          <p:nvSpPr>
            <p:cNvPr id="8" name="Freeform 5"/>
            <p:cNvSpPr>
              <a:spLocks/>
            </p:cNvSpPr>
            <p:nvPr/>
          </p:nvSpPr>
          <p:spPr bwMode="auto">
            <a:xfrm>
              <a:off x="0" y="1371600"/>
              <a:ext cx="8661400" cy="5527675"/>
            </a:xfrm>
            <a:custGeom>
              <a:avLst/>
              <a:gdLst>
                <a:gd name="T0" fmla="*/ 3413 w 3414"/>
                <a:gd name="T1" fmla="*/ 2170 h 2178"/>
                <a:gd name="T2" fmla="*/ 1832 w 3414"/>
                <a:gd name="T3" fmla="*/ 1121 h 2178"/>
                <a:gd name="T4" fmla="*/ 1340 w 3414"/>
                <a:gd name="T5" fmla="*/ 1124 h 2178"/>
                <a:gd name="T6" fmla="*/ 746 w 3414"/>
                <a:gd name="T7" fmla="*/ 1045 h 2178"/>
                <a:gd name="T8" fmla="*/ 708 w 3414"/>
                <a:gd name="T9" fmla="*/ 983 h 2178"/>
                <a:gd name="T10" fmla="*/ 722 w 3414"/>
                <a:gd name="T11" fmla="*/ 913 h 2178"/>
                <a:gd name="T12" fmla="*/ 765 w 3414"/>
                <a:gd name="T13" fmla="*/ 873 h 2178"/>
                <a:gd name="T14" fmla="*/ 833 w 3414"/>
                <a:gd name="T15" fmla="*/ 837 h 2178"/>
                <a:gd name="T16" fmla="*/ 1150 w 3414"/>
                <a:gd name="T17" fmla="*/ 745 h 2178"/>
                <a:gd name="T18" fmla="*/ 1521 w 3414"/>
                <a:gd name="T19" fmla="*/ 516 h 2178"/>
                <a:gd name="T20" fmla="*/ 1494 w 3414"/>
                <a:gd name="T21" fmla="*/ 320 h 2178"/>
                <a:gd name="T22" fmla="*/ 1110 w 3414"/>
                <a:gd name="T23" fmla="*/ 129 h 2178"/>
                <a:gd name="T24" fmla="*/ 597 w 3414"/>
                <a:gd name="T25" fmla="*/ 43 h 2178"/>
                <a:gd name="T26" fmla="*/ 0 w 3414"/>
                <a:gd name="T27" fmla="*/ 0 h 2178"/>
                <a:gd name="T28" fmla="*/ 0 w 3414"/>
                <a:gd name="T29" fmla="*/ 209 h 2178"/>
                <a:gd name="T30" fmla="*/ 207 w 3414"/>
                <a:gd name="T31" fmla="*/ 220 h 2178"/>
                <a:gd name="T32" fmla="*/ 292 w 3414"/>
                <a:gd name="T33" fmla="*/ 226 h 2178"/>
                <a:gd name="T34" fmla="*/ 567 w 3414"/>
                <a:gd name="T35" fmla="*/ 241 h 2178"/>
                <a:gd name="T36" fmla="*/ 684 w 3414"/>
                <a:gd name="T37" fmla="*/ 249 h 2178"/>
                <a:gd name="T38" fmla="*/ 1013 w 3414"/>
                <a:gd name="T39" fmla="*/ 394 h 2178"/>
                <a:gd name="T40" fmla="*/ 904 w 3414"/>
                <a:gd name="T41" fmla="*/ 523 h 2178"/>
                <a:gd name="T42" fmla="*/ 817 w 3414"/>
                <a:gd name="T43" fmla="*/ 554 h 2178"/>
                <a:gd name="T44" fmla="*/ 117 w 3414"/>
                <a:gd name="T45" fmla="*/ 858 h 2178"/>
                <a:gd name="T46" fmla="*/ 72 w 3414"/>
                <a:gd name="T47" fmla="*/ 920 h 2178"/>
                <a:gd name="T48" fmla="*/ 47 w 3414"/>
                <a:gd name="T49" fmla="*/ 990 h 2178"/>
                <a:gd name="T50" fmla="*/ 52 w 3414"/>
                <a:gd name="T51" fmla="*/ 1121 h 2178"/>
                <a:gd name="T52" fmla="*/ 849 w 3414"/>
                <a:gd name="T53" fmla="*/ 1485 h 2178"/>
                <a:gd name="T54" fmla="*/ 1613 w 3414"/>
                <a:gd name="T55" fmla="*/ 1541 h 2178"/>
                <a:gd name="T56" fmla="*/ 2144 w 3414"/>
                <a:gd name="T57" fmla="*/ 1848 h 2178"/>
                <a:gd name="T58" fmla="*/ 2125 w 3414"/>
                <a:gd name="T59" fmla="*/ 2178 h 2178"/>
                <a:gd name="T60" fmla="*/ 3414 w 3414"/>
                <a:gd name="T61" fmla="*/ 2178 h 2178"/>
                <a:gd name="T62" fmla="*/ 3413 w 3414"/>
                <a:gd name="T63" fmla="*/ 2170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14" h="2178">
                  <a:moveTo>
                    <a:pt x="3413" y="2170"/>
                  </a:moveTo>
                  <a:cubicBezTo>
                    <a:pt x="3269" y="1591"/>
                    <a:pt x="2632" y="1151"/>
                    <a:pt x="1832" y="1121"/>
                  </a:cubicBezTo>
                  <a:cubicBezTo>
                    <a:pt x="1670" y="1115"/>
                    <a:pt x="1503" y="1126"/>
                    <a:pt x="1340" y="1124"/>
                  </a:cubicBezTo>
                  <a:cubicBezTo>
                    <a:pt x="1182" y="1123"/>
                    <a:pt x="859" y="1139"/>
                    <a:pt x="746" y="1045"/>
                  </a:cubicBezTo>
                  <a:cubicBezTo>
                    <a:pt x="726" y="1028"/>
                    <a:pt x="713" y="1006"/>
                    <a:pt x="708" y="983"/>
                  </a:cubicBezTo>
                  <a:cubicBezTo>
                    <a:pt x="704" y="960"/>
                    <a:pt x="708" y="935"/>
                    <a:pt x="722" y="913"/>
                  </a:cubicBezTo>
                  <a:cubicBezTo>
                    <a:pt x="731" y="899"/>
                    <a:pt x="746" y="885"/>
                    <a:pt x="765" y="873"/>
                  </a:cubicBezTo>
                  <a:cubicBezTo>
                    <a:pt x="784" y="860"/>
                    <a:pt x="807" y="848"/>
                    <a:pt x="833" y="837"/>
                  </a:cubicBezTo>
                  <a:cubicBezTo>
                    <a:pt x="934" y="793"/>
                    <a:pt x="1075" y="764"/>
                    <a:pt x="1150" y="745"/>
                  </a:cubicBezTo>
                  <a:cubicBezTo>
                    <a:pt x="1308" y="706"/>
                    <a:pt x="1471" y="645"/>
                    <a:pt x="1521" y="516"/>
                  </a:cubicBezTo>
                  <a:cubicBezTo>
                    <a:pt x="1548" y="448"/>
                    <a:pt x="1540" y="377"/>
                    <a:pt x="1494" y="320"/>
                  </a:cubicBezTo>
                  <a:cubicBezTo>
                    <a:pt x="1405" y="209"/>
                    <a:pt x="1242" y="163"/>
                    <a:pt x="1110" y="129"/>
                  </a:cubicBezTo>
                  <a:cubicBezTo>
                    <a:pt x="942" y="86"/>
                    <a:pt x="769" y="62"/>
                    <a:pt x="597" y="43"/>
                  </a:cubicBezTo>
                  <a:cubicBezTo>
                    <a:pt x="398" y="21"/>
                    <a:pt x="200" y="6"/>
                    <a:pt x="0" y="0"/>
                  </a:cubicBezTo>
                  <a:cubicBezTo>
                    <a:pt x="0" y="209"/>
                    <a:pt x="0" y="209"/>
                    <a:pt x="0" y="209"/>
                  </a:cubicBezTo>
                  <a:cubicBezTo>
                    <a:pt x="73" y="216"/>
                    <a:pt x="134" y="215"/>
                    <a:pt x="207" y="220"/>
                  </a:cubicBezTo>
                  <a:cubicBezTo>
                    <a:pt x="230" y="221"/>
                    <a:pt x="268" y="224"/>
                    <a:pt x="292" y="226"/>
                  </a:cubicBezTo>
                  <a:cubicBezTo>
                    <a:pt x="399" y="230"/>
                    <a:pt x="461" y="236"/>
                    <a:pt x="567" y="241"/>
                  </a:cubicBezTo>
                  <a:cubicBezTo>
                    <a:pt x="585" y="243"/>
                    <a:pt x="660" y="247"/>
                    <a:pt x="684" y="249"/>
                  </a:cubicBezTo>
                  <a:cubicBezTo>
                    <a:pt x="804" y="259"/>
                    <a:pt x="987" y="285"/>
                    <a:pt x="1013" y="394"/>
                  </a:cubicBezTo>
                  <a:cubicBezTo>
                    <a:pt x="1027" y="450"/>
                    <a:pt x="985" y="488"/>
                    <a:pt x="904" y="523"/>
                  </a:cubicBezTo>
                  <a:cubicBezTo>
                    <a:pt x="877" y="535"/>
                    <a:pt x="848" y="545"/>
                    <a:pt x="817" y="554"/>
                  </a:cubicBezTo>
                  <a:cubicBezTo>
                    <a:pt x="575" y="629"/>
                    <a:pt x="293" y="654"/>
                    <a:pt x="117" y="858"/>
                  </a:cubicBezTo>
                  <a:cubicBezTo>
                    <a:pt x="101" y="877"/>
                    <a:pt x="86" y="897"/>
                    <a:pt x="72" y="920"/>
                  </a:cubicBezTo>
                  <a:cubicBezTo>
                    <a:pt x="61" y="942"/>
                    <a:pt x="53" y="965"/>
                    <a:pt x="47" y="990"/>
                  </a:cubicBezTo>
                  <a:cubicBezTo>
                    <a:pt x="37" y="1031"/>
                    <a:pt x="38" y="1075"/>
                    <a:pt x="52" y="1121"/>
                  </a:cubicBezTo>
                  <a:cubicBezTo>
                    <a:pt x="131" y="1375"/>
                    <a:pt x="560" y="1449"/>
                    <a:pt x="849" y="1485"/>
                  </a:cubicBezTo>
                  <a:cubicBezTo>
                    <a:pt x="1101" y="1516"/>
                    <a:pt x="1361" y="1512"/>
                    <a:pt x="1613" y="1541"/>
                  </a:cubicBezTo>
                  <a:cubicBezTo>
                    <a:pt x="1884" y="1572"/>
                    <a:pt x="2086" y="1700"/>
                    <a:pt x="2144" y="1848"/>
                  </a:cubicBezTo>
                  <a:cubicBezTo>
                    <a:pt x="2185" y="1953"/>
                    <a:pt x="2172" y="2070"/>
                    <a:pt x="2125" y="2178"/>
                  </a:cubicBezTo>
                  <a:cubicBezTo>
                    <a:pt x="3414" y="2178"/>
                    <a:pt x="3414" y="2178"/>
                    <a:pt x="3414" y="2178"/>
                  </a:cubicBezTo>
                  <a:cubicBezTo>
                    <a:pt x="3414" y="2176"/>
                    <a:pt x="3413" y="2173"/>
                    <a:pt x="3413" y="2170"/>
                  </a:cubicBezTo>
                  <a:close/>
                </a:path>
              </a:pathLst>
            </a:custGeom>
            <a:solidFill>
              <a:schemeClr val="tx1">
                <a:lumMod val="75000"/>
                <a:lumOff val="25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9" name="Freeform 6"/>
            <p:cNvSpPr>
              <a:spLocks/>
            </p:cNvSpPr>
            <p:nvPr/>
          </p:nvSpPr>
          <p:spPr bwMode="auto">
            <a:xfrm>
              <a:off x="0" y="1452563"/>
              <a:ext cx="8556625" cy="5446713"/>
            </a:xfrm>
            <a:custGeom>
              <a:avLst/>
              <a:gdLst>
                <a:gd name="T0" fmla="*/ 3261 w 3373"/>
                <a:gd name="T1" fmla="*/ 1875 h 2146"/>
                <a:gd name="T2" fmla="*/ 3165 w 3373"/>
                <a:gd name="T3" fmla="*/ 1736 h 2146"/>
                <a:gd name="T4" fmla="*/ 3059 w 3373"/>
                <a:gd name="T5" fmla="*/ 1619 h 2146"/>
                <a:gd name="T6" fmla="*/ 2870 w 3373"/>
                <a:gd name="T7" fmla="*/ 1463 h 2146"/>
                <a:gd name="T8" fmla="*/ 2702 w 3373"/>
                <a:gd name="T9" fmla="*/ 1359 h 2146"/>
                <a:gd name="T10" fmla="*/ 2492 w 3373"/>
                <a:gd name="T11" fmla="*/ 1263 h 2146"/>
                <a:gd name="T12" fmla="*/ 2259 w 3373"/>
                <a:gd name="T13" fmla="*/ 1189 h 2146"/>
                <a:gd name="T14" fmla="*/ 2044 w 3373"/>
                <a:gd name="T15" fmla="*/ 1145 h 2146"/>
                <a:gd name="T16" fmla="*/ 1824 w 3373"/>
                <a:gd name="T17" fmla="*/ 1123 h 2146"/>
                <a:gd name="T18" fmla="*/ 1631 w 3373"/>
                <a:gd name="T19" fmla="*/ 1121 h 2146"/>
                <a:gd name="T20" fmla="*/ 1404 w 3373"/>
                <a:gd name="T21" fmla="*/ 1125 h 2146"/>
                <a:gd name="T22" fmla="*/ 1340 w 3373"/>
                <a:gd name="T23" fmla="*/ 1126 h 2146"/>
                <a:gd name="T24" fmla="*/ 1141 w 3373"/>
                <a:gd name="T25" fmla="*/ 1126 h 2146"/>
                <a:gd name="T26" fmla="*/ 924 w 3373"/>
                <a:gd name="T27" fmla="*/ 1113 h 2146"/>
                <a:gd name="T28" fmla="*/ 743 w 3373"/>
                <a:gd name="T29" fmla="*/ 1060 h 2146"/>
                <a:gd name="T30" fmla="*/ 709 w 3373"/>
                <a:gd name="T31" fmla="*/ 1036 h 2146"/>
                <a:gd name="T32" fmla="*/ 675 w 3373"/>
                <a:gd name="T33" fmla="*/ 884 h 2146"/>
                <a:gd name="T34" fmla="*/ 779 w 3373"/>
                <a:gd name="T35" fmla="*/ 792 h 2146"/>
                <a:gd name="T36" fmla="*/ 990 w 3373"/>
                <a:gd name="T37" fmla="*/ 718 h 2146"/>
                <a:gd name="T38" fmla="*/ 1196 w 3373"/>
                <a:gd name="T39" fmla="*/ 666 h 2146"/>
                <a:gd name="T40" fmla="*/ 1397 w 3373"/>
                <a:gd name="T41" fmla="*/ 576 h 2146"/>
                <a:gd name="T42" fmla="*/ 1482 w 3373"/>
                <a:gd name="T43" fmla="*/ 469 h 2146"/>
                <a:gd name="T44" fmla="*/ 1420 w 3373"/>
                <a:gd name="T45" fmla="*/ 262 h 2146"/>
                <a:gd name="T46" fmla="*/ 1275 w 3373"/>
                <a:gd name="T47" fmla="*/ 173 h 2146"/>
                <a:gd name="T48" fmla="*/ 1094 w 3373"/>
                <a:gd name="T49" fmla="*/ 119 h 2146"/>
                <a:gd name="T50" fmla="*/ 1008 w 3373"/>
                <a:gd name="T51" fmla="*/ 98 h 2146"/>
                <a:gd name="T52" fmla="*/ 848 w 3373"/>
                <a:gd name="T53" fmla="*/ 72 h 2146"/>
                <a:gd name="T54" fmla="*/ 629 w 3373"/>
                <a:gd name="T55" fmla="*/ 45 h 2146"/>
                <a:gd name="T56" fmla="*/ 409 w 3373"/>
                <a:gd name="T57" fmla="*/ 20 h 2146"/>
                <a:gd name="T58" fmla="*/ 188 w 3373"/>
                <a:gd name="T59" fmla="*/ 3 h 2146"/>
                <a:gd name="T60" fmla="*/ 45 w 3373"/>
                <a:gd name="T61" fmla="*/ 0 h 2146"/>
                <a:gd name="T62" fmla="*/ 62 w 3373"/>
                <a:gd name="T63" fmla="*/ 9 h 2146"/>
                <a:gd name="T64" fmla="*/ 222 w 3373"/>
                <a:gd name="T65" fmla="*/ 14 h 2146"/>
                <a:gd name="T66" fmla="*/ 443 w 3373"/>
                <a:gd name="T67" fmla="*/ 33 h 2146"/>
                <a:gd name="T68" fmla="*/ 663 w 3373"/>
                <a:gd name="T69" fmla="*/ 58 h 2146"/>
                <a:gd name="T70" fmla="*/ 881 w 3373"/>
                <a:gd name="T71" fmla="*/ 87 h 2146"/>
                <a:gd name="T72" fmla="*/ 1024 w 3373"/>
                <a:gd name="T73" fmla="*/ 111 h 2146"/>
                <a:gd name="T74" fmla="*/ 1127 w 3373"/>
                <a:gd name="T75" fmla="*/ 138 h 2146"/>
                <a:gd name="T76" fmla="*/ 1306 w 3373"/>
                <a:gd name="T77" fmla="*/ 198 h 2146"/>
                <a:gd name="T78" fmla="*/ 1462 w 3373"/>
                <a:gd name="T79" fmla="*/ 335 h 2146"/>
                <a:gd name="T80" fmla="*/ 1456 w 3373"/>
                <a:gd name="T81" fmla="*/ 492 h 2146"/>
                <a:gd name="T82" fmla="*/ 1264 w 3373"/>
                <a:gd name="T83" fmla="*/ 629 h 2146"/>
                <a:gd name="T84" fmla="*/ 1072 w 3373"/>
                <a:gd name="T85" fmla="*/ 683 h 2146"/>
                <a:gd name="T86" fmla="*/ 850 w 3373"/>
                <a:gd name="T87" fmla="*/ 745 h 2146"/>
                <a:gd name="T88" fmla="*/ 691 w 3373"/>
                <a:gd name="T89" fmla="*/ 832 h 2146"/>
                <a:gd name="T90" fmla="*/ 686 w 3373"/>
                <a:gd name="T91" fmla="*/ 1029 h 2146"/>
                <a:gd name="T92" fmla="*/ 717 w 3373"/>
                <a:gd name="T93" fmla="*/ 1057 h 2146"/>
                <a:gd name="T94" fmla="*/ 805 w 3373"/>
                <a:gd name="T95" fmla="*/ 1102 h 2146"/>
                <a:gd name="T96" fmla="*/ 1008 w 3373"/>
                <a:gd name="T97" fmla="*/ 1136 h 2146"/>
                <a:gd name="T98" fmla="*/ 1212 w 3373"/>
                <a:gd name="T99" fmla="*/ 1142 h 2146"/>
                <a:gd name="T100" fmla="*/ 1360 w 3373"/>
                <a:gd name="T101" fmla="*/ 1143 h 2146"/>
                <a:gd name="T102" fmla="*/ 1470 w 3373"/>
                <a:gd name="T103" fmla="*/ 1141 h 2146"/>
                <a:gd name="T104" fmla="*/ 1696 w 3373"/>
                <a:gd name="T105" fmla="*/ 1137 h 2146"/>
                <a:gd name="T106" fmla="*/ 1919 w 3373"/>
                <a:gd name="T107" fmla="*/ 1147 h 2146"/>
                <a:gd name="T108" fmla="*/ 2137 w 3373"/>
                <a:gd name="T109" fmla="*/ 1179 h 2146"/>
                <a:gd name="T110" fmla="*/ 2350 w 3373"/>
                <a:gd name="T111" fmla="*/ 1233 h 2146"/>
                <a:gd name="T112" fmla="*/ 2557 w 3373"/>
                <a:gd name="T113" fmla="*/ 1309 h 2146"/>
                <a:gd name="T114" fmla="*/ 2759 w 3373"/>
                <a:gd name="T115" fmla="*/ 1411 h 2146"/>
                <a:gd name="T116" fmla="*/ 2952 w 3373"/>
                <a:gd name="T117" fmla="*/ 1546 h 2146"/>
                <a:gd name="T118" fmla="*/ 3131 w 3373"/>
                <a:gd name="T119" fmla="*/ 1722 h 2146"/>
                <a:gd name="T120" fmla="*/ 3225 w 3373"/>
                <a:gd name="T121" fmla="*/ 1851 h 2146"/>
                <a:gd name="T122" fmla="*/ 3338 w 3373"/>
                <a:gd name="T123" fmla="*/ 2097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3" h="2146">
                  <a:moveTo>
                    <a:pt x="3365" y="2116"/>
                  </a:moveTo>
                  <a:cubicBezTo>
                    <a:pt x="3363" y="2109"/>
                    <a:pt x="3361" y="2102"/>
                    <a:pt x="3359" y="2095"/>
                  </a:cubicBezTo>
                  <a:cubicBezTo>
                    <a:pt x="3355" y="2083"/>
                    <a:pt x="3351" y="2070"/>
                    <a:pt x="3347" y="2058"/>
                  </a:cubicBezTo>
                  <a:cubicBezTo>
                    <a:pt x="3340" y="2041"/>
                    <a:pt x="3334" y="2023"/>
                    <a:pt x="3327" y="2006"/>
                  </a:cubicBezTo>
                  <a:cubicBezTo>
                    <a:pt x="3321" y="1993"/>
                    <a:pt x="3315" y="1980"/>
                    <a:pt x="3309" y="1967"/>
                  </a:cubicBezTo>
                  <a:cubicBezTo>
                    <a:pt x="3308" y="1964"/>
                    <a:pt x="3307" y="1961"/>
                    <a:pt x="3306" y="1959"/>
                  </a:cubicBezTo>
                  <a:cubicBezTo>
                    <a:pt x="3299" y="1944"/>
                    <a:pt x="3291" y="1930"/>
                    <a:pt x="3284" y="1915"/>
                  </a:cubicBezTo>
                  <a:cubicBezTo>
                    <a:pt x="3276" y="1902"/>
                    <a:pt x="3269" y="1888"/>
                    <a:pt x="3261" y="1875"/>
                  </a:cubicBezTo>
                  <a:cubicBezTo>
                    <a:pt x="3255" y="1865"/>
                    <a:pt x="3250" y="1855"/>
                    <a:pt x="3244" y="1846"/>
                  </a:cubicBezTo>
                  <a:cubicBezTo>
                    <a:pt x="3242" y="1843"/>
                    <a:pt x="3240" y="1840"/>
                    <a:pt x="3238" y="1837"/>
                  </a:cubicBezTo>
                  <a:cubicBezTo>
                    <a:pt x="3234" y="1830"/>
                    <a:pt x="3229" y="1824"/>
                    <a:pt x="3225" y="1817"/>
                  </a:cubicBezTo>
                  <a:cubicBezTo>
                    <a:pt x="3221" y="1812"/>
                    <a:pt x="3218" y="1807"/>
                    <a:pt x="3214" y="1801"/>
                  </a:cubicBezTo>
                  <a:cubicBezTo>
                    <a:pt x="3211" y="1797"/>
                    <a:pt x="3208" y="1793"/>
                    <a:pt x="3205" y="1789"/>
                  </a:cubicBezTo>
                  <a:cubicBezTo>
                    <a:pt x="3200" y="1782"/>
                    <a:pt x="3195" y="1775"/>
                    <a:pt x="3190" y="1768"/>
                  </a:cubicBezTo>
                  <a:cubicBezTo>
                    <a:pt x="3188" y="1766"/>
                    <a:pt x="3186" y="1763"/>
                    <a:pt x="3185" y="1761"/>
                  </a:cubicBezTo>
                  <a:cubicBezTo>
                    <a:pt x="3178" y="1753"/>
                    <a:pt x="3172" y="1744"/>
                    <a:pt x="3165" y="1736"/>
                  </a:cubicBezTo>
                  <a:cubicBezTo>
                    <a:pt x="3165" y="1735"/>
                    <a:pt x="3164" y="1735"/>
                    <a:pt x="3164" y="1734"/>
                  </a:cubicBezTo>
                  <a:cubicBezTo>
                    <a:pt x="3156" y="1724"/>
                    <a:pt x="3148" y="1715"/>
                    <a:pt x="3140" y="1706"/>
                  </a:cubicBezTo>
                  <a:cubicBezTo>
                    <a:pt x="3132" y="1696"/>
                    <a:pt x="3123" y="1686"/>
                    <a:pt x="3115" y="1677"/>
                  </a:cubicBezTo>
                  <a:cubicBezTo>
                    <a:pt x="3106" y="1667"/>
                    <a:pt x="3098" y="1658"/>
                    <a:pt x="3089" y="1649"/>
                  </a:cubicBezTo>
                  <a:cubicBezTo>
                    <a:pt x="3083" y="1643"/>
                    <a:pt x="3078" y="1638"/>
                    <a:pt x="3072" y="1632"/>
                  </a:cubicBezTo>
                  <a:cubicBezTo>
                    <a:pt x="3071" y="1631"/>
                    <a:pt x="3070" y="1630"/>
                    <a:pt x="3070" y="1630"/>
                  </a:cubicBezTo>
                  <a:cubicBezTo>
                    <a:pt x="3069" y="1629"/>
                    <a:pt x="3068" y="1628"/>
                    <a:pt x="3068" y="1628"/>
                  </a:cubicBezTo>
                  <a:cubicBezTo>
                    <a:pt x="3065" y="1625"/>
                    <a:pt x="3062" y="1622"/>
                    <a:pt x="3059" y="1619"/>
                  </a:cubicBezTo>
                  <a:cubicBezTo>
                    <a:pt x="3050" y="1610"/>
                    <a:pt x="3041" y="1602"/>
                    <a:pt x="3033" y="1594"/>
                  </a:cubicBezTo>
                  <a:cubicBezTo>
                    <a:pt x="3024" y="1586"/>
                    <a:pt x="3015" y="1578"/>
                    <a:pt x="3006" y="1570"/>
                  </a:cubicBezTo>
                  <a:cubicBezTo>
                    <a:pt x="2997" y="1562"/>
                    <a:pt x="2988" y="1554"/>
                    <a:pt x="2979" y="1547"/>
                  </a:cubicBezTo>
                  <a:cubicBezTo>
                    <a:pt x="2975" y="1543"/>
                    <a:pt x="2971" y="1539"/>
                    <a:pt x="2966" y="1535"/>
                  </a:cubicBezTo>
                  <a:cubicBezTo>
                    <a:pt x="2962" y="1532"/>
                    <a:pt x="2957" y="1528"/>
                    <a:pt x="2952" y="1524"/>
                  </a:cubicBezTo>
                  <a:cubicBezTo>
                    <a:pt x="2943" y="1517"/>
                    <a:pt x="2934" y="1510"/>
                    <a:pt x="2925" y="1503"/>
                  </a:cubicBezTo>
                  <a:cubicBezTo>
                    <a:pt x="2916" y="1496"/>
                    <a:pt x="2907" y="1489"/>
                    <a:pt x="2898" y="1483"/>
                  </a:cubicBezTo>
                  <a:cubicBezTo>
                    <a:pt x="2889" y="1476"/>
                    <a:pt x="2880" y="1469"/>
                    <a:pt x="2870" y="1463"/>
                  </a:cubicBezTo>
                  <a:cubicBezTo>
                    <a:pt x="2866" y="1460"/>
                    <a:pt x="2861" y="1456"/>
                    <a:pt x="2856" y="1453"/>
                  </a:cubicBezTo>
                  <a:cubicBezTo>
                    <a:pt x="2852" y="1450"/>
                    <a:pt x="2847" y="1447"/>
                    <a:pt x="2843" y="1444"/>
                  </a:cubicBezTo>
                  <a:cubicBezTo>
                    <a:pt x="2833" y="1438"/>
                    <a:pt x="2824" y="1432"/>
                    <a:pt x="2815" y="1426"/>
                  </a:cubicBezTo>
                  <a:cubicBezTo>
                    <a:pt x="2805" y="1420"/>
                    <a:pt x="2796" y="1414"/>
                    <a:pt x="2787" y="1408"/>
                  </a:cubicBezTo>
                  <a:cubicBezTo>
                    <a:pt x="2777" y="1402"/>
                    <a:pt x="2768" y="1397"/>
                    <a:pt x="2758" y="1391"/>
                  </a:cubicBezTo>
                  <a:cubicBezTo>
                    <a:pt x="2752" y="1388"/>
                    <a:pt x="2746" y="1384"/>
                    <a:pt x="2740" y="1380"/>
                  </a:cubicBezTo>
                  <a:cubicBezTo>
                    <a:pt x="2737" y="1378"/>
                    <a:pt x="2733" y="1377"/>
                    <a:pt x="2730" y="1375"/>
                  </a:cubicBezTo>
                  <a:cubicBezTo>
                    <a:pt x="2721" y="1370"/>
                    <a:pt x="2711" y="1364"/>
                    <a:pt x="2702" y="1359"/>
                  </a:cubicBezTo>
                  <a:cubicBezTo>
                    <a:pt x="2692" y="1354"/>
                    <a:pt x="2682" y="1349"/>
                    <a:pt x="2673" y="1344"/>
                  </a:cubicBezTo>
                  <a:cubicBezTo>
                    <a:pt x="2663" y="1339"/>
                    <a:pt x="2654" y="1334"/>
                    <a:pt x="2644" y="1330"/>
                  </a:cubicBezTo>
                  <a:cubicBezTo>
                    <a:pt x="2635" y="1325"/>
                    <a:pt x="2625" y="1320"/>
                    <a:pt x="2615" y="1316"/>
                  </a:cubicBezTo>
                  <a:cubicBezTo>
                    <a:pt x="2606" y="1311"/>
                    <a:pt x="2596" y="1307"/>
                    <a:pt x="2586" y="1302"/>
                  </a:cubicBezTo>
                  <a:cubicBezTo>
                    <a:pt x="2576" y="1298"/>
                    <a:pt x="2567" y="1294"/>
                    <a:pt x="2557" y="1290"/>
                  </a:cubicBezTo>
                  <a:cubicBezTo>
                    <a:pt x="2547" y="1285"/>
                    <a:pt x="2537" y="1281"/>
                    <a:pt x="2528" y="1277"/>
                  </a:cubicBezTo>
                  <a:cubicBezTo>
                    <a:pt x="2518" y="1273"/>
                    <a:pt x="2508" y="1269"/>
                    <a:pt x="2498" y="1266"/>
                  </a:cubicBezTo>
                  <a:cubicBezTo>
                    <a:pt x="2496" y="1265"/>
                    <a:pt x="2494" y="1264"/>
                    <a:pt x="2492" y="1263"/>
                  </a:cubicBezTo>
                  <a:cubicBezTo>
                    <a:pt x="2484" y="1260"/>
                    <a:pt x="2476" y="1257"/>
                    <a:pt x="2469" y="1254"/>
                  </a:cubicBezTo>
                  <a:cubicBezTo>
                    <a:pt x="2459" y="1251"/>
                    <a:pt x="2449" y="1247"/>
                    <a:pt x="2439" y="1244"/>
                  </a:cubicBezTo>
                  <a:cubicBezTo>
                    <a:pt x="2429" y="1240"/>
                    <a:pt x="2419" y="1237"/>
                    <a:pt x="2409" y="1233"/>
                  </a:cubicBezTo>
                  <a:cubicBezTo>
                    <a:pt x="2399" y="1230"/>
                    <a:pt x="2389" y="1227"/>
                    <a:pt x="2379" y="1223"/>
                  </a:cubicBezTo>
                  <a:cubicBezTo>
                    <a:pt x="2369" y="1220"/>
                    <a:pt x="2359" y="1217"/>
                    <a:pt x="2349" y="1214"/>
                  </a:cubicBezTo>
                  <a:cubicBezTo>
                    <a:pt x="2339" y="1211"/>
                    <a:pt x="2329" y="1208"/>
                    <a:pt x="2319" y="1205"/>
                  </a:cubicBezTo>
                  <a:cubicBezTo>
                    <a:pt x="2309" y="1202"/>
                    <a:pt x="2299" y="1200"/>
                    <a:pt x="2289" y="1197"/>
                  </a:cubicBezTo>
                  <a:cubicBezTo>
                    <a:pt x="2279" y="1194"/>
                    <a:pt x="2269" y="1191"/>
                    <a:pt x="2259" y="1189"/>
                  </a:cubicBezTo>
                  <a:cubicBezTo>
                    <a:pt x="2249" y="1186"/>
                    <a:pt x="2240" y="1184"/>
                    <a:pt x="2230" y="1182"/>
                  </a:cubicBezTo>
                  <a:cubicBezTo>
                    <a:pt x="2230" y="1182"/>
                    <a:pt x="2229" y="1181"/>
                    <a:pt x="2228" y="1181"/>
                  </a:cubicBezTo>
                  <a:cubicBezTo>
                    <a:pt x="2218" y="1179"/>
                    <a:pt x="2208" y="1176"/>
                    <a:pt x="2198" y="1174"/>
                  </a:cubicBezTo>
                  <a:cubicBezTo>
                    <a:pt x="2188" y="1172"/>
                    <a:pt x="2177" y="1170"/>
                    <a:pt x="2167" y="1168"/>
                  </a:cubicBezTo>
                  <a:cubicBezTo>
                    <a:pt x="2157" y="1165"/>
                    <a:pt x="2147" y="1163"/>
                    <a:pt x="2136" y="1161"/>
                  </a:cubicBezTo>
                  <a:cubicBezTo>
                    <a:pt x="2126" y="1159"/>
                    <a:pt x="2116" y="1157"/>
                    <a:pt x="2106" y="1156"/>
                  </a:cubicBezTo>
                  <a:cubicBezTo>
                    <a:pt x="2095" y="1154"/>
                    <a:pt x="2085" y="1152"/>
                    <a:pt x="2075" y="1150"/>
                  </a:cubicBezTo>
                  <a:cubicBezTo>
                    <a:pt x="2064" y="1149"/>
                    <a:pt x="2054" y="1147"/>
                    <a:pt x="2044" y="1145"/>
                  </a:cubicBezTo>
                  <a:cubicBezTo>
                    <a:pt x="2033" y="1144"/>
                    <a:pt x="2023" y="1142"/>
                    <a:pt x="2012" y="1141"/>
                  </a:cubicBezTo>
                  <a:cubicBezTo>
                    <a:pt x="2002" y="1139"/>
                    <a:pt x="1992" y="1138"/>
                    <a:pt x="1981" y="1137"/>
                  </a:cubicBezTo>
                  <a:cubicBezTo>
                    <a:pt x="1974" y="1136"/>
                    <a:pt x="1968" y="1135"/>
                    <a:pt x="1961" y="1134"/>
                  </a:cubicBezTo>
                  <a:cubicBezTo>
                    <a:pt x="1957" y="1134"/>
                    <a:pt x="1953" y="1134"/>
                    <a:pt x="1950" y="1133"/>
                  </a:cubicBezTo>
                  <a:cubicBezTo>
                    <a:pt x="1939" y="1132"/>
                    <a:pt x="1929" y="1131"/>
                    <a:pt x="1918" y="1130"/>
                  </a:cubicBezTo>
                  <a:cubicBezTo>
                    <a:pt x="1908" y="1129"/>
                    <a:pt x="1897" y="1128"/>
                    <a:pt x="1887" y="1127"/>
                  </a:cubicBezTo>
                  <a:cubicBezTo>
                    <a:pt x="1876" y="1126"/>
                    <a:pt x="1866" y="1125"/>
                    <a:pt x="1855" y="1125"/>
                  </a:cubicBezTo>
                  <a:cubicBezTo>
                    <a:pt x="1845" y="1124"/>
                    <a:pt x="1835" y="1123"/>
                    <a:pt x="1824" y="1123"/>
                  </a:cubicBezTo>
                  <a:cubicBezTo>
                    <a:pt x="1824" y="1123"/>
                    <a:pt x="1824" y="1123"/>
                    <a:pt x="1823" y="1123"/>
                  </a:cubicBezTo>
                  <a:cubicBezTo>
                    <a:pt x="1813" y="1122"/>
                    <a:pt x="1802" y="1122"/>
                    <a:pt x="1792" y="1121"/>
                  </a:cubicBezTo>
                  <a:cubicBezTo>
                    <a:pt x="1781" y="1121"/>
                    <a:pt x="1770" y="1121"/>
                    <a:pt x="1760" y="1120"/>
                  </a:cubicBezTo>
                  <a:cubicBezTo>
                    <a:pt x="1749" y="1120"/>
                    <a:pt x="1738" y="1120"/>
                    <a:pt x="1727" y="1120"/>
                  </a:cubicBezTo>
                  <a:cubicBezTo>
                    <a:pt x="1717" y="1120"/>
                    <a:pt x="1706" y="1120"/>
                    <a:pt x="1695" y="1120"/>
                  </a:cubicBezTo>
                  <a:cubicBezTo>
                    <a:pt x="1693" y="1120"/>
                    <a:pt x="1690" y="1120"/>
                    <a:pt x="1687" y="1120"/>
                  </a:cubicBezTo>
                  <a:cubicBezTo>
                    <a:pt x="1663" y="1120"/>
                    <a:pt x="1663" y="1120"/>
                    <a:pt x="1663" y="1120"/>
                  </a:cubicBezTo>
                  <a:cubicBezTo>
                    <a:pt x="1631" y="1121"/>
                    <a:pt x="1631" y="1121"/>
                    <a:pt x="1631" y="1121"/>
                  </a:cubicBezTo>
                  <a:cubicBezTo>
                    <a:pt x="1598" y="1121"/>
                    <a:pt x="1598" y="1121"/>
                    <a:pt x="1598" y="1121"/>
                  </a:cubicBezTo>
                  <a:cubicBezTo>
                    <a:pt x="1566" y="1122"/>
                    <a:pt x="1566" y="1122"/>
                    <a:pt x="1566" y="1122"/>
                  </a:cubicBezTo>
                  <a:cubicBezTo>
                    <a:pt x="1534" y="1123"/>
                    <a:pt x="1534" y="1123"/>
                    <a:pt x="1534" y="1123"/>
                  </a:cubicBezTo>
                  <a:cubicBezTo>
                    <a:pt x="1501" y="1123"/>
                    <a:pt x="1501" y="1123"/>
                    <a:pt x="1501" y="1123"/>
                  </a:cubicBezTo>
                  <a:cubicBezTo>
                    <a:pt x="1469" y="1124"/>
                    <a:pt x="1469" y="1124"/>
                    <a:pt x="1469" y="1124"/>
                  </a:cubicBezTo>
                  <a:cubicBezTo>
                    <a:pt x="1437" y="1125"/>
                    <a:pt x="1437" y="1125"/>
                    <a:pt x="1437" y="1125"/>
                  </a:cubicBezTo>
                  <a:cubicBezTo>
                    <a:pt x="1414" y="1125"/>
                    <a:pt x="1414" y="1125"/>
                    <a:pt x="1414" y="1125"/>
                  </a:cubicBezTo>
                  <a:cubicBezTo>
                    <a:pt x="1404" y="1125"/>
                    <a:pt x="1404" y="1125"/>
                    <a:pt x="1404" y="1125"/>
                  </a:cubicBezTo>
                  <a:cubicBezTo>
                    <a:pt x="1380" y="1126"/>
                    <a:pt x="1380" y="1126"/>
                    <a:pt x="1380" y="1126"/>
                  </a:cubicBezTo>
                  <a:cubicBezTo>
                    <a:pt x="1372" y="1126"/>
                    <a:pt x="1372" y="1126"/>
                    <a:pt x="1372" y="1126"/>
                  </a:cubicBezTo>
                  <a:cubicBezTo>
                    <a:pt x="1363" y="1126"/>
                    <a:pt x="1363" y="1126"/>
                    <a:pt x="1363" y="1126"/>
                  </a:cubicBezTo>
                  <a:cubicBezTo>
                    <a:pt x="1359" y="1126"/>
                    <a:pt x="1359" y="1126"/>
                    <a:pt x="1359" y="1126"/>
                  </a:cubicBezTo>
                  <a:cubicBezTo>
                    <a:pt x="1357" y="1126"/>
                    <a:pt x="1357" y="1126"/>
                    <a:pt x="1357" y="1126"/>
                  </a:cubicBezTo>
                  <a:cubicBezTo>
                    <a:pt x="1354" y="1126"/>
                    <a:pt x="1354" y="1126"/>
                    <a:pt x="1354" y="1126"/>
                  </a:cubicBezTo>
                  <a:cubicBezTo>
                    <a:pt x="1346" y="1126"/>
                    <a:pt x="1346" y="1126"/>
                    <a:pt x="1346" y="1126"/>
                  </a:cubicBezTo>
                  <a:cubicBezTo>
                    <a:pt x="1344" y="1126"/>
                    <a:pt x="1342" y="1126"/>
                    <a:pt x="1340" y="1126"/>
                  </a:cubicBezTo>
                  <a:cubicBezTo>
                    <a:pt x="1329" y="1126"/>
                    <a:pt x="1318" y="1126"/>
                    <a:pt x="1307" y="1126"/>
                  </a:cubicBezTo>
                  <a:cubicBezTo>
                    <a:pt x="1297" y="1126"/>
                    <a:pt x="1287" y="1126"/>
                    <a:pt x="1277" y="1126"/>
                  </a:cubicBezTo>
                  <a:cubicBezTo>
                    <a:pt x="1277" y="1126"/>
                    <a:pt x="1276" y="1126"/>
                    <a:pt x="1275" y="1126"/>
                  </a:cubicBezTo>
                  <a:cubicBezTo>
                    <a:pt x="1264" y="1126"/>
                    <a:pt x="1254" y="1126"/>
                    <a:pt x="1243" y="1126"/>
                  </a:cubicBezTo>
                  <a:cubicBezTo>
                    <a:pt x="1232" y="1126"/>
                    <a:pt x="1221" y="1126"/>
                    <a:pt x="1211" y="1126"/>
                  </a:cubicBezTo>
                  <a:cubicBezTo>
                    <a:pt x="1200" y="1126"/>
                    <a:pt x="1189" y="1126"/>
                    <a:pt x="1178" y="1126"/>
                  </a:cubicBezTo>
                  <a:cubicBezTo>
                    <a:pt x="1168" y="1126"/>
                    <a:pt x="1157" y="1126"/>
                    <a:pt x="1146" y="1126"/>
                  </a:cubicBezTo>
                  <a:cubicBezTo>
                    <a:pt x="1145" y="1126"/>
                    <a:pt x="1143" y="1126"/>
                    <a:pt x="1141" y="1126"/>
                  </a:cubicBezTo>
                  <a:cubicBezTo>
                    <a:pt x="1132" y="1126"/>
                    <a:pt x="1123" y="1126"/>
                    <a:pt x="1114" y="1125"/>
                  </a:cubicBezTo>
                  <a:cubicBezTo>
                    <a:pt x="1104" y="1125"/>
                    <a:pt x="1093" y="1125"/>
                    <a:pt x="1082" y="1125"/>
                  </a:cubicBezTo>
                  <a:cubicBezTo>
                    <a:pt x="1072" y="1124"/>
                    <a:pt x="1061" y="1124"/>
                    <a:pt x="1050" y="1123"/>
                  </a:cubicBezTo>
                  <a:cubicBezTo>
                    <a:pt x="1040" y="1123"/>
                    <a:pt x="1029" y="1122"/>
                    <a:pt x="1019" y="1122"/>
                  </a:cubicBezTo>
                  <a:cubicBezTo>
                    <a:pt x="1014" y="1121"/>
                    <a:pt x="1009" y="1121"/>
                    <a:pt x="1005" y="1121"/>
                  </a:cubicBezTo>
                  <a:cubicBezTo>
                    <a:pt x="999" y="1120"/>
                    <a:pt x="993" y="1120"/>
                    <a:pt x="987" y="1119"/>
                  </a:cubicBezTo>
                  <a:cubicBezTo>
                    <a:pt x="976" y="1118"/>
                    <a:pt x="966" y="1117"/>
                    <a:pt x="955" y="1116"/>
                  </a:cubicBezTo>
                  <a:cubicBezTo>
                    <a:pt x="945" y="1115"/>
                    <a:pt x="934" y="1114"/>
                    <a:pt x="924" y="1113"/>
                  </a:cubicBezTo>
                  <a:cubicBezTo>
                    <a:pt x="914" y="1111"/>
                    <a:pt x="903" y="1110"/>
                    <a:pt x="893" y="1108"/>
                  </a:cubicBezTo>
                  <a:cubicBezTo>
                    <a:pt x="885" y="1107"/>
                    <a:pt x="878" y="1105"/>
                    <a:pt x="870" y="1104"/>
                  </a:cubicBezTo>
                  <a:cubicBezTo>
                    <a:pt x="867" y="1103"/>
                    <a:pt x="865" y="1103"/>
                    <a:pt x="862" y="1102"/>
                  </a:cubicBezTo>
                  <a:cubicBezTo>
                    <a:pt x="852" y="1100"/>
                    <a:pt x="842" y="1097"/>
                    <a:pt x="832" y="1095"/>
                  </a:cubicBezTo>
                  <a:cubicBezTo>
                    <a:pt x="823" y="1092"/>
                    <a:pt x="814" y="1090"/>
                    <a:pt x="805" y="1087"/>
                  </a:cubicBezTo>
                  <a:cubicBezTo>
                    <a:pt x="804" y="1087"/>
                    <a:pt x="803" y="1086"/>
                    <a:pt x="802" y="1086"/>
                  </a:cubicBezTo>
                  <a:cubicBezTo>
                    <a:pt x="792" y="1082"/>
                    <a:pt x="782" y="1079"/>
                    <a:pt x="772" y="1075"/>
                  </a:cubicBezTo>
                  <a:cubicBezTo>
                    <a:pt x="762" y="1070"/>
                    <a:pt x="752" y="1066"/>
                    <a:pt x="743" y="1060"/>
                  </a:cubicBezTo>
                  <a:cubicBezTo>
                    <a:pt x="743" y="1060"/>
                    <a:pt x="743" y="1060"/>
                    <a:pt x="743" y="1060"/>
                  </a:cubicBezTo>
                  <a:cubicBezTo>
                    <a:pt x="741" y="1059"/>
                    <a:pt x="738" y="1058"/>
                    <a:pt x="736" y="1056"/>
                  </a:cubicBezTo>
                  <a:cubicBezTo>
                    <a:pt x="734" y="1055"/>
                    <a:pt x="731" y="1053"/>
                    <a:pt x="729" y="1052"/>
                  </a:cubicBezTo>
                  <a:cubicBezTo>
                    <a:pt x="722" y="1047"/>
                    <a:pt x="722" y="1047"/>
                    <a:pt x="722" y="1047"/>
                  </a:cubicBezTo>
                  <a:cubicBezTo>
                    <a:pt x="720" y="1045"/>
                    <a:pt x="718" y="1043"/>
                    <a:pt x="715" y="1042"/>
                  </a:cubicBezTo>
                  <a:cubicBezTo>
                    <a:pt x="715" y="1042"/>
                    <a:pt x="715" y="1042"/>
                    <a:pt x="715" y="1042"/>
                  </a:cubicBezTo>
                  <a:cubicBezTo>
                    <a:pt x="712" y="1039"/>
                    <a:pt x="712" y="1039"/>
                    <a:pt x="712" y="1039"/>
                  </a:cubicBezTo>
                  <a:cubicBezTo>
                    <a:pt x="709" y="1036"/>
                    <a:pt x="709" y="1036"/>
                    <a:pt x="709" y="1036"/>
                  </a:cubicBezTo>
                  <a:cubicBezTo>
                    <a:pt x="704" y="1032"/>
                    <a:pt x="704" y="1032"/>
                    <a:pt x="704" y="1032"/>
                  </a:cubicBezTo>
                  <a:cubicBezTo>
                    <a:pt x="703" y="1031"/>
                    <a:pt x="702" y="1030"/>
                    <a:pt x="701" y="1029"/>
                  </a:cubicBezTo>
                  <a:cubicBezTo>
                    <a:pt x="700" y="1027"/>
                    <a:pt x="698" y="1025"/>
                    <a:pt x="696" y="1023"/>
                  </a:cubicBezTo>
                  <a:cubicBezTo>
                    <a:pt x="695" y="1022"/>
                    <a:pt x="694" y="1020"/>
                    <a:pt x="693" y="1019"/>
                  </a:cubicBezTo>
                  <a:cubicBezTo>
                    <a:pt x="684" y="1007"/>
                    <a:pt x="676" y="993"/>
                    <a:pt x="671" y="978"/>
                  </a:cubicBezTo>
                  <a:cubicBezTo>
                    <a:pt x="670" y="973"/>
                    <a:pt x="668" y="969"/>
                    <a:pt x="667" y="964"/>
                  </a:cubicBezTo>
                  <a:cubicBezTo>
                    <a:pt x="662" y="943"/>
                    <a:pt x="663" y="920"/>
                    <a:pt x="669" y="899"/>
                  </a:cubicBezTo>
                  <a:cubicBezTo>
                    <a:pt x="671" y="894"/>
                    <a:pt x="673" y="889"/>
                    <a:pt x="675" y="884"/>
                  </a:cubicBezTo>
                  <a:cubicBezTo>
                    <a:pt x="676" y="882"/>
                    <a:pt x="677" y="879"/>
                    <a:pt x="678" y="877"/>
                  </a:cubicBezTo>
                  <a:cubicBezTo>
                    <a:pt x="683" y="869"/>
                    <a:pt x="683" y="869"/>
                    <a:pt x="683" y="869"/>
                  </a:cubicBezTo>
                  <a:cubicBezTo>
                    <a:pt x="688" y="860"/>
                    <a:pt x="695" y="852"/>
                    <a:pt x="703" y="844"/>
                  </a:cubicBezTo>
                  <a:cubicBezTo>
                    <a:pt x="703" y="844"/>
                    <a:pt x="703" y="844"/>
                    <a:pt x="703" y="844"/>
                  </a:cubicBezTo>
                  <a:cubicBezTo>
                    <a:pt x="711" y="836"/>
                    <a:pt x="719" y="829"/>
                    <a:pt x="728" y="822"/>
                  </a:cubicBezTo>
                  <a:cubicBezTo>
                    <a:pt x="733" y="819"/>
                    <a:pt x="737" y="816"/>
                    <a:pt x="742" y="813"/>
                  </a:cubicBezTo>
                  <a:cubicBezTo>
                    <a:pt x="747" y="810"/>
                    <a:pt x="752" y="807"/>
                    <a:pt x="756" y="804"/>
                  </a:cubicBezTo>
                  <a:cubicBezTo>
                    <a:pt x="764" y="800"/>
                    <a:pt x="772" y="796"/>
                    <a:pt x="779" y="792"/>
                  </a:cubicBezTo>
                  <a:cubicBezTo>
                    <a:pt x="791" y="786"/>
                    <a:pt x="803" y="780"/>
                    <a:pt x="815" y="775"/>
                  </a:cubicBezTo>
                  <a:cubicBezTo>
                    <a:pt x="816" y="775"/>
                    <a:pt x="817" y="775"/>
                    <a:pt x="817" y="774"/>
                  </a:cubicBezTo>
                  <a:cubicBezTo>
                    <a:pt x="828" y="770"/>
                    <a:pt x="840" y="765"/>
                    <a:pt x="851" y="761"/>
                  </a:cubicBezTo>
                  <a:cubicBezTo>
                    <a:pt x="863" y="757"/>
                    <a:pt x="874" y="753"/>
                    <a:pt x="886" y="749"/>
                  </a:cubicBezTo>
                  <a:cubicBezTo>
                    <a:pt x="898" y="745"/>
                    <a:pt x="909" y="741"/>
                    <a:pt x="921" y="738"/>
                  </a:cubicBezTo>
                  <a:cubicBezTo>
                    <a:pt x="929" y="735"/>
                    <a:pt x="938" y="733"/>
                    <a:pt x="946" y="730"/>
                  </a:cubicBezTo>
                  <a:cubicBezTo>
                    <a:pt x="949" y="730"/>
                    <a:pt x="952" y="729"/>
                    <a:pt x="955" y="728"/>
                  </a:cubicBezTo>
                  <a:cubicBezTo>
                    <a:pt x="967" y="725"/>
                    <a:pt x="978" y="721"/>
                    <a:pt x="990" y="718"/>
                  </a:cubicBezTo>
                  <a:cubicBezTo>
                    <a:pt x="1001" y="715"/>
                    <a:pt x="1013" y="712"/>
                    <a:pt x="1024" y="710"/>
                  </a:cubicBezTo>
                  <a:cubicBezTo>
                    <a:pt x="1036" y="707"/>
                    <a:pt x="1047" y="704"/>
                    <a:pt x="1058" y="701"/>
                  </a:cubicBezTo>
                  <a:cubicBezTo>
                    <a:pt x="1065" y="699"/>
                    <a:pt x="1071" y="698"/>
                    <a:pt x="1078" y="696"/>
                  </a:cubicBezTo>
                  <a:cubicBezTo>
                    <a:pt x="1083" y="695"/>
                    <a:pt x="1088" y="694"/>
                    <a:pt x="1093" y="693"/>
                  </a:cubicBezTo>
                  <a:cubicBezTo>
                    <a:pt x="1104" y="690"/>
                    <a:pt x="1115" y="687"/>
                    <a:pt x="1127" y="684"/>
                  </a:cubicBezTo>
                  <a:cubicBezTo>
                    <a:pt x="1133" y="683"/>
                    <a:pt x="1138" y="682"/>
                    <a:pt x="1144" y="680"/>
                  </a:cubicBezTo>
                  <a:cubicBezTo>
                    <a:pt x="1150" y="679"/>
                    <a:pt x="1155" y="677"/>
                    <a:pt x="1161" y="676"/>
                  </a:cubicBezTo>
                  <a:cubicBezTo>
                    <a:pt x="1173" y="673"/>
                    <a:pt x="1184" y="669"/>
                    <a:pt x="1196" y="666"/>
                  </a:cubicBezTo>
                  <a:cubicBezTo>
                    <a:pt x="1200" y="665"/>
                    <a:pt x="1205" y="663"/>
                    <a:pt x="1210" y="662"/>
                  </a:cubicBezTo>
                  <a:cubicBezTo>
                    <a:pt x="1217" y="660"/>
                    <a:pt x="1224" y="658"/>
                    <a:pt x="1230" y="655"/>
                  </a:cubicBezTo>
                  <a:cubicBezTo>
                    <a:pt x="1242" y="652"/>
                    <a:pt x="1254" y="648"/>
                    <a:pt x="1265" y="643"/>
                  </a:cubicBezTo>
                  <a:cubicBezTo>
                    <a:pt x="1277" y="639"/>
                    <a:pt x="1289" y="634"/>
                    <a:pt x="1301" y="629"/>
                  </a:cubicBezTo>
                  <a:cubicBezTo>
                    <a:pt x="1313" y="624"/>
                    <a:pt x="1325" y="619"/>
                    <a:pt x="1337" y="613"/>
                  </a:cubicBezTo>
                  <a:cubicBezTo>
                    <a:pt x="1337" y="612"/>
                    <a:pt x="1338" y="612"/>
                    <a:pt x="1338" y="612"/>
                  </a:cubicBezTo>
                  <a:cubicBezTo>
                    <a:pt x="1350" y="606"/>
                    <a:pt x="1362" y="599"/>
                    <a:pt x="1374" y="592"/>
                  </a:cubicBezTo>
                  <a:cubicBezTo>
                    <a:pt x="1382" y="587"/>
                    <a:pt x="1390" y="582"/>
                    <a:pt x="1397" y="576"/>
                  </a:cubicBezTo>
                  <a:cubicBezTo>
                    <a:pt x="1403" y="572"/>
                    <a:pt x="1408" y="568"/>
                    <a:pt x="1413" y="564"/>
                  </a:cubicBezTo>
                  <a:cubicBezTo>
                    <a:pt x="1426" y="554"/>
                    <a:pt x="1437" y="542"/>
                    <a:pt x="1448" y="529"/>
                  </a:cubicBezTo>
                  <a:cubicBezTo>
                    <a:pt x="1451" y="526"/>
                    <a:pt x="1453" y="523"/>
                    <a:pt x="1456" y="519"/>
                  </a:cubicBezTo>
                  <a:cubicBezTo>
                    <a:pt x="1460" y="513"/>
                    <a:pt x="1464" y="507"/>
                    <a:pt x="1468" y="501"/>
                  </a:cubicBezTo>
                  <a:cubicBezTo>
                    <a:pt x="1469" y="498"/>
                    <a:pt x="1471" y="496"/>
                    <a:pt x="1472" y="493"/>
                  </a:cubicBezTo>
                  <a:cubicBezTo>
                    <a:pt x="1473" y="490"/>
                    <a:pt x="1475" y="488"/>
                    <a:pt x="1476" y="485"/>
                  </a:cubicBezTo>
                  <a:cubicBezTo>
                    <a:pt x="1479" y="477"/>
                    <a:pt x="1479" y="477"/>
                    <a:pt x="1479" y="477"/>
                  </a:cubicBezTo>
                  <a:cubicBezTo>
                    <a:pt x="1480" y="474"/>
                    <a:pt x="1481" y="472"/>
                    <a:pt x="1482" y="469"/>
                  </a:cubicBezTo>
                  <a:cubicBezTo>
                    <a:pt x="1490" y="447"/>
                    <a:pt x="1495" y="424"/>
                    <a:pt x="1494" y="401"/>
                  </a:cubicBezTo>
                  <a:cubicBezTo>
                    <a:pt x="1494" y="400"/>
                    <a:pt x="1494" y="400"/>
                    <a:pt x="1494" y="400"/>
                  </a:cubicBezTo>
                  <a:cubicBezTo>
                    <a:pt x="1494" y="400"/>
                    <a:pt x="1494" y="400"/>
                    <a:pt x="1494" y="400"/>
                  </a:cubicBezTo>
                  <a:cubicBezTo>
                    <a:pt x="1493" y="392"/>
                    <a:pt x="1496" y="396"/>
                    <a:pt x="1491" y="376"/>
                  </a:cubicBezTo>
                  <a:cubicBezTo>
                    <a:pt x="1487" y="358"/>
                    <a:pt x="1477" y="343"/>
                    <a:pt x="1469" y="327"/>
                  </a:cubicBezTo>
                  <a:cubicBezTo>
                    <a:pt x="1463" y="316"/>
                    <a:pt x="1456" y="305"/>
                    <a:pt x="1448" y="295"/>
                  </a:cubicBezTo>
                  <a:cubicBezTo>
                    <a:pt x="1447" y="293"/>
                    <a:pt x="1446" y="292"/>
                    <a:pt x="1445" y="291"/>
                  </a:cubicBezTo>
                  <a:cubicBezTo>
                    <a:pt x="1437" y="281"/>
                    <a:pt x="1429" y="271"/>
                    <a:pt x="1420" y="262"/>
                  </a:cubicBezTo>
                  <a:cubicBezTo>
                    <a:pt x="1420" y="262"/>
                    <a:pt x="1419" y="262"/>
                    <a:pt x="1419" y="262"/>
                  </a:cubicBezTo>
                  <a:cubicBezTo>
                    <a:pt x="1418" y="261"/>
                    <a:pt x="1417" y="260"/>
                    <a:pt x="1416" y="258"/>
                  </a:cubicBezTo>
                  <a:cubicBezTo>
                    <a:pt x="1407" y="250"/>
                    <a:pt x="1398" y="243"/>
                    <a:pt x="1389" y="236"/>
                  </a:cubicBezTo>
                  <a:cubicBezTo>
                    <a:pt x="1380" y="229"/>
                    <a:pt x="1371" y="222"/>
                    <a:pt x="1361" y="217"/>
                  </a:cubicBezTo>
                  <a:cubicBezTo>
                    <a:pt x="1360" y="216"/>
                    <a:pt x="1359" y="215"/>
                    <a:pt x="1358" y="215"/>
                  </a:cubicBezTo>
                  <a:cubicBezTo>
                    <a:pt x="1350" y="210"/>
                    <a:pt x="1341" y="205"/>
                    <a:pt x="1333" y="200"/>
                  </a:cubicBezTo>
                  <a:cubicBezTo>
                    <a:pt x="1323" y="195"/>
                    <a:pt x="1314" y="190"/>
                    <a:pt x="1304" y="186"/>
                  </a:cubicBezTo>
                  <a:cubicBezTo>
                    <a:pt x="1294" y="182"/>
                    <a:pt x="1285" y="177"/>
                    <a:pt x="1275" y="173"/>
                  </a:cubicBezTo>
                  <a:cubicBezTo>
                    <a:pt x="1268" y="171"/>
                    <a:pt x="1262" y="168"/>
                    <a:pt x="1255" y="166"/>
                  </a:cubicBezTo>
                  <a:cubicBezTo>
                    <a:pt x="1252" y="165"/>
                    <a:pt x="1248" y="163"/>
                    <a:pt x="1245" y="162"/>
                  </a:cubicBezTo>
                  <a:cubicBezTo>
                    <a:pt x="1235" y="159"/>
                    <a:pt x="1225" y="155"/>
                    <a:pt x="1215" y="152"/>
                  </a:cubicBezTo>
                  <a:cubicBezTo>
                    <a:pt x="1205" y="149"/>
                    <a:pt x="1195" y="146"/>
                    <a:pt x="1185" y="143"/>
                  </a:cubicBezTo>
                  <a:cubicBezTo>
                    <a:pt x="1175" y="140"/>
                    <a:pt x="1165" y="137"/>
                    <a:pt x="1155" y="135"/>
                  </a:cubicBezTo>
                  <a:cubicBezTo>
                    <a:pt x="1152" y="134"/>
                    <a:pt x="1149" y="133"/>
                    <a:pt x="1146" y="132"/>
                  </a:cubicBezTo>
                  <a:cubicBezTo>
                    <a:pt x="1139" y="130"/>
                    <a:pt x="1132" y="128"/>
                    <a:pt x="1125" y="127"/>
                  </a:cubicBezTo>
                  <a:cubicBezTo>
                    <a:pt x="1115" y="124"/>
                    <a:pt x="1104" y="121"/>
                    <a:pt x="1094" y="119"/>
                  </a:cubicBezTo>
                  <a:cubicBezTo>
                    <a:pt x="1093" y="118"/>
                    <a:pt x="1092" y="118"/>
                    <a:pt x="1091" y="118"/>
                  </a:cubicBezTo>
                  <a:cubicBezTo>
                    <a:pt x="1064" y="111"/>
                    <a:pt x="1064" y="111"/>
                    <a:pt x="1064" y="111"/>
                  </a:cubicBezTo>
                  <a:cubicBezTo>
                    <a:pt x="1036" y="104"/>
                    <a:pt x="1036" y="104"/>
                    <a:pt x="1036" y="104"/>
                  </a:cubicBezTo>
                  <a:cubicBezTo>
                    <a:pt x="1034" y="103"/>
                    <a:pt x="1034" y="103"/>
                    <a:pt x="1034" y="103"/>
                  </a:cubicBezTo>
                  <a:cubicBezTo>
                    <a:pt x="1029" y="102"/>
                    <a:pt x="1029" y="102"/>
                    <a:pt x="1029" y="102"/>
                  </a:cubicBezTo>
                  <a:cubicBezTo>
                    <a:pt x="1025" y="101"/>
                    <a:pt x="1025" y="101"/>
                    <a:pt x="1025" y="101"/>
                  </a:cubicBezTo>
                  <a:cubicBezTo>
                    <a:pt x="1024" y="101"/>
                    <a:pt x="1023" y="100"/>
                    <a:pt x="1022" y="100"/>
                  </a:cubicBezTo>
                  <a:cubicBezTo>
                    <a:pt x="1008" y="98"/>
                    <a:pt x="1008" y="98"/>
                    <a:pt x="1008" y="98"/>
                  </a:cubicBezTo>
                  <a:cubicBezTo>
                    <a:pt x="1006" y="97"/>
                    <a:pt x="1005" y="97"/>
                    <a:pt x="1003" y="97"/>
                  </a:cubicBezTo>
                  <a:cubicBezTo>
                    <a:pt x="995" y="95"/>
                    <a:pt x="987" y="94"/>
                    <a:pt x="980" y="92"/>
                  </a:cubicBezTo>
                  <a:cubicBezTo>
                    <a:pt x="977" y="92"/>
                    <a:pt x="975" y="91"/>
                    <a:pt x="972" y="91"/>
                  </a:cubicBezTo>
                  <a:cubicBezTo>
                    <a:pt x="962" y="89"/>
                    <a:pt x="951" y="87"/>
                    <a:pt x="941" y="86"/>
                  </a:cubicBezTo>
                  <a:cubicBezTo>
                    <a:pt x="935" y="85"/>
                    <a:pt x="929" y="84"/>
                    <a:pt x="923" y="83"/>
                  </a:cubicBezTo>
                  <a:cubicBezTo>
                    <a:pt x="919" y="82"/>
                    <a:pt x="915" y="81"/>
                    <a:pt x="910" y="81"/>
                  </a:cubicBezTo>
                  <a:cubicBezTo>
                    <a:pt x="900" y="79"/>
                    <a:pt x="889" y="78"/>
                    <a:pt x="879" y="76"/>
                  </a:cubicBezTo>
                  <a:cubicBezTo>
                    <a:pt x="869" y="75"/>
                    <a:pt x="858" y="73"/>
                    <a:pt x="848" y="72"/>
                  </a:cubicBezTo>
                  <a:cubicBezTo>
                    <a:pt x="837" y="70"/>
                    <a:pt x="827" y="69"/>
                    <a:pt x="817" y="67"/>
                  </a:cubicBezTo>
                  <a:cubicBezTo>
                    <a:pt x="806" y="66"/>
                    <a:pt x="796" y="65"/>
                    <a:pt x="785" y="63"/>
                  </a:cubicBezTo>
                  <a:cubicBezTo>
                    <a:pt x="775" y="62"/>
                    <a:pt x="765" y="61"/>
                    <a:pt x="754" y="59"/>
                  </a:cubicBezTo>
                  <a:cubicBezTo>
                    <a:pt x="744" y="58"/>
                    <a:pt x="733" y="57"/>
                    <a:pt x="723" y="56"/>
                  </a:cubicBezTo>
                  <a:cubicBezTo>
                    <a:pt x="714" y="55"/>
                    <a:pt x="706" y="54"/>
                    <a:pt x="698" y="53"/>
                  </a:cubicBezTo>
                  <a:cubicBezTo>
                    <a:pt x="691" y="52"/>
                    <a:pt x="691" y="52"/>
                    <a:pt x="691" y="52"/>
                  </a:cubicBezTo>
                  <a:cubicBezTo>
                    <a:pt x="660" y="48"/>
                    <a:pt x="660" y="48"/>
                    <a:pt x="660" y="48"/>
                  </a:cubicBezTo>
                  <a:cubicBezTo>
                    <a:pt x="629" y="45"/>
                    <a:pt x="629" y="45"/>
                    <a:pt x="629" y="45"/>
                  </a:cubicBezTo>
                  <a:cubicBezTo>
                    <a:pt x="597" y="41"/>
                    <a:pt x="597" y="41"/>
                    <a:pt x="597" y="41"/>
                  </a:cubicBezTo>
                  <a:cubicBezTo>
                    <a:pt x="566" y="37"/>
                    <a:pt x="566" y="37"/>
                    <a:pt x="566" y="37"/>
                  </a:cubicBezTo>
                  <a:cubicBezTo>
                    <a:pt x="535" y="34"/>
                    <a:pt x="535" y="34"/>
                    <a:pt x="535" y="34"/>
                  </a:cubicBezTo>
                  <a:cubicBezTo>
                    <a:pt x="503" y="30"/>
                    <a:pt x="503" y="30"/>
                    <a:pt x="503" y="30"/>
                  </a:cubicBezTo>
                  <a:cubicBezTo>
                    <a:pt x="472" y="27"/>
                    <a:pt x="472" y="27"/>
                    <a:pt x="472" y="27"/>
                  </a:cubicBezTo>
                  <a:cubicBezTo>
                    <a:pt x="471" y="26"/>
                    <a:pt x="471" y="26"/>
                    <a:pt x="471" y="26"/>
                  </a:cubicBezTo>
                  <a:cubicBezTo>
                    <a:pt x="461" y="25"/>
                    <a:pt x="451" y="24"/>
                    <a:pt x="441" y="23"/>
                  </a:cubicBezTo>
                  <a:cubicBezTo>
                    <a:pt x="430" y="22"/>
                    <a:pt x="420" y="21"/>
                    <a:pt x="409" y="20"/>
                  </a:cubicBezTo>
                  <a:cubicBezTo>
                    <a:pt x="399" y="19"/>
                    <a:pt x="388" y="18"/>
                    <a:pt x="378" y="17"/>
                  </a:cubicBezTo>
                  <a:cubicBezTo>
                    <a:pt x="367" y="16"/>
                    <a:pt x="357" y="15"/>
                    <a:pt x="346" y="14"/>
                  </a:cubicBezTo>
                  <a:cubicBezTo>
                    <a:pt x="336" y="13"/>
                    <a:pt x="325" y="12"/>
                    <a:pt x="315" y="11"/>
                  </a:cubicBezTo>
                  <a:cubicBezTo>
                    <a:pt x="304" y="10"/>
                    <a:pt x="294" y="9"/>
                    <a:pt x="283" y="9"/>
                  </a:cubicBezTo>
                  <a:cubicBezTo>
                    <a:pt x="272" y="8"/>
                    <a:pt x="262" y="7"/>
                    <a:pt x="251" y="6"/>
                  </a:cubicBezTo>
                  <a:cubicBezTo>
                    <a:pt x="249" y="6"/>
                    <a:pt x="247" y="6"/>
                    <a:pt x="244" y="6"/>
                  </a:cubicBezTo>
                  <a:cubicBezTo>
                    <a:pt x="236" y="5"/>
                    <a:pt x="228" y="5"/>
                    <a:pt x="220" y="4"/>
                  </a:cubicBezTo>
                  <a:cubicBezTo>
                    <a:pt x="209" y="4"/>
                    <a:pt x="198" y="3"/>
                    <a:pt x="188" y="3"/>
                  </a:cubicBezTo>
                  <a:cubicBezTo>
                    <a:pt x="177" y="2"/>
                    <a:pt x="167" y="2"/>
                    <a:pt x="156" y="1"/>
                  </a:cubicBezTo>
                  <a:cubicBezTo>
                    <a:pt x="147" y="1"/>
                    <a:pt x="139" y="1"/>
                    <a:pt x="131" y="1"/>
                  </a:cubicBezTo>
                  <a:cubicBezTo>
                    <a:pt x="128" y="1"/>
                    <a:pt x="126" y="0"/>
                    <a:pt x="124" y="0"/>
                  </a:cubicBezTo>
                  <a:cubicBezTo>
                    <a:pt x="117" y="0"/>
                    <a:pt x="109" y="0"/>
                    <a:pt x="102" y="0"/>
                  </a:cubicBezTo>
                  <a:cubicBezTo>
                    <a:pt x="92" y="0"/>
                    <a:pt x="92" y="0"/>
                    <a:pt x="92" y="0"/>
                  </a:cubicBezTo>
                  <a:cubicBezTo>
                    <a:pt x="74" y="0"/>
                    <a:pt x="74" y="0"/>
                    <a:pt x="74" y="0"/>
                  </a:cubicBezTo>
                  <a:cubicBezTo>
                    <a:pt x="60" y="0"/>
                    <a:pt x="60" y="0"/>
                    <a:pt x="60" y="0"/>
                  </a:cubicBezTo>
                  <a:cubicBezTo>
                    <a:pt x="45" y="0"/>
                    <a:pt x="45" y="0"/>
                    <a:pt x="45" y="0"/>
                  </a:cubicBezTo>
                  <a:cubicBezTo>
                    <a:pt x="39" y="0"/>
                    <a:pt x="33" y="0"/>
                    <a:pt x="27" y="0"/>
                  </a:cubicBezTo>
                  <a:cubicBezTo>
                    <a:pt x="24" y="1"/>
                    <a:pt x="20" y="1"/>
                    <a:pt x="17" y="1"/>
                  </a:cubicBezTo>
                  <a:cubicBezTo>
                    <a:pt x="11" y="1"/>
                    <a:pt x="6" y="1"/>
                    <a:pt x="0" y="2"/>
                  </a:cubicBezTo>
                  <a:cubicBezTo>
                    <a:pt x="0" y="10"/>
                    <a:pt x="0" y="10"/>
                    <a:pt x="0" y="10"/>
                  </a:cubicBezTo>
                  <a:cubicBezTo>
                    <a:pt x="7" y="10"/>
                    <a:pt x="14" y="10"/>
                    <a:pt x="21" y="10"/>
                  </a:cubicBezTo>
                  <a:cubicBezTo>
                    <a:pt x="24" y="9"/>
                    <a:pt x="27" y="9"/>
                    <a:pt x="30" y="9"/>
                  </a:cubicBezTo>
                  <a:cubicBezTo>
                    <a:pt x="36" y="9"/>
                    <a:pt x="43" y="9"/>
                    <a:pt x="49" y="9"/>
                  </a:cubicBezTo>
                  <a:cubicBezTo>
                    <a:pt x="62" y="9"/>
                    <a:pt x="62" y="9"/>
                    <a:pt x="62" y="9"/>
                  </a:cubicBezTo>
                  <a:cubicBezTo>
                    <a:pt x="78" y="9"/>
                    <a:pt x="78" y="9"/>
                    <a:pt x="78" y="9"/>
                  </a:cubicBezTo>
                  <a:cubicBezTo>
                    <a:pt x="95" y="9"/>
                    <a:pt x="95" y="9"/>
                    <a:pt x="95" y="9"/>
                  </a:cubicBezTo>
                  <a:cubicBezTo>
                    <a:pt x="106" y="9"/>
                    <a:pt x="106" y="9"/>
                    <a:pt x="106" y="9"/>
                  </a:cubicBezTo>
                  <a:cubicBezTo>
                    <a:pt x="113" y="9"/>
                    <a:pt x="120" y="9"/>
                    <a:pt x="127" y="9"/>
                  </a:cubicBezTo>
                  <a:cubicBezTo>
                    <a:pt x="129" y="9"/>
                    <a:pt x="132" y="9"/>
                    <a:pt x="134" y="10"/>
                  </a:cubicBezTo>
                  <a:cubicBezTo>
                    <a:pt x="143" y="10"/>
                    <a:pt x="151" y="10"/>
                    <a:pt x="159" y="10"/>
                  </a:cubicBezTo>
                  <a:cubicBezTo>
                    <a:pt x="169" y="11"/>
                    <a:pt x="180" y="11"/>
                    <a:pt x="191" y="12"/>
                  </a:cubicBezTo>
                  <a:cubicBezTo>
                    <a:pt x="201" y="12"/>
                    <a:pt x="212" y="13"/>
                    <a:pt x="222" y="14"/>
                  </a:cubicBezTo>
                  <a:cubicBezTo>
                    <a:pt x="231" y="14"/>
                    <a:pt x="240" y="15"/>
                    <a:pt x="248" y="15"/>
                  </a:cubicBezTo>
                  <a:cubicBezTo>
                    <a:pt x="250" y="15"/>
                    <a:pt x="252" y="15"/>
                    <a:pt x="254" y="16"/>
                  </a:cubicBezTo>
                  <a:cubicBezTo>
                    <a:pt x="265" y="16"/>
                    <a:pt x="275" y="17"/>
                    <a:pt x="286" y="18"/>
                  </a:cubicBezTo>
                  <a:cubicBezTo>
                    <a:pt x="296" y="19"/>
                    <a:pt x="307" y="20"/>
                    <a:pt x="317" y="20"/>
                  </a:cubicBezTo>
                  <a:cubicBezTo>
                    <a:pt x="328" y="21"/>
                    <a:pt x="338" y="22"/>
                    <a:pt x="349" y="23"/>
                  </a:cubicBezTo>
                  <a:cubicBezTo>
                    <a:pt x="359" y="24"/>
                    <a:pt x="370" y="25"/>
                    <a:pt x="380" y="26"/>
                  </a:cubicBezTo>
                  <a:cubicBezTo>
                    <a:pt x="391" y="27"/>
                    <a:pt x="401" y="28"/>
                    <a:pt x="412" y="29"/>
                  </a:cubicBezTo>
                  <a:cubicBezTo>
                    <a:pt x="422" y="30"/>
                    <a:pt x="433" y="32"/>
                    <a:pt x="443" y="33"/>
                  </a:cubicBezTo>
                  <a:cubicBezTo>
                    <a:pt x="454" y="34"/>
                    <a:pt x="464" y="35"/>
                    <a:pt x="475" y="36"/>
                  </a:cubicBezTo>
                  <a:cubicBezTo>
                    <a:pt x="475" y="36"/>
                    <a:pt x="475" y="36"/>
                    <a:pt x="475" y="36"/>
                  </a:cubicBezTo>
                  <a:cubicBezTo>
                    <a:pt x="506" y="40"/>
                    <a:pt x="506" y="40"/>
                    <a:pt x="506" y="40"/>
                  </a:cubicBezTo>
                  <a:cubicBezTo>
                    <a:pt x="537" y="44"/>
                    <a:pt x="537" y="44"/>
                    <a:pt x="537" y="44"/>
                  </a:cubicBezTo>
                  <a:cubicBezTo>
                    <a:pt x="569" y="47"/>
                    <a:pt x="569" y="47"/>
                    <a:pt x="569" y="47"/>
                  </a:cubicBezTo>
                  <a:cubicBezTo>
                    <a:pt x="600" y="51"/>
                    <a:pt x="600" y="51"/>
                    <a:pt x="600" y="51"/>
                  </a:cubicBezTo>
                  <a:cubicBezTo>
                    <a:pt x="631" y="55"/>
                    <a:pt x="631" y="55"/>
                    <a:pt x="631" y="55"/>
                  </a:cubicBezTo>
                  <a:cubicBezTo>
                    <a:pt x="663" y="58"/>
                    <a:pt x="663" y="58"/>
                    <a:pt x="663" y="58"/>
                  </a:cubicBezTo>
                  <a:cubicBezTo>
                    <a:pt x="694" y="62"/>
                    <a:pt x="694" y="62"/>
                    <a:pt x="694" y="62"/>
                  </a:cubicBezTo>
                  <a:cubicBezTo>
                    <a:pt x="701" y="63"/>
                    <a:pt x="701" y="63"/>
                    <a:pt x="701" y="63"/>
                  </a:cubicBezTo>
                  <a:cubicBezTo>
                    <a:pt x="709" y="64"/>
                    <a:pt x="717" y="65"/>
                    <a:pt x="725" y="66"/>
                  </a:cubicBezTo>
                  <a:cubicBezTo>
                    <a:pt x="736" y="67"/>
                    <a:pt x="746" y="68"/>
                    <a:pt x="757" y="70"/>
                  </a:cubicBezTo>
                  <a:cubicBezTo>
                    <a:pt x="767" y="71"/>
                    <a:pt x="777" y="72"/>
                    <a:pt x="788" y="74"/>
                  </a:cubicBezTo>
                  <a:cubicBezTo>
                    <a:pt x="798" y="75"/>
                    <a:pt x="809" y="76"/>
                    <a:pt x="819" y="78"/>
                  </a:cubicBezTo>
                  <a:cubicBezTo>
                    <a:pt x="830" y="79"/>
                    <a:pt x="840" y="81"/>
                    <a:pt x="850" y="82"/>
                  </a:cubicBezTo>
                  <a:cubicBezTo>
                    <a:pt x="861" y="84"/>
                    <a:pt x="871" y="85"/>
                    <a:pt x="881" y="87"/>
                  </a:cubicBezTo>
                  <a:cubicBezTo>
                    <a:pt x="892" y="88"/>
                    <a:pt x="902" y="90"/>
                    <a:pt x="913" y="91"/>
                  </a:cubicBezTo>
                  <a:cubicBezTo>
                    <a:pt x="917" y="92"/>
                    <a:pt x="922" y="93"/>
                    <a:pt x="926" y="94"/>
                  </a:cubicBezTo>
                  <a:cubicBezTo>
                    <a:pt x="932" y="94"/>
                    <a:pt x="938" y="95"/>
                    <a:pt x="944" y="96"/>
                  </a:cubicBezTo>
                  <a:cubicBezTo>
                    <a:pt x="954" y="98"/>
                    <a:pt x="964" y="100"/>
                    <a:pt x="974" y="102"/>
                  </a:cubicBezTo>
                  <a:cubicBezTo>
                    <a:pt x="977" y="102"/>
                    <a:pt x="980" y="103"/>
                    <a:pt x="982" y="103"/>
                  </a:cubicBezTo>
                  <a:cubicBezTo>
                    <a:pt x="990" y="105"/>
                    <a:pt x="998" y="106"/>
                    <a:pt x="1005" y="107"/>
                  </a:cubicBezTo>
                  <a:cubicBezTo>
                    <a:pt x="1007" y="108"/>
                    <a:pt x="1009" y="108"/>
                    <a:pt x="1010" y="108"/>
                  </a:cubicBezTo>
                  <a:cubicBezTo>
                    <a:pt x="1024" y="111"/>
                    <a:pt x="1024" y="111"/>
                    <a:pt x="1024" y="111"/>
                  </a:cubicBezTo>
                  <a:cubicBezTo>
                    <a:pt x="1025" y="111"/>
                    <a:pt x="1027" y="112"/>
                    <a:pt x="1028" y="112"/>
                  </a:cubicBezTo>
                  <a:cubicBezTo>
                    <a:pt x="1031" y="113"/>
                    <a:pt x="1031" y="113"/>
                    <a:pt x="1031" y="113"/>
                  </a:cubicBezTo>
                  <a:cubicBezTo>
                    <a:pt x="1036" y="114"/>
                    <a:pt x="1036" y="114"/>
                    <a:pt x="1036" y="114"/>
                  </a:cubicBezTo>
                  <a:cubicBezTo>
                    <a:pt x="1038" y="114"/>
                    <a:pt x="1038" y="114"/>
                    <a:pt x="1038" y="114"/>
                  </a:cubicBezTo>
                  <a:cubicBezTo>
                    <a:pt x="1066" y="122"/>
                    <a:pt x="1066" y="122"/>
                    <a:pt x="1066" y="122"/>
                  </a:cubicBezTo>
                  <a:cubicBezTo>
                    <a:pt x="1093" y="129"/>
                    <a:pt x="1093" y="129"/>
                    <a:pt x="1093" y="129"/>
                  </a:cubicBezTo>
                  <a:cubicBezTo>
                    <a:pt x="1094" y="129"/>
                    <a:pt x="1095" y="129"/>
                    <a:pt x="1097" y="130"/>
                  </a:cubicBezTo>
                  <a:cubicBezTo>
                    <a:pt x="1107" y="132"/>
                    <a:pt x="1117" y="135"/>
                    <a:pt x="1127" y="138"/>
                  </a:cubicBezTo>
                  <a:cubicBezTo>
                    <a:pt x="1134" y="139"/>
                    <a:pt x="1141" y="141"/>
                    <a:pt x="1148" y="143"/>
                  </a:cubicBezTo>
                  <a:cubicBezTo>
                    <a:pt x="1151" y="144"/>
                    <a:pt x="1154" y="145"/>
                    <a:pt x="1157" y="146"/>
                  </a:cubicBezTo>
                  <a:cubicBezTo>
                    <a:pt x="1167" y="148"/>
                    <a:pt x="1177" y="151"/>
                    <a:pt x="1188" y="154"/>
                  </a:cubicBezTo>
                  <a:cubicBezTo>
                    <a:pt x="1198" y="157"/>
                    <a:pt x="1208" y="160"/>
                    <a:pt x="1218" y="164"/>
                  </a:cubicBezTo>
                  <a:cubicBezTo>
                    <a:pt x="1228" y="167"/>
                    <a:pt x="1237" y="170"/>
                    <a:pt x="1247" y="174"/>
                  </a:cubicBezTo>
                  <a:cubicBezTo>
                    <a:pt x="1250" y="175"/>
                    <a:pt x="1253" y="176"/>
                    <a:pt x="1256" y="177"/>
                  </a:cubicBezTo>
                  <a:cubicBezTo>
                    <a:pt x="1263" y="179"/>
                    <a:pt x="1270" y="182"/>
                    <a:pt x="1277" y="185"/>
                  </a:cubicBezTo>
                  <a:cubicBezTo>
                    <a:pt x="1287" y="189"/>
                    <a:pt x="1297" y="193"/>
                    <a:pt x="1306" y="198"/>
                  </a:cubicBezTo>
                  <a:cubicBezTo>
                    <a:pt x="1316" y="202"/>
                    <a:pt x="1326" y="207"/>
                    <a:pt x="1335" y="212"/>
                  </a:cubicBezTo>
                  <a:cubicBezTo>
                    <a:pt x="1343" y="216"/>
                    <a:pt x="1351" y="221"/>
                    <a:pt x="1358" y="225"/>
                  </a:cubicBezTo>
                  <a:cubicBezTo>
                    <a:pt x="1360" y="226"/>
                    <a:pt x="1362" y="228"/>
                    <a:pt x="1363" y="229"/>
                  </a:cubicBezTo>
                  <a:cubicBezTo>
                    <a:pt x="1373" y="235"/>
                    <a:pt x="1382" y="241"/>
                    <a:pt x="1391" y="248"/>
                  </a:cubicBezTo>
                  <a:cubicBezTo>
                    <a:pt x="1399" y="254"/>
                    <a:pt x="1406" y="261"/>
                    <a:pt x="1414" y="268"/>
                  </a:cubicBezTo>
                  <a:cubicBezTo>
                    <a:pt x="1422" y="276"/>
                    <a:pt x="1431" y="286"/>
                    <a:pt x="1438" y="296"/>
                  </a:cubicBezTo>
                  <a:cubicBezTo>
                    <a:pt x="1438" y="296"/>
                    <a:pt x="1439" y="296"/>
                    <a:pt x="1439" y="297"/>
                  </a:cubicBezTo>
                  <a:cubicBezTo>
                    <a:pt x="1448" y="309"/>
                    <a:pt x="1455" y="322"/>
                    <a:pt x="1462" y="335"/>
                  </a:cubicBezTo>
                  <a:cubicBezTo>
                    <a:pt x="1470" y="353"/>
                    <a:pt x="1477" y="372"/>
                    <a:pt x="1481" y="391"/>
                  </a:cubicBezTo>
                  <a:cubicBezTo>
                    <a:pt x="1481" y="393"/>
                    <a:pt x="1482" y="398"/>
                    <a:pt x="1482" y="399"/>
                  </a:cubicBezTo>
                  <a:cubicBezTo>
                    <a:pt x="1482" y="422"/>
                    <a:pt x="1478" y="441"/>
                    <a:pt x="1470" y="462"/>
                  </a:cubicBezTo>
                  <a:cubicBezTo>
                    <a:pt x="1469" y="465"/>
                    <a:pt x="1468" y="467"/>
                    <a:pt x="1467" y="470"/>
                  </a:cubicBezTo>
                  <a:cubicBezTo>
                    <a:pt x="1464" y="478"/>
                    <a:pt x="1464" y="478"/>
                    <a:pt x="1464" y="478"/>
                  </a:cubicBezTo>
                  <a:cubicBezTo>
                    <a:pt x="1463" y="480"/>
                    <a:pt x="1462" y="483"/>
                    <a:pt x="1460" y="485"/>
                  </a:cubicBezTo>
                  <a:cubicBezTo>
                    <a:pt x="1459" y="487"/>
                    <a:pt x="1458" y="489"/>
                    <a:pt x="1457" y="490"/>
                  </a:cubicBezTo>
                  <a:cubicBezTo>
                    <a:pt x="1457" y="491"/>
                    <a:pt x="1457" y="492"/>
                    <a:pt x="1456" y="492"/>
                  </a:cubicBezTo>
                  <a:cubicBezTo>
                    <a:pt x="1451" y="502"/>
                    <a:pt x="1444" y="511"/>
                    <a:pt x="1437" y="520"/>
                  </a:cubicBezTo>
                  <a:cubicBezTo>
                    <a:pt x="1430" y="529"/>
                    <a:pt x="1421" y="538"/>
                    <a:pt x="1412" y="546"/>
                  </a:cubicBezTo>
                  <a:cubicBezTo>
                    <a:pt x="1405" y="553"/>
                    <a:pt x="1396" y="559"/>
                    <a:pt x="1388" y="565"/>
                  </a:cubicBezTo>
                  <a:cubicBezTo>
                    <a:pt x="1383" y="569"/>
                    <a:pt x="1378" y="572"/>
                    <a:pt x="1373" y="575"/>
                  </a:cubicBezTo>
                  <a:cubicBezTo>
                    <a:pt x="1361" y="583"/>
                    <a:pt x="1348" y="590"/>
                    <a:pt x="1336" y="597"/>
                  </a:cubicBezTo>
                  <a:cubicBezTo>
                    <a:pt x="1334" y="598"/>
                    <a:pt x="1332" y="599"/>
                    <a:pt x="1330" y="600"/>
                  </a:cubicBezTo>
                  <a:cubicBezTo>
                    <a:pt x="1320" y="605"/>
                    <a:pt x="1310" y="610"/>
                    <a:pt x="1299" y="614"/>
                  </a:cubicBezTo>
                  <a:cubicBezTo>
                    <a:pt x="1288" y="619"/>
                    <a:pt x="1276" y="624"/>
                    <a:pt x="1264" y="629"/>
                  </a:cubicBezTo>
                  <a:cubicBezTo>
                    <a:pt x="1252" y="633"/>
                    <a:pt x="1240" y="637"/>
                    <a:pt x="1229" y="641"/>
                  </a:cubicBezTo>
                  <a:cubicBezTo>
                    <a:pt x="1220" y="644"/>
                    <a:pt x="1212" y="646"/>
                    <a:pt x="1204" y="649"/>
                  </a:cubicBezTo>
                  <a:cubicBezTo>
                    <a:pt x="1200" y="650"/>
                    <a:pt x="1197" y="651"/>
                    <a:pt x="1194" y="652"/>
                  </a:cubicBezTo>
                  <a:cubicBezTo>
                    <a:pt x="1182" y="655"/>
                    <a:pt x="1171" y="658"/>
                    <a:pt x="1159" y="661"/>
                  </a:cubicBezTo>
                  <a:cubicBezTo>
                    <a:pt x="1152" y="663"/>
                    <a:pt x="1145" y="665"/>
                    <a:pt x="1138" y="667"/>
                  </a:cubicBezTo>
                  <a:cubicBezTo>
                    <a:pt x="1134" y="668"/>
                    <a:pt x="1129" y="669"/>
                    <a:pt x="1125" y="670"/>
                  </a:cubicBezTo>
                  <a:cubicBezTo>
                    <a:pt x="1114" y="673"/>
                    <a:pt x="1102" y="676"/>
                    <a:pt x="1091" y="678"/>
                  </a:cubicBezTo>
                  <a:cubicBezTo>
                    <a:pt x="1085" y="680"/>
                    <a:pt x="1078" y="681"/>
                    <a:pt x="1072" y="683"/>
                  </a:cubicBezTo>
                  <a:cubicBezTo>
                    <a:pt x="1067" y="684"/>
                    <a:pt x="1062" y="685"/>
                    <a:pt x="1057" y="687"/>
                  </a:cubicBezTo>
                  <a:cubicBezTo>
                    <a:pt x="1045" y="689"/>
                    <a:pt x="1034" y="692"/>
                    <a:pt x="1023" y="695"/>
                  </a:cubicBezTo>
                  <a:cubicBezTo>
                    <a:pt x="1011" y="698"/>
                    <a:pt x="1000" y="701"/>
                    <a:pt x="988" y="704"/>
                  </a:cubicBezTo>
                  <a:cubicBezTo>
                    <a:pt x="977" y="707"/>
                    <a:pt x="965" y="710"/>
                    <a:pt x="954" y="713"/>
                  </a:cubicBezTo>
                  <a:cubicBezTo>
                    <a:pt x="949" y="714"/>
                    <a:pt x="944" y="716"/>
                    <a:pt x="939" y="717"/>
                  </a:cubicBezTo>
                  <a:cubicBezTo>
                    <a:pt x="933" y="719"/>
                    <a:pt x="926" y="721"/>
                    <a:pt x="920" y="723"/>
                  </a:cubicBezTo>
                  <a:cubicBezTo>
                    <a:pt x="908" y="726"/>
                    <a:pt x="896" y="730"/>
                    <a:pt x="885" y="733"/>
                  </a:cubicBezTo>
                  <a:cubicBezTo>
                    <a:pt x="873" y="737"/>
                    <a:pt x="861" y="741"/>
                    <a:pt x="850" y="745"/>
                  </a:cubicBezTo>
                  <a:cubicBezTo>
                    <a:pt x="838" y="750"/>
                    <a:pt x="826" y="754"/>
                    <a:pt x="814" y="759"/>
                  </a:cubicBezTo>
                  <a:cubicBezTo>
                    <a:pt x="813" y="760"/>
                    <a:pt x="811" y="760"/>
                    <a:pt x="809" y="761"/>
                  </a:cubicBezTo>
                  <a:cubicBezTo>
                    <a:pt x="799" y="765"/>
                    <a:pt x="789" y="770"/>
                    <a:pt x="778" y="775"/>
                  </a:cubicBezTo>
                  <a:cubicBezTo>
                    <a:pt x="768" y="780"/>
                    <a:pt x="757" y="785"/>
                    <a:pt x="747" y="791"/>
                  </a:cubicBezTo>
                  <a:cubicBezTo>
                    <a:pt x="745" y="792"/>
                    <a:pt x="743" y="793"/>
                    <a:pt x="742" y="794"/>
                  </a:cubicBezTo>
                  <a:cubicBezTo>
                    <a:pt x="734" y="799"/>
                    <a:pt x="726" y="804"/>
                    <a:pt x="718" y="810"/>
                  </a:cubicBezTo>
                  <a:cubicBezTo>
                    <a:pt x="713" y="814"/>
                    <a:pt x="708" y="818"/>
                    <a:pt x="703" y="822"/>
                  </a:cubicBezTo>
                  <a:cubicBezTo>
                    <a:pt x="699" y="825"/>
                    <a:pt x="695" y="829"/>
                    <a:pt x="691" y="832"/>
                  </a:cubicBezTo>
                  <a:cubicBezTo>
                    <a:pt x="683" y="841"/>
                    <a:pt x="676" y="850"/>
                    <a:pt x="670" y="860"/>
                  </a:cubicBezTo>
                  <a:cubicBezTo>
                    <a:pt x="665" y="868"/>
                    <a:pt x="665" y="868"/>
                    <a:pt x="665" y="868"/>
                  </a:cubicBezTo>
                  <a:cubicBezTo>
                    <a:pt x="664" y="870"/>
                    <a:pt x="663" y="873"/>
                    <a:pt x="661" y="876"/>
                  </a:cubicBezTo>
                  <a:cubicBezTo>
                    <a:pt x="659" y="881"/>
                    <a:pt x="657" y="887"/>
                    <a:pt x="655" y="892"/>
                  </a:cubicBezTo>
                  <a:cubicBezTo>
                    <a:pt x="649" y="915"/>
                    <a:pt x="647" y="940"/>
                    <a:pt x="653" y="963"/>
                  </a:cubicBezTo>
                  <a:cubicBezTo>
                    <a:pt x="655" y="973"/>
                    <a:pt x="658" y="983"/>
                    <a:pt x="663" y="992"/>
                  </a:cubicBezTo>
                  <a:cubicBezTo>
                    <a:pt x="668" y="1004"/>
                    <a:pt x="675" y="1015"/>
                    <a:pt x="684" y="1026"/>
                  </a:cubicBezTo>
                  <a:cubicBezTo>
                    <a:pt x="684" y="1027"/>
                    <a:pt x="685" y="1028"/>
                    <a:pt x="686" y="1029"/>
                  </a:cubicBezTo>
                  <a:cubicBezTo>
                    <a:pt x="687" y="1030"/>
                    <a:pt x="688" y="1031"/>
                    <a:pt x="689" y="1032"/>
                  </a:cubicBezTo>
                  <a:cubicBezTo>
                    <a:pt x="691" y="1034"/>
                    <a:pt x="693" y="1037"/>
                    <a:pt x="695" y="1039"/>
                  </a:cubicBezTo>
                  <a:cubicBezTo>
                    <a:pt x="697" y="1040"/>
                    <a:pt x="697" y="1040"/>
                    <a:pt x="697" y="1040"/>
                  </a:cubicBezTo>
                  <a:cubicBezTo>
                    <a:pt x="697" y="1041"/>
                    <a:pt x="698" y="1042"/>
                    <a:pt x="699" y="1043"/>
                  </a:cubicBezTo>
                  <a:cubicBezTo>
                    <a:pt x="706" y="1049"/>
                    <a:pt x="706" y="1049"/>
                    <a:pt x="706" y="1049"/>
                  </a:cubicBezTo>
                  <a:cubicBezTo>
                    <a:pt x="709" y="1052"/>
                    <a:pt x="709" y="1052"/>
                    <a:pt x="709" y="1052"/>
                  </a:cubicBezTo>
                  <a:cubicBezTo>
                    <a:pt x="713" y="1054"/>
                    <a:pt x="713" y="1054"/>
                    <a:pt x="713" y="1054"/>
                  </a:cubicBezTo>
                  <a:cubicBezTo>
                    <a:pt x="714" y="1055"/>
                    <a:pt x="715" y="1056"/>
                    <a:pt x="717" y="1057"/>
                  </a:cubicBezTo>
                  <a:cubicBezTo>
                    <a:pt x="717" y="1058"/>
                    <a:pt x="718" y="1059"/>
                    <a:pt x="719" y="1060"/>
                  </a:cubicBezTo>
                  <a:cubicBezTo>
                    <a:pt x="727" y="1065"/>
                    <a:pt x="727" y="1065"/>
                    <a:pt x="727" y="1065"/>
                  </a:cubicBezTo>
                  <a:cubicBezTo>
                    <a:pt x="729" y="1067"/>
                    <a:pt x="732" y="1068"/>
                    <a:pt x="734" y="1070"/>
                  </a:cubicBezTo>
                  <a:cubicBezTo>
                    <a:pt x="737" y="1071"/>
                    <a:pt x="739" y="1073"/>
                    <a:pt x="742" y="1074"/>
                  </a:cubicBezTo>
                  <a:cubicBezTo>
                    <a:pt x="743" y="1075"/>
                    <a:pt x="744" y="1075"/>
                    <a:pt x="744" y="1076"/>
                  </a:cubicBezTo>
                  <a:cubicBezTo>
                    <a:pt x="754" y="1081"/>
                    <a:pt x="764" y="1086"/>
                    <a:pt x="773" y="1090"/>
                  </a:cubicBezTo>
                  <a:cubicBezTo>
                    <a:pt x="783" y="1094"/>
                    <a:pt x="793" y="1098"/>
                    <a:pt x="803" y="1101"/>
                  </a:cubicBezTo>
                  <a:cubicBezTo>
                    <a:pt x="804" y="1101"/>
                    <a:pt x="804" y="1101"/>
                    <a:pt x="805" y="1102"/>
                  </a:cubicBezTo>
                  <a:cubicBezTo>
                    <a:pt x="814" y="1105"/>
                    <a:pt x="824" y="1107"/>
                    <a:pt x="833" y="1110"/>
                  </a:cubicBezTo>
                  <a:cubicBezTo>
                    <a:pt x="843" y="1113"/>
                    <a:pt x="853" y="1115"/>
                    <a:pt x="863" y="1117"/>
                  </a:cubicBezTo>
                  <a:cubicBezTo>
                    <a:pt x="866" y="1118"/>
                    <a:pt x="869" y="1118"/>
                    <a:pt x="872" y="1119"/>
                  </a:cubicBezTo>
                  <a:cubicBezTo>
                    <a:pt x="879" y="1120"/>
                    <a:pt x="887" y="1122"/>
                    <a:pt x="894" y="1123"/>
                  </a:cubicBezTo>
                  <a:cubicBezTo>
                    <a:pt x="905" y="1125"/>
                    <a:pt x="915" y="1126"/>
                    <a:pt x="925" y="1128"/>
                  </a:cubicBezTo>
                  <a:cubicBezTo>
                    <a:pt x="936" y="1129"/>
                    <a:pt x="946" y="1131"/>
                    <a:pt x="957" y="1132"/>
                  </a:cubicBezTo>
                  <a:cubicBezTo>
                    <a:pt x="967" y="1133"/>
                    <a:pt x="978" y="1134"/>
                    <a:pt x="988" y="1135"/>
                  </a:cubicBezTo>
                  <a:cubicBezTo>
                    <a:pt x="995" y="1135"/>
                    <a:pt x="1001" y="1136"/>
                    <a:pt x="1008" y="1136"/>
                  </a:cubicBezTo>
                  <a:cubicBezTo>
                    <a:pt x="1012" y="1137"/>
                    <a:pt x="1016" y="1137"/>
                    <a:pt x="1020" y="1137"/>
                  </a:cubicBezTo>
                  <a:cubicBezTo>
                    <a:pt x="1030" y="1138"/>
                    <a:pt x="1041" y="1139"/>
                    <a:pt x="1052" y="1139"/>
                  </a:cubicBezTo>
                  <a:cubicBezTo>
                    <a:pt x="1062" y="1140"/>
                    <a:pt x="1073" y="1140"/>
                    <a:pt x="1083" y="1140"/>
                  </a:cubicBezTo>
                  <a:cubicBezTo>
                    <a:pt x="1094" y="1141"/>
                    <a:pt x="1105" y="1141"/>
                    <a:pt x="1115" y="1141"/>
                  </a:cubicBezTo>
                  <a:cubicBezTo>
                    <a:pt x="1125" y="1142"/>
                    <a:pt x="1135" y="1142"/>
                    <a:pt x="1145" y="1142"/>
                  </a:cubicBezTo>
                  <a:cubicBezTo>
                    <a:pt x="1146" y="1142"/>
                    <a:pt x="1147" y="1142"/>
                    <a:pt x="1147" y="1142"/>
                  </a:cubicBezTo>
                  <a:cubicBezTo>
                    <a:pt x="1158" y="1142"/>
                    <a:pt x="1169" y="1142"/>
                    <a:pt x="1180" y="1142"/>
                  </a:cubicBezTo>
                  <a:cubicBezTo>
                    <a:pt x="1190" y="1142"/>
                    <a:pt x="1201" y="1142"/>
                    <a:pt x="1212" y="1142"/>
                  </a:cubicBezTo>
                  <a:cubicBezTo>
                    <a:pt x="1223" y="1142"/>
                    <a:pt x="1233" y="1142"/>
                    <a:pt x="1244" y="1142"/>
                  </a:cubicBezTo>
                  <a:cubicBezTo>
                    <a:pt x="1255" y="1142"/>
                    <a:pt x="1265" y="1142"/>
                    <a:pt x="1276" y="1142"/>
                  </a:cubicBezTo>
                  <a:cubicBezTo>
                    <a:pt x="1278" y="1142"/>
                    <a:pt x="1280" y="1142"/>
                    <a:pt x="1282" y="1142"/>
                  </a:cubicBezTo>
                  <a:cubicBezTo>
                    <a:pt x="1291" y="1142"/>
                    <a:pt x="1299" y="1142"/>
                    <a:pt x="1308" y="1142"/>
                  </a:cubicBezTo>
                  <a:cubicBezTo>
                    <a:pt x="1319" y="1142"/>
                    <a:pt x="1330" y="1142"/>
                    <a:pt x="1341" y="1142"/>
                  </a:cubicBezTo>
                  <a:cubicBezTo>
                    <a:pt x="1344" y="1143"/>
                    <a:pt x="1347" y="1143"/>
                    <a:pt x="1350" y="1143"/>
                  </a:cubicBezTo>
                  <a:cubicBezTo>
                    <a:pt x="1358" y="1143"/>
                    <a:pt x="1358" y="1143"/>
                    <a:pt x="1358" y="1143"/>
                  </a:cubicBezTo>
                  <a:cubicBezTo>
                    <a:pt x="1360" y="1143"/>
                    <a:pt x="1360" y="1143"/>
                    <a:pt x="1360" y="1143"/>
                  </a:cubicBezTo>
                  <a:cubicBezTo>
                    <a:pt x="1363" y="1143"/>
                    <a:pt x="1363" y="1143"/>
                    <a:pt x="1363" y="1143"/>
                  </a:cubicBezTo>
                  <a:cubicBezTo>
                    <a:pt x="1367" y="1143"/>
                    <a:pt x="1367" y="1143"/>
                    <a:pt x="1367" y="1143"/>
                  </a:cubicBezTo>
                  <a:cubicBezTo>
                    <a:pt x="1373" y="1142"/>
                    <a:pt x="1373" y="1142"/>
                    <a:pt x="1373" y="1142"/>
                  </a:cubicBezTo>
                  <a:cubicBezTo>
                    <a:pt x="1384" y="1142"/>
                    <a:pt x="1384" y="1142"/>
                    <a:pt x="1384" y="1142"/>
                  </a:cubicBezTo>
                  <a:cubicBezTo>
                    <a:pt x="1405" y="1142"/>
                    <a:pt x="1405" y="1142"/>
                    <a:pt x="1405" y="1142"/>
                  </a:cubicBezTo>
                  <a:cubicBezTo>
                    <a:pt x="1418" y="1142"/>
                    <a:pt x="1418" y="1142"/>
                    <a:pt x="1418" y="1142"/>
                  </a:cubicBezTo>
                  <a:cubicBezTo>
                    <a:pt x="1437" y="1141"/>
                    <a:pt x="1437" y="1141"/>
                    <a:pt x="1437" y="1141"/>
                  </a:cubicBezTo>
                  <a:cubicBezTo>
                    <a:pt x="1470" y="1141"/>
                    <a:pt x="1470" y="1141"/>
                    <a:pt x="1470" y="1141"/>
                  </a:cubicBezTo>
                  <a:cubicBezTo>
                    <a:pt x="1502" y="1140"/>
                    <a:pt x="1502" y="1140"/>
                    <a:pt x="1502" y="1140"/>
                  </a:cubicBezTo>
                  <a:cubicBezTo>
                    <a:pt x="1534" y="1140"/>
                    <a:pt x="1534" y="1140"/>
                    <a:pt x="1534" y="1140"/>
                  </a:cubicBezTo>
                  <a:cubicBezTo>
                    <a:pt x="1567" y="1139"/>
                    <a:pt x="1567" y="1139"/>
                    <a:pt x="1567" y="1139"/>
                  </a:cubicBezTo>
                  <a:cubicBezTo>
                    <a:pt x="1599" y="1139"/>
                    <a:pt x="1599" y="1139"/>
                    <a:pt x="1599" y="1139"/>
                  </a:cubicBezTo>
                  <a:cubicBezTo>
                    <a:pt x="1631" y="1138"/>
                    <a:pt x="1631" y="1138"/>
                    <a:pt x="1631" y="1138"/>
                  </a:cubicBezTo>
                  <a:cubicBezTo>
                    <a:pt x="1664" y="1138"/>
                    <a:pt x="1664" y="1138"/>
                    <a:pt x="1664" y="1138"/>
                  </a:cubicBezTo>
                  <a:cubicBezTo>
                    <a:pt x="1691" y="1137"/>
                    <a:pt x="1691" y="1137"/>
                    <a:pt x="1691" y="1137"/>
                  </a:cubicBezTo>
                  <a:cubicBezTo>
                    <a:pt x="1693" y="1137"/>
                    <a:pt x="1695" y="1137"/>
                    <a:pt x="1696" y="1137"/>
                  </a:cubicBezTo>
                  <a:cubicBezTo>
                    <a:pt x="1707" y="1137"/>
                    <a:pt x="1718" y="1137"/>
                    <a:pt x="1728" y="1137"/>
                  </a:cubicBezTo>
                  <a:cubicBezTo>
                    <a:pt x="1739" y="1137"/>
                    <a:pt x="1750" y="1137"/>
                    <a:pt x="1760" y="1138"/>
                  </a:cubicBezTo>
                  <a:cubicBezTo>
                    <a:pt x="1771" y="1138"/>
                    <a:pt x="1782" y="1138"/>
                    <a:pt x="1792" y="1139"/>
                  </a:cubicBezTo>
                  <a:cubicBezTo>
                    <a:pt x="1803" y="1139"/>
                    <a:pt x="1814" y="1140"/>
                    <a:pt x="1824" y="1140"/>
                  </a:cubicBezTo>
                  <a:cubicBezTo>
                    <a:pt x="1825" y="1140"/>
                    <a:pt x="1826" y="1140"/>
                    <a:pt x="1827" y="1140"/>
                  </a:cubicBezTo>
                  <a:cubicBezTo>
                    <a:pt x="1837" y="1141"/>
                    <a:pt x="1846" y="1142"/>
                    <a:pt x="1856" y="1142"/>
                  </a:cubicBezTo>
                  <a:cubicBezTo>
                    <a:pt x="1867" y="1143"/>
                    <a:pt x="1877" y="1144"/>
                    <a:pt x="1888" y="1145"/>
                  </a:cubicBezTo>
                  <a:cubicBezTo>
                    <a:pt x="1898" y="1146"/>
                    <a:pt x="1909" y="1146"/>
                    <a:pt x="1919" y="1147"/>
                  </a:cubicBezTo>
                  <a:cubicBezTo>
                    <a:pt x="1930" y="1148"/>
                    <a:pt x="1940" y="1150"/>
                    <a:pt x="1951" y="1151"/>
                  </a:cubicBezTo>
                  <a:cubicBezTo>
                    <a:pt x="1955" y="1151"/>
                    <a:pt x="1959" y="1152"/>
                    <a:pt x="1963" y="1152"/>
                  </a:cubicBezTo>
                  <a:cubicBezTo>
                    <a:pt x="1969" y="1153"/>
                    <a:pt x="1976" y="1154"/>
                    <a:pt x="1982" y="1154"/>
                  </a:cubicBezTo>
                  <a:cubicBezTo>
                    <a:pt x="1992" y="1156"/>
                    <a:pt x="2003" y="1157"/>
                    <a:pt x="2013" y="1159"/>
                  </a:cubicBezTo>
                  <a:cubicBezTo>
                    <a:pt x="2024" y="1160"/>
                    <a:pt x="2034" y="1162"/>
                    <a:pt x="2044" y="1163"/>
                  </a:cubicBezTo>
                  <a:cubicBezTo>
                    <a:pt x="2055" y="1165"/>
                    <a:pt x="2065" y="1166"/>
                    <a:pt x="2075" y="1168"/>
                  </a:cubicBezTo>
                  <a:cubicBezTo>
                    <a:pt x="2086" y="1170"/>
                    <a:pt x="2096" y="1172"/>
                    <a:pt x="2106" y="1173"/>
                  </a:cubicBezTo>
                  <a:cubicBezTo>
                    <a:pt x="2117" y="1175"/>
                    <a:pt x="2127" y="1177"/>
                    <a:pt x="2137" y="1179"/>
                  </a:cubicBezTo>
                  <a:cubicBezTo>
                    <a:pt x="2147" y="1181"/>
                    <a:pt x="2158" y="1183"/>
                    <a:pt x="2168" y="1186"/>
                  </a:cubicBezTo>
                  <a:cubicBezTo>
                    <a:pt x="2178" y="1188"/>
                    <a:pt x="2188" y="1190"/>
                    <a:pt x="2198" y="1192"/>
                  </a:cubicBezTo>
                  <a:cubicBezTo>
                    <a:pt x="2209" y="1195"/>
                    <a:pt x="2219" y="1197"/>
                    <a:pt x="2229" y="1199"/>
                  </a:cubicBezTo>
                  <a:cubicBezTo>
                    <a:pt x="2230" y="1200"/>
                    <a:pt x="2230" y="1200"/>
                    <a:pt x="2231" y="1200"/>
                  </a:cubicBezTo>
                  <a:cubicBezTo>
                    <a:pt x="2241" y="1202"/>
                    <a:pt x="2250" y="1205"/>
                    <a:pt x="2259" y="1207"/>
                  </a:cubicBezTo>
                  <a:cubicBezTo>
                    <a:pt x="2269" y="1210"/>
                    <a:pt x="2280" y="1212"/>
                    <a:pt x="2290" y="1215"/>
                  </a:cubicBezTo>
                  <a:cubicBezTo>
                    <a:pt x="2300" y="1218"/>
                    <a:pt x="2310" y="1221"/>
                    <a:pt x="2320" y="1224"/>
                  </a:cubicBezTo>
                  <a:cubicBezTo>
                    <a:pt x="2330" y="1227"/>
                    <a:pt x="2340" y="1230"/>
                    <a:pt x="2350" y="1233"/>
                  </a:cubicBezTo>
                  <a:cubicBezTo>
                    <a:pt x="2360" y="1236"/>
                    <a:pt x="2370" y="1239"/>
                    <a:pt x="2380" y="1242"/>
                  </a:cubicBezTo>
                  <a:cubicBezTo>
                    <a:pt x="2390" y="1245"/>
                    <a:pt x="2400" y="1249"/>
                    <a:pt x="2410" y="1252"/>
                  </a:cubicBezTo>
                  <a:cubicBezTo>
                    <a:pt x="2420" y="1255"/>
                    <a:pt x="2430" y="1259"/>
                    <a:pt x="2440" y="1262"/>
                  </a:cubicBezTo>
                  <a:cubicBezTo>
                    <a:pt x="2449" y="1266"/>
                    <a:pt x="2459" y="1269"/>
                    <a:pt x="2469" y="1273"/>
                  </a:cubicBezTo>
                  <a:cubicBezTo>
                    <a:pt x="2476" y="1276"/>
                    <a:pt x="2484" y="1279"/>
                    <a:pt x="2491" y="1281"/>
                  </a:cubicBezTo>
                  <a:cubicBezTo>
                    <a:pt x="2493" y="1282"/>
                    <a:pt x="2496" y="1283"/>
                    <a:pt x="2499" y="1285"/>
                  </a:cubicBezTo>
                  <a:cubicBezTo>
                    <a:pt x="2509" y="1288"/>
                    <a:pt x="2518" y="1292"/>
                    <a:pt x="2528" y="1296"/>
                  </a:cubicBezTo>
                  <a:cubicBezTo>
                    <a:pt x="2538" y="1300"/>
                    <a:pt x="2548" y="1305"/>
                    <a:pt x="2557" y="1309"/>
                  </a:cubicBezTo>
                  <a:cubicBezTo>
                    <a:pt x="2567" y="1313"/>
                    <a:pt x="2577" y="1317"/>
                    <a:pt x="2587" y="1322"/>
                  </a:cubicBezTo>
                  <a:cubicBezTo>
                    <a:pt x="2596" y="1326"/>
                    <a:pt x="2606" y="1331"/>
                    <a:pt x="2616" y="1335"/>
                  </a:cubicBezTo>
                  <a:cubicBezTo>
                    <a:pt x="2625" y="1340"/>
                    <a:pt x="2635" y="1344"/>
                    <a:pt x="2644" y="1349"/>
                  </a:cubicBezTo>
                  <a:cubicBezTo>
                    <a:pt x="2654" y="1354"/>
                    <a:pt x="2664" y="1359"/>
                    <a:pt x="2673" y="1364"/>
                  </a:cubicBezTo>
                  <a:cubicBezTo>
                    <a:pt x="2683" y="1369"/>
                    <a:pt x="2692" y="1374"/>
                    <a:pt x="2702" y="1379"/>
                  </a:cubicBezTo>
                  <a:cubicBezTo>
                    <a:pt x="2711" y="1384"/>
                    <a:pt x="2721" y="1389"/>
                    <a:pt x="2730" y="1395"/>
                  </a:cubicBezTo>
                  <a:cubicBezTo>
                    <a:pt x="2732" y="1396"/>
                    <a:pt x="2734" y="1397"/>
                    <a:pt x="2736" y="1398"/>
                  </a:cubicBezTo>
                  <a:cubicBezTo>
                    <a:pt x="2744" y="1402"/>
                    <a:pt x="2751" y="1407"/>
                    <a:pt x="2759" y="1411"/>
                  </a:cubicBezTo>
                  <a:cubicBezTo>
                    <a:pt x="2768" y="1417"/>
                    <a:pt x="2777" y="1423"/>
                    <a:pt x="2787" y="1428"/>
                  </a:cubicBezTo>
                  <a:cubicBezTo>
                    <a:pt x="2796" y="1434"/>
                    <a:pt x="2806" y="1440"/>
                    <a:pt x="2815" y="1446"/>
                  </a:cubicBezTo>
                  <a:cubicBezTo>
                    <a:pt x="2824" y="1452"/>
                    <a:pt x="2833" y="1458"/>
                    <a:pt x="2843" y="1465"/>
                  </a:cubicBezTo>
                  <a:cubicBezTo>
                    <a:pt x="2846" y="1466"/>
                    <a:pt x="2848" y="1468"/>
                    <a:pt x="2851" y="1470"/>
                  </a:cubicBezTo>
                  <a:cubicBezTo>
                    <a:pt x="2858" y="1475"/>
                    <a:pt x="2864" y="1479"/>
                    <a:pt x="2870" y="1484"/>
                  </a:cubicBezTo>
                  <a:cubicBezTo>
                    <a:pt x="2880" y="1490"/>
                    <a:pt x="2889" y="1497"/>
                    <a:pt x="2898" y="1504"/>
                  </a:cubicBezTo>
                  <a:cubicBezTo>
                    <a:pt x="2907" y="1510"/>
                    <a:pt x="2916" y="1517"/>
                    <a:pt x="2925" y="1524"/>
                  </a:cubicBezTo>
                  <a:cubicBezTo>
                    <a:pt x="2934" y="1532"/>
                    <a:pt x="2943" y="1539"/>
                    <a:pt x="2952" y="1546"/>
                  </a:cubicBezTo>
                  <a:cubicBezTo>
                    <a:pt x="2955" y="1548"/>
                    <a:pt x="2957" y="1550"/>
                    <a:pt x="2960" y="1552"/>
                  </a:cubicBezTo>
                  <a:cubicBezTo>
                    <a:pt x="2966" y="1558"/>
                    <a:pt x="2973" y="1563"/>
                    <a:pt x="2979" y="1569"/>
                  </a:cubicBezTo>
                  <a:cubicBezTo>
                    <a:pt x="2988" y="1576"/>
                    <a:pt x="2997" y="1584"/>
                    <a:pt x="3006" y="1592"/>
                  </a:cubicBezTo>
                  <a:cubicBezTo>
                    <a:pt x="3015" y="1600"/>
                    <a:pt x="3023" y="1608"/>
                    <a:pt x="3032" y="1616"/>
                  </a:cubicBezTo>
                  <a:cubicBezTo>
                    <a:pt x="3041" y="1625"/>
                    <a:pt x="3049" y="1633"/>
                    <a:pt x="3057" y="1641"/>
                  </a:cubicBezTo>
                  <a:cubicBezTo>
                    <a:pt x="3065" y="1649"/>
                    <a:pt x="3073" y="1657"/>
                    <a:pt x="3080" y="1665"/>
                  </a:cubicBezTo>
                  <a:cubicBezTo>
                    <a:pt x="3089" y="1674"/>
                    <a:pt x="3097" y="1683"/>
                    <a:pt x="3106" y="1693"/>
                  </a:cubicBezTo>
                  <a:cubicBezTo>
                    <a:pt x="3114" y="1702"/>
                    <a:pt x="3123" y="1712"/>
                    <a:pt x="3131" y="1722"/>
                  </a:cubicBezTo>
                  <a:cubicBezTo>
                    <a:pt x="3136" y="1728"/>
                    <a:pt x="3141" y="1734"/>
                    <a:pt x="3146" y="1741"/>
                  </a:cubicBezTo>
                  <a:cubicBezTo>
                    <a:pt x="3150" y="1745"/>
                    <a:pt x="3153" y="1749"/>
                    <a:pt x="3156" y="1753"/>
                  </a:cubicBezTo>
                  <a:cubicBezTo>
                    <a:pt x="3160" y="1758"/>
                    <a:pt x="3164" y="1763"/>
                    <a:pt x="3167" y="1767"/>
                  </a:cubicBezTo>
                  <a:cubicBezTo>
                    <a:pt x="3172" y="1773"/>
                    <a:pt x="3176" y="1779"/>
                    <a:pt x="3181" y="1786"/>
                  </a:cubicBezTo>
                  <a:cubicBezTo>
                    <a:pt x="3183" y="1789"/>
                    <a:pt x="3185" y="1792"/>
                    <a:pt x="3187" y="1795"/>
                  </a:cubicBezTo>
                  <a:cubicBezTo>
                    <a:pt x="3193" y="1803"/>
                    <a:pt x="3199" y="1812"/>
                    <a:pt x="3205" y="1820"/>
                  </a:cubicBezTo>
                  <a:cubicBezTo>
                    <a:pt x="3205" y="1821"/>
                    <a:pt x="3206" y="1822"/>
                    <a:pt x="3206" y="1823"/>
                  </a:cubicBezTo>
                  <a:cubicBezTo>
                    <a:pt x="3213" y="1832"/>
                    <a:pt x="3219" y="1842"/>
                    <a:pt x="3225" y="1851"/>
                  </a:cubicBezTo>
                  <a:cubicBezTo>
                    <a:pt x="3226" y="1853"/>
                    <a:pt x="3227" y="1855"/>
                    <a:pt x="3228" y="1857"/>
                  </a:cubicBezTo>
                  <a:cubicBezTo>
                    <a:pt x="3236" y="1869"/>
                    <a:pt x="3244" y="1882"/>
                    <a:pt x="3251" y="1895"/>
                  </a:cubicBezTo>
                  <a:cubicBezTo>
                    <a:pt x="3259" y="1909"/>
                    <a:pt x="3266" y="1923"/>
                    <a:pt x="3273" y="1937"/>
                  </a:cubicBezTo>
                  <a:cubicBezTo>
                    <a:pt x="3279" y="1948"/>
                    <a:pt x="3284" y="1959"/>
                    <a:pt x="3289" y="1970"/>
                  </a:cubicBezTo>
                  <a:cubicBezTo>
                    <a:pt x="3291" y="1974"/>
                    <a:pt x="3293" y="1979"/>
                    <a:pt x="3295" y="1983"/>
                  </a:cubicBezTo>
                  <a:cubicBezTo>
                    <a:pt x="3302" y="1999"/>
                    <a:pt x="3309" y="2015"/>
                    <a:pt x="3316" y="2032"/>
                  </a:cubicBezTo>
                  <a:cubicBezTo>
                    <a:pt x="3322" y="2050"/>
                    <a:pt x="3329" y="2069"/>
                    <a:pt x="3335" y="2087"/>
                  </a:cubicBezTo>
                  <a:cubicBezTo>
                    <a:pt x="3336" y="2090"/>
                    <a:pt x="3337" y="2093"/>
                    <a:pt x="3338" y="2097"/>
                  </a:cubicBezTo>
                  <a:cubicBezTo>
                    <a:pt x="3343" y="2113"/>
                    <a:pt x="3347" y="2130"/>
                    <a:pt x="3352" y="2146"/>
                  </a:cubicBezTo>
                  <a:cubicBezTo>
                    <a:pt x="3373" y="2146"/>
                    <a:pt x="3373" y="2146"/>
                    <a:pt x="3373" y="2146"/>
                  </a:cubicBezTo>
                  <a:cubicBezTo>
                    <a:pt x="3371" y="2136"/>
                    <a:pt x="3368" y="2126"/>
                    <a:pt x="3365" y="2116"/>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10" name="Freeform 7"/>
            <p:cNvSpPr>
              <a:spLocks/>
            </p:cNvSpPr>
            <p:nvPr/>
          </p:nvSpPr>
          <p:spPr bwMode="auto">
            <a:xfrm>
              <a:off x="0" y="1825625"/>
              <a:ext cx="5667375" cy="5073650"/>
            </a:xfrm>
            <a:custGeom>
              <a:avLst/>
              <a:gdLst>
                <a:gd name="T0" fmla="*/ 2234 w 2234"/>
                <a:gd name="T1" fmla="*/ 1809 h 1999"/>
                <a:gd name="T2" fmla="*/ 2223 w 2234"/>
                <a:gd name="T3" fmla="*/ 1712 h 1999"/>
                <a:gd name="T4" fmla="*/ 2172 w 2234"/>
                <a:gd name="T5" fmla="*/ 1596 h 1999"/>
                <a:gd name="T6" fmla="*/ 2110 w 2234"/>
                <a:gd name="T7" fmla="*/ 1522 h 1999"/>
                <a:gd name="T8" fmla="*/ 2042 w 2234"/>
                <a:gd name="T9" fmla="*/ 1465 h 1999"/>
                <a:gd name="T10" fmla="*/ 1962 w 2234"/>
                <a:gd name="T11" fmla="*/ 1413 h 1999"/>
                <a:gd name="T12" fmla="*/ 1897 w 2234"/>
                <a:gd name="T13" fmla="*/ 1382 h 1999"/>
                <a:gd name="T14" fmla="*/ 1698 w 2234"/>
                <a:gd name="T15" fmla="*/ 1328 h 1999"/>
                <a:gd name="T16" fmla="*/ 1491 w 2234"/>
                <a:gd name="T17" fmla="*/ 1304 h 1999"/>
                <a:gd name="T18" fmla="*/ 1282 w 2234"/>
                <a:gd name="T19" fmla="*/ 1291 h 1999"/>
                <a:gd name="T20" fmla="*/ 1049 w 2234"/>
                <a:gd name="T21" fmla="*/ 1279 h 1999"/>
                <a:gd name="T22" fmla="*/ 842 w 2234"/>
                <a:gd name="T23" fmla="*/ 1260 h 1999"/>
                <a:gd name="T24" fmla="*/ 640 w 2234"/>
                <a:gd name="T25" fmla="*/ 1230 h 1999"/>
                <a:gd name="T26" fmla="*/ 453 w 2234"/>
                <a:gd name="T27" fmla="*/ 1187 h 1999"/>
                <a:gd name="T28" fmla="*/ 272 w 2234"/>
                <a:gd name="T29" fmla="*/ 1119 h 1999"/>
                <a:gd name="T30" fmla="*/ 130 w 2234"/>
                <a:gd name="T31" fmla="*/ 1012 h 1999"/>
                <a:gd name="T32" fmla="*/ 93 w 2234"/>
                <a:gd name="T33" fmla="*/ 950 h 1999"/>
                <a:gd name="T34" fmla="*/ 107 w 2234"/>
                <a:gd name="T35" fmla="*/ 760 h 1999"/>
                <a:gd name="T36" fmla="*/ 159 w 2234"/>
                <a:gd name="T37" fmla="*/ 689 h 1999"/>
                <a:gd name="T38" fmla="*/ 299 w 2234"/>
                <a:gd name="T39" fmla="*/ 582 h 1999"/>
                <a:gd name="T40" fmla="*/ 511 w 2234"/>
                <a:gd name="T41" fmla="*/ 494 h 1999"/>
                <a:gd name="T42" fmla="*/ 711 w 2234"/>
                <a:gd name="T43" fmla="*/ 441 h 1999"/>
                <a:gd name="T44" fmla="*/ 940 w 2234"/>
                <a:gd name="T45" fmla="*/ 369 h 1999"/>
                <a:gd name="T46" fmla="*/ 1051 w 2234"/>
                <a:gd name="T47" fmla="*/ 208 h 1999"/>
                <a:gd name="T48" fmla="*/ 992 w 2234"/>
                <a:gd name="T49" fmla="*/ 125 h 1999"/>
                <a:gd name="T50" fmla="*/ 843 w 2234"/>
                <a:gd name="T51" fmla="*/ 58 h 1999"/>
                <a:gd name="T52" fmla="*/ 637 w 2234"/>
                <a:gd name="T53" fmla="*/ 32 h 1999"/>
                <a:gd name="T54" fmla="*/ 443 w 2234"/>
                <a:gd name="T55" fmla="*/ 19 h 1999"/>
                <a:gd name="T56" fmla="*/ 218 w 2234"/>
                <a:gd name="T57" fmla="*/ 9 h 1999"/>
                <a:gd name="T58" fmla="*/ 8 w 2234"/>
                <a:gd name="T59" fmla="*/ 0 h 1999"/>
                <a:gd name="T60" fmla="*/ 153 w 2234"/>
                <a:gd name="T61" fmla="*/ 15 h 1999"/>
                <a:gd name="T62" fmla="*/ 386 w 2234"/>
                <a:gd name="T63" fmla="*/ 26 h 1999"/>
                <a:gd name="T64" fmla="*/ 595 w 2234"/>
                <a:gd name="T65" fmla="*/ 38 h 1999"/>
                <a:gd name="T66" fmla="*/ 801 w 2234"/>
                <a:gd name="T67" fmla="*/ 59 h 1999"/>
                <a:gd name="T68" fmla="*/ 954 w 2234"/>
                <a:gd name="T69" fmla="*/ 109 h 1999"/>
                <a:gd name="T70" fmla="*/ 1036 w 2234"/>
                <a:gd name="T71" fmla="*/ 195 h 1999"/>
                <a:gd name="T72" fmla="*/ 965 w 2234"/>
                <a:gd name="T73" fmla="*/ 340 h 1999"/>
                <a:gd name="T74" fmla="*/ 733 w 2234"/>
                <a:gd name="T75" fmla="*/ 423 h 1999"/>
                <a:gd name="T76" fmla="*/ 516 w 2234"/>
                <a:gd name="T77" fmla="*/ 478 h 1999"/>
                <a:gd name="T78" fmla="*/ 299 w 2234"/>
                <a:gd name="T79" fmla="*/ 565 h 1999"/>
                <a:gd name="T80" fmla="*/ 171 w 2234"/>
                <a:gd name="T81" fmla="*/ 655 h 1999"/>
                <a:gd name="T82" fmla="*/ 101 w 2234"/>
                <a:gd name="T83" fmla="*/ 741 h 1999"/>
                <a:gd name="T84" fmla="*/ 72 w 2234"/>
                <a:gd name="T85" fmla="*/ 927 h 1999"/>
                <a:gd name="T86" fmla="*/ 103 w 2234"/>
                <a:gd name="T87" fmla="*/ 995 h 1999"/>
                <a:gd name="T88" fmla="*/ 225 w 2234"/>
                <a:gd name="T89" fmla="*/ 1107 h 1999"/>
                <a:gd name="T90" fmla="*/ 395 w 2234"/>
                <a:gd name="T91" fmla="*/ 1184 h 1999"/>
                <a:gd name="T92" fmla="*/ 594 w 2234"/>
                <a:gd name="T93" fmla="*/ 1236 h 1999"/>
                <a:gd name="T94" fmla="*/ 798 w 2234"/>
                <a:gd name="T95" fmla="*/ 1270 h 1999"/>
                <a:gd name="T96" fmla="*/ 1004 w 2234"/>
                <a:gd name="T97" fmla="*/ 1292 h 1999"/>
                <a:gd name="T98" fmla="*/ 1213 w 2234"/>
                <a:gd name="T99" fmla="*/ 1305 h 1999"/>
                <a:gd name="T100" fmla="*/ 1422 w 2234"/>
                <a:gd name="T101" fmla="*/ 1316 h 1999"/>
                <a:gd name="T102" fmla="*/ 1629 w 2234"/>
                <a:gd name="T103" fmla="*/ 1336 h 1999"/>
                <a:gd name="T104" fmla="*/ 1809 w 2234"/>
                <a:gd name="T105" fmla="*/ 1370 h 1999"/>
                <a:gd name="T106" fmla="*/ 1950 w 2234"/>
                <a:gd name="T107" fmla="*/ 1425 h 1999"/>
                <a:gd name="T108" fmla="*/ 2001 w 2234"/>
                <a:gd name="T109" fmla="*/ 1456 h 1999"/>
                <a:gd name="T110" fmla="*/ 2081 w 2234"/>
                <a:gd name="T111" fmla="*/ 1516 h 1999"/>
                <a:gd name="T112" fmla="*/ 2152 w 2234"/>
                <a:gd name="T113" fmla="*/ 1598 h 1999"/>
                <a:gd name="T114" fmla="*/ 2200 w 2234"/>
                <a:gd name="T115" fmla="*/ 1699 h 1999"/>
                <a:gd name="T116" fmla="*/ 2214 w 2234"/>
                <a:gd name="T117" fmla="*/ 1805 h 1999"/>
                <a:gd name="T118" fmla="*/ 2184 w 2234"/>
                <a:gd name="T119" fmla="*/ 1971 h 1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4" h="1999">
                  <a:moveTo>
                    <a:pt x="2204" y="1980"/>
                  </a:moveTo>
                  <a:cubicBezTo>
                    <a:pt x="2206" y="1971"/>
                    <a:pt x="2206" y="1971"/>
                    <a:pt x="2206" y="1971"/>
                  </a:cubicBezTo>
                  <a:cubicBezTo>
                    <a:pt x="2208" y="1965"/>
                    <a:pt x="2210" y="1959"/>
                    <a:pt x="2212" y="1953"/>
                  </a:cubicBezTo>
                  <a:cubicBezTo>
                    <a:pt x="2214" y="1947"/>
                    <a:pt x="2215" y="1940"/>
                    <a:pt x="2217" y="1934"/>
                  </a:cubicBezTo>
                  <a:cubicBezTo>
                    <a:pt x="2218" y="1928"/>
                    <a:pt x="2220" y="1922"/>
                    <a:pt x="2221" y="1915"/>
                  </a:cubicBezTo>
                  <a:cubicBezTo>
                    <a:pt x="2223" y="1909"/>
                    <a:pt x="2224" y="1903"/>
                    <a:pt x="2225" y="1897"/>
                  </a:cubicBezTo>
                  <a:cubicBezTo>
                    <a:pt x="2227" y="1890"/>
                    <a:pt x="2228" y="1884"/>
                    <a:pt x="2229" y="1877"/>
                  </a:cubicBezTo>
                  <a:cubicBezTo>
                    <a:pt x="2231" y="1864"/>
                    <a:pt x="2232" y="1851"/>
                    <a:pt x="2233" y="1838"/>
                  </a:cubicBezTo>
                  <a:cubicBezTo>
                    <a:pt x="2234" y="1832"/>
                    <a:pt x="2234" y="1825"/>
                    <a:pt x="2234" y="1819"/>
                  </a:cubicBezTo>
                  <a:cubicBezTo>
                    <a:pt x="2234" y="1809"/>
                    <a:pt x="2234" y="1809"/>
                    <a:pt x="2234" y="1809"/>
                  </a:cubicBezTo>
                  <a:cubicBezTo>
                    <a:pt x="2234" y="1799"/>
                    <a:pt x="2234" y="1799"/>
                    <a:pt x="2234" y="1799"/>
                  </a:cubicBezTo>
                  <a:cubicBezTo>
                    <a:pt x="2234" y="1792"/>
                    <a:pt x="2234" y="1785"/>
                    <a:pt x="2233" y="1779"/>
                  </a:cubicBezTo>
                  <a:cubicBezTo>
                    <a:pt x="2233" y="1776"/>
                    <a:pt x="2233" y="1773"/>
                    <a:pt x="2232" y="1770"/>
                  </a:cubicBezTo>
                  <a:cubicBezTo>
                    <a:pt x="2232" y="1766"/>
                    <a:pt x="2232" y="1762"/>
                    <a:pt x="2231" y="1759"/>
                  </a:cubicBezTo>
                  <a:cubicBezTo>
                    <a:pt x="2231" y="1754"/>
                    <a:pt x="2231" y="1754"/>
                    <a:pt x="2231" y="1754"/>
                  </a:cubicBezTo>
                  <a:cubicBezTo>
                    <a:pt x="2230" y="1749"/>
                    <a:pt x="2230" y="1749"/>
                    <a:pt x="2230" y="1749"/>
                  </a:cubicBezTo>
                  <a:cubicBezTo>
                    <a:pt x="2228" y="1739"/>
                    <a:pt x="2228" y="1739"/>
                    <a:pt x="2228" y="1739"/>
                  </a:cubicBezTo>
                  <a:cubicBezTo>
                    <a:pt x="2227" y="1729"/>
                    <a:pt x="2227" y="1729"/>
                    <a:pt x="2227" y="1729"/>
                  </a:cubicBezTo>
                  <a:cubicBezTo>
                    <a:pt x="2226" y="1725"/>
                    <a:pt x="2225" y="1722"/>
                    <a:pt x="2224" y="1719"/>
                  </a:cubicBezTo>
                  <a:cubicBezTo>
                    <a:pt x="2224" y="1716"/>
                    <a:pt x="2223" y="1714"/>
                    <a:pt x="2223" y="1712"/>
                  </a:cubicBezTo>
                  <a:cubicBezTo>
                    <a:pt x="2222" y="1708"/>
                    <a:pt x="2221" y="1703"/>
                    <a:pt x="2219" y="1699"/>
                  </a:cubicBezTo>
                  <a:cubicBezTo>
                    <a:pt x="2217" y="1693"/>
                    <a:pt x="2215" y="1686"/>
                    <a:pt x="2213" y="1680"/>
                  </a:cubicBezTo>
                  <a:cubicBezTo>
                    <a:pt x="2212" y="1676"/>
                    <a:pt x="2211" y="1673"/>
                    <a:pt x="2209" y="1669"/>
                  </a:cubicBezTo>
                  <a:cubicBezTo>
                    <a:pt x="2208" y="1666"/>
                    <a:pt x="2207" y="1663"/>
                    <a:pt x="2206" y="1660"/>
                  </a:cubicBezTo>
                  <a:cubicBezTo>
                    <a:pt x="2203" y="1654"/>
                    <a:pt x="2201" y="1648"/>
                    <a:pt x="2197" y="1642"/>
                  </a:cubicBezTo>
                  <a:cubicBezTo>
                    <a:pt x="2196" y="1639"/>
                    <a:pt x="2195" y="1637"/>
                    <a:pt x="2194" y="1635"/>
                  </a:cubicBezTo>
                  <a:cubicBezTo>
                    <a:pt x="2192" y="1631"/>
                    <a:pt x="2190" y="1627"/>
                    <a:pt x="2188" y="1623"/>
                  </a:cubicBezTo>
                  <a:cubicBezTo>
                    <a:pt x="2184" y="1617"/>
                    <a:pt x="2181" y="1611"/>
                    <a:pt x="2177" y="1605"/>
                  </a:cubicBezTo>
                  <a:cubicBezTo>
                    <a:pt x="2177" y="1605"/>
                    <a:pt x="2177" y="1605"/>
                    <a:pt x="2177" y="1605"/>
                  </a:cubicBezTo>
                  <a:cubicBezTo>
                    <a:pt x="2175" y="1602"/>
                    <a:pt x="2174" y="1599"/>
                    <a:pt x="2172" y="1596"/>
                  </a:cubicBezTo>
                  <a:cubicBezTo>
                    <a:pt x="2166" y="1588"/>
                    <a:pt x="2166" y="1588"/>
                    <a:pt x="2166" y="1588"/>
                  </a:cubicBezTo>
                  <a:cubicBezTo>
                    <a:pt x="2164" y="1585"/>
                    <a:pt x="2162" y="1582"/>
                    <a:pt x="2160" y="1579"/>
                  </a:cubicBezTo>
                  <a:cubicBezTo>
                    <a:pt x="2158" y="1577"/>
                    <a:pt x="2156" y="1574"/>
                    <a:pt x="2154" y="1571"/>
                  </a:cubicBezTo>
                  <a:cubicBezTo>
                    <a:pt x="2150" y="1566"/>
                    <a:pt x="2146" y="1561"/>
                    <a:pt x="2142" y="1557"/>
                  </a:cubicBezTo>
                  <a:cubicBezTo>
                    <a:pt x="2141" y="1556"/>
                    <a:pt x="2141" y="1555"/>
                    <a:pt x="2140" y="1555"/>
                  </a:cubicBezTo>
                  <a:cubicBezTo>
                    <a:pt x="2138" y="1552"/>
                    <a:pt x="2136" y="1549"/>
                    <a:pt x="2134" y="1547"/>
                  </a:cubicBezTo>
                  <a:cubicBezTo>
                    <a:pt x="2126" y="1539"/>
                    <a:pt x="2126" y="1539"/>
                    <a:pt x="2126" y="1539"/>
                  </a:cubicBezTo>
                  <a:cubicBezTo>
                    <a:pt x="2125" y="1538"/>
                    <a:pt x="2124" y="1537"/>
                    <a:pt x="2123" y="1536"/>
                  </a:cubicBezTo>
                  <a:cubicBezTo>
                    <a:pt x="2119" y="1532"/>
                    <a:pt x="2116" y="1528"/>
                    <a:pt x="2112" y="1524"/>
                  </a:cubicBezTo>
                  <a:cubicBezTo>
                    <a:pt x="2111" y="1523"/>
                    <a:pt x="2111" y="1523"/>
                    <a:pt x="2110" y="1522"/>
                  </a:cubicBezTo>
                  <a:cubicBezTo>
                    <a:pt x="2109" y="1522"/>
                    <a:pt x="2109" y="1521"/>
                    <a:pt x="2108" y="1520"/>
                  </a:cubicBezTo>
                  <a:cubicBezTo>
                    <a:pt x="2106" y="1518"/>
                    <a:pt x="2104" y="1516"/>
                    <a:pt x="2101" y="1514"/>
                  </a:cubicBezTo>
                  <a:cubicBezTo>
                    <a:pt x="2098" y="1511"/>
                    <a:pt x="2095" y="1508"/>
                    <a:pt x="2092" y="1506"/>
                  </a:cubicBezTo>
                  <a:cubicBezTo>
                    <a:pt x="2085" y="1498"/>
                    <a:pt x="2085" y="1498"/>
                    <a:pt x="2085" y="1498"/>
                  </a:cubicBezTo>
                  <a:cubicBezTo>
                    <a:pt x="2084" y="1498"/>
                    <a:pt x="2083" y="1497"/>
                    <a:pt x="2082" y="1496"/>
                  </a:cubicBezTo>
                  <a:cubicBezTo>
                    <a:pt x="2080" y="1495"/>
                    <a:pt x="2078" y="1493"/>
                    <a:pt x="2077" y="1492"/>
                  </a:cubicBezTo>
                  <a:cubicBezTo>
                    <a:pt x="2072" y="1488"/>
                    <a:pt x="2067" y="1484"/>
                    <a:pt x="2062" y="1480"/>
                  </a:cubicBezTo>
                  <a:cubicBezTo>
                    <a:pt x="2062" y="1479"/>
                    <a:pt x="2061" y="1479"/>
                    <a:pt x="2060" y="1478"/>
                  </a:cubicBezTo>
                  <a:cubicBezTo>
                    <a:pt x="2055" y="1473"/>
                    <a:pt x="2049" y="1470"/>
                    <a:pt x="2043" y="1465"/>
                  </a:cubicBezTo>
                  <a:cubicBezTo>
                    <a:pt x="2043" y="1465"/>
                    <a:pt x="2043" y="1465"/>
                    <a:pt x="2042" y="1465"/>
                  </a:cubicBezTo>
                  <a:cubicBezTo>
                    <a:pt x="2037" y="1461"/>
                    <a:pt x="2032" y="1457"/>
                    <a:pt x="2026" y="1453"/>
                  </a:cubicBezTo>
                  <a:cubicBezTo>
                    <a:pt x="2025" y="1452"/>
                    <a:pt x="2023" y="1451"/>
                    <a:pt x="2022" y="1450"/>
                  </a:cubicBezTo>
                  <a:cubicBezTo>
                    <a:pt x="2018" y="1447"/>
                    <a:pt x="2013" y="1444"/>
                    <a:pt x="2008" y="1441"/>
                  </a:cubicBezTo>
                  <a:cubicBezTo>
                    <a:pt x="2002" y="1437"/>
                    <a:pt x="2002" y="1437"/>
                    <a:pt x="2002" y="1437"/>
                  </a:cubicBezTo>
                  <a:cubicBezTo>
                    <a:pt x="1999" y="1435"/>
                    <a:pt x="1999" y="1435"/>
                    <a:pt x="1999" y="1435"/>
                  </a:cubicBezTo>
                  <a:cubicBezTo>
                    <a:pt x="1995" y="1432"/>
                    <a:pt x="1995" y="1432"/>
                    <a:pt x="1995" y="1432"/>
                  </a:cubicBezTo>
                  <a:cubicBezTo>
                    <a:pt x="1990" y="1429"/>
                    <a:pt x="1990" y="1429"/>
                    <a:pt x="1990" y="1429"/>
                  </a:cubicBezTo>
                  <a:cubicBezTo>
                    <a:pt x="1987" y="1428"/>
                    <a:pt x="1984" y="1426"/>
                    <a:pt x="1981" y="1424"/>
                  </a:cubicBezTo>
                  <a:cubicBezTo>
                    <a:pt x="1978" y="1422"/>
                    <a:pt x="1975" y="1420"/>
                    <a:pt x="1972" y="1419"/>
                  </a:cubicBezTo>
                  <a:cubicBezTo>
                    <a:pt x="1962" y="1413"/>
                    <a:pt x="1962" y="1413"/>
                    <a:pt x="1962" y="1413"/>
                  </a:cubicBezTo>
                  <a:cubicBezTo>
                    <a:pt x="1961" y="1412"/>
                    <a:pt x="1961" y="1412"/>
                    <a:pt x="1961" y="1412"/>
                  </a:cubicBezTo>
                  <a:cubicBezTo>
                    <a:pt x="1960" y="1412"/>
                    <a:pt x="1960" y="1412"/>
                    <a:pt x="1960" y="1412"/>
                  </a:cubicBezTo>
                  <a:cubicBezTo>
                    <a:pt x="1958" y="1410"/>
                    <a:pt x="1958" y="1410"/>
                    <a:pt x="1958" y="1410"/>
                  </a:cubicBezTo>
                  <a:cubicBezTo>
                    <a:pt x="1953" y="1408"/>
                    <a:pt x="1953" y="1408"/>
                    <a:pt x="1953" y="1408"/>
                  </a:cubicBezTo>
                  <a:cubicBezTo>
                    <a:pt x="1943" y="1403"/>
                    <a:pt x="1943" y="1403"/>
                    <a:pt x="1943" y="1403"/>
                  </a:cubicBezTo>
                  <a:cubicBezTo>
                    <a:pt x="1940" y="1401"/>
                    <a:pt x="1940" y="1401"/>
                    <a:pt x="1940" y="1401"/>
                  </a:cubicBezTo>
                  <a:cubicBezTo>
                    <a:pt x="1934" y="1398"/>
                    <a:pt x="1934" y="1398"/>
                    <a:pt x="1934" y="1398"/>
                  </a:cubicBezTo>
                  <a:cubicBezTo>
                    <a:pt x="1929" y="1395"/>
                    <a:pt x="1923" y="1393"/>
                    <a:pt x="1918" y="1391"/>
                  </a:cubicBezTo>
                  <a:cubicBezTo>
                    <a:pt x="1917" y="1390"/>
                    <a:pt x="1915" y="1389"/>
                    <a:pt x="1914" y="1389"/>
                  </a:cubicBezTo>
                  <a:cubicBezTo>
                    <a:pt x="1908" y="1386"/>
                    <a:pt x="1903" y="1384"/>
                    <a:pt x="1897" y="1382"/>
                  </a:cubicBezTo>
                  <a:cubicBezTo>
                    <a:pt x="1890" y="1379"/>
                    <a:pt x="1883" y="1376"/>
                    <a:pt x="1875" y="1373"/>
                  </a:cubicBezTo>
                  <a:cubicBezTo>
                    <a:pt x="1868" y="1371"/>
                    <a:pt x="1861" y="1368"/>
                    <a:pt x="1854" y="1366"/>
                  </a:cubicBezTo>
                  <a:cubicBezTo>
                    <a:pt x="1846" y="1363"/>
                    <a:pt x="1839" y="1361"/>
                    <a:pt x="1832" y="1358"/>
                  </a:cubicBezTo>
                  <a:cubicBezTo>
                    <a:pt x="1824" y="1356"/>
                    <a:pt x="1817" y="1354"/>
                    <a:pt x="1810" y="1352"/>
                  </a:cubicBezTo>
                  <a:cubicBezTo>
                    <a:pt x="1802" y="1350"/>
                    <a:pt x="1795" y="1348"/>
                    <a:pt x="1787" y="1346"/>
                  </a:cubicBezTo>
                  <a:cubicBezTo>
                    <a:pt x="1780" y="1345"/>
                    <a:pt x="1773" y="1343"/>
                    <a:pt x="1765" y="1341"/>
                  </a:cubicBezTo>
                  <a:cubicBezTo>
                    <a:pt x="1759" y="1340"/>
                    <a:pt x="1753" y="1338"/>
                    <a:pt x="1746" y="1337"/>
                  </a:cubicBezTo>
                  <a:cubicBezTo>
                    <a:pt x="1745" y="1337"/>
                    <a:pt x="1744" y="1336"/>
                    <a:pt x="1743" y="1336"/>
                  </a:cubicBezTo>
                  <a:cubicBezTo>
                    <a:pt x="1735" y="1335"/>
                    <a:pt x="1728" y="1333"/>
                    <a:pt x="1720" y="1332"/>
                  </a:cubicBezTo>
                  <a:cubicBezTo>
                    <a:pt x="1713" y="1330"/>
                    <a:pt x="1705" y="1329"/>
                    <a:pt x="1698" y="1328"/>
                  </a:cubicBezTo>
                  <a:cubicBezTo>
                    <a:pt x="1690" y="1327"/>
                    <a:pt x="1682" y="1325"/>
                    <a:pt x="1675" y="1324"/>
                  </a:cubicBezTo>
                  <a:cubicBezTo>
                    <a:pt x="1667" y="1323"/>
                    <a:pt x="1660" y="1322"/>
                    <a:pt x="1652" y="1321"/>
                  </a:cubicBezTo>
                  <a:cubicBezTo>
                    <a:pt x="1645" y="1320"/>
                    <a:pt x="1637" y="1319"/>
                    <a:pt x="1629" y="1318"/>
                  </a:cubicBezTo>
                  <a:cubicBezTo>
                    <a:pt x="1622" y="1317"/>
                    <a:pt x="1614" y="1316"/>
                    <a:pt x="1606" y="1315"/>
                  </a:cubicBezTo>
                  <a:cubicBezTo>
                    <a:pt x="1599" y="1314"/>
                    <a:pt x="1591" y="1313"/>
                    <a:pt x="1583" y="1312"/>
                  </a:cubicBezTo>
                  <a:cubicBezTo>
                    <a:pt x="1579" y="1312"/>
                    <a:pt x="1574" y="1311"/>
                    <a:pt x="1569" y="1311"/>
                  </a:cubicBezTo>
                  <a:cubicBezTo>
                    <a:pt x="1566" y="1311"/>
                    <a:pt x="1563" y="1310"/>
                    <a:pt x="1560" y="1310"/>
                  </a:cubicBezTo>
                  <a:cubicBezTo>
                    <a:pt x="1553" y="1309"/>
                    <a:pt x="1545" y="1309"/>
                    <a:pt x="1537" y="1308"/>
                  </a:cubicBezTo>
                  <a:cubicBezTo>
                    <a:pt x="1530" y="1307"/>
                    <a:pt x="1522" y="1307"/>
                    <a:pt x="1514" y="1306"/>
                  </a:cubicBezTo>
                  <a:cubicBezTo>
                    <a:pt x="1507" y="1305"/>
                    <a:pt x="1499" y="1305"/>
                    <a:pt x="1491" y="1304"/>
                  </a:cubicBezTo>
                  <a:cubicBezTo>
                    <a:pt x="1483" y="1303"/>
                    <a:pt x="1476" y="1303"/>
                    <a:pt x="1468" y="1302"/>
                  </a:cubicBezTo>
                  <a:cubicBezTo>
                    <a:pt x="1460" y="1302"/>
                    <a:pt x="1453" y="1301"/>
                    <a:pt x="1445" y="1300"/>
                  </a:cubicBezTo>
                  <a:cubicBezTo>
                    <a:pt x="1437" y="1300"/>
                    <a:pt x="1429" y="1299"/>
                    <a:pt x="1422" y="1299"/>
                  </a:cubicBezTo>
                  <a:cubicBezTo>
                    <a:pt x="1414" y="1298"/>
                    <a:pt x="1406" y="1298"/>
                    <a:pt x="1398" y="1297"/>
                  </a:cubicBezTo>
                  <a:cubicBezTo>
                    <a:pt x="1395" y="1297"/>
                    <a:pt x="1392" y="1297"/>
                    <a:pt x="1388" y="1297"/>
                  </a:cubicBezTo>
                  <a:cubicBezTo>
                    <a:pt x="1384" y="1297"/>
                    <a:pt x="1379" y="1296"/>
                    <a:pt x="1375" y="1296"/>
                  </a:cubicBezTo>
                  <a:cubicBezTo>
                    <a:pt x="1367" y="1296"/>
                    <a:pt x="1360" y="1295"/>
                    <a:pt x="1352" y="1295"/>
                  </a:cubicBezTo>
                  <a:cubicBezTo>
                    <a:pt x="1344" y="1294"/>
                    <a:pt x="1336" y="1294"/>
                    <a:pt x="1329" y="1293"/>
                  </a:cubicBezTo>
                  <a:cubicBezTo>
                    <a:pt x="1321" y="1293"/>
                    <a:pt x="1313" y="1293"/>
                    <a:pt x="1305" y="1292"/>
                  </a:cubicBezTo>
                  <a:cubicBezTo>
                    <a:pt x="1298" y="1292"/>
                    <a:pt x="1290" y="1291"/>
                    <a:pt x="1282" y="1291"/>
                  </a:cubicBezTo>
                  <a:cubicBezTo>
                    <a:pt x="1274" y="1291"/>
                    <a:pt x="1267" y="1290"/>
                    <a:pt x="1259" y="1290"/>
                  </a:cubicBezTo>
                  <a:cubicBezTo>
                    <a:pt x="1251" y="1289"/>
                    <a:pt x="1243" y="1289"/>
                    <a:pt x="1235" y="1289"/>
                  </a:cubicBezTo>
                  <a:cubicBezTo>
                    <a:pt x="1228" y="1288"/>
                    <a:pt x="1220" y="1288"/>
                    <a:pt x="1212" y="1288"/>
                  </a:cubicBezTo>
                  <a:cubicBezTo>
                    <a:pt x="1204" y="1287"/>
                    <a:pt x="1197" y="1287"/>
                    <a:pt x="1189" y="1286"/>
                  </a:cubicBezTo>
                  <a:cubicBezTo>
                    <a:pt x="1181" y="1286"/>
                    <a:pt x="1173" y="1286"/>
                    <a:pt x="1166" y="1285"/>
                  </a:cubicBezTo>
                  <a:cubicBezTo>
                    <a:pt x="1158" y="1285"/>
                    <a:pt x="1150" y="1284"/>
                    <a:pt x="1142" y="1284"/>
                  </a:cubicBezTo>
                  <a:cubicBezTo>
                    <a:pt x="1135" y="1284"/>
                    <a:pt x="1127" y="1283"/>
                    <a:pt x="1119" y="1283"/>
                  </a:cubicBezTo>
                  <a:cubicBezTo>
                    <a:pt x="1111" y="1282"/>
                    <a:pt x="1104" y="1282"/>
                    <a:pt x="1096" y="1281"/>
                  </a:cubicBezTo>
                  <a:cubicBezTo>
                    <a:pt x="1088" y="1281"/>
                    <a:pt x="1080" y="1281"/>
                    <a:pt x="1073" y="1280"/>
                  </a:cubicBezTo>
                  <a:cubicBezTo>
                    <a:pt x="1065" y="1280"/>
                    <a:pt x="1057" y="1279"/>
                    <a:pt x="1049" y="1279"/>
                  </a:cubicBezTo>
                  <a:cubicBezTo>
                    <a:pt x="1042" y="1278"/>
                    <a:pt x="1034" y="1278"/>
                    <a:pt x="1026" y="1277"/>
                  </a:cubicBezTo>
                  <a:cubicBezTo>
                    <a:pt x="1023" y="1277"/>
                    <a:pt x="1020" y="1277"/>
                    <a:pt x="1017" y="1276"/>
                  </a:cubicBezTo>
                  <a:cubicBezTo>
                    <a:pt x="1012" y="1276"/>
                    <a:pt x="1008" y="1276"/>
                    <a:pt x="1003" y="1275"/>
                  </a:cubicBezTo>
                  <a:cubicBezTo>
                    <a:pt x="995" y="1275"/>
                    <a:pt x="988" y="1274"/>
                    <a:pt x="980" y="1274"/>
                  </a:cubicBezTo>
                  <a:cubicBezTo>
                    <a:pt x="972" y="1273"/>
                    <a:pt x="964" y="1272"/>
                    <a:pt x="957" y="1272"/>
                  </a:cubicBezTo>
                  <a:cubicBezTo>
                    <a:pt x="949" y="1271"/>
                    <a:pt x="941" y="1270"/>
                    <a:pt x="934" y="1270"/>
                  </a:cubicBezTo>
                  <a:cubicBezTo>
                    <a:pt x="926" y="1269"/>
                    <a:pt x="918" y="1268"/>
                    <a:pt x="911" y="1267"/>
                  </a:cubicBezTo>
                  <a:cubicBezTo>
                    <a:pt x="903" y="1267"/>
                    <a:pt x="895" y="1266"/>
                    <a:pt x="888" y="1265"/>
                  </a:cubicBezTo>
                  <a:cubicBezTo>
                    <a:pt x="880" y="1264"/>
                    <a:pt x="872" y="1263"/>
                    <a:pt x="865" y="1263"/>
                  </a:cubicBezTo>
                  <a:cubicBezTo>
                    <a:pt x="857" y="1262"/>
                    <a:pt x="849" y="1261"/>
                    <a:pt x="842" y="1260"/>
                  </a:cubicBezTo>
                  <a:cubicBezTo>
                    <a:pt x="837" y="1259"/>
                    <a:pt x="833" y="1259"/>
                    <a:pt x="829" y="1258"/>
                  </a:cubicBezTo>
                  <a:cubicBezTo>
                    <a:pt x="826" y="1258"/>
                    <a:pt x="822" y="1257"/>
                    <a:pt x="819" y="1257"/>
                  </a:cubicBezTo>
                  <a:cubicBezTo>
                    <a:pt x="811" y="1256"/>
                    <a:pt x="803" y="1255"/>
                    <a:pt x="796" y="1254"/>
                  </a:cubicBezTo>
                  <a:cubicBezTo>
                    <a:pt x="788" y="1253"/>
                    <a:pt x="781" y="1252"/>
                    <a:pt x="773" y="1251"/>
                  </a:cubicBezTo>
                  <a:cubicBezTo>
                    <a:pt x="765" y="1250"/>
                    <a:pt x="758" y="1249"/>
                    <a:pt x="750" y="1248"/>
                  </a:cubicBezTo>
                  <a:cubicBezTo>
                    <a:pt x="743" y="1247"/>
                    <a:pt x="735" y="1246"/>
                    <a:pt x="727" y="1244"/>
                  </a:cubicBezTo>
                  <a:cubicBezTo>
                    <a:pt x="720" y="1243"/>
                    <a:pt x="712" y="1242"/>
                    <a:pt x="705" y="1241"/>
                  </a:cubicBezTo>
                  <a:cubicBezTo>
                    <a:pt x="697" y="1240"/>
                    <a:pt x="690" y="1238"/>
                    <a:pt x="682" y="1237"/>
                  </a:cubicBezTo>
                  <a:cubicBezTo>
                    <a:pt x="674" y="1236"/>
                    <a:pt x="667" y="1235"/>
                    <a:pt x="659" y="1233"/>
                  </a:cubicBezTo>
                  <a:cubicBezTo>
                    <a:pt x="653" y="1232"/>
                    <a:pt x="646" y="1231"/>
                    <a:pt x="640" y="1230"/>
                  </a:cubicBezTo>
                  <a:cubicBezTo>
                    <a:pt x="639" y="1230"/>
                    <a:pt x="638" y="1230"/>
                    <a:pt x="637" y="1229"/>
                  </a:cubicBezTo>
                  <a:cubicBezTo>
                    <a:pt x="629" y="1228"/>
                    <a:pt x="622" y="1227"/>
                    <a:pt x="614" y="1225"/>
                  </a:cubicBezTo>
                  <a:cubicBezTo>
                    <a:pt x="607" y="1224"/>
                    <a:pt x="599" y="1222"/>
                    <a:pt x="592" y="1221"/>
                  </a:cubicBezTo>
                  <a:cubicBezTo>
                    <a:pt x="584" y="1219"/>
                    <a:pt x="577" y="1218"/>
                    <a:pt x="569" y="1216"/>
                  </a:cubicBezTo>
                  <a:cubicBezTo>
                    <a:pt x="562" y="1214"/>
                    <a:pt x="554" y="1213"/>
                    <a:pt x="547" y="1211"/>
                  </a:cubicBezTo>
                  <a:cubicBezTo>
                    <a:pt x="539" y="1209"/>
                    <a:pt x="532" y="1208"/>
                    <a:pt x="524" y="1206"/>
                  </a:cubicBezTo>
                  <a:cubicBezTo>
                    <a:pt x="517" y="1204"/>
                    <a:pt x="510" y="1202"/>
                    <a:pt x="502" y="1201"/>
                  </a:cubicBezTo>
                  <a:cubicBezTo>
                    <a:pt x="495" y="1199"/>
                    <a:pt x="487" y="1197"/>
                    <a:pt x="480" y="1195"/>
                  </a:cubicBezTo>
                  <a:cubicBezTo>
                    <a:pt x="473" y="1193"/>
                    <a:pt x="465" y="1191"/>
                    <a:pt x="458" y="1189"/>
                  </a:cubicBezTo>
                  <a:cubicBezTo>
                    <a:pt x="456" y="1188"/>
                    <a:pt x="454" y="1188"/>
                    <a:pt x="453" y="1187"/>
                  </a:cubicBezTo>
                  <a:cubicBezTo>
                    <a:pt x="447" y="1186"/>
                    <a:pt x="441" y="1184"/>
                    <a:pt x="436" y="1182"/>
                  </a:cubicBezTo>
                  <a:cubicBezTo>
                    <a:pt x="428" y="1180"/>
                    <a:pt x="421" y="1178"/>
                    <a:pt x="414" y="1176"/>
                  </a:cubicBezTo>
                  <a:cubicBezTo>
                    <a:pt x="406" y="1173"/>
                    <a:pt x="399" y="1171"/>
                    <a:pt x="392" y="1169"/>
                  </a:cubicBezTo>
                  <a:cubicBezTo>
                    <a:pt x="385" y="1166"/>
                    <a:pt x="377" y="1164"/>
                    <a:pt x="370" y="1161"/>
                  </a:cubicBezTo>
                  <a:cubicBezTo>
                    <a:pt x="367" y="1160"/>
                    <a:pt x="364" y="1159"/>
                    <a:pt x="361" y="1158"/>
                  </a:cubicBezTo>
                  <a:cubicBezTo>
                    <a:pt x="357" y="1156"/>
                    <a:pt x="353" y="1154"/>
                    <a:pt x="348" y="1153"/>
                  </a:cubicBezTo>
                  <a:cubicBezTo>
                    <a:pt x="341" y="1150"/>
                    <a:pt x="334" y="1147"/>
                    <a:pt x="327" y="1144"/>
                  </a:cubicBezTo>
                  <a:cubicBezTo>
                    <a:pt x="320" y="1141"/>
                    <a:pt x="313" y="1138"/>
                    <a:pt x="305" y="1135"/>
                  </a:cubicBezTo>
                  <a:cubicBezTo>
                    <a:pt x="298" y="1132"/>
                    <a:pt x="291" y="1129"/>
                    <a:pt x="284" y="1125"/>
                  </a:cubicBezTo>
                  <a:cubicBezTo>
                    <a:pt x="280" y="1123"/>
                    <a:pt x="276" y="1121"/>
                    <a:pt x="272" y="1119"/>
                  </a:cubicBezTo>
                  <a:cubicBezTo>
                    <a:pt x="269" y="1118"/>
                    <a:pt x="266" y="1116"/>
                    <a:pt x="263" y="1115"/>
                  </a:cubicBezTo>
                  <a:cubicBezTo>
                    <a:pt x="256" y="1111"/>
                    <a:pt x="249" y="1107"/>
                    <a:pt x="242" y="1103"/>
                  </a:cubicBezTo>
                  <a:cubicBezTo>
                    <a:pt x="235" y="1099"/>
                    <a:pt x="228" y="1095"/>
                    <a:pt x="222" y="1091"/>
                  </a:cubicBezTo>
                  <a:cubicBezTo>
                    <a:pt x="215" y="1087"/>
                    <a:pt x="208" y="1082"/>
                    <a:pt x="201" y="1077"/>
                  </a:cubicBezTo>
                  <a:cubicBezTo>
                    <a:pt x="197" y="1075"/>
                    <a:pt x="194" y="1072"/>
                    <a:pt x="190" y="1069"/>
                  </a:cubicBezTo>
                  <a:cubicBezTo>
                    <a:pt x="187" y="1067"/>
                    <a:pt x="184" y="1065"/>
                    <a:pt x="181" y="1063"/>
                  </a:cubicBezTo>
                  <a:cubicBezTo>
                    <a:pt x="174" y="1057"/>
                    <a:pt x="168" y="1052"/>
                    <a:pt x="162" y="1046"/>
                  </a:cubicBezTo>
                  <a:cubicBezTo>
                    <a:pt x="157" y="1042"/>
                    <a:pt x="153" y="1038"/>
                    <a:pt x="149" y="1034"/>
                  </a:cubicBezTo>
                  <a:cubicBezTo>
                    <a:pt x="148" y="1033"/>
                    <a:pt x="148" y="1033"/>
                    <a:pt x="148" y="1033"/>
                  </a:cubicBezTo>
                  <a:cubicBezTo>
                    <a:pt x="142" y="1026"/>
                    <a:pt x="135" y="1019"/>
                    <a:pt x="130" y="1012"/>
                  </a:cubicBezTo>
                  <a:cubicBezTo>
                    <a:pt x="128" y="1010"/>
                    <a:pt x="127" y="1008"/>
                    <a:pt x="125" y="1007"/>
                  </a:cubicBezTo>
                  <a:cubicBezTo>
                    <a:pt x="119" y="997"/>
                    <a:pt x="119" y="997"/>
                    <a:pt x="119" y="997"/>
                  </a:cubicBezTo>
                  <a:cubicBezTo>
                    <a:pt x="116" y="994"/>
                    <a:pt x="114" y="990"/>
                    <a:pt x="112" y="987"/>
                  </a:cubicBezTo>
                  <a:cubicBezTo>
                    <a:pt x="112" y="987"/>
                    <a:pt x="112" y="987"/>
                    <a:pt x="112" y="987"/>
                  </a:cubicBezTo>
                  <a:cubicBezTo>
                    <a:pt x="106" y="977"/>
                    <a:pt x="106" y="977"/>
                    <a:pt x="106" y="977"/>
                  </a:cubicBezTo>
                  <a:cubicBezTo>
                    <a:pt x="105" y="975"/>
                    <a:pt x="104" y="973"/>
                    <a:pt x="103" y="971"/>
                  </a:cubicBezTo>
                  <a:cubicBezTo>
                    <a:pt x="100" y="966"/>
                    <a:pt x="100" y="966"/>
                    <a:pt x="100" y="966"/>
                  </a:cubicBezTo>
                  <a:cubicBezTo>
                    <a:pt x="96" y="956"/>
                    <a:pt x="96" y="956"/>
                    <a:pt x="96" y="956"/>
                  </a:cubicBezTo>
                  <a:cubicBezTo>
                    <a:pt x="95" y="955"/>
                    <a:pt x="95" y="955"/>
                    <a:pt x="95" y="955"/>
                  </a:cubicBezTo>
                  <a:cubicBezTo>
                    <a:pt x="94" y="953"/>
                    <a:pt x="94" y="952"/>
                    <a:pt x="93" y="950"/>
                  </a:cubicBezTo>
                  <a:cubicBezTo>
                    <a:pt x="91" y="944"/>
                    <a:pt x="91" y="944"/>
                    <a:pt x="91" y="944"/>
                  </a:cubicBezTo>
                  <a:cubicBezTo>
                    <a:pt x="87" y="933"/>
                    <a:pt x="87" y="933"/>
                    <a:pt x="87" y="933"/>
                  </a:cubicBezTo>
                  <a:cubicBezTo>
                    <a:pt x="86" y="929"/>
                    <a:pt x="85" y="925"/>
                    <a:pt x="84" y="921"/>
                  </a:cubicBezTo>
                  <a:cubicBezTo>
                    <a:pt x="83" y="919"/>
                    <a:pt x="83" y="917"/>
                    <a:pt x="82" y="914"/>
                  </a:cubicBezTo>
                  <a:cubicBezTo>
                    <a:pt x="76" y="886"/>
                    <a:pt x="75" y="856"/>
                    <a:pt x="82" y="827"/>
                  </a:cubicBezTo>
                  <a:cubicBezTo>
                    <a:pt x="83" y="824"/>
                    <a:pt x="84" y="819"/>
                    <a:pt x="85" y="816"/>
                  </a:cubicBezTo>
                  <a:cubicBezTo>
                    <a:pt x="86" y="812"/>
                    <a:pt x="87" y="808"/>
                    <a:pt x="88" y="804"/>
                  </a:cubicBezTo>
                  <a:cubicBezTo>
                    <a:pt x="92" y="793"/>
                    <a:pt x="92" y="793"/>
                    <a:pt x="92" y="793"/>
                  </a:cubicBezTo>
                  <a:cubicBezTo>
                    <a:pt x="94" y="789"/>
                    <a:pt x="95" y="785"/>
                    <a:pt x="97" y="782"/>
                  </a:cubicBezTo>
                  <a:cubicBezTo>
                    <a:pt x="100" y="774"/>
                    <a:pt x="104" y="767"/>
                    <a:pt x="107" y="760"/>
                  </a:cubicBezTo>
                  <a:cubicBezTo>
                    <a:pt x="109" y="757"/>
                    <a:pt x="111" y="753"/>
                    <a:pt x="113" y="750"/>
                  </a:cubicBezTo>
                  <a:cubicBezTo>
                    <a:pt x="116" y="744"/>
                    <a:pt x="116" y="744"/>
                    <a:pt x="116" y="744"/>
                  </a:cubicBezTo>
                  <a:cubicBezTo>
                    <a:pt x="117" y="743"/>
                    <a:pt x="118" y="741"/>
                    <a:pt x="119" y="739"/>
                  </a:cubicBezTo>
                  <a:cubicBezTo>
                    <a:pt x="126" y="730"/>
                    <a:pt x="126" y="730"/>
                    <a:pt x="126" y="730"/>
                  </a:cubicBezTo>
                  <a:cubicBezTo>
                    <a:pt x="126" y="729"/>
                    <a:pt x="126" y="729"/>
                    <a:pt x="126" y="729"/>
                  </a:cubicBezTo>
                  <a:cubicBezTo>
                    <a:pt x="133" y="720"/>
                    <a:pt x="133" y="720"/>
                    <a:pt x="133" y="720"/>
                  </a:cubicBezTo>
                  <a:cubicBezTo>
                    <a:pt x="137" y="715"/>
                    <a:pt x="137" y="715"/>
                    <a:pt x="137" y="715"/>
                  </a:cubicBezTo>
                  <a:cubicBezTo>
                    <a:pt x="140" y="710"/>
                    <a:pt x="140" y="710"/>
                    <a:pt x="140" y="710"/>
                  </a:cubicBezTo>
                  <a:cubicBezTo>
                    <a:pt x="148" y="701"/>
                    <a:pt x="148" y="701"/>
                    <a:pt x="148" y="701"/>
                  </a:cubicBezTo>
                  <a:cubicBezTo>
                    <a:pt x="152" y="697"/>
                    <a:pt x="155" y="693"/>
                    <a:pt x="159" y="689"/>
                  </a:cubicBezTo>
                  <a:cubicBezTo>
                    <a:pt x="166" y="681"/>
                    <a:pt x="174" y="673"/>
                    <a:pt x="181" y="666"/>
                  </a:cubicBezTo>
                  <a:cubicBezTo>
                    <a:pt x="184" y="663"/>
                    <a:pt x="187" y="661"/>
                    <a:pt x="189" y="659"/>
                  </a:cubicBezTo>
                  <a:cubicBezTo>
                    <a:pt x="193" y="656"/>
                    <a:pt x="196" y="653"/>
                    <a:pt x="199" y="650"/>
                  </a:cubicBezTo>
                  <a:cubicBezTo>
                    <a:pt x="206" y="645"/>
                    <a:pt x="212" y="640"/>
                    <a:pt x="218" y="635"/>
                  </a:cubicBezTo>
                  <a:cubicBezTo>
                    <a:pt x="218" y="635"/>
                    <a:pt x="219" y="635"/>
                    <a:pt x="219" y="634"/>
                  </a:cubicBezTo>
                  <a:cubicBezTo>
                    <a:pt x="228" y="627"/>
                    <a:pt x="237" y="620"/>
                    <a:pt x="247" y="614"/>
                  </a:cubicBezTo>
                  <a:cubicBezTo>
                    <a:pt x="251" y="611"/>
                    <a:pt x="254" y="609"/>
                    <a:pt x="258" y="607"/>
                  </a:cubicBezTo>
                  <a:cubicBezTo>
                    <a:pt x="275" y="596"/>
                    <a:pt x="275" y="596"/>
                    <a:pt x="275" y="596"/>
                  </a:cubicBezTo>
                  <a:cubicBezTo>
                    <a:pt x="278" y="594"/>
                    <a:pt x="278" y="594"/>
                    <a:pt x="278" y="594"/>
                  </a:cubicBezTo>
                  <a:cubicBezTo>
                    <a:pt x="299" y="582"/>
                    <a:pt x="299" y="582"/>
                    <a:pt x="299" y="582"/>
                  </a:cubicBezTo>
                  <a:cubicBezTo>
                    <a:pt x="300" y="581"/>
                    <a:pt x="301" y="580"/>
                    <a:pt x="302" y="580"/>
                  </a:cubicBezTo>
                  <a:cubicBezTo>
                    <a:pt x="311" y="575"/>
                    <a:pt x="320" y="570"/>
                    <a:pt x="329" y="566"/>
                  </a:cubicBezTo>
                  <a:cubicBezTo>
                    <a:pt x="333" y="563"/>
                    <a:pt x="338" y="561"/>
                    <a:pt x="342" y="559"/>
                  </a:cubicBezTo>
                  <a:cubicBezTo>
                    <a:pt x="346" y="557"/>
                    <a:pt x="351" y="555"/>
                    <a:pt x="356" y="553"/>
                  </a:cubicBezTo>
                  <a:cubicBezTo>
                    <a:pt x="364" y="549"/>
                    <a:pt x="373" y="545"/>
                    <a:pt x="382" y="541"/>
                  </a:cubicBezTo>
                  <a:cubicBezTo>
                    <a:pt x="391" y="537"/>
                    <a:pt x="399" y="533"/>
                    <a:pt x="408" y="530"/>
                  </a:cubicBezTo>
                  <a:cubicBezTo>
                    <a:pt x="417" y="526"/>
                    <a:pt x="425" y="523"/>
                    <a:pt x="434" y="520"/>
                  </a:cubicBezTo>
                  <a:cubicBezTo>
                    <a:pt x="442" y="517"/>
                    <a:pt x="451" y="513"/>
                    <a:pt x="460" y="510"/>
                  </a:cubicBezTo>
                  <a:cubicBezTo>
                    <a:pt x="468" y="507"/>
                    <a:pt x="477" y="505"/>
                    <a:pt x="485" y="502"/>
                  </a:cubicBezTo>
                  <a:cubicBezTo>
                    <a:pt x="494" y="499"/>
                    <a:pt x="502" y="496"/>
                    <a:pt x="511" y="494"/>
                  </a:cubicBezTo>
                  <a:cubicBezTo>
                    <a:pt x="515" y="492"/>
                    <a:pt x="518" y="491"/>
                    <a:pt x="522" y="490"/>
                  </a:cubicBezTo>
                  <a:cubicBezTo>
                    <a:pt x="527" y="489"/>
                    <a:pt x="531" y="487"/>
                    <a:pt x="536" y="486"/>
                  </a:cubicBezTo>
                  <a:cubicBezTo>
                    <a:pt x="544" y="483"/>
                    <a:pt x="553" y="481"/>
                    <a:pt x="561" y="479"/>
                  </a:cubicBezTo>
                  <a:cubicBezTo>
                    <a:pt x="570" y="476"/>
                    <a:pt x="578" y="474"/>
                    <a:pt x="586" y="472"/>
                  </a:cubicBezTo>
                  <a:cubicBezTo>
                    <a:pt x="595" y="469"/>
                    <a:pt x="603" y="467"/>
                    <a:pt x="612" y="465"/>
                  </a:cubicBezTo>
                  <a:cubicBezTo>
                    <a:pt x="620" y="463"/>
                    <a:pt x="628" y="461"/>
                    <a:pt x="637" y="458"/>
                  </a:cubicBezTo>
                  <a:cubicBezTo>
                    <a:pt x="645" y="456"/>
                    <a:pt x="653" y="454"/>
                    <a:pt x="662" y="452"/>
                  </a:cubicBezTo>
                  <a:cubicBezTo>
                    <a:pt x="670" y="450"/>
                    <a:pt x="678" y="448"/>
                    <a:pt x="687" y="446"/>
                  </a:cubicBezTo>
                  <a:cubicBezTo>
                    <a:pt x="694" y="445"/>
                    <a:pt x="701" y="443"/>
                    <a:pt x="708" y="441"/>
                  </a:cubicBezTo>
                  <a:cubicBezTo>
                    <a:pt x="709" y="441"/>
                    <a:pt x="710" y="441"/>
                    <a:pt x="711" y="441"/>
                  </a:cubicBezTo>
                  <a:cubicBezTo>
                    <a:pt x="720" y="439"/>
                    <a:pt x="728" y="437"/>
                    <a:pt x="736" y="435"/>
                  </a:cubicBezTo>
                  <a:cubicBezTo>
                    <a:pt x="745" y="433"/>
                    <a:pt x="753" y="431"/>
                    <a:pt x="761" y="429"/>
                  </a:cubicBezTo>
                  <a:cubicBezTo>
                    <a:pt x="769" y="427"/>
                    <a:pt x="778" y="425"/>
                    <a:pt x="786" y="423"/>
                  </a:cubicBezTo>
                  <a:cubicBezTo>
                    <a:pt x="794" y="421"/>
                    <a:pt x="803" y="419"/>
                    <a:pt x="811" y="417"/>
                  </a:cubicBezTo>
                  <a:cubicBezTo>
                    <a:pt x="820" y="415"/>
                    <a:pt x="828" y="412"/>
                    <a:pt x="836" y="410"/>
                  </a:cubicBezTo>
                  <a:cubicBezTo>
                    <a:pt x="845" y="407"/>
                    <a:pt x="853" y="405"/>
                    <a:pt x="862" y="402"/>
                  </a:cubicBezTo>
                  <a:cubicBezTo>
                    <a:pt x="870" y="399"/>
                    <a:pt x="879" y="396"/>
                    <a:pt x="887" y="393"/>
                  </a:cubicBezTo>
                  <a:cubicBezTo>
                    <a:pt x="889" y="392"/>
                    <a:pt x="891" y="391"/>
                    <a:pt x="893" y="391"/>
                  </a:cubicBezTo>
                  <a:cubicBezTo>
                    <a:pt x="900" y="388"/>
                    <a:pt x="907" y="385"/>
                    <a:pt x="913" y="382"/>
                  </a:cubicBezTo>
                  <a:cubicBezTo>
                    <a:pt x="922" y="378"/>
                    <a:pt x="931" y="374"/>
                    <a:pt x="940" y="369"/>
                  </a:cubicBezTo>
                  <a:cubicBezTo>
                    <a:pt x="949" y="365"/>
                    <a:pt x="958" y="359"/>
                    <a:pt x="967" y="354"/>
                  </a:cubicBezTo>
                  <a:cubicBezTo>
                    <a:pt x="971" y="351"/>
                    <a:pt x="975" y="349"/>
                    <a:pt x="978" y="347"/>
                  </a:cubicBezTo>
                  <a:cubicBezTo>
                    <a:pt x="988" y="340"/>
                    <a:pt x="988" y="340"/>
                    <a:pt x="988" y="340"/>
                  </a:cubicBezTo>
                  <a:cubicBezTo>
                    <a:pt x="990" y="338"/>
                    <a:pt x="993" y="336"/>
                    <a:pt x="995" y="334"/>
                  </a:cubicBezTo>
                  <a:cubicBezTo>
                    <a:pt x="996" y="334"/>
                    <a:pt x="997" y="333"/>
                    <a:pt x="998" y="332"/>
                  </a:cubicBezTo>
                  <a:cubicBezTo>
                    <a:pt x="1004" y="327"/>
                    <a:pt x="1010" y="323"/>
                    <a:pt x="1016" y="317"/>
                  </a:cubicBezTo>
                  <a:cubicBezTo>
                    <a:pt x="1019" y="314"/>
                    <a:pt x="1022" y="311"/>
                    <a:pt x="1025" y="308"/>
                  </a:cubicBezTo>
                  <a:cubicBezTo>
                    <a:pt x="1033" y="299"/>
                    <a:pt x="1040" y="290"/>
                    <a:pt x="1046" y="279"/>
                  </a:cubicBezTo>
                  <a:cubicBezTo>
                    <a:pt x="1053" y="265"/>
                    <a:pt x="1057" y="248"/>
                    <a:pt x="1056" y="232"/>
                  </a:cubicBezTo>
                  <a:cubicBezTo>
                    <a:pt x="1055" y="224"/>
                    <a:pt x="1054" y="216"/>
                    <a:pt x="1051" y="208"/>
                  </a:cubicBezTo>
                  <a:cubicBezTo>
                    <a:pt x="1050" y="205"/>
                    <a:pt x="1050" y="205"/>
                    <a:pt x="1050" y="205"/>
                  </a:cubicBezTo>
                  <a:cubicBezTo>
                    <a:pt x="1050" y="205"/>
                    <a:pt x="1050" y="204"/>
                    <a:pt x="1050" y="204"/>
                  </a:cubicBezTo>
                  <a:cubicBezTo>
                    <a:pt x="1050" y="203"/>
                    <a:pt x="1049" y="203"/>
                    <a:pt x="1049" y="202"/>
                  </a:cubicBezTo>
                  <a:cubicBezTo>
                    <a:pt x="1047" y="197"/>
                    <a:pt x="1047" y="197"/>
                    <a:pt x="1047" y="197"/>
                  </a:cubicBezTo>
                  <a:cubicBezTo>
                    <a:pt x="1045" y="191"/>
                    <a:pt x="1045" y="191"/>
                    <a:pt x="1045" y="191"/>
                  </a:cubicBezTo>
                  <a:cubicBezTo>
                    <a:pt x="1044" y="190"/>
                    <a:pt x="1043" y="188"/>
                    <a:pt x="1042" y="186"/>
                  </a:cubicBezTo>
                  <a:cubicBezTo>
                    <a:pt x="1039" y="181"/>
                    <a:pt x="1037" y="176"/>
                    <a:pt x="1034" y="172"/>
                  </a:cubicBezTo>
                  <a:cubicBezTo>
                    <a:pt x="1028" y="163"/>
                    <a:pt x="1022" y="155"/>
                    <a:pt x="1016" y="148"/>
                  </a:cubicBezTo>
                  <a:cubicBezTo>
                    <a:pt x="1013" y="145"/>
                    <a:pt x="1009" y="141"/>
                    <a:pt x="1006" y="138"/>
                  </a:cubicBezTo>
                  <a:cubicBezTo>
                    <a:pt x="1001" y="134"/>
                    <a:pt x="997" y="129"/>
                    <a:pt x="992" y="125"/>
                  </a:cubicBezTo>
                  <a:cubicBezTo>
                    <a:pt x="986" y="121"/>
                    <a:pt x="981" y="116"/>
                    <a:pt x="975" y="112"/>
                  </a:cubicBezTo>
                  <a:cubicBezTo>
                    <a:pt x="974" y="112"/>
                    <a:pt x="973" y="111"/>
                    <a:pt x="972" y="110"/>
                  </a:cubicBezTo>
                  <a:cubicBezTo>
                    <a:pt x="965" y="106"/>
                    <a:pt x="958" y="102"/>
                    <a:pt x="951" y="98"/>
                  </a:cubicBezTo>
                  <a:cubicBezTo>
                    <a:pt x="945" y="95"/>
                    <a:pt x="940" y="92"/>
                    <a:pt x="934" y="89"/>
                  </a:cubicBezTo>
                  <a:cubicBezTo>
                    <a:pt x="933" y="89"/>
                    <a:pt x="931" y="88"/>
                    <a:pt x="930" y="87"/>
                  </a:cubicBezTo>
                  <a:cubicBezTo>
                    <a:pt x="923" y="84"/>
                    <a:pt x="916" y="81"/>
                    <a:pt x="909" y="78"/>
                  </a:cubicBezTo>
                  <a:cubicBezTo>
                    <a:pt x="903" y="76"/>
                    <a:pt x="897" y="74"/>
                    <a:pt x="891" y="72"/>
                  </a:cubicBezTo>
                  <a:cubicBezTo>
                    <a:pt x="889" y="71"/>
                    <a:pt x="888" y="71"/>
                    <a:pt x="887" y="71"/>
                  </a:cubicBezTo>
                  <a:cubicBezTo>
                    <a:pt x="880" y="68"/>
                    <a:pt x="872" y="66"/>
                    <a:pt x="865" y="64"/>
                  </a:cubicBezTo>
                  <a:cubicBezTo>
                    <a:pt x="857" y="62"/>
                    <a:pt x="850" y="60"/>
                    <a:pt x="843" y="58"/>
                  </a:cubicBezTo>
                  <a:cubicBezTo>
                    <a:pt x="835" y="57"/>
                    <a:pt x="828" y="55"/>
                    <a:pt x="820" y="53"/>
                  </a:cubicBezTo>
                  <a:cubicBezTo>
                    <a:pt x="814" y="52"/>
                    <a:pt x="808" y="51"/>
                    <a:pt x="801" y="50"/>
                  </a:cubicBezTo>
                  <a:cubicBezTo>
                    <a:pt x="800" y="49"/>
                    <a:pt x="799" y="49"/>
                    <a:pt x="798" y="49"/>
                  </a:cubicBezTo>
                  <a:cubicBezTo>
                    <a:pt x="790" y="48"/>
                    <a:pt x="783" y="47"/>
                    <a:pt x="775" y="45"/>
                  </a:cubicBezTo>
                  <a:cubicBezTo>
                    <a:pt x="767" y="44"/>
                    <a:pt x="760" y="43"/>
                    <a:pt x="752" y="42"/>
                  </a:cubicBezTo>
                  <a:cubicBezTo>
                    <a:pt x="744" y="41"/>
                    <a:pt x="737" y="40"/>
                    <a:pt x="729" y="40"/>
                  </a:cubicBezTo>
                  <a:cubicBezTo>
                    <a:pt x="722" y="39"/>
                    <a:pt x="714" y="38"/>
                    <a:pt x="706" y="37"/>
                  </a:cubicBezTo>
                  <a:cubicBezTo>
                    <a:pt x="698" y="36"/>
                    <a:pt x="691" y="36"/>
                    <a:pt x="683" y="35"/>
                  </a:cubicBezTo>
                  <a:cubicBezTo>
                    <a:pt x="675" y="34"/>
                    <a:pt x="668" y="34"/>
                    <a:pt x="660" y="33"/>
                  </a:cubicBezTo>
                  <a:cubicBezTo>
                    <a:pt x="652" y="33"/>
                    <a:pt x="645" y="32"/>
                    <a:pt x="637" y="32"/>
                  </a:cubicBezTo>
                  <a:cubicBezTo>
                    <a:pt x="631" y="31"/>
                    <a:pt x="626" y="31"/>
                    <a:pt x="621" y="30"/>
                  </a:cubicBezTo>
                  <a:cubicBezTo>
                    <a:pt x="618" y="30"/>
                    <a:pt x="616" y="30"/>
                    <a:pt x="614" y="30"/>
                  </a:cubicBezTo>
                  <a:cubicBezTo>
                    <a:pt x="606" y="29"/>
                    <a:pt x="598" y="29"/>
                    <a:pt x="591" y="28"/>
                  </a:cubicBezTo>
                  <a:cubicBezTo>
                    <a:pt x="583" y="27"/>
                    <a:pt x="575" y="27"/>
                    <a:pt x="567" y="26"/>
                  </a:cubicBezTo>
                  <a:cubicBezTo>
                    <a:pt x="560" y="26"/>
                    <a:pt x="552" y="25"/>
                    <a:pt x="544" y="25"/>
                  </a:cubicBezTo>
                  <a:cubicBezTo>
                    <a:pt x="536" y="24"/>
                    <a:pt x="529" y="24"/>
                    <a:pt x="521" y="23"/>
                  </a:cubicBezTo>
                  <a:cubicBezTo>
                    <a:pt x="513" y="23"/>
                    <a:pt x="505" y="22"/>
                    <a:pt x="498" y="22"/>
                  </a:cubicBezTo>
                  <a:cubicBezTo>
                    <a:pt x="490" y="22"/>
                    <a:pt x="482" y="21"/>
                    <a:pt x="474" y="21"/>
                  </a:cubicBezTo>
                  <a:cubicBezTo>
                    <a:pt x="467" y="20"/>
                    <a:pt x="459" y="20"/>
                    <a:pt x="451" y="20"/>
                  </a:cubicBezTo>
                  <a:cubicBezTo>
                    <a:pt x="448" y="19"/>
                    <a:pt x="446" y="19"/>
                    <a:pt x="443" y="19"/>
                  </a:cubicBezTo>
                  <a:cubicBezTo>
                    <a:pt x="438" y="19"/>
                    <a:pt x="433" y="19"/>
                    <a:pt x="428" y="19"/>
                  </a:cubicBezTo>
                  <a:cubicBezTo>
                    <a:pt x="420" y="18"/>
                    <a:pt x="412" y="18"/>
                    <a:pt x="404" y="17"/>
                  </a:cubicBezTo>
                  <a:cubicBezTo>
                    <a:pt x="397" y="17"/>
                    <a:pt x="389" y="17"/>
                    <a:pt x="381" y="16"/>
                  </a:cubicBezTo>
                  <a:cubicBezTo>
                    <a:pt x="373" y="16"/>
                    <a:pt x="366" y="16"/>
                    <a:pt x="358" y="15"/>
                  </a:cubicBezTo>
                  <a:cubicBezTo>
                    <a:pt x="350" y="15"/>
                    <a:pt x="342" y="15"/>
                    <a:pt x="335" y="14"/>
                  </a:cubicBezTo>
                  <a:cubicBezTo>
                    <a:pt x="327" y="14"/>
                    <a:pt x="319" y="14"/>
                    <a:pt x="311" y="13"/>
                  </a:cubicBezTo>
                  <a:cubicBezTo>
                    <a:pt x="303" y="13"/>
                    <a:pt x="296" y="13"/>
                    <a:pt x="288" y="12"/>
                  </a:cubicBezTo>
                  <a:cubicBezTo>
                    <a:pt x="280" y="12"/>
                    <a:pt x="272" y="11"/>
                    <a:pt x="265" y="11"/>
                  </a:cubicBezTo>
                  <a:cubicBezTo>
                    <a:pt x="257" y="11"/>
                    <a:pt x="249" y="10"/>
                    <a:pt x="241" y="10"/>
                  </a:cubicBezTo>
                  <a:cubicBezTo>
                    <a:pt x="233" y="10"/>
                    <a:pt x="226" y="9"/>
                    <a:pt x="218" y="9"/>
                  </a:cubicBezTo>
                  <a:cubicBezTo>
                    <a:pt x="210" y="9"/>
                    <a:pt x="202" y="8"/>
                    <a:pt x="195" y="8"/>
                  </a:cubicBezTo>
                  <a:cubicBezTo>
                    <a:pt x="187" y="8"/>
                    <a:pt x="179" y="7"/>
                    <a:pt x="171" y="7"/>
                  </a:cubicBezTo>
                  <a:cubicBezTo>
                    <a:pt x="163" y="7"/>
                    <a:pt x="156" y="6"/>
                    <a:pt x="148" y="6"/>
                  </a:cubicBezTo>
                  <a:cubicBezTo>
                    <a:pt x="140" y="6"/>
                    <a:pt x="132" y="5"/>
                    <a:pt x="125" y="5"/>
                  </a:cubicBezTo>
                  <a:cubicBezTo>
                    <a:pt x="117" y="4"/>
                    <a:pt x="109" y="4"/>
                    <a:pt x="101" y="4"/>
                  </a:cubicBezTo>
                  <a:cubicBezTo>
                    <a:pt x="101" y="4"/>
                    <a:pt x="100" y="4"/>
                    <a:pt x="99" y="4"/>
                  </a:cubicBezTo>
                  <a:cubicBezTo>
                    <a:pt x="92" y="3"/>
                    <a:pt x="85" y="3"/>
                    <a:pt x="78" y="3"/>
                  </a:cubicBezTo>
                  <a:cubicBezTo>
                    <a:pt x="70" y="2"/>
                    <a:pt x="62" y="2"/>
                    <a:pt x="55" y="2"/>
                  </a:cubicBezTo>
                  <a:cubicBezTo>
                    <a:pt x="47" y="1"/>
                    <a:pt x="39" y="1"/>
                    <a:pt x="31" y="1"/>
                  </a:cubicBezTo>
                  <a:cubicBezTo>
                    <a:pt x="24" y="1"/>
                    <a:pt x="16" y="0"/>
                    <a:pt x="8" y="0"/>
                  </a:cubicBezTo>
                  <a:cubicBezTo>
                    <a:pt x="5" y="0"/>
                    <a:pt x="3" y="0"/>
                    <a:pt x="0" y="0"/>
                  </a:cubicBezTo>
                  <a:cubicBezTo>
                    <a:pt x="0" y="8"/>
                    <a:pt x="0" y="8"/>
                    <a:pt x="0" y="8"/>
                  </a:cubicBezTo>
                  <a:cubicBezTo>
                    <a:pt x="5" y="8"/>
                    <a:pt x="9" y="8"/>
                    <a:pt x="14" y="8"/>
                  </a:cubicBezTo>
                  <a:cubicBezTo>
                    <a:pt x="21" y="9"/>
                    <a:pt x="29" y="9"/>
                    <a:pt x="37" y="9"/>
                  </a:cubicBezTo>
                  <a:cubicBezTo>
                    <a:pt x="45" y="10"/>
                    <a:pt x="52" y="10"/>
                    <a:pt x="60" y="10"/>
                  </a:cubicBezTo>
                  <a:cubicBezTo>
                    <a:pt x="68" y="11"/>
                    <a:pt x="76" y="11"/>
                    <a:pt x="83" y="11"/>
                  </a:cubicBezTo>
                  <a:cubicBezTo>
                    <a:pt x="90" y="12"/>
                    <a:pt x="96" y="12"/>
                    <a:pt x="103" y="12"/>
                  </a:cubicBezTo>
                  <a:cubicBezTo>
                    <a:pt x="104" y="12"/>
                    <a:pt x="105" y="12"/>
                    <a:pt x="107" y="13"/>
                  </a:cubicBezTo>
                  <a:cubicBezTo>
                    <a:pt x="115" y="13"/>
                    <a:pt x="122" y="13"/>
                    <a:pt x="130" y="14"/>
                  </a:cubicBezTo>
                  <a:cubicBezTo>
                    <a:pt x="138" y="14"/>
                    <a:pt x="146" y="14"/>
                    <a:pt x="153" y="15"/>
                  </a:cubicBezTo>
                  <a:cubicBezTo>
                    <a:pt x="161" y="15"/>
                    <a:pt x="169" y="15"/>
                    <a:pt x="177" y="16"/>
                  </a:cubicBezTo>
                  <a:cubicBezTo>
                    <a:pt x="184" y="16"/>
                    <a:pt x="192" y="17"/>
                    <a:pt x="200" y="17"/>
                  </a:cubicBezTo>
                  <a:cubicBezTo>
                    <a:pt x="208" y="17"/>
                    <a:pt x="215" y="18"/>
                    <a:pt x="223" y="18"/>
                  </a:cubicBezTo>
                  <a:cubicBezTo>
                    <a:pt x="231" y="18"/>
                    <a:pt x="239" y="19"/>
                    <a:pt x="246" y="19"/>
                  </a:cubicBezTo>
                  <a:cubicBezTo>
                    <a:pt x="254" y="20"/>
                    <a:pt x="262" y="20"/>
                    <a:pt x="270" y="20"/>
                  </a:cubicBezTo>
                  <a:cubicBezTo>
                    <a:pt x="277" y="21"/>
                    <a:pt x="285" y="21"/>
                    <a:pt x="293" y="21"/>
                  </a:cubicBezTo>
                  <a:cubicBezTo>
                    <a:pt x="301" y="22"/>
                    <a:pt x="308" y="22"/>
                    <a:pt x="316" y="22"/>
                  </a:cubicBezTo>
                  <a:cubicBezTo>
                    <a:pt x="324" y="23"/>
                    <a:pt x="332" y="23"/>
                    <a:pt x="339" y="24"/>
                  </a:cubicBezTo>
                  <a:cubicBezTo>
                    <a:pt x="347" y="24"/>
                    <a:pt x="355" y="24"/>
                    <a:pt x="363" y="25"/>
                  </a:cubicBezTo>
                  <a:cubicBezTo>
                    <a:pt x="370" y="25"/>
                    <a:pt x="378" y="25"/>
                    <a:pt x="386" y="26"/>
                  </a:cubicBezTo>
                  <a:cubicBezTo>
                    <a:pt x="394" y="26"/>
                    <a:pt x="401" y="26"/>
                    <a:pt x="409" y="27"/>
                  </a:cubicBezTo>
                  <a:cubicBezTo>
                    <a:pt x="417" y="27"/>
                    <a:pt x="425" y="28"/>
                    <a:pt x="432" y="28"/>
                  </a:cubicBezTo>
                  <a:cubicBezTo>
                    <a:pt x="437" y="28"/>
                    <a:pt x="442" y="28"/>
                    <a:pt x="447" y="29"/>
                  </a:cubicBezTo>
                  <a:cubicBezTo>
                    <a:pt x="450" y="29"/>
                    <a:pt x="453" y="29"/>
                    <a:pt x="456" y="29"/>
                  </a:cubicBezTo>
                  <a:cubicBezTo>
                    <a:pt x="463" y="29"/>
                    <a:pt x="471" y="30"/>
                    <a:pt x="479" y="30"/>
                  </a:cubicBezTo>
                  <a:cubicBezTo>
                    <a:pt x="487" y="31"/>
                    <a:pt x="494" y="31"/>
                    <a:pt x="502" y="32"/>
                  </a:cubicBezTo>
                  <a:cubicBezTo>
                    <a:pt x="510" y="32"/>
                    <a:pt x="518" y="32"/>
                    <a:pt x="525" y="33"/>
                  </a:cubicBezTo>
                  <a:cubicBezTo>
                    <a:pt x="533" y="33"/>
                    <a:pt x="541" y="34"/>
                    <a:pt x="549" y="34"/>
                  </a:cubicBezTo>
                  <a:cubicBezTo>
                    <a:pt x="556" y="35"/>
                    <a:pt x="564" y="36"/>
                    <a:pt x="572" y="36"/>
                  </a:cubicBezTo>
                  <a:cubicBezTo>
                    <a:pt x="579" y="37"/>
                    <a:pt x="587" y="37"/>
                    <a:pt x="595" y="38"/>
                  </a:cubicBezTo>
                  <a:cubicBezTo>
                    <a:pt x="603" y="38"/>
                    <a:pt x="610" y="39"/>
                    <a:pt x="618" y="40"/>
                  </a:cubicBezTo>
                  <a:cubicBezTo>
                    <a:pt x="620" y="40"/>
                    <a:pt x="622" y="40"/>
                    <a:pt x="624" y="40"/>
                  </a:cubicBezTo>
                  <a:cubicBezTo>
                    <a:pt x="630" y="41"/>
                    <a:pt x="635" y="41"/>
                    <a:pt x="641" y="41"/>
                  </a:cubicBezTo>
                  <a:cubicBezTo>
                    <a:pt x="649" y="42"/>
                    <a:pt x="656" y="43"/>
                    <a:pt x="664" y="43"/>
                  </a:cubicBezTo>
                  <a:cubicBezTo>
                    <a:pt x="672" y="44"/>
                    <a:pt x="679" y="45"/>
                    <a:pt x="687" y="45"/>
                  </a:cubicBezTo>
                  <a:cubicBezTo>
                    <a:pt x="695" y="46"/>
                    <a:pt x="703" y="47"/>
                    <a:pt x="710" y="47"/>
                  </a:cubicBezTo>
                  <a:cubicBezTo>
                    <a:pt x="718" y="48"/>
                    <a:pt x="726" y="49"/>
                    <a:pt x="733" y="50"/>
                  </a:cubicBezTo>
                  <a:cubicBezTo>
                    <a:pt x="741" y="51"/>
                    <a:pt x="748" y="52"/>
                    <a:pt x="756" y="53"/>
                  </a:cubicBezTo>
                  <a:cubicBezTo>
                    <a:pt x="764" y="54"/>
                    <a:pt x="771" y="55"/>
                    <a:pt x="779" y="56"/>
                  </a:cubicBezTo>
                  <a:cubicBezTo>
                    <a:pt x="786" y="57"/>
                    <a:pt x="794" y="58"/>
                    <a:pt x="801" y="59"/>
                  </a:cubicBezTo>
                  <a:cubicBezTo>
                    <a:pt x="802" y="60"/>
                    <a:pt x="803" y="60"/>
                    <a:pt x="804" y="60"/>
                  </a:cubicBezTo>
                  <a:cubicBezTo>
                    <a:pt x="811" y="61"/>
                    <a:pt x="817" y="62"/>
                    <a:pt x="824" y="64"/>
                  </a:cubicBezTo>
                  <a:cubicBezTo>
                    <a:pt x="831" y="65"/>
                    <a:pt x="839" y="67"/>
                    <a:pt x="846" y="69"/>
                  </a:cubicBezTo>
                  <a:cubicBezTo>
                    <a:pt x="854" y="71"/>
                    <a:pt x="861" y="73"/>
                    <a:pt x="868" y="75"/>
                  </a:cubicBezTo>
                  <a:cubicBezTo>
                    <a:pt x="876" y="77"/>
                    <a:pt x="883" y="79"/>
                    <a:pt x="890" y="81"/>
                  </a:cubicBezTo>
                  <a:cubicBezTo>
                    <a:pt x="891" y="82"/>
                    <a:pt x="892" y="82"/>
                    <a:pt x="893" y="82"/>
                  </a:cubicBezTo>
                  <a:cubicBezTo>
                    <a:pt x="899" y="84"/>
                    <a:pt x="906" y="87"/>
                    <a:pt x="912" y="89"/>
                  </a:cubicBezTo>
                  <a:cubicBezTo>
                    <a:pt x="919" y="92"/>
                    <a:pt x="926" y="95"/>
                    <a:pt x="933" y="98"/>
                  </a:cubicBezTo>
                  <a:cubicBezTo>
                    <a:pt x="934" y="99"/>
                    <a:pt x="935" y="99"/>
                    <a:pt x="935" y="99"/>
                  </a:cubicBezTo>
                  <a:cubicBezTo>
                    <a:pt x="942" y="102"/>
                    <a:pt x="948" y="106"/>
                    <a:pt x="954" y="109"/>
                  </a:cubicBezTo>
                  <a:cubicBezTo>
                    <a:pt x="961" y="113"/>
                    <a:pt x="968" y="117"/>
                    <a:pt x="975" y="122"/>
                  </a:cubicBezTo>
                  <a:cubicBezTo>
                    <a:pt x="975" y="122"/>
                    <a:pt x="975" y="122"/>
                    <a:pt x="975" y="122"/>
                  </a:cubicBezTo>
                  <a:cubicBezTo>
                    <a:pt x="982" y="127"/>
                    <a:pt x="988" y="132"/>
                    <a:pt x="995" y="137"/>
                  </a:cubicBezTo>
                  <a:cubicBezTo>
                    <a:pt x="997" y="139"/>
                    <a:pt x="999" y="141"/>
                    <a:pt x="1001" y="143"/>
                  </a:cubicBezTo>
                  <a:cubicBezTo>
                    <a:pt x="1003" y="145"/>
                    <a:pt x="1004" y="146"/>
                    <a:pt x="1006" y="148"/>
                  </a:cubicBezTo>
                  <a:cubicBezTo>
                    <a:pt x="1007" y="149"/>
                    <a:pt x="1008" y="150"/>
                    <a:pt x="1009" y="152"/>
                  </a:cubicBezTo>
                  <a:cubicBezTo>
                    <a:pt x="1016" y="159"/>
                    <a:pt x="1022" y="168"/>
                    <a:pt x="1027" y="176"/>
                  </a:cubicBezTo>
                  <a:cubicBezTo>
                    <a:pt x="1028" y="179"/>
                    <a:pt x="1030" y="182"/>
                    <a:pt x="1032" y="185"/>
                  </a:cubicBezTo>
                  <a:cubicBezTo>
                    <a:pt x="1032" y="187"/>
                    <a:pt x="1033" y="188"/>
                    <a:pt x="1034" y="190"/>
                  </a:cubicBezTo>
                  <a:cubicBezTo>
                    <a:pt x="1036" y="195"/>
                    <a:pt x="1036" y="195"/>
                    <a:pt x="1036" y="195"/>
                  </a:cubicBezTo>
                  <a:cubicBezTo>
                    <a:pt x="1039" y="201"/>
                    <a:pt x="1039" y="201"/>
                    <a:pt x="1039" y="201"/>
                  </a:cubicBezTo>
                  <a:cubicBezTo>
                    <a:pt x="1039" y="202"/>
                    <a:pt x="1039" y="203"/>
                    <a:pt x="1040" y="203"/>
                  </a:cubicBezTo>
                  <a:cubicBezTo>
                    <a:pt x="1041" y="206"/>
                    <a:pt x="1041" y="206"/>
                    <a:pt x="1041" y="206"/>
                  </a:cubicBezTo>
                  <a:cubicBezTo>
                    <a:pt x="1041" y="208"/>
                    <a:pt x="1042" y="210"/>
                    <a:pt x="1042" y="212"/>
                  </a:cubicBezTo>
                  <a:cubicBezTo>
                    <a:pt x="1043" y="217"/>
                    <a:pt x="1044" y="223"/>
                    <a:pt x="1045" y="228"/>
                  </a:cubicBezTo>
                  <a:cubicBezTo>
                    <a:pt x="1045" y="243"/>
                    <a:pt x="1042" y="258"/>
                    <a:pt x="1035" y="272"/>
                  </a:cubicBezTo>
                  <a:cubicBezTo>
                    <a:pt x="1032" y="278"/>
                    <a:pt x="1028" y="284"/>
                    <a:pt x="1024" y="290"/>
                  </a:cubicBezTo>
                  <a:cubicBezTo>
                    <a:pt x="1015" y="301"/>
                    <a:pt x="1004" y="311"/>
                    <a:pt x="993" y="320"/>
                  </a:cubicBezTo>
                  <a:cubicBezTo>
                    <a:pt x="986" y="325"/>
                    <a:pt x="978" y="331"/>
                    <a:pt x="970" y="336"/>
                  </a:cubicBezTo>
                  <a:cubicBezTo>
                    <a:pt x="968" y="338"/>
                    <a:pt x="966" y="339"/>
                    <a:pt x="965" y="340"/>
                  </a:cubicBezTo>
                  <a:cubicBezTo>
                    <a:pt x="956" y="346"/>
                    <a:pt x="947" y="351"/>
                    <a:pt x="937" y="356"/>
                  </a:cubicBezTo>
                  <a:cubicBezTo>
                    <a:pt x="929" y="361"/>
                    <a:pt x="920" y="365"/>
                    <a:pt x="911" y="369"/>
                  </a:cubicBezTo>
                  <a:cubicBezTo>
                    <a:pt x="903" y="373"/>
                    <a:pt x="895" y="376"/>
                    <a:pt x="887" y="379"/>
                  </a:cubicBezTo>
                  <a:cubicBezTo>
                    <a:pt x="886" y="380"/>
                    <a:pt x="885" y="380"/>
                    <a:pt x="884" y="380"/>
                  </a:cubicBezTo>
                  <a:cubicBezTo>
                    <a:pt x="876" y="383"/>
                    <a:pt x="867" y="387"/>
                    <a:pt x="859" y="389"/>
                  </a:cubicBezTo>
                  <a:cubicBezTo>
                    <a:pt x="850" y="392"/>
                    <a:pt x="842" y="395"/>
                    <a:pt x="833" y="397"/>
                  </a:cubicBezTo>
                  <a:cubicBezTo>
                    <a:pt x="825" y="400"/>
                    <a:pt x="816" y="402"/>
                    <a:pt x="808" y="405"/>
                  </a:cubicBezTo>
                  <a:cubicBezTo>
                    <a:pt x="800" y="407"/>
                    <a:pt x="791" y="409"/>
                    <a:pt x="783" y="411"/>
                  </a:cubicBezTo>
                  <a:cubicBezTo>
                    <a:pt x="775" y="413"/>
                    <a:pt x="766" y="415"/>
                    <a:pt x="758" y="417"/>
                  </a:cubicBezTo>
                  <a:cubicBezTo>
                    <a:pt x="750" y="419"/>
                    <a:pt x="741" y="421"/>
                    <a:pt x="733" y="423"/>
                  </a:cubicBezTo>
                  <a:cubicBezTo>
                    <a:pt x="725" y="424"/>
                    <a:pt x="716" y="426"/>
                    <a:pt x="708" y="428"/>
                  </a:cubicBezTo>
                  <a:cubicBezTo>
                    <a:pt x="706" y="429"/>
                    <a:pt x="704" y="429"/>
                    <a:pt x="703" y="429"/>
                  </a:cubicBezTo>
                  <a:cubicBezTo>
                    <a:pt x="696" y="431"/>
                    <a:pt x="690" y="432"/>
                    <a:pt x="683" y="434"/>
                  </a:cubicBezTo>
                  <a:cubicBezTo>
                    <a:pt x="675" y="436"/>
                    <a:pt x="667" y="438"/>
                    <a:pt x="658" y="440"/>
                  </a:cubicBezTo>
                  <a:cubicBezTo>
                    <a:pt x="650" y="442"/>
                    <a:pt x="642" y="444"/>
                    <a:pt x="633" y="446"/>
                  </a:cubicBezTo>
                  <a:cubicBezTo>
                    <a:pt x="625" y="448"/>
                    <a:pt x="617" y="450"/>
                    <a:pt x="608" y="452"/>
                  </a:cubicBezTo>
                  <a:cubicBezTo>
                    <a:pt x="600" y="454"/>
                    <a:pt x="591" y="456"/>
                    <a:pt x="583" y="459"/>
                  </a:cubicBezTo>
                  <a:cubicBezTo>
                    <a:pt x="575" y="461"/>
                    <a:pt x="566" y="463"/>
                    <a:pt x="558" y="466"/>
                  </a:cubicBezTo>
                  <a:cubicBezTo>
                    <a:pt x="549" y="468"/>
                    <a:pt x="541" y="470"/>
                    <a:pt x="533" y="473"/>
                  </a:cubicBezTo>
                  <a:cubicBezTo>
                    <a:pt x="527" y="474"/>
                    <a:pt x="521" y="476"/>
                    <a:pt x="516" y="478"/>
                  </a:cubicBezTo>
                  <a:cubicBezTo>
                    <a:pt x="513" y="479"/>
                    <a:pt x="510" y="479"/>
                    <a:pt x="507" y="480"/>
                  </a:cubicBezTo>
                  <a:cubicBezTo>
                    <a:pt x="499" y="483"/>
                    <a:pt x="490" y="486"/>
                    <a:pt x="482" y="488"/>
                  </a:cubicBezTo>
                  <a:cubicBezTo>
                    <a:pt x="473" y="491"/>
                    <a:pt x="465" y="494"/>
                    <a:pt x="456" y="497"/>
                  </a:cubicBezTo>
                  <a:cubicBezTo>
                    <a:pt x="448" y="500"/>
                    <a:pt x="439" y="503"/>
                    <a:pt x="430" y="506"/>
                  </a:cubicBezTo>
                  <a:cubicBezTo>
                    <a:pt x="422" y="509"/>
                    <a:pt x="413" y="513"/>
                    <a:pt x="405" y="516"/>
                  </a:cubicBezTo>
                  <a:cubicBezTo>
                    <a:pt x="396" y="520"/>
                    <a:pt x="387" y="523"/>
                    <a:pt x="378" y="527"/>
                  </a:cubicBezTo>
                  <a:cubicBezTo>
                    <a:pt x="370" y="531"/>
                    <a:pt x="361" y="534"/>
                    <a:pt x="352" y="538"/>
                  </a:cubicBezTo>
                  <a:cubicBezTo>
                    <a:pt x="346" y="541"/>
                    <a:pt x="340" y="544"/>
                    <a:pt x="334" y="547"/>
                  </a:cubicBezTo>
                  <a:cubicBezTo>
                    <a:pt x="331" y="548"/>
                    <a:pt x="328" y="550"/>
                    <a:pt x="326" y="551"/>
                  </a:cubicBezTo>
                  <a:cubicBezTo>
                    <a:pt x="317" y="556"/>
                    <a:pt x="308" y="560"/>
                    <a:pt x="299" y="565"/>
                  </a:cubicBezTo>
                  <a:cubicBezTo>
                    <a:pt x="296" y="567"/>
                    <a:pt x="293" y="568"/>
                    <a:pt x="290" y="570"/>
                  </a:cubicBezTo>
                  <a:cubicBezTo>
                    <a:pt x="271" y="581"/>
                    <a:pt x="271" y="581"/>
                    <a:pt x="271" y="581"/>
                  </a:cubicBezTo>
                  <a:cubicBezTo>
                    <a:pt x="269" y="582"/>
                    <a:pt x="269" y="582"/>
                    <a:pt x="269" y="582"/>
                  </a:cubicBezTo>
                  <a:cubicBezTo>
                    <a:pt x="249" y="595"/>
                    <a:pt x="249" y="595"/>
                    <a:pt x="249" y="595"/>
                  </a:cubicBezTo>
                  <a:cubicBezTo>
                    <a:pt x="247" y="596"/>
                    <a:pt x="245" y="597"/>
                    <a:pt x="244" y="598"/>
                  </a:cubicBezTo>
                  <a:cubicBezTo>
                    <a:pt x="234" y="605"/>
                    <a:pt x="225" y="611"/>
                    <a:pt x="215" y="618"/>
                  </a:cubicBezTo>
                  <a:cubicBezTo>
                    <a:pt x="213" y="620"/>
                    <a:pt x="211" y="621"/>
                    <a:pt x="209" y="623"/>
                  </a:cubicBezTo>
                  <a:cubicBezTo>
                    <a:pt x="202" y="628"/>
                    <a:pt x="196" y="634"/>
                    <a:pt x="189" y="639"/>
                  </a:cubicBezTo>
                  <a:cubicBezTo>
                    <a:pt x="188" y="639"/>
                    <a:pt x="187" y="640"/>
                    <a:pt x="186" y="641"/>
                  </a:cubicBezTo>
                  <a:cubicBezTo>
                    <a:pt x="181" y="646"/>
                    <a:pt x="176" y="650"/>
                    <a:pt x="171" y="655"/>
                  </a:cubicBezTo>
                  <a:cubicBezTo>
                    <a:pt x="166" y="660"/>
                    <a:pt x="161" y="664"/>
                    <a:pt x="156" y="669"/>
                  </a:cubicBezTo>
                  <a:cubicBezTo>
                    <a:pt x="150" y="676"/>
                    <a:pt x="143" y="683"/>
                    <a:pt x="137" y="690"/>
                  </a:cubicBezTo>
                  <a:cubicBezTo>
                    <a:pt x="129" y="700"/>
                    <a:pt x="129" y="700"/>
                    <a:pt x="129" y="700"/>
                  </a:cubicBezTo>
                  <a:cubicBezTo>
                    <a:pt x="125" y="705"/>
                    <a:pt x="125" y="705"/>
                    <a:pt x="125" y="705"/>
                  </a:cubicBezTo>
                  <a:cubicBezTo>
                    <a:pt x="124" y="706"/>
                    <a:pt x="124" y="706"/>
                    <a:pt x="124" y="706"/>
                  </a:cubicBezTo>
                  <a:cubicBezTo>
                    <a:pt x="121" y="710"/>
                    <a:pt x="121" y="710"/>
                    <a:pt x="121" y="710"/>
                  </a:cubicBezTo>
                  <a:cubicBezTo>
                    <a:pt x="114" y="720"/>
                    <a:pt x="114" y="720"/>
                    <a:pt x="114" y="720"/>
                  </a:cubicBezTo>
                  <a:cubicBezTo>
                    <a:pt x="107" y="730"/>
                    <a:pt x="107" y="730"/>
                    <a:pt x="107" y="730"/>
                  </a:cubicBezTo>
                  <a:cubicBezTo>
                    <a:pt x="106" y="732"/>
                    <a:pt x="105" y="734"/>
                    <a:pt x="104" y="735"/>
                  </a:cubicBezTo>
                  <a:cubicBezTo>
                    <a:pt x="101" y="741"/>
                    <a:pt x="101" y="741"/>
                    <a:pt x="101" y="741"/>
                  </a:cubicBezTo>
                  <a:cubicBezTo>
                    <a:pt x="99" y="744"/>
                    <a:pt x="97" y="748"/>
                    <a:pt x="95" y="751"/>
                  </a:cubicBezTo>
                  <a:cubicBezTo>
                    <a:pt x="91" y="758"/>
                    <a:pt x="88" y="764"/>
                    <a:pt x="85" y="771"/>
                  </a:cubicBezTo>
                  <a:cubicBezTo>
                    <a:pt x="85" y="772"/>
                    <a:pt x="84" y="773"/>
                    <a:pt x="84" y="774"/>
                  </a:cubicBezTo>
                  <a:cubicBezTo>
                    <a:pt x="82" y="778"/>
                    <a:pt x="80" y="781"/>
                    <a:pt x="79" y="785"/>
                  </a:cubicBezTo>
                  <a:cubicBezTo>
                    <a:pt x="75" y="797"/>
                    <a:pt x="75" y="797"/>
                    <a:pt x="75" y="797"/>
                  </a:cubicBezTo>
                  <a:cubicBezTo>
                    <a:pt x="73" y="801"/>
                    <a:pt x="72" y="805"/>
                    <a:pt x="71" y="809"/>
                  </a:cubicBezTo>
                  <a:cubicBezTo>
                    <a:pt x="70" y="813"/>
                    <a:pt x="69" y="816"/>
                    <a:pt x="68" y="821"/>
                  </a:cubicBezTo>
                  <a:cubicBezTo>
                    <a:pt x="65" y="835"/>
                    <a:pt x="63" y="850"/>
                    <a:pt x="63" y="864"/>
                  </a:cubicBezTo>
                  <a:cubicBezTo>
                    <a:pt x="63" y="883"/>
                    <a:pt x="65" y="902"/>
                    <a:pt x="70" y="920"/>
                  </a:cubicBezTo>
                  <a:cubicBezTo>
                    <a:pt x="70" y="922"/>
                    <a:pt x="71" y="925"/>
                    <a:pt x="72" y="927"/>
                  </a:cubicBezTo>
                  <a:cubicBezTo>
                    <a:pt x="72" y="929"/>
                    <a:pt x="73" y="930"/>
                    <a:pt x="73" y="932"/>
                  </a:cubicBezTo>
                  <a:cubicBezTo>
                    <a:pt x="77" y="944"/>
                    <a:pt x="77" y="944"/>
                    <a:pt x="77" y="944"/>
                  </a:cubicBezTo>
                  <a:cubicBezTo>
                    <a:pt x="79" y="950"/>
                    <a:pt x="79" y="950"/>
                    <a:pt x="79" y="950"/>
                  </a:cubicBezTo>
                  <a:cubicBezTo>
                    <a:pt x="80" y="951"/>
                    <a:pt x="81" y="953"/>
                    <a:pt x="82" y="955"/>
                  </a:cubicBezTo>
                  <a:cubicBezTo>
                    <a:pt x="86" y="965"/>
                    <a:pt x="86" y="965"/>
                    <a:pt x="86" y="965"/>
                  </a:cubicBezTo>
                  <a:cubicBezTo>
                    <a:pt x="87" y="967"/>
                    <a:pt x="87" y="967"/>
                    <a:pt x="87" y="967"/>
                  </a:cubicBezTo>
                  <a:cubicBezTo>
                    <a:pt x="90" y="972"/>
                    <a:pt x="90" y="972"/>
                    <a:pt x="90" y="972"/>
                  </a:cubicBezTo>
                  <a:cubicBezTo>
                    <a:pt x="91" y="974"/>
                    <a:pt x="92" y="976"/>
                    <a:pt x="93" y="978"/>
                  </a:cubicBezTo>
                  <a:cubicBezTo>
                    <a:pt x="99" y="988"/>
                    <a:pt x="99" y="988"/>
                    <a:pt x="99" y="988"/>
                  </a:cubicBezTo>
                  <a:cubicBezTo>
                    <a:pt x="100" y="990"/>
                    <a:pt x="102" y="993"/>
                    <a:pt x="103" y="995"/>
                  </a:cubicBezTo>
                  <a:cubicBezTo>
                    <a:pt x="104" y="996"/>
                    <a:pt x="105" y="997"/>
                    <a:pt x="106" y="999"/>
                  </a:cubicBezTo>
                  <a:cubicBezTo>
                    <a:pt x="113" y="1009"/>
                    <a:pt x="113" y="1009"/>
                    <a:pt x="113" y="1009"/>
                  </a:cubicBezTo>
                  <a:cubicBezTo>
                    <a:pt x="116" y="1012"/>
                    <a:pt x="118" y="1016"/>
                    <a:pt x="121" y="1019"/>
                  </a:cubicBezTo>
                  <a:cubicBezTo>
                    <a:pt x="127" y="1026"/>
                    <a:pt x="133" y="1033"/>
                    <a:pt x="140" y="1039"/>
                  </a:cubicBezTo>
                  <a:cubicBezTo>
                    <a:pt x="142" y="1042"/>
                    <a:pt x="144" y="1044"/>
                    <a:pt x="146" y="1046"/>
                  </a:cubicBezTo>
                  <a:cubicBezTo>
                    <a:pt x="152" y="1052"/>
                    <a:pt x="158" y="1058"/>
                    <a:pt x="164" y="1063"/>
                  </a:cubicBezTo>
                  <a:cubicBezTo>
                    <a:pt x="171" y="1069"/>
                    <a:pt x="177" y="1074"/>
                    <a:pt x="184" y="1079"/>
                  </a:cubicBezTo>
                  <a:cubicBezTo>
                    <a:pt x="185" y="1080"/>
                    <a:pt x="186" y="1081"/>
                    <a:pt x="188" y="1082"/>
                  </a:cubicBezTo>
                  <a:cubicBezTo>
                    <a:pt x="193" y="1086"/>
                    <a:pt x="199" y="1090"/>
                    <a:pt x="204" y="1094"/>
                  </a:cubicBezTo>
                  <a:cubicBezTo>
                    <a:pt x="211" y="1098"/>
                    <a:pt x="218" y="1103"/>
                    <a:pt x="225" y="1107"/>
                  </a:cubicBezTo>
                  <a:cubicBezTo>
                    <a:pt x="231" y="1111"/>
                    <a:pt x="238" y="1115"/>
                    <a:pt x="245" y="1119"/>
                  </a:cubicBezTo>
                  <a:cubicBezTo>
                    <a:pt x="252" y="1123"/>
                    <a:pt x="259" y="1127"/>
                    <a:pt x="266" y="1131"/>
                  </a:cubicBezTo>
                  <a:cubicBezTo>
                    <a:pt x="268" y="1131"/>
                    <a:pt x="270" y="1132"/>
                    <a:pt x="271" y="1133"/>
                  </a:cubicBezTo>
                  <a:cubicBezTo>
                    <a:pt x="277" y="1136"/>
                    <a:pt x="282" y="1138"/>
                    <a:pt x="287" y="1141"/>
                  </a:cubicBezTo>
                  <a:cubicBezTo>
                    <a:pt x="294" y="1144"/>
                    <a:pt x="301" y="1148"/>
                    <a:pt x="308" y="1151"/>
                  </a:cubicBezTo>
                  <a:cubicBezTo>
                    <a:pt x="316" y="1154"/>
                    <a:pt x="323" y="1157"/>
                    <a:pt x="330" y="1160"/>
                  </a:cubicBezTo>
                  <a:cubicBezTo>
                    <a:pt x="337" y="1163"/>
                    <a:pt x="344" y="1166"/>
                    <a:pt x="351" y="1168"/>
                  </a:cubicBezTo>
                  <a:cubicBezTo>
                    <a:pt x="355" y="1170"/>
                    <a:pt x="358" y="1171"/>
                    <a:pt x="361" y="1172"/>
                  </a:cubicBezTo>
                  <a:cubicBezTo>
                    <a:pt x="365" y="1174"/>
                    <a:pt x="369" y="1175"/>
                    <a:pt x="373" y="1176"/>
                  </a:cubicBezTo>
                  <a:cubicBezTo>
                    <a:pt x="380" y="1179"/>
                    <a:pt x="387" y="1182"/>
                    <a:pt x="395" y="1184"/>
                  </a:cubicBezTo>
                  <a:cubicBezTo>
                    <a:pt x="402" y="1186"/>
                    <a:pt x="409" y="1189"/>
                    <a:pt x="417" y="1191"/>
                  </a:cubicBezTo>
                  <a:cubicBezTo>
                    <a:pt x="424" y="1193"/>
                    <a:pt x="431" y="1196"/>
                    <a:pt x="438" y="1198"/>
                  </a:cubicBezTo>
                  <a:cubicBezTo>
                    <a:pt x="443" y="1199"/>
                    <a:pt x="448" y="1201"/>
                    <a:pt x="453" y="1202"/>
                  </a:cubicBezTo>
                  <a:cubicBezTo>
                    <a:pt x="456" y="1203"/>
                    <a:pt x="458" y="1204"/>
                    <a:pt x="460" y="1204"/>
                  </a:cubicBezTo>
                  <a:cubicBezTo>
                    <a:pt x="468" y="1206"/>
                    <a:pt x="475" y="1208"/>
                    <a:pt x="483" y="1210"/>
                  </a:cubicBezTo>
                  <a:cubicBezTo>
                    <a:pt x="490" y="1212"/>
                    <a:pt x="497" y="1214"/>
                    <a:pt x="505" y="1216"/>
                  </a:cubicBezTo>
                  <a:cubicBezTo>
                    <a:pt x="512" y="1218"/>
                    <a:pt x="520" y="1220"/>
                    <a:pt x="527" y="1222"/>
                  </a:cubicBezTo>
                  <a:cubicBezTo>
                    <a:pt x="534" y="1223"/>
                    <a:pt x="542" y="1225"/>
                    <a:pt x="549" y="1227"/>
                  </a:cubicBezTo>
                  <a:cubicBezTo>
                    <a:pt x="557" y="1228"/>
                    <a:pt x="564" y="1230"/>
                    <a:pt x="572" y="1232"/>
                  </a:cubicBezTo>
                  <a:cubicBezTo>
                    <a:pt x="579" y="1233"/>
                    <a:pt x="587" y="1235"/>
                    <a:pt x="594" y="1236"/>
                  </a:cubicBezTo>
                  <a:cubicBezTo>
                    <a:pt x="602" y="1238"/>
                    <a:pt x="609" y="1239"/>
                    <a:pt x="617" y="1241"/>
                  </a:cubicBezTo>
                  <a:cubicBezTo>
                    <a:pt x="624" y="1242"/>
                    <a:pt x="632" y="1244"/>
                    <a:pt x="639" y="1245"/>
                  </a:cubicBezTo>
                  <a:cubicBezTo>
                    <a:pt x="640" y="1245"/>
                    <a:pt x="641" y="1246"/>
                    <a:pt x="642" y="1246"/>
                  </a:cubicBezTo>
                  <a:cubicBezTo>
                    <a:pt x="648" y="1247"/>
                    <a:pt x="655" y="1248"/>
                    <a:pt x="662" y="1249"/>
                  </a:cubicBezTo>
                  <a:cubicBezTo>
                    <a:pt x="669" y="1250"/>
                    <a:pt x="677" y="1252"/>
                    <a:pt x="684" y="1253"/>
                  </a:cubicBezTo>
                  <a:cubicBezTo>
                    <a:pt x="692" y="1254"/>
                    <a:pt x="699" y="1256"/>
                    <a:pt x="707" y="1257"/>
                  </a:cubicBezTo>
                  <a:cubicBezTo>
                    <a:pt x="714" y="1258"/>
                    <a:pt x="722" y="1259"/>
                    <a:pt x="730" y="1260"/>
                  </a:cubicBezTo>
                  <a:cubicBezTo>
                    <a:pt x="737" y="1262"/>
                    <a:pt x="745" y="1263"/>
                    <a:pt x="752" y="1264"/>
                  </a:cubicBezTo>
                  <a:cubicBezTo>
                    <a:pt x="760" y="1265"/>
                    <a:pt x="767" y="1266"/>
                    <a:pt x="775" y="1267"/>
                  </a:cubicBezTo>
                  <a:cubicBezTo>
                    <a:pt x="783" y="1268"/>
                    <a:pt x="790" y="1269"/>
                    <a:pt x="798" y="1270"/>
                  </a:cubicBezTo>
                  <a:cubicBezTo>
                    <a:pt x="805" y="1271"/>
                    <a:pt x="813" y="1272"/>
                    <a:pt x="821" y="1273"/>
                  </a:cubicBezTo>
                  <a:cubicBezTo>
                    <a:pt x="824" y="1274"/>
                    <a:pt x="828" y="1274"/>
                    <a:pt x="831" y="1275"/>
                  </a:cubicBezTo>
                  <a:cubicBezTo>
                    <a:pt x="835" y="1275"/>
                    <a:pt x="839" y="1276"/>
                    <a:pt x="843" y="1276"/>
                  </a:cubicBezTo>
                  <a:cubicBezTo>
                    <a:pt x="851" y="1277"/>
                    <a:pt x="859" y="1278"/>
                    <a:pt x="866" y="1279"/>
                  </a:cubicBezTo>
                  <a:cubicBezTo>
                    <a:pt x="874" y="1280"/>
                    <a:pt x="882" y="1281"/>
                    <a:pt x="889" y="1281"/>
                  </a:cubicBezTo>
                  <a:cubicBezTo>
                    <a:pt x="897" y="1282"/>
                    <a:pt x="905" y="1283"/>
                    <a:pt x="912" y="1284"/>
                  </a:cubicBezTo>
                  <a:cubicBezTo>
                    <a:pt x="920" y="1285"/>
                    <a:pt x="928" y="1285"/>
                    <a:pt x="935" y="1286"/>
                  </a:cubicBezTo>
                  <a:cubicBezTo>
                    <a:pt x="943" y="1287"/>
                    <a:pt x="951" y="1287"/>
                    <a:pt x="958" y="1288"/>
                  </a:cubicBezTo>
                  <a:cubicBezTo>
                    <a:pt x="966" y="1289"/>
                    <a:pt x="974" y="1290"/>
                    <a:pt x="981" y="1290"/>
                  </a:cubicBezTo>
                  <a:cubicBezTo>
                    <a:pt x="989" y="1291"/>
                    <a:pt x="997" y="1291"/>
                    <a:pt x="1004" y="1292"/>
                  </a:cubicBezTo>
                  <a:cubicBezTo>
                    <a:pt x="1010" y="1292"/>
                    <a:pt x="1015" y="1293"/>
                    <a:pt x="1020" y="1293"/>
                  </a:cubicBezTo>
                  <a:cubicBezTo>
                    <a:pt x="1023" y="1293"/>
                    <a:pt x="1025" y="1294"/>
                    <a:pt x="1027" y="1294"/>
                  </a:cubicBezTo>
                  <a:cubicBezTo>
                    <a:pt x="1035" y="1294"/>
                    <a:pt x="1043" y="1295"/>
                    <a:pt x="1051" y="1295"/>
                  </a:cubicBezTo>
                  <a:cubicBezTo>
                    <a:pt x="1058" y="1296"/>
                    <a:pt x="1066" y="1296"/>
                    <a:pt x="1074" y="1297"/>
                  </a:cubicBezTo>
                  <a:cubicBezTo>
                    <a:pt x="1082" y="1297"/>
                    <a:pt x="1089" y="1298"/>
                    <a:pt x="1097" y="1298"/>
                  </a:cubicBezTo>
                  <a:cubicBezTo>
                    <a:pt x="1105" y="1299"/>
                    <a:pt x="1112" y="1299"/>
                    <a:pt x="1120" y="1300"/>
                  </a:cubicBezTo>
                  <a:cubicBezTo>
                    <a:pt x="1128" y="1300"/>
                    <a:pt x="1136" y="1301"/>
                    <a:pt x="1143" y="1301"/>
                  </a:cubicBezTo>
                  <a:cubicBezTo>
                    <a:pt x="1151" y="1301"/>
                    <a:pt x="1159" y="1302"/>
                    <a:pt x="1167" y="1302"/>
                  </a:cubicBezTo>
                  <a:cubicBezTo>
                    <a:pt x="1174" y="1303"/>
                    <a:pt x="1182" y="1303"/>
                    <a:pt x="1190" y="1303"/>
                  </a:cubicBezTo>
                  <a:cubicBezTo>
                    <a:pt x="1198" y="1304"/>
                    <a:pt x="1205" y="1304"/>
                    <a:pt x="1213" y="1305"/>
                  </a:cubicBezTo>
                  <a:cubicBezTo>
                    <a:pt x="1221" y="1305"/>
                    <a:pt x="1229" y="1305"/>
                    <a:pt x="1236" y="1306"/>
                  </a:cubicBezTo>
                  <a:cubicBezTo>
                    <a:pt x="1244" y="1306"/>
                    <a:pt x="1252" y="1307"/>
                    <a:pt x="1260" y="1307"/>
                  </a:cubicBezTo>
                  <a:cubicBezTo>
                    <a:pt x="1267" y="1307"/>
                    <a:pt x="1275" y="1308"/>
                    <a:pt x="1283" y="1308"/>
                  </a:cubicBezTo>
                  <a:cubicBezTo>
                    <a:pt x="1291" y="1309"/>
                    <a:pt x="1298" y="1309"/>
                    <a:pt x="1306" y="1310"/>
                  </a:cubicBezTo>
                  <a:cubicBezTo>
                    <a:pt x="1314" y="1310"/>
                    <a:pt x="1322" y="1310"/>
                    <a:pt x="1329" y="1311"/>
                  </a:cubicBezTo>
                  <a:cubicBezTo>
                    <a:pt x="1337" y="1311"/>
                    <a:pt x="1345" y="1312"/>
                    <a:pt x="1353" y="1312"/>
                  </a:cubicBezTo>
                  <a:cubicBezTo>
                    <a:pt x="1360" y="1313"/>
                    <a:pt x="1368" y="1313"/>
                    <a:pt x="1376" y="1313"/>
                  </a:cubicBezTo>
                  <a:cubicBezTo>
                    <a:pt x="1381" y="1314"/>
                    <a:pt x="1386" y="1314"/>
                    <a:pt x="1391" y="1314"/>
                  </a:cubicBezTo>
                  <a:cubicBezTo>
                    <a:pt x="1394" y="1315"/>
                    <a:pt x="1396" y="1315"/>
                    <a:pt x="1399" y="1315"/>
                  </a:cubicBezTo>
                  <a:cubicBezTo>
                    <a:pt x="1407" y="1315"/>
                    <a:pt x="1414" y="1316"/>
                    <a:pt x="1422" y="1316"/>
                  </a:cubicBezTo>
                  <a:cubicBezTo>
                    <a:pt x="1430" y="1317"/>
                    <a:pt x="1437" y="1318"/>
                    <a:pt x="1445" y="1318"/>
                  </a:cubicBezTo>
                  <a:cubicBezTo>
                    <a:pt x="1453" y="1319"/>
                    <a:pt x="1461" y="1319"/>
                    <a:pt x="1468" y="1320"/>
                  </a:cubicBezTo>
                  <a:cubicBezTo>
                    <a:pt x="1476" y="1320"/>
                    <a:pt x="1484" y="1321"/>
                    <a:pt x="1491" y="1322"/>
                  </a:cubicBezTo>
                  <a:cubicBezTo>
                    <a:pt x="1499" y="1322"/>
                    <a:pt x="1507" y="1323"/>
                    <a:pt x="1514" y="1324"/>
                  </a:cubicBezTo>
                  <a:cubicBezTo>
                    <a:pt x="1522" y="1324"/>
                    <a:pt x="1530" y="1325"/>
                    <a:pt x="1538" y="1326"/>
                  </a:cubicBezTo>
                  <a:cubicBezTo>
                    <a:pt x="1545" y="1326"/>
                    <a:pt x="1553" y="1327"/>
                    <a:pt x="1561" y="1328"/>
                  </a:cubicBezTo>
                  <a:cubicBezTo>
                    <a:pt x="1564" y="1328"/>
                    <a:pt x="1568" y="1329"/>
                    <a:pt x="1572" y="1329"/>
                  </a:cubicBezTo>
                  <a:cubicBezTo>
                    <a:pt x="1576" y="1329"/>
                    <a:pt x="1580" y="1330"/>
                    <a:pt x="1583" y="1330"/>
                  </a:cubicBezTo>
                  <a:cubicBezTo>
                    <a:pt x="1591" y="1331"/>
                    <a:pt x="1599" y="1332"/>
                    <a:pt x="1606" y="1333"/>
                  </a:cubicBezTo>
                  <a:cubicBezTo>
                    <a:pt x="1614" y="1334"/>
                    <a:pt x="1622" y="1335"/>
                    <a:pt x="1629" y="1336"/>
                  </a:cubicBezTo>
                  <a:cubicBezTo>
                    <a:pt x="1637" y="1337"/>
                    <a:pt x="1644" y="1338"/>
                    <a:pt x="1652" y="1339"/>
                  </a:cubicBezTo>
                  <a:cubicBezTo>
                    <a:pt x="1655" y="1339"/>
                    <a:pt x="1658" y="1339"/>
                    <a:pt x="1660" y="1340"/>
                  </a:cubicBezTo>
                  <a:cubicBezTo>
                    <a:pt x="1665" y="1341"/>
                    <a:pt x="1670" y="1341"/>
                    <a:pt x="1675" y="1342"/>
                  </a:cubicBezTo>
                  <a:cubicBezTo>
                    <a:pt x="1682" y="1343"/>
                    <a:pt x="1690" y="1344"/>
                    <a:pt x="1697" y="1346"/>
                  </a:cubicBezTo>
                  <a:cubicBezTo>
                    <a:pt x="1705" y="1347"/>
                    <a:pt x="1713" y="1348"/>
                    <a:pt x="1720" y="1350"/>
                  </a:cubicBezTo>
                  <a:cubicBezTo>
                    <a:pt x="1728" y="1351"/>
                    <a:pt x="1735" y="1353"/>
                    <a:pt x="1742" y="1354"/>
                  </a:cubicBezTo>
                  <a:cubicBezTo>
                    <a:pt x="1744" y="1355"/>
                    <a:pt x="1746" y="1355"/>
                    <a:pt x="1747" y="1355"/>
                  </a:cubicBezTo>
                  <a:cubicBezTo>
                    <a:pt x="1753" y="1356"/>
                    <a:pt x="1759" y="1358"/>
                    <a:pt x="1765" y="1359"/>
                  </a:cubicBezTo>
                  <a:cubicBezTo>
                    <a:pt x="1772" y="1361"/>
                    <a:pt x="1780" y="1363"/>
                    <a:pt x="1787" y="1364"/>
                  </a:cubicBezTo>
                  <a:cubicBezTo>
                    <a:pt x="1795" y="1366"/>
                    <a:pt x="1802" y="1368"/>
                    <a:pt x="1809" y="1370"/>
                  </a:cubicBezTo>
                  <a:cubicBezTo>
                    <a:pt x="1817" y="1372"/>
                    <a:pt x="1824" y="1374"/>
                    <a:pt x="1831" y="1377"/>
                  </a:cubicBezTo>
                  <a:cubicBezTo>
                    <a:pt x="1839" y="1379"/>
                    <a:pt x="1846" y="1381"/>
                    <a:pt x="1853" y="1384"/>
                  </a:cubicBezTo>
                  <a:cubicBezTo>
                    <a:pt x="1860" y="1386"/>
                    <a:pt x="1868" y="1389"/>
                    <a:pt x="1875" y="1391"/>
                  </a:cubicBezTo>
                  <a:cubicBezTo>
                    <a:pt x="1882" y="1394"/>
                    <a:pt x="1889" y="1397"/>
                    <a:pt x="1896" y="1400"/>
                  </a:cubicBezTo>
                  <a:cubicBezTo>
                    <a:pt x="1902" y="1402"/>
                    <a:pt x="1907" y="1404"/>
                    <a:pt x="1912" y="1406"/>
                  </a:cubicBezTo>
                  <a:cubicBezTo>
                    <a:pt x="1914" y="1407"/>
                    <a:pt x="1916" y="1408"/>
                    <a:pt x="1918" y="1409"/>
                  </a:cubicBezTo>
                  <a:cubicBezTo>
                    <a:pt x="1922" y="1411"/>
                    <a:pt x="1927" y="1413"/>
                    <a:pt x="1931" y="1415"/>
                  </a:cubicBezTo>
                  <a:cubicBezTo>
                    <a:pt x="1939" y="1419"/>
                    <a:pt x="1939" y="1419"/>
                    <a:pt x="1939" y="1419"/>
                  </a:cubicBezTo>
                  <a:cubicBezTo>
                    <a:pt x="1940" y="1420"/>
                    <a:pt x="1940" y="1420"/>
                    <a:pt x="1940" y="1420"/>
                  </a:cubicBezTo>
                  <a:cubicBezTo>
                    <a:pt x="1950" y="1425"/>
                    <a:pt x="1950" y="1425"/>
                    <a:pt x="1950" y="1425"/>
                  </a:cubicBezTo>
                  <a:cubicBezTo>
                    <a:pt x="1954" y="1428"/>
                    <a:pt x="1954" y="1428"/>
                    <a:pt x="1954" y="1428"/>
                  </a:cubicBezTo>
                  <a:cubicBezTo>
                    <a:pt x="1957" y="1429"/>
                    <a:pt x="1957" y="1429"/>
                    <a:pt x="1957" y="1429"/>
                  </a:cubicBezTo>
                  <a:cubicBezTo>
                    <a:pt x="1959" y="1430"/>
                    <a:pt x="1959" y="1430"/>
                    <a:pt x="1959" y="1430"/>
                  </a:cubicBezTo>
                  <a:cubicBezTo>
                    <a:pt x="1960" y="1431"/>
                    <a:pt x="1960" y="1431"/>
                    <a:pt x="1960" y="1431"/>
                  </a:cubicBezTo>
                  <a:cubicBezTo>
                    <a:pt x="1968" y="1436"/>
                    <a:pt x="1968" y="1436"/>
                    <a:pt x="1968" y="1436"/>
                  </a:cubicBezTo>
                  <a:cubicBezTo>
                    <a:pt x="1972" y="1438"/>
                    <a:pt x="1976" y="1440"/>
                    <a:pt x="1980" y="1443"/>
                  </a:cubicBezTo>
                  <a:cubicBezTo>
                    <a:pt x="1982" y="1444"/>
                    <a:pt x="1984" y="1445"/>
                    <a:pt x="1986" y="1446"/>
                  </a:cubicBezTo>
                  <a:cubicBezTo>
                    <a:pt x="1991" y="1449"/>
                    <a:pt x="1991" y="1449"/>
                    <a:pt x="1991" y="1449"/>
                  </a:cubicBezTo>
                  <a:cubicBezTo>
                    <a:pt x="1995" y="1452"/>
                    <a:pt x="1995" y="1452"/>
                    <a:pt x="1995" y="1452"/>
                  </a:cubicBezTo>
                  <a:cubicBezTo>
                    <a:pt x="2001" y="1456"/>
                    <a:pt x="2001" y="1456"/>
                    <a:pt x="2001" y="1456"/>
                  </a:cubicBezTo>
                  <a:cubicBezTo>
                    <a:pt x="2004" y="1458"/>
                    <a:pt x="2004" y="1458"/>
                    <a:pt x="2004" y="1458"/>
                  </a:cubicBezTo>
                  <a:cubicBezTo>
                    <a:pt x="2010" y="1462"/>
                    <a:pt x="2015" y="1465"/>
                    <a:pt x="2021" y="1469"/>
                  </a:cubicBezTo>
                  <a:cubicBezTo>
                    <a:pt x="2021" y="1469"/>
                    <a:pt x="2021" y="1469"/>
                    <a:pt x="2021" y="1469"/>
                  </a:cubicBezTo>
                  <a:cubicBezTo>
                    <a:pt x="2027" y="1473"/>
                    <a:pt x="2033" y="1477"/>
                    <a:pt x="2038" y="1482"/>
                  </a:cubicBezTo>
                  <a:cubicBezTo>
                    <a:pt x="2039" y="1482"/>
                    <a:pt x="2040" y="1483"/>
                    <a:pt x="2041" y="1484"/>
                  </a:cubicBezTo>
                  <a:cubicBezTo>
                    <a:pt x="2046" y="1487"/>
                    <a:pt x="2050" y="1490"/>
                    <a:pt x="2055" y="1494"/>
                  </a:cubicBezTo>
                  <a:cubicBezTo>
                    <a:pt x="2057" y="1496"/>
                    <a:pt x="2059" y="1498"/>
                    <a:pt x="2061" y="1499"/>
                  </a:cubicBezTo>
                  <a:cubicBezTo>
                    <a:pt x="2064" y="1502"/>
                    <a:pt x="2067" y="1505"/>
                    <a:pt x="2071" y="1507"/>
                  </a:cubicBezTo>
                  <a:cubicBezTo>
                    <a:pt x="2073" y="1509"/>
                    <a:pt x="2076" y="1512"/>
                    <a:pt x="2078" y="1514"/>
                  </a:cubicBezTo>
                  <a:cubicBezTo>
                    <a:pt x="2081" y="1516"/>
                    <a:pt x="2081" y="1516"/>
                    <a:pt x="2081" y="1516"/>
                  </a:cubicBezTo>
                  <a:cubicBezTo>
                    <a:pt x="2086" y="1521"/>
                    <a:pt x="2086" y="1521"/>
                    <a:pt x="2086" y="1521"/>
                  </a:cubicBezTo>
                  <a:cubicBezTo>
                    <a:pt x="2090" y="1525"/>
                    <a:pt x="2095" y="1529"/>
                    <a:pt x="2099" y="1533"/>
                  </a:cubicBezTo>
                  <a:cubicBezTo>
                    <a:pt x="2103" y="1537"/>
                    <a:pt x="2107" y="1542"/>
                    <a:pt x="2111" y="1546"/>
                  </a:cubicBezTo>
                  <a:cubicBezTo>
                    <a:pt x="2116" y="1551"/>
                    <a:pt x="2116" y="1551"/>
                    <a:pt x="2116" y="1551"/>
                  </a:cubicBezTo>
                  <a:cubicBezTo>
                    <a:pt x="2118" y="1553"/>
                    <a:pt x="2118" y="1553"/>
                    <a:pt x="2118" y="1553"/>
                  </a:cubicBezTo>
                  <a:cubicBezTo>
                    <a:pt x="2120" y="1556"/>
                    <a:pt x="2122" y="1558"/>
                    <a:pt x="2124" y="1561"/>
                  </a:cubicBezTo>
                  <a:cubicBezTo>
                    <a:pt x="2128" y="1565"/>
                    <a:pt x="2131" y="1569"/>
                    <a:pt x="2135" y="1573"/>
                  </a:cubicBezTo>
                  <a:cubicBezTo>
                    <a:pt x="2135" y="1574"/>
                    <a:pt x="2136" y="1575"/>
                    <a:pt x="2137" y="1577"/>
                  </a:cubicBezTo>
                  <a:cubicBezTo>
                    <a:pt x="2141" y="1582"/>
                    <a:pt x="2145" y="1587"/>
                    <a:pt x="2149" y="1593"/>
                  </a:cubicBezTo>
                  <a:cubicBezTo>
                    <a:pt x="2152" y="1598"/>
                    <a:pt x="2152" y="1598"/>
                    <a:pt x="2152" y="1598"/>
                  </a:cubicBezTo>
                  <a:cubicBezTo>
                    <a:pt x="2155" y="1601"/>
                    <a:pt x="2155" y="1601"/>
                    <a:pt x="2155" y="1601"/>
                  </a:cubicBezTo>
                  <a:cubicBezTo>
                    <a:pt x="2156" y="1604"/>
                    <a:pt x="2158" y="1607"/>
                    <a:pt x="2160" y="1610"/>
                  </a:cubicBezTo>
                  <a:cubicBezTo>
                    <a:pt x="2163" y="1615"/>
                    <a:pt x="2166" y="1620"/>
                    <a:pt x="2169" y="1626"/>
                  </a:cubicBezTo>
                  <a:cubicBezTo>
                    <a:pt x="2170" y="1626"/>
                    <a:pt x="2170" y="1626"/>
                    <a:pt x="2170" y="1627"/>
                  </a:cubicBezTo>
                  <a:cubicBezTo>
                    <a:pt x="2173" y="1633"/>
                    <a:pt x="2176" y="1639"/>
                    <a:pt x="2179" y="1644"/>
                  </a:cubicBezTo>
                  <a:cubicBezTo>
                    <a:pt x="2181" y="1649"/>
                    <a:pt x="2183" y="1654"/>
                    <a:pt x="2185" y="1658"/>
                  </a:cubicBezTo>
                  <a:cubicBezTo>
                    <a:pt x="2186" y="1660"/>
                    <a:pt x="2186" y="1661"/>
                    <a:pt x="2187" y="1662"/>
                  </a:cubicBezTo>
                  <a:cubicBezTo>
                    <a:pt x="2189" y="1669"/>
                    <a:pt x="2192" y="1675"/>
                    <a:pt x="2194" y="1681"/>
                  </a:cubicBezTo>
                  <a:cubicBezTo>
                    <a:pt x="2196" y="1686"/>
                    <a:pt x="2198" y="1692"/>
                    <a:pt x="2199" y="1698"/>
                  </a:cubicBezTo>
                  <a:cubicBezTo>
                    <a:pt x="2200" y="1698"/>
                    <a:pt x="2200" y="1699"/>
                    <a:pt x="2200" y="1699"/>
                  </a:cubicBezTo>
                  <a:cubicBezTo>
                    <a:pt x="2202" y="1706"/>
                    <a:pt x="2203" y="1712"/>
                    <a:pt x="2205" y="1718"/>
                  </a:cubicBezTo>
                  <a:cubicBezTo>
                    <a:pt x="2205" y="1722"/>
                    <a:pt x="2206" y="1725"/>
                    <a:pt x="2207" y="1728"/>
                  </a:cubicBezTo>
                  <a:cubicBezTo>
                    <a:pt x="2208" y="1737"/>
                    <a:pt x="2208" y="1737"/>
                    <a:pt x="2208" y="1737"/>
                  </a:cubicBezTo>
                  <a:cubicBezTo>
                    <a:pt x="2210" y="1747"/>
                    <a:pt x="2210" y="1747"/>
                    <a:pt x="2210" y="1747"/>
                  </a:cubicBezTo>
                  <a:cubicBezTo>
                    <a:pt x="2211" y="1750"/>
                    <a:pt x="2211" y="1750"/>
                    <a:pt x="2211" y="1750"/>
                  </a:cubicBezTo>
                  <a:cubicBezTo>
                    <a:pt x="2211" y="1752"/>
                    <a:pt x="2211" y="1752"/>
                    <a:pt x="2211" y="1752"/>
                  </a:cubicBezTo>
                  <a:cubicBezTo>
                    <a:pt x="2211" y="1757"/>
                    <a:pt x="2211" y="1757"/>
                    <a:pt x="2211" y="1757"/>
                  </a:cubicBezTo>
                  <a:cubicBezTo>
                    <a:pt x="2212" y="1763"/>
                    <a:pt x="2212" y="1769"/>
                    <a:pt x="2213" y="1776"/>
                  </a:cubicBezTo>
                  <a:cubicBezTo>
                    <a:pt x="2214" y="1782"/>
                    <a:pt x="2213" y="1789"/>
                    <a:pt x="2214" y="1795"/>
                  </a:cubicBezTo>
                  <a:cubicBezTo>
                    <a:pt x="2214" y="1805"/>
                    <a:pt x="2214" y="1805"/>
                    <a:pt x="2214" y="1805"/>
                  </a:cubicBezTo>
                  <a:cubicBezTo>
                    <a:pt x="2214" y="1814"/>
                    <a:pt x="2214" y="1814"/>
                    <a:pt x="2214" y="1814"/>
                  </a:cubicBezTo>
                  <a:cubicBezTo>
                    <a:pt x="2213" y="1820"/>
                    <a:pt x="2213" y="1827"/>
                    <a:pt x="2213" y="1833"/>
                  </a:cubicBezTo>
                  <a:cubicBezTo>
                    <a:pt x="2212" y="1837"/>
                    <a:pt x="2212" y="1842"/>
                    <a:pt x="2211" y="1846"/>
                  </a:cubicBezTo>
                  <a:cubicBezTo>
                    <a:pt x="2211" y="1854"/>
                    <a:pt x="2210" y="1863"/>
                    <a:pt x="2208" y="1871"/>
                  </a:cubicBezTo>
                  <a:cubicBezTo>
                    <a:pt x="2207" y="1877"/>
                    <a:pt x="2207" y="1883"/>
                    <a:pt x="2205" y="1889"/>
                  </a:cubicBezTo>
                  <a:cubicBezTo>
                    <a:pt x="2204" y="1896"/>
                    <a:pt x="2203" y="1902"/>
                    <a:pt x="2201" y="1908"/>
                  </a:cubicBezTo>
                  <a:cubicBezTo>
                    <a:pt x="2200" y="1914"/>
                    <a:pt x="2198" y="1920"/>
                    <a:pt x="2197" y="1926"/>
                  </a:cubicBezTo>
                  <a:cubicBezTo>
                    <a:pt x="2195" y="1932"/>
                    <a:pt x="2194" y="1938"/>
                    <a:pt x="2192" y="1944"/>
                  </a:cubicBezTo>
                  <a:cubicBezTo>
                    <a:pt x="2190" y="1950"/>
                    <a:pt x="2188" y="1956"/>
                    <a:pt x="2186" y="1962"/>
                  </a:cubicBezTo>
                  <a:cubicBezTo>
                    <a:pt x="2184" y="1971"/>
                    <a:pt x="2184" y="1971"/>
                    <a:pt x="2184" y="1971"/>
                  </a:cubicBezTo>
                  <a:cubicBezTo>
                    <a:pt x="2181" y="1979"/>
                    <a:pt x="2181" y="1979"/>
                    <a:pt x="2181" y="1979"/>
                  </a:cubicBezTo>
                  <a:cubicBezTo>
                    <a:pt x="2180" y="1981"/>
                    <a:pt x="2180" y="1982"/>
                    <a:pt x="2179" y="1984"/>
                  </a:cubicBezTo>
                  <a:cubicBezTo>
                    <a:pt x="2177" y="1988"/>
                    <a:pt x="2176" y="1992"/>
                    <a:pt x="2174" y="1997"/>
                  </a:cubicBezTo>
                  <a:cubicBezTo>
                    <a:pt x="2174" y="1998"/>
                    <a:pt x="2174" y="1998"/>
                    <a:pt x="2173" y="1999"/>
                  </a:cubicBezTo>
                  <a:cubicBezTo>
                    <a:pt x="2197" y="1999"/>
                    <a:pt x="2197" y="1999"/>
                    <a:pt x="2197" y="1999"/>
                  </a:cubicBezTo>
                  <a:cubicBezTo>
                    <a:pt x="2198" y="1996"/>
                    <a:pt x="2199" y="1992"/>
                    <a:pt x="2200" y="1989"/>
                  </a:cubicBezTo>
                  <a:lnTo>
                    <a:pt x="2204" y="1980"/>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11" name="Freeform 8"/>
            <p:cNvSpPr>
              <a:spLocks/>
            </p:cNvSpPr>
            <p:nvPr/>
          </p:nvSpPr>
          <p:spPr bwMode="auto">
            <a:xfrm>
              <a:off x="968375" y="3740150"/>
              <a:ext cx="146050" cy="474663"/>
            </a:xfrm>
            <a:custGeom>
              <a:avLst/>
              <a:gdLst>
                <a:gd name="T0" fmla="*/ 50 w 57"/>
                <a:gd name="T1" fmla="*/ 170 h 187"/>
                <a:gd name="T2" fmla="*/ 43 w 57"/>
                <a:gd name="T3" fmla="*/ 160 h 187"/>
                <a:gd name="T4" fmla="*/ 37 w 57"/>
                <a:gd name="T5" fmla="*/ 149 h 187"/>
                <a:gd name="T6" fmla="*/ 36 w 57"/>
                <a:gd name="T7" fmla="*/ 147 h 187"/>
                <a:gd name="T8" fmla="*/ 36 w 57"/>
                <a:gd name="T9" fmla="*/ 146 h 187"/>
                <a:gd name="T10" fmla="*/ 31 w 57"/>
                <a:gd name="T11" fmla="*/ 136 h 187"/>
                <a:gd name="T12" fmla="*/ 27 w 57"/>
                <a:gd name="T13" fmla="*/ 125 h 187"/>
                <a:gd name="T14" fmla="*/ 26 w 57"/>
                <a:gd name="T15" fmla="*/ 121 h 187"/>
                <a:gd name="T16" fmla="*/ 23 w 57"/>
                <a:gd name="T17" fmla="*/ 113 h 187"/>
                <a:gd name="T18" fmla="*/ 22 w 57"/>
                <a:gd name="T19" fmla="*/ 108 h 187"/>
                <a:gd name="T20" fmla="*/ 21 w 57"/>
                <a:gd name="T21" fmla="*/ 102 h 187"/>
                <a:gd name="T22" fmla="*/ 21 w 57"/>
                <a:gd name="T23" fmla="*/ 101 h 187"/>
                <a:gd name="T24" fmla="*/ 18 w 57"/>
                <a:gd name="T25" fmla="*/ 78 h 187"/>
                <a:gd name="T26" fmla="*/ 18 w 57"/>
                <a:gd name="T27" fmla="*/ 51 h 187"/>
                <a:gd name="T28" fmla="*/ 33 w 57"/>
                <a:gd name="T29" fmla="*/ 0 h 187"/>
                <a:gd name="T30" fmla="*/ 27 w 57"/>
                <a:gd name="T31" fmla="*/ 0 h 187"/>
                <a:gd name="T32" fmla="*/ 25 w 57"/>
                <a:gd name="T33" fmla="*/ 0 h 187"/>
                <a:gd name="T34" fmla="*/ 18 w 57"/>
                <a:gd name="T35" fmla="*/ 0 h 187"/>
                <a:gd name="T36" fmla="*/ 14 w 57"/>
                <a:gd name="T37" fmla="*/ 0 h 187"/>
                <a:gd name="T38" fmla="*/ 2 w 57"/>
                <a:gd name="T39" fmla="*/ 49 h 187"/>
                <a:gd name="T40" fmla="*/ 1 w 57"/>
                <a:gd name="T41" fmla="*/ 73 h 187"/>
                <a:gd name="T42" fmla="*/ 3 w 57"/>
                <a:gd name="T43" fmla="*/ 95 h 187"/>
                <a:gd name="T44" fmla="*/ 3 w 57"/>
                <a:gd name="T45" fmla="*/ 100 h 187"/>
                <a:gd name="T46" fmla="*/ 4 w 57"/>
                <a:gd name="T47" fmla="*/ 104 h 187"/>
                <a:gd name="T48" fmla="*/ 7 w 57"/>
                <a:gd name="T49" fmla="*/ 117 h 187"/>
                <a:gd name="T50" fmla="*/ 8 w 57"/>
                <a:gd name="T51" fmla="*/ 119 h 187"/>
                <a:gd name="T52" fmla="*/ 11 w 57"/>
                <a:gd name="T53" fmla="*/ 130 h 187"/>
                <a:gd name="T54" fmla="*/ 13 w 57"/>
                <a:gd name="T55" fmla="*/ 136 h 187"/>
                <a:gd name="T56" fmla="*/ 15 w 57"/>
                <a:gd name="T57" fmla="*/ 140 h 187"/>
                <a:gd name="T58" fmla="*/ 19 w 57"/>
                <a:gd name="T59" fmla="*/ 150 h 187"/>
                <a:gd name="T60" fmla="*/ 21 w 57"/>
                <a:gd name="T61" fmla="*/ 154 h 187"/>
                <a:gd name="T62" fmla="*/ 25 w 57"/>
                <a:gd name="T63" fmla="*/ 162 h 187"/>
                <a:gd name="T64" fmla="*/ 30 w 57"/>
                <a:gd name="T65" fmla="*/ 171 h 187"/>
                <a:gd name="T66" fmla="*/ 31 w 57"/>
                <a:gd name="T67" fmla="*/ 172 h 187"/>
                <a:gd name="T68" fmla="*/ 38 w 57"/>
                <a:gd name="T69" fmla="*/ 182 h 187"/>
                <a:gd name="T70" fmla="*/ 42 w 57"/>
                <a:gd name="T71" fmla="*/ 187 h 187"/>
                <a:gd name="T72" fmla="*/ 47 w 57"/>
                <a:gd name="T73" fmla="*/ 184 h 187"/>
                <a:gd name="T74" fmla="*/ 50 w 57"/>
                <a:gd name="T75" fmla="*/ 182 h 187"/>
                <a:gd name="T76" fmla="*/ 57 w 57"/>
                <a:gd name="T77" fmla="*/ 179 h 187"/>
                <a:gd name="T78" fmla="*/ 52 w 57"/>
                <a:gd name="T79" fmla="*/ 173 h 187"/>
                <a:gd name="T80" fmla="*/ 50 w 57"/>
                <a:gd name="T81" fmla="*/ 17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187">
                  <a:moveTo>
                    <a:pt x="50" y="170"/>
                  </a:moveTo>
                  <a:cubicBezTo>
                    <a:pt x="48" y="167"/>
                    <a:pt x="45" y="163"/>
                    <a:pt x="43" y="160"/>
                  </a:cubicBezTo>
                  <a:cubicBezTo>
                    <a:pt x="41" y="156"/>
                    <a:pt x="39" y="153"/>
                    <a:pt x="37" y="149"/>
                  </a:cubicBezTo>
                  <a:cubicBezTo>
                    <a:pt x="37" y="148"/>
                    <a:pt x="36" y="148"/>
                    <a:pt x="36" y="147"/>
                  </a:cubicBezTo>
                  <a:cubicBezTo>
                    <a:pt x="36" y="147"/>
                    <a:pt x="36" y="147"/>
                    <a:pt x="36" y="146"/>
                  </a:cubicBezTo>
                  <a:cubicBezTo>
                    <a:pt x="34" y="143"/>
                    <a:pt x="32" y="140"/>
                    <a:pt x="31" y="136"/>
                  </a:cubicBezTo>
                  <a:cubicBezTo>
                    <a:pt x="29" y="132"/>
                    <a:pt x="28" y="129"/>
                    <a:pt x="27" y="125"/>
                  </a:cubicBezTo>
                  <a:cubicBezTo>
                    <a:pt x="26" y="123"/>
                    <a:pt x="26" y="122"/>
                    <a:pt x="26" y="121"/>
                  </a:cubicBezTo>
                  <a:cubicBezTo>
                    <a:pt x="25" y="118"/>
                    <a:pt x="24" y="116"/>
                    <a:pt x="23" y="113"/>
                  </a:cubicBezTo>
                  <a:cubicBezTo>
                    <a:pt x="23" y="111"/>
                    <a:pt x="23" y="110"/>
                    <a:pt x="22" y="108"/>
                  </a:cubicBezTo>
                  <a:cubicBezTo>
                    <a:pt x="22" y="106"/>
                    <a:pt x="21" y="104"/>
                    <a:pt x="21" y="102"/>
                  </a:cubicBezTo>
                  <a:cubicBezTo>
                    <a:pt x="21" y="102"/>
                    <a:pt x="21" y="101"/>
                    <a:pt x="21" y="101"/>
                  </a:cubicBezTo>
                  <a:cubicBezTo>
                    <a:pt x="19" y="93"/>
                    <a:pt x="18" y="85"/>
                    <a:pt x="18" y="78"/>
                  </a:cubicBezTo>
                  <a:cubicBezTo>
                    <a:pt x="17" y="69"/>
                    <a:pt x="17" y="60"/>
                    <a:pt x="18" y="51"/>
                  </a:cubicBezTo>
                  <a:cubicBezTo>
                    <a:pt x="20" y="34"/>
                    <a:pt x="25" y="17"/>
                    <a:pt x="33" y="0"/>
                  </a:cubicBezTo>
                  <a:cubicBezTo>
                    <a:pt x="27" y="0"/>
                    <a:pt x="27" y="0"/>
                    <a:pt x="27" y="0"/>
                  </a:cubicBezTo>
                  <a:cubicBezTo>
                    <a:pt x="25" y="0"/>
                    <a:pt x="25" y="0"/>
                    <a:pt x="25" y="0"/>
                  </a:cubicBezTo>
                  <a:cubicBezTo>
                    <a:pt x="18" y="0"/>
                    <a:pt x="18" y="0"/>
                    <a:pt x="18" y="0"/>
                  </a:cubicBezTo>
                  <a:cubicBezTo>
                    <a:pt x="14" y="0"/>
                    <a:pt x="14" y="0"/>
                    <a:pt x="14" y="0"/>
                  </a:cubicBezTo>
                  <a:cubicBezTo>
                    <a:pt x="8" y="16"/>
                    <a:pt x="3" y="32"/>
                    <a:pt x="2" y="49"/>
                  </a:cubicBezTo>
                  <a:cubicBezTo>
                    <a:pt x="1" y="57"/>
                    <a:pt x="0" y="65"/>
                    <a:pt x="1" y="73"/>
                  </a:cubicBezTo>
                  <a:cubicBezTo>
                    <a:pt x="1" y="80"/>
                    <a:pt x="2" y="88"/>
                    <a:pt x="3" y="95"/>
                  </a:cubicBezTo>
                  <a:cubicBezTo>
                    <a:pt x="3" y="97"/>
                    <a:pt x="3" y="98"/>
                    <a:pt x="3" y="100"/>
                  </a:cubicBezTo>
                  <a:cubicBezTo>
                    <a:pt x="4" y="101"/>
                    <a:pt x="4" y="103"/>
                    <a:pt x="4" y="104"/>
                  </a:cubicBezTo>
                  <a:cubicBezTo>
                    <a:pt x="5" y="108"/>
                    <a:pt x="6" y="113"/>
                    <a:pt x="7" y="117"/>
                  </a:cubicBezTo>
                  <a:cubicBezTo>
                    <a:pt x="7" y="118"/>
                    <a:pt x="8" y="118"/>
                    <a:pt x="8" y="119"/>
                  </a:cubicBezTo>
                  <a:cubicBezTo>
                    <a:pt x="9" y="123"/>
                    <a:pt x="10" y="127"/>
                    <a:pt x="11" y="130"/>
                  </a:cubicBezTo>
                  <a:cubicBezTo>
                    <a:pt x="12" y="132"/>
                    <a:pt x="12" y="134"/>
                    <a:pt x="13" y="136"/>
                  </a:cubicBezTo>
                  <a:cubicBezTo>
                    <a:pt x="14" y="137"/>
                    <a:pt x="14" y="139"/>
                    <a:pt x="15" y="140"/>
                  </a:cubicBezTo>
                  <a:cubicBezTo>
                    <a:pt x="16" y="143"/>
                    <a:pt x="17" y="147"/>
                    <a:pt x="19" y="150"/>
                  </a:cubicBezTo>
                  <a:cubicBezTo>
                    <a:pt x="19" y="151"/>
                    <a:pt x="20" y="152"/>
                    <a:pt x="21" y="154"/>
                  </a:cubicBezTo>
                  <a:cubicBezTo>
                    <a:pt x="22" y="156"/>
                    <a:pt x="23" y="159"/>
                    <a:pt x="25" y="162"/>
                  </a:cubicBezTo>
                  <a:cubicBezTo>
                    <a:pt x="27" y="165"/>
                    <a:pt x="28" y="168"/>
                    <a:pt x="30" y="171"/>
                  </a:cubicBezTo>
                  <a:cubicBezTo>
                    <a:pt x="31" y="171"/>
                    <a:pt x="31" y="172"/>
                    <a:pt x="31" y="172"/>
                  </a:cubicBezTo>
                  <a:cubicBezTo>
                    <a:pt x="34" y="176"/>
                    <a:pt x="36" y="179"/>
                    <a:pt x="38" y="182"/>
                  </a:cubicBezTo>
                  <a:cubicBezTo>
                    <a:pt x="39" y="183"/>
                    <a:pt x="41" y="185"/>
                    <a:pt x="42" y="187"/>
                  </a:cubicBezTo>
                  <a:cubicBezTo>
                    <a:pt x="44" y="186"/>
                    <a:pt x="45" y="185"/>
                    <a:pt x="47" y="184"/>
                  </a:cubicBezTo>
                  <a:cubicBezTo>
                    <a:pt x="48" y="184"/>
                    <a:pt x="49" y="183"/>
                    <a:pt x="50" y="182"/>
                  </a:cubicBezTo>
                  <a:cubicBezTo>
                    <a:pt x="52" y="181"/>
                    <a:pt x="55" y="180"/>
                    <a:pt x="57" y="179"/>
                  </a:cubicBezTo>
                  <a:cubicBezTo>
                    <a:pt x="55" y="177"/>
                    <a:pt x="54" y="175"/>
                    <a:pt x="52" y="173"/>
                  </a:cubicBezTo>
                  <a:cubicBezTo>
                    <a:pt x="52" y="172"/>
                    <a:pt x="51" y="171"/>
                    <a:pt x="50" y="170"/>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12" name="Freeform 9"/>
            <p:cNvSpPr>
              <a:spLocks/>
            </p:cNvSpPr>
            <p:nvPr/>
          </p:nvSpPr>
          <p:spPr bwMode="auto">
            <a:xfrm>
              <a:off x="1119188" y="3303588"/>
              <a:ext cx="454025" cy="268288"/>
            </a:xfrm>
            <a:custGeom>
              <a:avLst/>
              <a:gdLst>
                <a:gd name="T0" fmla="*/ 74 w 179"/>
                <a:gd name="T1" fmla="*/ 66 h 106"/>
                <a:gd name="T2" fmla="*/ 83 w 179"/>
                <a:gd name="T3" fmla="*/ 60 h 106"/>
                <a:gd name="T4" fmla="*/ 85 w 179"/>
                <a:gd name="T5" fmla="*/ 59 h 106"/>
                <a:gd name="T6" fmla="*/ 95 w 179"/>
                <a:gd name="T7" fmla="*/ 53 h 106"/>
                <a:gd name="T8" fmla="*/ 106 w 179"/>
                <a:gd name="T9" fmla="*/ 47 h 106"/>
                <a:gd name="T10" fmla="*/ 110 w 179"/>
                <a:gd name="T11" fmla="*/ 45 h 106"/>
                <a:gd name="T12" fmla="*/ 116 w 179"/>
                <a:gd name="T13" fmla="*/ 41 h 106"/>
                <a:gd name="T14" fmla="*/ 127 w 179"/>
                <a:gd name="T15" fmla="*/ 35 h 106"/>
                <a:gd name="T16" fmla="*/ 135 w 179"/>
                <a:gd name="T17" fmla="*/ 31 h 106"/>
                <a:gd name="T18" fmla="*/ 137 w 179"/>
                <a:gd name="T19" fmla="*/ 30 h 106"/>
                <a:gd name="T20" fmla="*/ 147 w 179"/>
                <a:gd name="T21" fmla="*/ 25 h 106"/>
                <a:gd name="T22" fmla="*/ 153 w 179"/>
                <a:gd name="T23" fmla="*/ 22 h 106"/>
                <a:gd name="T24" fmla="*/ 157 w 179"/>
                <a:gd name="T25" fmla="*/ 20 h 106"/>
                <a:gd name="T26" fmla="*/ 161 w 179"/>
                <a:gd name="T27" fmla="*/ 18 h 106"/>
                <a:gd name="T28" fmla="*/ 168 w 179"/>
                <a:gd name="T29" fmla="*/ 15 h 106"/>
                <a:gd name="T30" fmla="*/ 178 w 179"/>
                <a:gd name="T31" fmla="*/ 11 h 106"/>
                <a:gd name="T32" fmla="*/ 179 w 179"/>
                <a:gd name="T33" fmla="*/ 10 h 106"/>
                <a:gd name="T34" fmla="*/ 178 w 179"/>
                <a:gd name="T35" fmla="*/ 9 h 106"/>
                <a:gd name="T36" fmla="*/ 173 w 179"/>
                <a:gd name="T37" fmla="*/ 5 h 106"/>
                <a:gd name="T38" fmla="*/ 170 w 179"/>
                <a:gd name="T39" fmla="*/ 4 h 106"/>
                <a:gd name="T40" fmla="*/ 165 w 179"/>
                <a:gd name="T41" fmla="*/ 1 h 106"/>
                <a:gd name="T42" fmla="*/ 162 w 179"/>
                <a:gd name="T43" fmla="*/ 0 h 106"/>
                <a:gd name="T44" fmla="*/ 161 w 179"/>
                <a:gd name="T45" fmla="*/ 0 h 106"/>
                <a:gd name="T46" fmla="*/ 152 w 179"/>
                <a:gd name="T47" fmla="*/ 3 h 106"/>
                <a:gd name="T48" fmla="*/ 146 w 179"/>
                <a:gd name="T49" fmla="*/ 6 h 106"/>
                <a:gd name="T50" fmla="*/ 142 w 179"/>
                <a:gd name="T51" fmla="*/ 8 h 106"/>
                <a:gd name="T52" fmla="*/ 141 w 179"/>
                <a:gd name="T53" fmla="*/ 9 h 106"/>
                <a:gd name="T54" fmla="*/ 132 w 179"/>
                <a:gd name="T55" fmla="*/ 13 h 106"/>
                <a:gd name="T56" fmla="*/ 122 w 179"/>
                <a:gd name="T57" fmla="*/ 18 h 106"/>
                <a:gd name="T58" fmla="*/ 115 w 179"/>
                <a:gd name="T59" fmla="*/ 22 h 106"/>
                <a:gd name="T60" fmla="*/ 111 w 179"/>
                <a:gd name="T61" fmla="*/ 24 h 106"/>
                <a:gd name="T62" fmla="*/ 101 w 179"/>
                <a:gd name="T63" fmla="*/ 30 h 106"/>
                <a:gd name="T64" fmla="*/ 90 w 179"/>
                <a:gd name="T65" fmla="*/ 36 h 106"/>
                <a:gd name="T66" fmla="*/ 89 w 179"/>
                <a:gd name="T67" fmla="*/ 37 h 106"/>
                <a:gd name="T68" fmla="*/ 80 w 179"/>
                <a:gd name="T69" fmla="*/ 42 h 106"/>
                <a:gd name="T70" fmla="*/ 69 w 179"/>
                <a:gd name="T71" fmla="*/ 49 h 106"/>
                <a:gd name="T72" fmla="*/ 62 w 179"/>
                <a:gd name="T73" fmla="*/ 54 h 106"/>
                <a:gd name="T74" fmla="*/ 59 w 179"/>
                <a:gd name="T75" fmla="*/ 56 h 106"/>
                <a:gd name="T76" fmla="*/ 48 w 179"/>
                <a:gd name="T77" fmla="*/ 64 h 106"/>
                <a:gd name="T78" fmla="*/ 37 w 179"/>
                <a:gd name="T79" fmla="*/ 72 h 106"/>
                <a:gd name="T80" fmla="*/ 36 w 179"/>
                <a:gd name="T81" fmla="*/ 72 h 106"/>
                <a:gd name="T82" fmla="*/ 35 w 179"/>
                <a:gd name="T83" fmla="*/ 74 h 106"/>
                <a:gd name="T84" fmla="*/ 25 w 179"/>
                <a:gd name="T85" fmla="*/ 82 h 106"/>
                <a:gd name="T86" fmla="*/ 14 w 179"/>
                <a:gd name="T87" fmla="*/ 92 h 106"/>
                <a:gd name="T88" fmla="*/ 6 w 179"/>
                <a:gd name="T89" fmla="*/ 99 h 106"/>
                <a:gd name="T90" fmla="*/ 2 w 179"/>
                <a:gd name="T91" fmla="*/ 103 h 106"/>
                <a:gd name="T92" fmla="*/ 0 w 179"/>
                <a:gd name="T93" fmla="*/ 105 h 106"/>
                <a:gd name="T94" fmla="*/ 2 w 179"/>
                <a:gd name="T95" fmla="*/ 105 h 106"/>
                <a:gd name="T96" fmla="*/ 5 w 179"/>
                <a:gd name="T97" fmla="*/ 106 h 106"/>
                <a:gd name="T98" fmla="*/ 8 w 179"/>
                <a:gd name="T99" fmla="*/ 106 h 106"/>
                <a:gd name="T100" fmla="*/ 11 w 179"/>
                <a:gd name="T101" fmla="*/ 105 h 106"/>
                <a:gd name="T102" fmla="*/ 20 w 179"/>
                <a:gd name="T103" fmla="*/ 103 h 106"/>
                <a:gd name="T104" fmla="*/ 22 w 179"/>
                <a:gd name="T105" fmla="*/ 103 h 106"/>
                <a:gd name="T106" fmla="*/ 28 w 179"/>
                <a:gd name="T107" fmla="*/ 102 h 106"/>
                <a:gd name="T108" fmla="*/ 28 w 179"/>
                <a:gd name="T109" fmla="*/ 102 h 106"/>
                <a:gd name="T110" fmla="*/ 30 w 179"/>
                <a:gd name="T111" fmla="*/ 100 h 106"/>
                <a:gd name="T112" fmla="*/ 41 w 179"/>
                <a:gd name="T113" fmla="*/ 90 h 106"/>
                <a:gd name="T114" fmla="*/ 47 w 179"/>
                <a:gd name="T115" fmla="*/ 86 h 106"/>
                <a:gd name="T116" fmla="*/ 53 w 179"/>
                <a:gd name="T117" fmla="*/ 82 h 106"/>
                <a:gd name="T118" fmla="*/ 56 w 179"/>
                <a:gd name="T119" fmla="*/ 79 h 106"/>
                <a:gd name="T120" fmla="*/ 63 w 179"/>
                <a:gd name="T121" fmla="*/ 74 h 106"/>
                <a:gd name="T122" fmla="*/ 74 w 179"/>
                <a:gd name="T123" fmla="*/ 6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9" h="106">
                  <a:moveTo>
                    <a:pt x="74" y="66"/>
                  </a:moveTo>
                  <a:cubicBezTo>
                    <a:pt x="77" y="64"/>
                    <a:pt x="80" y="62"/>
                    <a:pt x="83" y="60"/>
                  </a:cubicBezTo>
                  <a:cubicBezTo>
                    <a:pt x="84" y="60"/>
                    <a:pt x="84" y="60"/>
                    <a:pt x="85" y="59"/>
                  </a:cubicBezTo>
                  <a:cubicBezTo>
                    <a:pt x="88" y="57"/>
                    <a:pt x="92" y="55"/>
                    <a:pt x="95" y="53"/>
                  </a:cubicBezTo>
                  <a:cubicBezTo>
                    <a:pt x="99" y="51"/>
                    <a:pt x="102" y="49"/>
                    <a:pt x="106" y="47"/>
                  </a:cubicBezTo>
                  <a:cubicBezTo>
                    <a:pt x="107" y="46"/>
                    <a:pt x="108" y="45"/>
                    <a:pt x="110" y="45"/>
                  </a:cubicBezTo>
                  <a:cubicBezTo>
                    <a:pt x="112" y="43"/>
                    <a:pt x="114" y="42"/>
                    <a:pt x="116" y="41"/>
                  </a:cubicBezTo>
                  <a:cubicBezTo>
                    <a:pt x="120" y="39"/>
                    <a:pt x="123" y="37"/>
                    <a:pt x="127" y="35"/>
                  </a:cubicBezTo>
                  <a:cubicBezTo>
                    <a:pt x="130" y="34"/>
                    <a:pt x="133" y="32"/>
                    <a:pt x="135" y="31"/>
                  </a:cubicBezTo>
                  <a:cubicBezTo>
                    <a:pt x="136" y="31"/>
                    <a:pt x="136" y="30"/>
                    <a:pt x="137" y="30"/>
                  </a:cubicBezTo>
                  <a:cubicBezTo>
                    <a:pt x="140" y="28"/>
                    <a:pt x="144" y="27"/>
                    <a:pt x="147" y="25"/>
                  </a:cubicBezTo>
                  <a:cubicBezTo>
                    <a:pt x="149" y="24"/>
                    <a:pt x="151" y="23"/>
                    <a:pt x="153" y="22"/>
                  </a:cubicBezTo>
                  <a:cubicBezTo>
                    <a:pt x="155" y="21"/>
                    <a:pt x="156" y="21"/>
                    <a:pt x="157" y="20"/>
                  </a:cubicBezTo>
                  <a:cubicBezTo>
                    <a:pt x="159" y="20"/>
                    <a:pt x="160" y="19"/>
                    <a:pt x="161" y="18"/>
                  </a:cubicBezTo>
                  <a:cubicBezTo>
                    <a:pt x="163" y="17"/>
                    <a:pt x="165" y="16"/>
                    <a:pt x="168" y="15"/>
                  </a:cubicBezTo>
                  <a:cubicBezTo>
                    <a:pt x="171" y="14"/>
                    <a:pt x="174" y="12"/>
                    <a:pt x="178" y="11"/>
                  </a:cubicBezTo>
                  <a:cubicBezTo>
                    <a:pt x="178" y="11"/>
                    <a:pt x="179" y="10"/>
                    <a:pt x="179" y="10"/>
                  </a:cubicBezTo>
                  <a:cubicBezTo>
                    <a:pt x="179" y="10"/>
                    <a:pt x="178" y="9"/>
                    <a:pt x="178" y="9"/>
                  </a:cubicBezTo>
                  <a:cubicBezTo>
                    <a:pt x="176" y="7"/>
                    <a:pt x="177" y="8"/>
                    <a:pt x="173" y="5"/>
                  </a:cubicBezTo>
                  <a:cubicBezTo>
                    <a:pt x="172" y="5"/>
                    <a:pt x="171" y="4"/>
                    <a:pt x="170" y="4"/>
                  </a:cubicBezTo>
                  <a:cubicBezTo>
                    <a:pt x="169" y="3"/>
                    <a:pt x="167" y="2"/>
                    <a:pt x="165" y="1"/>
                  </a:cubicBezTo>
                  <a:cubicBezTo>
                    <a:pt x="164" y="1"/>
                    <a:pt x="163" y="1"/>
                    <a:pt x="162" y="0"/>
                  </a:cubicBezTo>
                  <a:cubicBezTo>
                    <a:pt x="162" y="0"/>
                    <a:pt x="161" y="0"/>
                    <a:pt x="161" y="0"/>
                  </a:cubicBezTo>
                  <a:cubicBezTo>
                    <a:pt x="158" y="1"/>
                    <a:pt x="155" y="2"/>
                    <a:pt x="152" y="3"/>
                  </a:cubicBezTo>
                  <a:cubicBezTo>
                    <a:pt x="150" y="4"/>
                    <a:pt x="148" y="5"/>
                    <a:pt x="146" y="6"/>
                  </a:cubicBezTo>
                  <a:cubicBezTo>
                    <a:pt x="145" y="7"/>
                    <a:pt x="143" y="8"/>
                    <a:pt x="142" y="8"/>
                  </a:cubicBezTo>
                  <a:cubicBezTo>
                    <a:pt x="142" y="8"/>
                    <a:pt x="141" y="9"/>
                    <a:pt x="141" y="9"/>
                  </a:cubicBezTo>
                  <a:cubicBezTo>
                    <a:pt x="138" y="10"/>
                    <a:pt x="135" y="12"/>
                    <a:pt x="132" y="13"/>
                  </a:cubicBezTo>
                  <a:cubicBezTo>
                    <a:pt x="128" y="15"/>
                    <a:pt x="125" y="17"/>
                    <a:pt x="122" y="18"/>
                  </a:cubicBezTo>
                  <a:cubicBezTo>
                    <a:pt x="119" y="20"/>
                    <a:pt x="117" y="21"/>
                    <a:pt x="115" y="22"/>
                  </a:cubicBezTo>
                  <a:cubicBezTo>
                    <a:pt x="114" y="23"/>
                    <a:pt x="113" y="23"/>
                    <a:pt x="111" y="24"/>
                  </a:cubicBezTo>
                  <a:cubicBezTo>
                    <a:pt x="108" y="26"/>
                    <a:pt x="104" y="28"/>
                    <a:pt x="101" y="30"/>
                  </a:cubicBezTo>
                  <a:cubicBezTo>
                    <a:pt x="97" y="32"/>
                    <a:pt x="94" y="34"/>
                    <a:pt x="90" y="36"/>
                  </a:cubicBezTo>
                  <a:cubicBezTo>
                    <a:pt x="90" y="36"/>
                    <a:pt x="89" y="36"/>
                    <a:pt x="89" y="37"/>
                  </a:cubicBezTo>
                  <a:cubicBezTo>
                    <a:pt x="86" y="39"/>
                    <a:pt x="83" y="40"/>
                    <a:pt x="80" y="42"/>
                  </a:cubicBezTo>
                  <a:cubicBezTo>
                    <a:pt x="76" y="44"/>
                    <a:pt x="73" y="47"/>
                    <a:pt x="69" y="49"/>
                  </a:cubicBezTo>
                  <a:cubicBezTo>
                    <a:pt x="67" y="51"/>
                    <a:pt x="64" y="52"/>
                    <a:pt x="62" y="54"/>
                  </a:cubicBezTo>
                  <a:cubicBezTo>
                    <a:pt x="61" y="55"/>
                    <a:pt x="60" y="55"/>
                    <a:pt x="59" y="56"/>
                  </a:cubicBezTo>
                  <a:cubicBezTo>
                    <a:pt x="55" y="59"/>
                    <a:pt x="51" y="61"/>
                    <a:pt x="48" y="64"/>
                  </a:cubicBezTo>
                  <a:cubicBezTo>
                    <a:pt x="44" y="67"/>
                    <a:pt x="40" y="69"/>
                    <a:pt x="37" y="72"/>
                  </a:cubicBezTo>
                  <a:cubicBezTo>
                    <a:pt x="37" y="72"/>
                    <a:pt x="37" y="72"/>
                    <a:pt x="36" y="72"/>
                  </a:cubicBezTo>
                  <a:cubicBezTo>
                    <a:pt x="36" y="73"/>
                    <a:pt x="35" y="73"/>
                    <a:pt x="35" y="74"/>
                  </a:cubicBezTo>
                  <a:cubicBezTo>
                    <a:pt x="32" y="76"/>
                    <a:pt x="28" y="79"/>
                    <a:pt x="25" y="82"/>
                  </a:cubicBezTo>
                  <a:cubicBezTo>
                    <a:pt x="22" y="85"/>
                    <a:pt x="18" y="88"/>
                    <a:pt x="14" y="92"/>
                  </a:cubicBezTo>
                  <a:cubicBezTo>
                    <a:pt x="11" y="94"/>
                    <a:pt x="9" y="97"/>
                    <a:pt x="6" y="99"/>
                  </a:cubicBezTo>
                  <a:cubicBezTo>
                    <a:pt x="5" y="101"/>
                    <a:pt x="3" y="102"/>
                    <a:pt x="2" y="103"/>
                  </a:cubicBezTo>
                  <a:cubicBezTo>
                    <a:pt x="2" y="104"/>
                    <a:pt x="1" y="105"/>
                    <a:pt x="0" y="105"/>
                  </a:cubicBezTo>
                  <a:cubicBezTo>
                    <a:pt x="1" y="105"/>
                    <a:pt x="1" y="105"/>
                    <a:pt x="2" y="105"/>
                  </a:cubicBezTo>
                  <a:cubicBezTo>
                    <a:pt x="3" y="106"/>
                    <a:pt x="4" y="106"/>
                    <a:pt x="5" y="106"/>
                  </a:cubicBezTo>
                  <a:cubicBezTo>
                    <a:pt x="6" y="106"/>
                    <a:pt x="7" y="106"/>
                    <a:pt x="8" y="106"/>
                  </a:cubicBezTo>
                  <a:cubicBezTo>
                    <a:pt x="9" y="106"/>
                    <a:pt x="10" y="105"/>
                    <a:pt x="11" y="105"/>
                  </a:cubicBezTo>
                  <a:cubicBezTo>
                    <a:pt x="14" y="105"/>
                    <a:pt x="17" y="104"/>
                    <a:pt x="20" y="103"/>
                  </a:cubicBezTo>
                  <a:cubicBezTo>
                    <a:pt x="21" y="103"/>
                    <a:pt x="21" y="103"/>
                    <a:pt x="22" y="103"/>
                  </a:cubicBezTo>
                  <a:cubicBezTo>
                    <a:pt x="24" y="102"/>
                    <a:pt x="26" y="102"/>
                    <a:pt x="28" y="102"/>
                  </a:cubicBezTo>
                  <a:cubicBezTo>
                    <a:pt x="28" y="102"/>
                    <a:pt x="28" y="102"/>
                    <a:pt x="28" y="102"/>
                  </a:cubicBezTo>
                  <a:cubicBezTo>
                    <a:pt x="29" y="101"/>
                    <a:pt x="29" y="101"/>
                    <a:pt x="30" y="100"/>
                  </a:cubicBezTo>
                  <a:cubicBezTo>
                    <a:pt x="34" y="97"/>
                    <a:pt x="38" y="94"/>
                    <a:pt x="41" y="90"/>
                  </a:cubicBezTo>
                  <a:cubicBezTo>
                    <a:pt x="43" y="89"/>
                    <a:pt x="45" y="87"/>
                    <a:pt x="47" y="86"/>
                  </a:cubicBezTo>
                  <a:cubicBezTo>
                    <a:pt x="49" y="84"/>
                    <a:pt x="51" y="83"/>
                    <a:pt x="53" y="82"/>
                  </a:cubicBezTo>
                  <a:cubicBezTo>
                    <a:pt x="54" y="81"/>
                    <a:pt x="55" y="80"/>
                    <a:pt x="56" y="79"/>
                  </a:cubicBezTo>
                  <a:cubicBezTo>
                    <a:pt x="59" y="77"/>
                    <a:pt x="61" y="75"/>
                    <a:pt x="63" y="74"/>
                  </a:cubicBezTo>
                  <a:cubicBezTo>
                    <a:pt x="67" y="71"/>
                    <a:pt x="71" y="69"/>
                    <a:pt x="74" y="66"/>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13" name="Freeform 10"/>
            <p:cNvSpPr>
              <a:spLocks/>
            </p:cNvSpPr>
            <p:nvPr/>
          </p:nvSpPr>
          <p:spPr bwMode="auto">
            <a:xfrm>
              <a:off x="438150" y="1652588"/>
              <a:ext cx="257175" cy="38100"/>
            </a:xfrm>
            <a:custGeom>
              <a:avLst/>
              <a:gdLst>
                <a:gd name="T0" fmla="*/ 88 w 101"/>
                <a:gd name="T1" fmla="*/ 2 h 15"/>
                <a:gd name="T2" fmla="*/ 86 w 101"/>
                <a:gd name="T3" fmla="*/ 2 h 15"/>
                <a:gd name="T4" fmla="*/ 77 w 101"/>
                <a:gd name="T5" fmla="*/ 1 h 15"/>
                <a:gd name="T6" fmla="*/ 68 w 101"/>
                <a:gd name="T7" fmla="*/ 1 h 15"/>
                <a:gd name="T8" fmla="*/ 66 w 101"/>
                <a:gd name="T9" fmla="*/ 1 h 15"/>
                <a:gd name="T10" fmla="*/ 59 w 101"/>
                <a:gd name="T11" fmla="*/ 1 h 15"/>
                <a:gd name="T12" fmla="*/ 50 w 101"/>
                <a:gd name="T13" fmla="*/ 1 h 15"/>
                <a:gd name="T14" fmla="*/ 43 w 101"/>
                <a:gd name="T15" fmla="*/ 1 h 15"/>
                <a:gd name="T16" fmla="*/ 41 w 101"/>
                <a:gd name="T17" fmla="*/ 1 h 15"/>
                <a:gd name="T18" fmla="*/ 32 w 101"/>
                <a:gd name="T19" fmla="*/ 0 h 15"/>
                <a:gd name="T20" fmla="*/ 31 w 101"/>
                <a:gd name="T21" fmla="*/ 0 h 15"/>
                <a:gd name="T22" fmla="*/ 23 w 101"/>
                <a:gd name="T23" fmla="*/ 0 h 15"/>
                <a:gd name="T24" fmla="*/ 21 w 101"/>
                <a:gd name="T25" fmla="*/ 0 h 15"/>
                <a:gd name="T26" fmla="*/ 14 w 101"/>
                <a:gd name="T27" fmla="*/ 0 h 15"/>
                <a:gd name="T28" fmla="*/ 5 w 101"/>
                <a:gd name="T29" fmla="*/ 0 h 15"/>
                <a:gd name="T30" fmla="*/ 3 w 101"/>
                <a:gd name="T31" fmla="*/ 0 h 15"/>
                <a:gd name="T32" fmla="*/ 0 w 101"/>
                <a:gd name="T33" fmla="*/ 12 h 15"/>
                <a:gd name="T34" fmla="*/ 3 w 101"/>
                <a:gd name="T35" fmla="*/ 12 h 15"/>
                <a:gd name="T36" fmla="*/ 12 w 101"/>
                <a:gd name="T37" fmla="*/ 12 h 15"/>
                <a:gd name="T38" fmla="*/ 18 w 101"/>
                <a:gd name="T39" fmla="*/ 12 h 15"/>
                <a:gd name="T40" fmla="*/ 21 w 101"/>
                <a:gd name="T41" fmla="*/ 12 h 15"/>
                <a:gd name="T42" fmla="*/ 30 w 101"/>
                <a:gd name="T43" fmla="*/ 12 h 15"/>
                <a:gd name="T44" fmla="*/ 31 w 101"/>
                <a:gd name="T45" fmla="*/ 13 h 15"/>
                <a:gd name="T46" fmla="*/ 38 w 101"/>
                <a:gd name="T47" fmla="*/ 13 h 15"/>
                <a:gd name="T48" fmla="*/ 41 w 101"/>
                <a:gd name="T49" fmla="*/ 13 h 15"/>
                <a:gd name="T50" fmla="*/ 47 w 101"/>
                <a:gd name="T51" fmla="*/ 13 h 15"/>
                <a:gd name="T52" fmla="*/ 56 w 101"/>
                <a:gd name="T53" fmla="*/ 13 h 15"/>
                <a:gd name="T54" fmla="*/ 63 w 101"/>
                <a:gd name="T55" fmla="*/ 13 h 15"/>
                <a:gd name="T56" fmla="*/ 65 w 101"/>
                <a:gd name="T57" fmla="*/ 14 h 15"/>
                <a:gd name="T58" fmla="*/ 74 w 101"/>
                <a:gd name="T59" fmla="*/ 14 h 15"/>
                <a:gd name="T60" fmla="*/ 83 w 101"/>
                <a:gd name="T61" fmla="*/ 14 h 15"/>
                <a:gd name="T62" fmla="*/ 86 w 101"/>
                <a:gd name="T63" fmla="*/ 14 h 15"/>
                <a:gd name="T64" fmla="*/ 92 w 101"/>
                <a:gd name="T65" fmla="*/ 14 h 15"/>
                <a:gd name="T66" fmla="*/ 100 w 101"/>
                <a:gd name="T67" fmla="*/ 15 h 15"/>
                <a:gd name="T68" fmla="*/ 101 w 101"/>
                <a:gd name="T69" fmla="*/ 2 h 15"/>
                <a:gd name="T70" fmla="*/ 95 w 101"/>
                <a:gd name="T71" fmla="*/ 2 h 15"/>
                <a:gd name="T72" fmla="*/ 88 w 101"/>
                <a:gd name="T73"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5">
                  <a:moveTo>
                    <a:pt x="88" y="2"/>
                  </a:moveTo>
                  <a:cubicBezTo>
                    <a:pt x="88" y="2"/>
                    <a:pt x="87" y="2"/>
                    <a:pt x="86" y="2"/>
                  </a:cubicBezTo>
                  <a:cubicBezTo>
                    <a:pt x="83" y="2"/>
                    <a:pt x="80" y="2"/>
                    <a:pt x="77" y="1"/>
                  </a:cubicBezTo>
                  <a:cubicBezTo>
                    <a:pt x="74" y="1"/>
                    <a:pt x="71" y="1"/>
                    <a:pt x="68" y="1"/>
                  </a:cubicBezTo>
                  <a:cubicBezTo>
                    <a:pt x="68" y="1"/>
                    <a:pt x="67" y="1"/>
                    <a:pt x="66" y="1"/>
                  </a:cubicBezTo>
                  <a:cubicBezTo>
                    <a:pt x="64" y="1"/>
                    <a:pt x="62" y="1"/>
                    <a:pt x="59" y="1"/>
                  </a:cubicBezTo>
                  <a:cubicBezTo>
                    <a:pt x="56" y="1"/>
                    <a:pt x="53" y="1"/>
                    <a:pt x="50" y="1"/>
                  </a:cubicBezTo>
                  <a:cubicBezTo>
                    <a:pt x="48" y="1"/>
                    <a:pt x="46" y="1"/>
                    <a:pt x="43" y="1"/>
                  </a:cubicBezTo>
                  <a:cubicBezTo>
                    <a:pt x="43" y="1"/>
                    <a:pt x="42" y="1"/>
                    <a:pt x="41" y="1"/>
                  </a:cubicBezTo>
                  <a:cubicBezTo>
                    <a:pt x="38" y="0"/>
                    <a:pt x="35" y="0"/>
                    <a:pt x="32" y="0"/>
                  </a:cubicBezTo>
                  <a:cubicBezTo>
                    <a:pt x="32" y="0"/>
                    <a:pt x="31" y="0"/>
                    <a:pt x="31" y="0"/>
                  </a:cubicBezTo>
                  <a:cubicBezTo>
                    <a:pt x="28" y="0"/>
                    <a:pt x="26" y="0"/>
                    <a:pt x="23" y="0"/>
                  </a:cubicBezTo>
                  <a:cubicBezTo>
                    <a:pt x="23" y="0"/>
                    <a:pt x="22" y="0"/>
                    <a:pt x="21" y="0"/>
                  </a:cubicBezTo>
                  <a:cubicBezTo>
                    <a:pt x="19" y="0"/>
                    <a:pt x="17" y="0"/>
                    <a:pt x="14" y="0"/>
                  </a:cubicBezTo>
                  <a:cubicBezTo>
                    <a:pt x="11" y="0"/>
                    <a:pt x="8" y="0"/>
                    <a:pt x="5" y="0"/>
                  </a:cubicBezTo>
                  <a:cubicBezTo>
                    <a:pt x="5" y="0"/>
                    <a:pt x="4" y="0"/>
                    <a:pt x="3" y="0"/>
                  </a:cubicBezTo>
                  <a:cubicBezTo>
                    <a:pt x="2" y="4"/>
                    <a:pt x="1" y="8"/>
                    <a:pt x="0" y="12"/>
                  </a:cubicBezTo>
                  <a:cubicBezTo>
                    <a:pt x="1" y="12"/>
                    <a:pt x="2" y="12"/>
                    <a:pt x="3" y="12"/>
                  </a:cubicBezTo>
                  <a:cubicBezTo>
                    <a:pt x="6" y="12"/>
                    <a:pt x="9" y="12"/>
                    <a:pt x="12" y="12"/>
                  </a:cubicBezTo>
                  <a:cubicBezTo>
                    <a:pt x="14" y="12"/>
                    <a:pt x="16" y="12"/>
                    <a:pt x="18" y="12"/>
                  </a:cubicBezTo>
                  <a:cubicBezTo>
                    <a:pt x="19" y="12"/>
                    <a:pt x="20" y="12"/>
                    <a:pt x="21" y="12"/>
                  </a:cubicBezTo>
                  <a:cubicBezTo>
                    <a:pt x="24" y="12"/>
                    <a:pt x="26" y="12"/>
                    <a:pt x="30" y="12"/>
                  </a:cubicBezTo>
                  <a:cubicBezTo>
                    <a:pt x="30" y="12"/>
                    <a:pt x="30" y="12"/>
                    <a:pt x="31" y="13"/>
                  </a:cubicBezTo>
                  <a:cubicBezTo>
                    <a:pt x="33" y="13"/>
                    <a:pt x="36" y="13"/>
                    <a:pt x="38" y="13"/>
                  </a:cubicBezTo>
                  <a:cubicBezTo>
                    <a:pt x="39" y="13"/>
                    <a:pt x="40" y="13"/>
                    <a:pt x="41" y="13"/>
                  </a:cubicBezTo>
                  <a:cubicBezTo>
                    <a:pt x="43" y="13"/>
                    <a:pt x="45" y="13"/>
                    <a:pt x="47" y="13"/>
                  </a:cubicBezTo>
                  <a:cubicBezTo>
                    <a:pt x="50" y="13"/>
                    <a:pt x="53" y="13"/>
                    <a:pt x="56" y="13"/>
                  </a:cubicBezTo>
                  <a:cubicBezTo>
                    <a:pt x="59" y="13"/>
                    <a:pt x="61" y="13"/>
                    <a:pt x="63" y="13"/>
                  </a:cubicBezTo>
                  <a:cubicBezTo>
                    <a:pt x="64" y="13"/>
                    <a:pt x="65" y="13"/>
                    <a:pt x="65" y="14"/>
                  </a:cubicBezTo>
                  <a:cubicBezTo>
                    <a:pt x="68" y="14"/>
                    <a:pt x="71" y="14"/>
                    <a:pt x="74" y="14"/>
                  </a:cubicBezTo>
                  <a:cubicBezTo>
                    <a:pt x="77" y="14"/>
                    <a:pt x="80" y="14"/>
                    <a:pt x="83" y="14"/>
                  </a:cubicBezTo>
                  <a:cubicBezTo>
                    <a:pt x="84" y="14"/>
                    <a:pt x="85" y="14"/>
                    <a:pt x="86" y="14"/>
                  </a:cubicBezTo>
                  <a:cubicBezTo>
                    <a:pt x="88" y="14"/>
                    <a:pt x="90" y="14"/>
                    <a:pt x="92" y="14"/>
                  </a:cubicBezTo>
                  <a:cubicBezTo>
                    <a:pt x="95" y="14"/>
                    <a:pt x="98" y="15"/>
                    <a:pt x="100" y="15"/>
                  </a:cubicBezTo>
                  <a:cubicBezTo>
                    <a:pt x="100" y="10"/>
                    <a:pt x="101" y="6"/>
                    <a:pt x="101" y="2"/>
                  </a:cubicBezTo>
                  <a:cubicBezTo>
                    <a:pt x="99" y="2"/>
                    <a:pt x="97" y="2"/>
                    <a:pt x="95" y="2"/>
                  </a:cubicBezTo>
                  <a:cubicBezTo>
                    <a:pt x="93" y="2"/>
                    <a:pt x="91" y="2"/>
                    <a:pt x="88" y="2"/>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14" name="Freeform 11"/>
            <p:cNvSpPr>
              <a:spLocks/>
            </p:cNvSpPr>
            <p:nvPr/>
          </p:nvSpPr>
          <p:spPr bwMode="auto">
            <a:xfrm>
              <a:off x="809625" y="1663700"/>
              <a:ext cx="280988" cy="50800"/>
            </a:xfrm>
            <a:custGeom>
              <a:avLst/>
              <a:gdLst>
                <a:gd name="T0" fmla="*/ 101 w 111"/>
                <a:gd name="T1" fmla="*/ 6 h 20"/>
                <a:gd name="T2" fmla="*/ 99 w 111"/>
                <a:gd name="T3" fmla="*/ 6 h 20"/>
                <a:gd name="T4" fmla="*/ 92 w 111"/>
                <a:gd name="T5" fmla="*/ 6 h 20"/>
                <a:gd name="T6" fmla="*/ 83 w 111"/>
                <a:gd name="T7" fmla="*/ 5 h 20"/>
                <a:gd name="T8" fmla="*/ 77 w 111"/>
                <a:gd name="T9" fmla="*/ 5 h 20"/>
                <a:gd name="T10" fmla="*/ 74 w 111"/>
                <a:gd name="T11" fmla="*/ 5 h 20"/>
                <a:gd name="T12" fmla="*/ 65 w 111"/>
                <a:gd name="T13" fmla="*/ 4 h 20"/>
                <a:gd name="T14" fmla="*/ 56 w 111"/>
                <a:gd name="T15" fmla="*/ 4 h 20"/>
                <a:gd name="T16" fmla="*/ 54 w 111"/>
                <a:gd name="T17" fmla="*/ 3 h 20"/>
                <a:gd name="T18" fmla="*/ 47 w 111"/>
                <a:gd name="T19" fmla="*/ 3 h 20"/>
                <a:gd name="T20" fmla="*/ 39 w 111"/>
                <a:gd name="T21" fmla="*/ 2 h 20"/>
                <a:gd name="T22" fmla="*/ 32 w 111"/>
                <a:gd name="T23" fmla="*/ 2 h 20"/>
                <a:gd name="T24" fmla="*/ 30 w 111"/>
                <a:gd name="T25" fmla="*/ 2 h 20"/>
                <a:gd name="T26" fmla="*/ 21 w 111"/>
                <a:gd name="T27" fmla="*/ 1 h 20"/>
                <a:gd name="T28" fmla="*/ 12 w 111"/>
                <a:gd name="T29" fmla="*/ 1 h 20"/>
                <a:gd name="T30" fmla="*/ 10 w 111"/>
                <a:gd name="T31" fmla="*/ 0 h 20"/>
                <a:gd name="T32" fmla="*/ 3 w 111"/>
                <a:gd name="T33" fmla="*/ 0 h 20"/>
                <a:gd name="T34" fmla="*/ 3 w 111"/>
                <a:gd name="T35" fmla="*/ 0 h 20"/>
                <a:gd name="T36" fmla="*/ 1 w 111"/>
                <a:gd name="T37" fmla="*/ 0 h 20"/>
                <a:gd name="T38" fmla="*/ 0 w 111"/>
                <a:gd name="T39" fmla="*/ 13 h 20"/>
                <a:gd name="T40" fmla="*/ 0 w 111"/>
                <a:gd name="T41" fmla="*/ 13 h 20"/>
                <a:gd name="T42" fmla="*/ 2 w 111"/>
                <a:gd name="T43" fmla="*/ 13 h 20"/>
                <a:gd name="T44" fmla="*/ 7 w 111"/>
                <a:gd name="T45" fmla="*/ 13 h 20"/>
                <a:gd name="T46" fmla="*/ 9 w 111"/>
                <a:gd name="T47" fmla="*/ 13 h 20"/>
                <a:gd name="T48" fmla="*/ 18 w 111"/>
                <a:gd name="T49" fmla="*/ 14 h 20"/>
                <a:gd name="T50" fmla="*/ 27 w 111"/>
                <a:gd name="T51" fmla="*/ 14 h 20"/>
                <a:gd name="T52" fmla="*/ 29 w 111"/>
                <a:gd name="T53" fmla="*/ 15 h 20"/>
                <a:gd name="T54" fmla="*/ 36 w 111"/>
                <a:gd name="T55" fmla="*/ 15 h 20"/>
                <a:gd name="T56" fmla="*/ 44 w 111"/>
                <a:gd name="T57" fmla="*/ 16 h 20"/>
                <a:gd name="T58" fmla="*/ 51 w 111"/>
                <a:gd name="T59" fmla="*/ 16 h 20"/>
                <a:gd name="T60" fmla="*/ 53 w 111"/>
                <a:gd name="T61" fmla="*/ 16 h 20"/>
                <a:gd name="T62" fmla="*/ 62 w 111"/>
                <a:gd name="T63" fmla="*/ 17 h 20"/>
                <a:gd name="T64" fmla="*/ 71 w 111"/>
                <a:gd name="T65" fmla="*/ 17 h 20"/>
                <a:gd name="T66" fmla="*/ 74 w 111"/>
                <a:gd name="T67" fmla="*/ 18 h 20"/>
                <a:gd name="T68" fmla="*/ 80 w 111"/>
                <a:gd name="T69" fmla="*/ 18 h 20"/>
                <a:gd name="T70" fmla="*/ 89 w 111"/>
                <a:gd name="T71" fmla="*/ 19 h 20"/>
                <a:gd name="T72" fmla="*/ 96 w 111"/>
                <a:gd name="T73" fmla="*/ 19 h 20"/>
                <a:gd name="T74" fmla="*/ 98 w 111"/>
                <a:gd name="T75" fmla="*/ 19 h 20"/>
                <a:gd name="T76" fmla="*/ 107 w 111"/>
                <a:gd name="T77" fmla="*/ 20 h 20"/>
                <a:gd name="T78" fmla="*/ 111 w 111"/>
                <a:gd name="T79" fmla="*/ 20 h 20"/>
                <a:gd name="T80" fmla="*/ 111 w 111"/>
                <a:gd name="T81" fmla="*/ 7 h 20"/>
                <a:gd name="T82" fmla="*/ 110 w 111"/>
                <a:gd name="T83" fmla="*/ 7 h 20"/>
                <a:gd name="T84" fmla="*/ 101 w 111"/>
                <a:gd name="T85"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20">
                  <a:moveTo>
                    <a:pt x="101" y="6"/>
                  </a:moveTo>
                  <a:cubicBezTo>
                    <a:pt x="100" y="6"/>
                    <a:pt x="100" y="6"/>
                    <a:pt x="99" y="6"/>
                  </a:cubicBezTo>
                  <a:cubicBezTo>
                    <a:pt x="97" y="6"/>
                    <a:pt x="94" y="6"/>
                    <a:pt x="92" y="6"/>
                  </a:cubicBezTo>
                  <a:cubicBezTo>
                    <a:pt x="89" y="6"/>
                    <a:pt x="86" y="5"/>
                    <a:pt x="83" y="5"/>
                  </a:cubicBezTo>
                  <a:cubicBezTo>
                    <a:pt x="81" y="5"/>
                    <a:pt x="79" y="5"/>
                    <a:pt x="77" y="5"/>
                  </a:cubicBezTo>
                  <a:cubicBezTo>
                    <a:pt x="76" y="5"/>
                    <a:pt x="75" y="5"/>
                    <a:pt x="74" y="5"/>
                  </a:cubicBezTo>
                  <a:cubicBezTo>
                    <a:pt x="71" y="5"/>
                    <a:pt x="68" y="4"/>
                    <a:pt x="65" y="4"/>
                  </a:cubicBezTo>
                  <a:cubicBezTo>
                    <a:pt x="62" y="4"/>
                    <a:pt x="59" y="4"/>
                    <a:pt x="56" y="4"/>
                  </a:cubicBezTo>
                  <a:cubicBezTo>
                    <a:pt x="56" y="4"/>
                    <a:pt x="55" y="4"/>
                    <a:pt x="54" y="3"/>
                  </a:cubicBezTo>
                  <a:cubicBezTo>
                    <a:pt x="52" y="3"/>
                    <a:pt x="50" y="3"/>
                    <a:pt x="47" y="3"/>
                  </a:cubicBezTo>
                  <a:cubicBezTo>
                    <a:pt x="44" y="3"/>
                    <a:pt x="42" y="3"/>
                    <a:pt x="39" y="2"/>
                  </a:cubicBezTo>
                  <a:cubicBezTo>
                    <a:pt x="36" y="2"/>
                    <a:pt x="34" y="2"/>
                    <a:pt x="32" y="2"/>
                  </a:cubicBezTo>
                  <a:cubicBezTo>
                    <a:pt x="31" y="2"/>
                    <a:pt x="30" y="2"/>
                    <a:pt x="30" y="2"/>
                  </a:cubicBezTo>
                  <a:cubicBezTo>
                    <a:pt x="27" y="2"/>
                    <a:pt x="24" y="1"/>
                    <a:pt x="21" y="1"/>
                  </a:cubicBezTo>
                  <a:cubicBezTo>
                    <a:pt x="18" y="1"/>
                    <a:pt x="15" y="1"/>
                    <a:pt x="12" y="1"/>
                  </a:cubicBezTo>
                  <a:cubicBezTo>
                    <a:pt x="11" y="1"/>
                    <a:pt x="10" y="1"/>
                    <a:pt x="10" y="0"/>
                  </a:cubicBezTo>
                  <a:cubicBezTo>
                    <a:pt x="8" y="0"/>
                    <a:pt x="5" y="0"/>
                    <a:pt x="3" y="0"/>
                  </a:cubicBezTo>
                  <a:cubicBezTo>
                    <a:pt x="3" y="0"/>
                    <a:pt x="3" y="0"/>
                    <a:pt x="3" y="0"/>
                  </a:cubicBezTo>
                  <a:cubicBezTo>
                    <a:pt x="2" y="0"/>
                    <a:pt x="2" y="0"/>
                    <a:pt x="1" y="0"/>
                  </a:cubicBezTo>
                  <a:cubicBezTo>
                    <a:pt x="1" y="4"/>
                    <a:pt x="0" y="8"/>
                    <a:pt x="0" y="13"/>
                  </a:cubicBezTo>
                  <a:cubicBezTo>
                    <a:pt x="0" y="13"/>
                    <a:pt x="0" y="13"/>
                    <a:pt x="0" y="13"/>
                  </a:cubicBezTo>
                  <a:cubicBezTo>
                    <a:pt x="1" y="13"/>
                    <a:pt x="2" y="13"/>
                    <a:pt x="2" y="13"/>
                  </a:cubicBezTo>
                  <a:cubicBezTo>
                    <a:pt x="4" y="13"/>
                    <a:pt x="5" y="13"/>
                    <a:pt x="7" y="13"/>
                  </a:cubicBezTo>
                  <a:cubicBezTo>
                    <a:pt x="7" y="13"/>
                    <a:pt x="8" y="13"/>
                    <a:pt x="9" y="13"/>
                  </a:cubicBezTo>
                  <a:cubicBezTo>
                    <a:pt x="12" y="13"/>
                    <a:pt x="15" y="14"/>
                    <a:pt x="18" y="14"/>
                  </a:cubicBezTo>
                  <a:cubicBezTo>
                    <a:pt x="21" y="14"/>
                    <a:pt x="24" y="14"/>
                    <a:pt x="27" y="14"/>
                  </a:cubicBezTo>
                  <a:cubicBezTo>
                    <a:pt x="27" y="15"/>
                    <a:pt x="28" y="15"/>
                    <a:pt x="29" y="15"/>
                  </a:cubicBezTo>
                  <a:cubicBezTo>
                    <a:pt x="31" y="15"/>
                    <a:pt x="33" y="15"/>
                    <a:pt x="36" y="15"/>
                  </a:cubicBezTo>
                  <a:cubicBezTo>
                    <a:pt x="39" y="15"/>
                    <a:pt x="42" y="16"/>
                    <a:pt x="44" y="16"/>
                  </a:cubicBezTo>
                  <a:cubicBezTo>
                    <a:pt x="47" y="16"/>
                    <a:pt x="49" y="16"/>
                    <a:pt x="51" y="16"/>
                  </a:cubicBezTo>
                  <a:cubicBezTo>
                    <a:pt x="52" y="16"/>
                    <a:pt x="53" y="16"/>
                    <a:pt x="53" y="16"/>
                  </a:cubicBezTo>
                  <a:cubicBezTo>
                    <a:pt x="56" y="17"/>
                    <a:pt x="59" y="17"/>
                    <a:pt x="62" y="17"/>
                  </a:cubicBezTo>
                  <a:cubicBezTo>
                    <a:pt x="65" y="17"/>
                    <a:pt x="68" y="17"/>
                    <a:pt x="71" y="17"/>
                  </a:cubicBezTo>
                  <a:cubicBezTo>
                    <a:pt x="72" y="18"/>
                    <a:pt x="73" y="18"/>
                    <a:pt x="74" y="18"/>
                  </a:cubicBezTo>
                  <a:cubicBezTo>
                    <a:pt x="76" y="18"/>
                    <a:pt x="78" y="18"/>
                    <a:pt x="80" y="18"/>
                  </a:cubicBezTo>
                  <a:cubicBezTo>
                    <a:pt x="83" y="18"/>
                    <a:pt x="86" y="18"/>
                    <a:pt x="89" y="19"/>
                  </a:cubicBezTo>
                  <a:cubicBezTo>
                    <a:pt x="91" y="19"/>
                    <a:pt x="94" y="19"/>
                    <a:pt x="96" y="19"/>
                  </a:cubicBezTo>
                  <a:cubicBezTo>
                    <a:pt x="97" y="19"/>
                    <a:pt x="97" y="19"/>
                    <a:pt x="98" y="19"/>
                  </a:cubicBezTo>
                  <a:cubicBezTo>
                    <a:pt x="101" y="19"/>
                    <a:pt x="104" y="20"/>
                    <a:pt x="107" y="20"/>
                  </a:cubicBezTo>
                  <a:cubicBezTo>
                    <a:pt x="108" y="20"/>
                    <a:pt x="109" y="20"/>
                    <a:pt x="111" y="20"/>
                  </a:cubicBezTo>
                  <a:cubicBezTo>
                    <a:pt x="111" y="16"/>
                    <a:pt x="111" y="11"/>
                    <a:pt x="111" y="7"/>
                  </a:cubicBezTo>
                  <a:cubicBezTo>
                    <a:pt x="110" y="7"/>
                    <a:pt x="110" y="7"/>
                    <a:pt x="110" y="7"/>
                  </a:cubicBezTo>
                  <a:cubicBezTo>
                    <a:pt x="107" y="7"/>
                    <a:pt x="104" y="6"/>
                    <a:pt x="101" y="6"/>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15" name="Freeform 12"/>
            <p:cNvSpPr>
              <a:spLocks/>
            </p:cNvSpPr>
            <p:nvPr/>
          </p:nvSpPr>
          <p:spPr bwMode="auto">
            <a:xfrm>
              <a:off x="1827213" y="3049588"/>
              <a:ext cx="449263" cy="177800"/>
            </a:xfrm>
            <a:custGeom>
              <a:avLst/>
              <a:gdLst>
                <a:gd name="T0" fmla="*/ 5 w 177"/>
                <a:gd name="T1" fmla="*/ 70 h 70"/>
                <a:gd name="T2" fmla="*/ 7 w 177"/>
                <a:gd name="T3" fmla="*/ 69 h 70"/>
                <a:gd name="T4" fmla="*/ 8 w 177"/>
                <a:gd name="T5" fmla="*/ 69 h 70"/>
                <a:gd name="T6" fmla="*/ 18 w 177"/>
                <a:gd name="T7" fmla="*/ 66 h 70"/>
                <a:gd name="T8" fmla="*/ 28 w 177"/>
                <a:gd name="T9" fmla="*/ 63 h 70"/>
                <a:gd name="T10" fmla="*/ 31 w 177"/>
                <a:gd name="T11" fmla="*/ 61 h 70"/>
                <a:gd name="T12" fmla="*/ 37 w 177"/>
                <a:gd name="T13" fmla="*/ 59 h 70"/>
                <a:gd name="T14" fmla="*/ 47 w 177"/>
                <a:gd name="T15" fmla="*/ 56 h 70"/>
                <a:gd name="T16" fmla="*/ 56 w 177"/>
                <a:gd name="T17" fmla="*/ 53 h 70"/>
                <a:gd name="T18" fmla="*/ 57 w 177"/>
                <a:gd name="T19" fmla="*/ 53 h 70"/>
                <a:gd name="T20" fmla="*/ 67 w 177"/>
                <a:gd name="T21" fmla="*/ 50 h 70"/>
                <a:gd name="T22" fmla="*/ 76 w 177"/>
                <a:gd name="T23" fmla="*/ 47 h 70"/>
                <a:gd name="T24" fmla="*/ 80 w 177"/>
                <a:gd name="T25" fmla="*/ 46 h 70"/>
                <a:gd name="T26" fmla="*/ 86 w 177"/>
                <a:gd name="T27" fmla="*/ 44 h 70"/>
                <a:gd name="T28" fmla="*/ 96 w 177"/>
                <a:gd name="T29" fmla="*/ 41 h 70"/>
                <a:gd name="T30" fmla="*/ 105 w 177"/>
                <a:gd name="T31" fmla="*/ 38 h 70"/>
                <a:gd name="T32" fmla="*/ 106 w 177"/>
                <a:gd name="T33" fmla="*/ 38 h 70"/>
                <a:gd name="T34" fmla="*/ 116 w 177"/>
                <a:gd name="T35" fmla="*/ 35 h 70"/>
                <a:gd name="T36" fmla="*/ 125 w 177"/>
                <a:gd name="T37" fmla="*/ 32 h 70"/>
                <a:gd name="T38" fmla="*/ 129 w 177"/>
                <a:gd name="T39" fmla="*/ 30 h 70"/>
                <a:gd name="T40" fmla="*/ 130 w 177"/>
                <a:gd name="T41" fmla="*/ 30 h 70"/>
                <a:gd name="T42" fmla="*/ 135 w 177"/>
                <a:gd name="T43" fmla="*/ 29 h 70"/>
                <a:gd name="T44" fmla="*/ 145 w 177"/>
                <a:gd name="T45" fmla="*/ 25 h 70"/>
                <a:gd name="T46" fmla="*/ 154 w 177"/>
                <a:gd name="T47" fmla="*/ 23 h 70"/>
                <a:gd name="T48" fmla="*/ 155 w 177"/>
                <a:gd name="T49" fmla="*/ 22 h 70"/>
                <a:gd name="T50" fmla="*/ 164 w 177"/>
                <a:gd name="T51" fmla="*/ 19 h 70"/>
                <a:gd name="T52" fmla="*/ 174 w 177"/>
                <a:gd name="T53" fmla="*/ 16 h 70"/>
                <a:gd name="T54" fmla="*/ 177 w 177"/>
                <a:gd name="T55" fmla="*/ 15 h 70"/>
                <a:gd name="T56" fmla="*/ 175 w 177"/>
                <a:gd name="T57" fmla="*/ 11 h 70"/>
                <a:gd name="T58" fmla="*/ 170 w 177"/>
                <a:gd name="T59" fmla="*/ 0 h 70"/>
                <a:gd name="T60" fmla="*/ 169 w 177"/>
                <a:gd name="T61" fmla="*/ 0 h 70"/>
                <a:gd name="T62" fmla="*/ 159 w 177"/>
                <a:gd name="T63" fmla="*/ 3 h 70"/>
                <a:gd name="T64" fmla="*/ 158 w 177"/>
                <a:gd name="T65" fmla="*/ 3 h 70"/>
                <a:gd name="T66" fmla="*/ 149 w 177"/>
                <a:gd name="T67" fmla="*/ 6 h 70"/>
                <a:gd name="T68" fmla="*/ 140 w 177"/>
                <a:gd name="T69" fmla="*/ 9 h 70"/>
                <a:gd name="T70" fmla="*/ 134 w 177"/>
                <a:gd name="T71" fmla="*/ 11 h 70"/>
                <a:gd name="T72" fmla="*/ 130 w 177"/>
                <a:gd name="T73" fmla="*/ 12 h 70"/>
                <a:gd name="T74" fmla="*/ 125 w 177"/>
                <a:gd name="T75" fmla="*/ 14 h 70"/>
                <a:gd name="T76" fmla="*/ 120 w 177"/>
                <a:gd name="T77" fmla="*/ 15 h 70"/>
                <a:gd name="T78" fmla="*/ 110 w 177"/>
                <a:gd name="T79" fmla="*/ 18 h 70"/>
                <a:gd name="T80" fmla="*/ 109 w 177"/>
                <a:gd name="T81" fmla="*/ 19 h 70"/>
                <a:gd name="T82" fmla="*/ 101 w 177"/>
                <a:gd name="T83" fmla="*/ 21 h 70"/>
                <a:gd name="T84" fmla="*/ 91 w 177"/>
                <a:gd name="T85" fmla="*/ 24 h 70"/>
                <a:gd name="T86" fmla="*/ 85 w 177"/>
                <a:gd name="T87" fmla="*/ 26 h 70"/>
                <a:gd name="T88" fmla="*/ 81 w 177"/>
                <a:gd name="T89" fmla="*/ 28 h 70"/>
                <a:gd name="T90" fmla="*/ 71 w 177"/>
                <a:gd name="T91" fmla="*/ 31 h 70"/>
                <a:gd name="T92" fmla="*/ 62 w 177"/>
                <a:gd name="T93" fmla="*/ 34 h 70"/>
                <a:gd name="T94" fmla="*/ 60 w 177"/>
                <a:gd name="T95" fmla="*/ 34 h 70"/>
                <a:gd name="T96" fmla="*/ 52 w 177"/>
                <a:gd name="T97" fmla="*/ 37 h 70"/>
                <a:gd name="T98" fmla="*/ 42 w 177"/>
                <a:gd name="T99" fmla="*/ 40 h 70"/>
                <a:gd name="T100" fmla="*/ 36 w 177"/>
                <a:gd name="T101" fmla="*/ 42 h 70"/>
                <a:gd name="T102" fmla="*/ 32 w 177"/>
                <a:gd name="T103" fmla="*/ 43 h 70"/>
                <a:gd name="T104" fmla="*/ 22 w 177"/>
                <a:gd name="T105" fmla="*/ 46 h 70"/>
                <a:gd name="T106" fmla="*/ 13 w 177"/>
                <a:gd name="T107" fmla="*/ 50 h 70"/>
                <a:gd name="T108" fmla="*/ 11 w 177"/>
                <a:gd name="T109" fmla="*/ 50 h 70"/>
                <a:gd name="T110" fmla="*/ 3 w 177"/>
                <a:gd name="T111" fmla="*/ 53 h 70"/>
                <a:gd name="T112" fmla="*/ 0 w 177"/>
                <a:gd name="T113" fmla="*/ 54 h 70"/>
                <a:gd name="T114" fmla="*/ 2 w 177"/>
                <a:gd name="T115" fmla="*/ 58 h 70"/>
                <a:gd name="T116" fmla="*/ 5 w 177"/>
                <a:gd name="T11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7" h="70">
                  <a:moveTo>
                    <a:pt x="5" y="70"/>
                  </a:moveTo>
                  <a:cubicBezTo>
                    <a:pt x="6" y="70"/>
                    <a:pt x="6" y="70"/>
                    <a:pt x="7" y="69"/>
                  </a:cubicBezTo>
                  <a:cubicBezTo>
                    <a:pt x="7" y="69"/>
                    <a:pt x="8" y="69"/>
                    <a:pt x="8" y="69"/>
                  </a:cubicBezTo>
                  <a:cubicBezTo>
                    <a:pt x="11" y="68"/>
                    <a:pt x="15" y="67"/>
                    <a:pt x="18" y="66"/>
                  </a:cubicBezTo>
                  <a:cubicBezTo>
                    <a:pt x="21" y="65"/>
                    <a:pt x="24" y="64"/>
                    <a:pt x="28" y="63"/>
                  </a:cubicBezTo>
                  <a:cubicBezTo>
                    <a:pt x="29" y="62"/>
                    <a:pt x="30" y="62"/>
                    <a:pt x="31" y="61"/>
                  </a:cubicBezTo>
                  <a:cubicBezTo>
                    <a:pt x="33" y="61"/>
                    <a:pt x="35" y="60"/>
                    <a:pt x="37" y="59"/>
                  </a:cubicBezTo>
                  <a:cubicBezTo>
                    <a:pt x="41" y="58"/>
                    <a:pt x="44" y="57"/>
                    <a:pt x="47" y="56"/>
                  </a:cubicBezTo>
                  <a:cubicBezTo>
                    <a:pt x="50" y="55"/>
                    <a:pt x="53" y="54"/>
                    <a:pt x="56" y="53"/>
                  </a:cubicBezTo>
                  <a:cubicBezTo>
                    <a:pt x="56" y="53"/>
                    <a:pt x="57" y="53"/>
                    <a:pt x="57" y="53"/>
                  </a:cubicBezTo>
                  <a:cubicBezTo>
                    <a:pt x="60" y="52"/>
                    <a:pt x="63" y="51"/>
                    <a:pt x="67" y="50"/>
                  </a:cubicBezTo>
                  <a:cubicBezTo>
                    <a:pt x="70" y="49"/>
                    <a:pt x="73" y="48"/>
                    <a:pt x="76" y="47"/>
                  </a:cubicBezTo>
                  <a:cubicBezTo>
                    <a:pt x="78" y="46"/>
                    <a:pt x="79" y="46"/>
                    <a:pt x="80" y="46"/>
                  </a:cubicBezTo>
                  <a:cubicBezTo>
                    <a:pt x="82" y="45"/>
                    <a:pt x="84" y="44"/>
                    <a:pt x="86" y="44"/>
                  </a:cubicBezTo>
                  <a:cubicBezTo>
                    <a:pt x="89" y="43"/>
                    <a:pt x="93" y="42"/>
                    <a:pt x="96" y="41"/>
                  </a:cubicBezTo>
                  <a:cubicBezTo>
                    <a:pt x="99" y="40"/>
                    <a:pt x="102" y="39"/>
                    <a:pt x="105" y="38"/>
                  </a:cubicBezTo>
                  <a:cubicBezTo>
                    <a:pt x="105" y="38"/>
                    <a:pt x="105" y="38"/>
                    <a:pt x="106" y="38"/>
                  </a:cubicBezTo>
                  <a:cubicBezTo>
                    <a:pt x="109" y="37"/>
                    <a:pt x="112" y="36"/>
                    <a:pt x="116" y="35"/>
                  </a:cubicBezTo>
                  <a:cubicBezTo>
                    <a:pt x="119" y="34"/>
                    <a:pt x="122" y="33"/>
                    <a:pt x="125" y="32"/>
                  </a:cubicBezTo>
                  <a:cubicBezTo>
                    <a:pt x="127" y="31"/>
                    <a:pt x="128" y="31"/>
                    <a:pt x="129" y="30"/>
                  </a:cubicBezTo>
                  <a:cubicBezTo>
                    <a:pt x="129" y="30"/>
                    <a:pt x="130" y="30"/>
                    <a:pt x="130" y="30"/>
                  </a:cubicBezTo>
                  <a:cubicBezTo>
                    <a:pt x="131" y="30"/>
                    <a:pt x="133" y="29"/>
                    <a:pt x="135" y="29"/>
                  </a:cubicBezTo>
                  <a:cubicBezTo>
                    <a:pt x="138" y="28"/>
                    <a:pt x="142" y="26"/>
                    <a:pt x="145" y="25"/>
                  </a:cubicBezTo>
                  <a:cubicBezTo>
                    <a:pt x="148" y="25"/>
                    <a:pt x="151" y="24"/>
                    <a:pt x="154" y="23"/>
                  </a:cubicBezTo>
                  <a:cubicBezTo>
                    <a:pt x="154" y="23"/>
                    <a:pt x="154" y="22"/>
                    <a:pt x="155" y="22"/>
                  </a:cubicBezTo>
                  <a:cubicBezTo>
                    <a:pt x="158" y="21"/>
                    <a:pt x="161" y="20"/>
                    <a:pt x="164" y="19"/>
                  </a:cubicBezTo>
                  <a:cubicBezTo>
                    <a:pt x="168" y="18"/>
                    <a:pt x="171" y="17"/>
                    <a:pt x="174" y="16"/>
                  </a:cubicBezTo>
                  <a:cubicBezTo>
                    <a:pt x="175" y="16"/>
                    <a:pt x="176" y="15"/>
                    <a:pt x="177" y="15"/>
                  </a:cubicBezTo>
                  <a:cubicBezTo>
                    <a:pt x="177" y="14"/>
                    <a:pt x="176" y="12"/>
                    <a:pt x="175" y="11"/>
                  </a:cubicBezTo>
                  <a:cubicBezTo>
                    <a:pt x="174" y="7"/>
                    <a:pt x="172" y="3"/>
                    <a:pt x="170" y="0"/>
                  </a:cubicBezTo>
                  <a:cubicBezTo>
                    <a:pt x="170" y="0"/>
                    <a:pt x="169" y="0"/>
                    <a:pt x="169" y="0"/>
                  </a:cubicBezTo>
                  <a:cubicBezTo>
                    <a:pt x="166" y="1"/>
                    <a:pt x="162" y="2"/>
                    <a:pt x="159" y="3"/>
                  </a:cubicBezTo>
                  <a:cubicBezTo>
                    <a:pt x="159" y="3"/>
                    <a:pt x="158" y="3"/>
                    <a:pt x="158" y="3"/>
                  </a:cubicBezTo>
                  <a:cubicBezTo>
                    <a:pt x="155" y="4"/>
                    <a:pt x="152" y="5"/>
                    <a:pt x="149" y="6"/>
                  </a:cubicBezTo>
                  <a:cubicBezTo>
                    <a:pt x="146" y="7"/>
                    <a:pt x="143" y="8"/>
                    <a:pt x="140" y="9"/>
                  </a:cubicBezTo>
                  <a:cubicBezTo>
                    <a:pt x="138" y="10"/>
                    <a:pt x="136" y="11"/>
                    <a:pt x="134" y="11"/>
                  </a:cubicBezTo>
                  <a:cubicBezTo>
                    <a:pt x="132" y="12"/>
                    <a:pt x="131" y="12"/>
                    <a:pt x="130" y="12"/>
                  </a:cubicBezTo>
                  <a:cubicBezTo>
                    <a:pt x="128" y="13"/>
                    <a:pt x="126" y="13"/>
                    <a:pt x="125" y="14"/>
                  </a:cubicBezTo>
                  <a:cubicBezTo>
                    <a:pt x="123" y="14"/>
                    <a:pt x="122" y="15"/>
                    <a:pt x="120" y="15"/>
                  </a:cubicBezTo>
                  <a:cubicBezTo>
                    <a:pt x="117" y="16"/>
                    <a:pt x="114" y="17"/>
                    <a:pt x="110" y="18"/>
                  </a:cubicBezTo>
                  <a:cubicBezTo>
                    <a:pt x="110" y="19"/>
                    <a:pt x="110" y="19"/>
                    <a:pt x="109" y="19"/>
                  </a:cubicBezTo>
                  <a:cubicBezTo>
                    <a:pt x="106" y="20"/>
                    <a:pt x="103" y="21"/>
                    <a:pt x="101" y="21"/>
                  </a:cubicBezTo>
                  <a:cubicBezTo>
                    <a:pt x="97" y="22"/>
                    <a:pt x="94" y="23"/>
                    <a:pt x="91" y="24"/>
                  </a:cubicBezTo>
                  <a:cubicBezTo>
                    <a:pt x="89" y="25"/>
                    <a:pt x="87" y="26"/>
                    <a:pt x="85" y="26"/>
                  </a:cubicBezTo>
                  <a:cubicBezTo>
                    <a:pt x="84" y="27"/>
                    <a:pt x="82" y="27"/>
                    <a:pt x="81" y="28"/>
                  </a:cubicBezTo>
                  <a:cubicBezTo>
                    <a:pt x="78" y="29"/>
                    <a:pt x="75" y="30"/>
                    <a:pt x="71" y="31"/>
                  </a:cubicBezTo>
                  <a:cubicBezTo>
                    <a:pt x="68" y="32"/>
                    <a:pt x="65" y="33"/>
                    <a:pt x="62" y="34"/>
                  </a:cubicBezTo>
                  <a:cubicBezTo>
                    <a:pt x="61" y="34"/>
                    <a:pt x="61" y="34"/>
                    <a:pt x="60" y="34"/>
                  </a:cubicBezTo>
                  <a:cubicBezTo>
                    <a:pt x="58" y="35"/>
                    <a:pt x="55" y="36"/>
                    <a:pt x="52" y="37"/>
                  </a:cubicBezTo>
                  <a:cubicBezTo>
                    <a:pt x="48" y="38"/>
                    <a:pt x="45" y="39"/>
                    <a:pt x="42" y="40"/>
                  </a:cubicBezTo>
                  <a:cubicBezTo>
                    <a:pt x="40" y="41"/>
                    <a:pt x="38" y="41"/>
                    <a:pt x="36" y="42"/>
                  </a:cubicBezTo>
                  <a:cubicBezTo>
                    <a:pt x="35" y="42"/>
                    <a:pt x="33" y="43"/>
                    <a:pt x="32" y="43"/>
                  </a:cubicBezTo>
                  <a:cubicBezTo>
                    <a:pt x="29" y="44"/>
                    <a:pt x="26" y="45"/>
                    <a:pt x="22" y="46"/>
                  </a:cubicBezTo>
                  <a:cubicBezTo>
                    <a:pt x="19" y="47"/>
                    <a:pt x="16" y="48"/>
                    <a:pt x="13" y="50"/>
                  </a:cubicBezTo>
                  <a:cubicBezTo>
                    <a:pt x="12" y="50"/>
                    <a:pt x="12" y="50"/>
                    <a:pt x="11" y="50"/>
                  </a:cubicBezTo>
                  <a:cubicBezTo>
                    <a:pt x="9" y="51"/>
                    <a:pt x="6" y="52"/>
                    <a:pt x="3" y="53"/>
                  </a:cubicBezTo>
                  <a:cubicBezTo>
                    <a:pt x="2" y="53"/>
                    <a:pt x="1" y="53"/>
                    <a:pt x="0" y="54"/>
                  </a:cubicBezTo>
                  <a:cubicBezTo>
                    <a:pt x="0" y="55"/>
                    <a:pt x="1" y="57"/>
                    <a:pt x="2" y="58"/>
                  </a:cubicBezTo>
                  <a:cubicBezTo>
                    <a:pt x="3" y="62"/>
                    <a:pt x="4" y="66"/>
                    <a:pt x="5" y="70"/>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16" name="Freeform 13"/>
            <p:cNvSpPr>
              <a:spLocks/>
            </p:cNvSpPr>
            <p:nvPr/>
          </p:nvSpPr>
          <p:spPr bwMode="auto">
            <a:xfrm>
              <a:off x="1277938" y="4346575"/>
              <a:ext cx="503238" cy="238125"/>
            </a:xfrm>
            <a:custGeom>
              <a:avLst/>
              <a:gdLst>
                <a:gd name="T0" fmla="*/ 189 w 198"/>
                <a:gd name="T1" fmla="*/ 75 h 94"/>
                <a:gd name="T2" fmla="*/ 175 w 198"/>
                <a:gd name="T3" fmla="*/ 70 h 94"/>
                <a:gd name="T4" fmla="*/ 167 w 198"/>
                <a:gd name="T5" fmla="*/ 67 h 94"/>
                <a:gd name="T6" fmla="*/ 159 w 198"/>
                <a:gd name="T7" fmla="*/ 64 h 94"/>
                <a:gd name="T8" fmla="*/ 149 w 198"/>
                <a:gd name="T9" fmla="*/ 61 h 94"/>
                <a:gd name="T10" fmla="*/ 134 w 198"/>
                <a:gd name="T11" fmla="*/ 55 h 94"/>
                <a:gd name="T12" fmla="*/ 125 w 198"/>
                <a:gd name="T13" fmla="*/ 52 h 94"/>
                <a:gd name="T14" fmla="*/ 109 w 198"/>
                <a:gd name="T15" fmla="*/ 45 h 94"/>
                <a:gd name="T16" fmla="*/ 101 w 198"/>
                <a:gd name="T17" fmla="*/ 42 h 94"/>
                <a:gd name="T18" fmla="*/ 87 w 198"/>
                <a:gd name="T19" fmla="*/ 37 h 94"/>
                <a:gd name="T20" fmla="*/ 76 w 198"/>
                <a:gd name="T21" fmla="*/ 32 h 94"/>
                <a:gd name="T22" fmla="*/ 68 w 198"/>
                <a:gd name="T23" fmla="*/ 29 h 94"/>
                <a:gd name="T24" fmla="*/ 59 w 198"/>
                <a:gd name="T25" fmla="*/ 25 h 94"/>
                <a:gd name="T26" fmla="*/ 46 w 198"/>
                <a:gd name="T27" fmla="*/ 19 h 94"/>
                <a:gd name="T28" fmla="*/ 35 w 198"/>
                <a:gd name="T29" fmla="*/ 13 h 94"/>
                <a:gd name="T30" fmla="*/ 26 w 198"/>
                <a:gd name="T31" fmla="*/ 9 h 94"/>
                <a:gd name="T32" fmla="*/ 11 w 198"/>
                <a:gd name="T33" fmla="*/ 1 h 94"/>
                <a:gd name="T34" fmla="*/ 3 w 198"/>
                <a:gd name="T35" fmla="*/ 10 h 94"/>
                <a:gd name="T36" fmla="*/ 2 w 198"/>
                <a:gd name="T37" fmla="*/ 14 h 94"/>
                <a:gd name="T38" fmla="*/ 15 w 198"/>
                <a:gd name="T39" fmla="*/ 21 h 94"/>
                <a:gd name="T40" fmla="*/ 23 w 198"/>
                <a:gd name="T41" fmla="*/ 26 h 94"/>
                <a:gd name="T42" fmla="*/ 39 w 198"/>
                <a:gd name="T43" fmla="*/ 34 h 94"/>
                <a:gd name="T44" fmla="*/ 47 w 198"/>
                <a:gd name="T45" fmla="*/ 37 h 94"/>
                <a:gd name="T46" fmla="*/ 62 w 198"/>
                <a:gd name="T47" fmla="*/ 44 h 94"/>
                <a:gd name="T48" fmla="*/ 64 w 198"/>
                <a:gd name="T49" fmla="*/ 45 h 94"/>
                <a:gd name="T50" fmla="*/ 80 w 198"/>
                <a:gd name="T51" fmla="*/ 51 h 94"/>
                <a:gd name="T52" fmla="*/ 89 w 198"/>
                <a:gd name="T53" fmla="*/ 55 h 94"/>
                <a:gd name="T54" fmla="*/ 104 w 198"/>
                <a:gd name="T55" fmla="*/ 61 h 94"/>
                <a:gd name="T56" fmla="*/ 113 w 198"/>
                <a:gd name="T57" fmla="*/ 64 h 94"/>
                <a:gd name="T58" fmla="*/ 125 w 198"/>
                <a:gd name="T59" fmla="*/ 69 h 94"/>
                <a:gd name="T60" fmla="*/ 138 w 198"/>
                <a:gd name="T61" fmla="*/ 74 h 94"/>
                <a:gd name="T62" fmla="*/ 147 w 198"/>
                <a:gd name="T63" fmla="*/ 77 h 94"/>
                <a:gd name="T64" fmla="*/ 158 w 198"/>
                <a:gd name="T65" fmla="*/ 81 h 94"/>
                <a:gd name="T66" fmla="*/ 167 w 198"/>
                <a:gd name="T67" fmla="*/ 84 h 94"/>
                <a:gd name="T68" fmla="*/ 180 w 198"/>
                <a:gd name="T69" fmla="*/ 89 h 94"/>
                <a:gd name="T70" fmla="*/ 187 w 198"/>
                <a:gd name="T71" fmla="*/ 92 h 94"/>
                <a:gd name="T72" fmla="*/ 192 w 198"/>
                <a:gd name="T73" fmla="*/ 94 h 94"/>
                <a:gd name="T74" fmla="*/ 192 w 198"/>
                <a:gd name="T75" fmla="*/ 7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8" h="94">
                  <a:moveTo>
                    <a:pt x="191" y="76"/>
                  </a:moveTo>
                  <a:cubicBezTo>
                    <a:pt x="190" y="76"/>
                    <a:pt x="190" y="76"/>
                    <a:pt x="189" y="75"/>
                  </a:cubicBezTo>
                  <a:cubicBezTo>
                    <a:pt x="188" y="75"/>
                    <a:pt x="186" y="74"/>
                    <a:pt x="184" y="73"/>
                  </a:cubicBezTo>
                  <a:cubicBezTo>
                    <a:pt x="181" y="72"/>
                    <a:pt x="178" y="71"/>
                    <a:pt x="175" y="70"/>
                  </a:cubicBezTo>
                  <a:cubicBezTo>
                    <a:pt x="174" y="70"/>
                    <a:pt x="172" y="69"/>
                    <a:pt x="170" y="68"/>
                  </a:cubicBezTo>
                  <a:cubicBezTo>
                    <a:pt x="169" y="68"/>
                    <a:pt x="168" y="67"/>
                    <a:pt x="167" y="67"/>
                  </a:cubicBezTo>
                  <a:cubicBezTo>
                    <a:pt x="166" y="67"/>
                    <a:pt x="165" y="66"/>
                    <a:pt x="164" y="66"/>
                  </a:cubicBezTo>
                  <a:cubicBezTo>
                    <a:pt x="162" y="65"/>
                    <a:pt x="160" y="65"/>
                    <a:pt x="159" y="64"/>
                  </a:cubicBezTo>
                  <a:cubicBezTo>
                    <a:pt x="156" y="63"/>
                    <a:pt x="153" y="62"/>
                    <a:pt x="150" y="61"/>
                  </a:cubicBezTo>
                  <a:cubicBezTo>
                    <a:pt x="150" y="61"/>
                    <a:pt x="150" y="61"/>
                    <a:pt x="149" y="61"/>
                  </a:cubicBezTo>
                  <a:cubicBezTo>
                    <a:pt x="147" y="60"/>
                    <a:pt x="145" y="59"/>
                    <a:pt x="142" y="58"/>
                  </a:cubicBezTo>
                  <a:cubicBezTo>
                    <a:pt x="139" y="57"/>
                    <a:pt x="137" y="56"/>
                    <a:pt x="134" y="55"/>
                  </a:cubicBezTo>
                  <a:cubicBezTo>
                    <a:pt x="132" y="54"/>
                    <a:pt x="130" y="53"/>
                    <a:pt x="129" y="53"/>
                  </a:cubicBezTo>
                  <a:cubicBezTo>
                    <a:pt x="128" y="52"/>
                    <a:pt x="127" y="52"/>
                    <a:pt x="125" y="52"/>
                  </a:cubicBezTo>
                  <a:cubicBezTo>
                    <a:pt x="123" y="51"/>
                    <a:pt x="120" y="50"/>
                    <a:pt x="117" y="49"/>
                  </a:cubicBezTo>
                  <a:cubicBezTo>
                    <a:pt x="114" y="47"/>
                    <a:pt x="112" y="46"/>
                    <a:pt x="109" y="45"/>
                  </a:cubicBezTo>
                  <a:cubicBezTo>
                    <a:pt x="109" y="45"/>
                    <a:pt x="108" y="45"/>
                    <a:pt x="108" y="45"/>
                  </a:cubicBezTo>
                  <a:cubicBezTo>
                    <a:pt x="105" y="44"/>
                    <a:pt x="103" y="43"/>
                    <a:pt x="101" y="42"/>
                  </a:cubicBezTo>
                  <a:cubicBezTo>
                    <a:pt x="98" y="41"/>
                    <a:pt x="95" y="40"/>
                    <a:pt x="92" y="39"/>
                  </a:cubicBezTo>
                  <a:cubicBezTo>
                    <a:pt x="91" y="38"/>
                    <a:pt x="89" y="37"/>
                    <a:pt x="87" y="37"/>
                  </a:cubicBezTo>
                  <a:cubicBezTo>
                    <a:pt x="86" y="36"/>
                    <a:pt x="85" y="36"/>
                    <a:pt x="84" y="35"/>
                  </a:cubicBezTo>
                  <a:cubicBezTo>
                    <a:pt x="81" y="34"/>
                    <a:pt x="79" y="33"/>
                    <a:pt x="76" y="32"/>
                  </a:cubicBezTo>
                  <a:cubicBezTo>
                    <a:pt x="73" y="31"/>
                    <a:pt x="71" y="30"/>
                    <a:pt x="69" y="29"/>
                  </a:cubicBezTo>
                  <a:cubicBezTo>
                    <a:pt x="68" y="29"/>
                    <a:pt x="68" y="29"/>
                    <a:pt x="68" y="29"/>
                  </a:cubicBezTo>
                  <a:cubicBezTo>
                    <a:pt x="67" y="28"/>
                    <a:pt x="67" y="28"/>
                    <a:pt x="67" y="28"/>
                  </a:cubicBezTo>
                  <a:cubicBezTo>
                    <a:pt x="64" y="27"/>
                    <a:pt x="62" y="26"/>
                    <a:pt x="59" y="25"/>
                  </a:cubicBezTo>
                  <a:cubicBezTo>
                    <a:pt x="57" y="24"/>
                    <a:pt x="54" y="22"/>
                    <a:pt x="51" y="21"/>
                  </a:cubicBezTo>
                  <a:cubicBezTo>
                    <a:pt x="50" y="20"/>
                    <a:pt x="48" y="20"/>
                    <a:pt x="46" y="19"/>
                  </a:cubicBezTo>
                  <a:cubicBezTo>
                    <a:pt x="45" y="18"/>
                    <a:pt x="44" y="18"/>
                    <a:pt x="43" y="17"/>
                  </a:cubicBezTo>
                  <a:cubicBezTo>
                    <a:pt x="41" y="16"/>
                    <a:pt x="38" y="15"/>
                    <a:pt x="35" y="13"/>
                  </a:cubicBezTo>
                  <a:cubicBezTo>
                    <a:pt x="32" y="12"/>
                    <a:pt x="30" y="11"/>
                    <a:pt x="27" y="9"/>
                  </a:cubicBezTo>
                  <a:cubicBezTo>
                    <a:pt x="27" y="9"/>
                    <a:pt x="26" y="9"/>
                    <a:pt x="26" y="9"/>
                  </a:cubicBezTo>
                  <a:cubicBezTo>
                    <a:pt x="24" y="8"/>
                    <a:pt x="21" y="6"/>
                    <a:pt x="19" y="5"/>
                  </a:cubicBezTo>
                  <a:cubicBezTo>
                    <a:pt x="16" y="4"/>
                    <a:pt x="14" y="2"/>
                    <a:pt x="11" y="1"/>
                  </a:cubicBezTo>
                  <a:cubicBezTo>
                    <a:pt x="11" y="0"/>
                    <a:pt x="10" y="0"/>
                    <a:pt x="10" y="0"/>
                  </a:cubicBezTo>
                  <a:cubicBezTo>
                    <a:pt x="8" y="3"/>
                    <a:pt x="5" y="6"/>
                    <a:pt x="3" y="10"/>
                  </a:cubicBezTo>
                  <a:cubicBezTo>
                    <a:pt x="2" y="11"/>
                    <a:pt x="1" y="12"/>
                    <a:pt x="0" y="13"/>
                  </a:cubicBezTo>
                  <a:cubicBezTo>
                    <a:pt x="1" y="14"/>
                    <a:pt x="1" y="14"/>
                    <a:pt x="2" y="14"/>
                  </a:cubicBezTo>
                  <a:cubicBezTo>
                    <a:pt x="4" y="15"/>
                    <a:pt x="5" y="16"/>
                    <a:pt x="7" y="17"/>
                  </a:cubicBezTo>
                  <a:cubicBezTo>
                    <a:pt x="10" y="19"/>
                    <a:pt x="12" y="20"/>
                    <a:pt x="15" y="21"/>
                  </a:cubicBezTo>
                  <a:cubicBezTo>
                    <a:pt x="17" y="23"/>
                    <a:pt x="20" y="24"/>
                    <a:pt x="22" y="25"/>
                  </a:cubicBezTo>
                  <a:cubicBezTo>
                    <a:pt x="22" y="25"/>
                    <a:pt x="23" y="25"/>
                    <a:pt x="23" y="26"/>
                  </a:cubicBezTo>
                  <a:cubicBezTo>
                    <a:pt x="26" y="27"/>
                    <a:pt x="29" y="28"/>
                    <a:pt x="31" y="30"/>
                  </a:cubicBezTo>
                  <a:cubicBezTo>
                    <a:pt x="34" y="31"/>
                    <a:pt x="37" y="32"/>
                    <a:pt x="39" y="34"/>
                  </a:cubicBezTo>
                  <a:cubicBezTo>
                    <a:pt x="40" y="34"/>
                    <a:pt x="41" y="35"/>
                    <a:pt x="42" y="35"/>
                  </a:cubicBezTo>
                  <a:cubicBezTo>
                    <a:pt x="44" y="36"/>
                    <a:pt x="46" y="37"/>
                    <a:pt x="47" y="37"/>
                  </a:cubicBezTo>
                  <a:cubicBezTo>
                    <a:pt x="50" y="39"/>
                    <a:pt x="53" y="40"/>
                    <a:pt x="56" y="41"/>
                  </a:cubicBezTo>
                  <a:cubicBezTo>
                    <a:pt x="58" y="42"/>
                    <a:pt x="60" y="43"/>
                    <a:pt x="62" y="44"/>
                  </a:cubicBezTo>
                  <a:cubicBezTo>
                    <a:pt x="62" y="44"/>
                    <a:pt x="63" y="44"/>
                    <a:pt x="63" y="44"/>
                  </a:cubicBezTo>
                  <a:cubicBezTo>
                    <a:pt x="63" y="44"/>
                    <a:pt x="63" y="44"/>
                    <a:pt x="64" y="45"/>
                  </a:cubicBezTo>
                  <a:cubicBezTo>
                    <a:pt x="67" y="46"/>
                    <a:pt x="69" y="47"/>
                    <a:pt x="72" y="48"/>
                  </a:cubicBezTo>
                  <a:cubicBezTo>
                    <a:pt x="75" y="49"/>
                    <a:pt x="78" y="50"/>
                    <a:pt x="80" y="51"/>
                  </a:cubicBezTo>
                  <a:cubicBezTo>
                    <a:pt x="81" y="52"/>
                    <a:pt x="82" y="52"/>
                    <a:pt x="83" y="53"/>
                  </a:cubicBezTo>
                  <a:cubicBezTo>
                    <a:pt x="85" y="53"/>
                    <a:pt x="87" y="54"/>
                    <a:pt x="89" y="55"/>
                  </a:cubicBezTo>
                  <a:cubicBezTo>
                    <a:pt x="91" y="56"/>
                    <a:pt x="94" y="57"/>
                    <a:pt x="97" y="58"/>
                  </a:cubicBezTo>
                  <a:cubicBezTo>
                    <a:pt x="99" y="59"/>
                    <a:pt x="102" y="60"/>
                    <a:pt x="104" y="61"/>
                  </a:cubicBezTo>
                  <a:cubicBezTo>
                    <a:pt x="104" y="61"/>
                    <a:pt x="105" y="61"/>
                    <a:pt x="105" y="61"/>
                  </a:cubicBezTo>
                  <a:cubicBezTo>
                    <a:pt x="108" y="62"/>
                    <a:pt x="111" y="63"/>
                    <a:pt x="113" y="64"/>
                  </a:cubicBezTo>
                  <a:cubicBezTo>
                    <a:pt x="116" y="65"/>
                    <a:pt x="119" y="66"/>
                    <a:pt x="122" y="67"/>
                  </a:cubicBezTo>
                  <a:cubicBezTo>
                    <a:pt x="123" y="68"/>
                    <a:pt x="124" y="68"/>
                    <a:pt x="125" y="69"/>
                  </a:cubicBezTo>
                  <a:cubicBezTo>
                    <a:pt x="127" y="69"/>
                    <a:pt x="128" y="70"/>
                    <a:pt x="130" y="71"/>
                  </a:cubicBezTo>
                  <a:cubicBezTo>
                    <a:pt x="133" y="72"/>
                    <a:pt x="136" y="73"/>
                    <a:pt x="138" y="74"/>
                  </a:cubicBezTo>
                  <a:cubicBezTo>
                    <a:pt x="141" y="75"/>
                    <a:pt x="143" y="75"/>
                    <a:pt x="146" y="76"/>
                  </a:cubicBezTo>
                  <a:cubicBezTo>
                    <a:pt x="146" y="76"/>
                    <a:pt x="146" y="77"/>
                    <a:pt x="147" y="77"/>
                  </a:cubicBezTo>
                  <a:cubicBezTo>
                    <a:pt x="150" y="78"/>
                    <a:pt x="152" y="79"/>
                    <a:pt x="155" y="80"/>
                  </a:cubicBezTo>
                  <a:cubicBezTo>
                    <a:pt x="156" y="80"/>
                    <a:pt x="157" y="80"/>
                    <a:pt x="158" y="81"/>
                  </a:cubicBezTo>
                  <a:cubicBezTo>
                    <a:pt x="160" y="82"/>
                    <a:pt x="162" y="82"/>
                    <a:pt x="163" y="83"/>
                  </a:cubicBezTo>
                  <a:cubicBezTo>
                    <a:pt x="164" y="83"/>
                    <a:pt x="165" y="84"/>
                    <a:pt x="167" y="84"/>
                  </a:cubicBezTo>
                  <a:cubicBezTo>
                    <a:pt x="168" y="85"/>
                    <a:pt x="170" y="85"/>
                    <a:pt x="172" y="86"/>
                  </a:cubicBezTo>
                  <a:cubicBezTo>
                    <a:pt x="175" y="87"/>
                    <a:pt x="177" y="88"/>
                    <a:pt x="180" y="89"/>
                  </a:cubicBezTo>
                  <a:cubicBezTo>
                    <a:pt x="181" y="89"/>
                    <a:pt x="182" y="90"/>
                    <a:pt x="183" y="90"/>
                  </a:cubicBezTo>
                  <a:cubicBezTo>
                    <a:pt x="185" y="91"/>
                    <a:pt x="186" y="91"/>
                    <a:pt x="187" y="92"/>
                  </a:cubicBezTo>
                  <a:cubicBezTo>
                    <a:pt x="188" y="92"/>
                    <a:pt x="188" y="92"/>
                    <a:pt x="188" y="92"/>
                  </a:cubicBezTo>
                  <a:cubicBezTo>
                    <a:pt x="191" y="93"/>
                    <a:pt x="192" y="94"/>
                    <a:pt x="192" y="94"/>
                  </a:cubicBezTo>
                  <a:cubicBezTo>
                    <a:pt x="198" y="79"/>
                    <a:pt x="198" y="79"/>
                    <a:pt x="198" y="79"/>
                  </a:cubicBezTo>
                  <a:cubicBezTo>
                    <a:pt x="198" y="79"/>
                    <a:pt x="196" y="78"/>
                    <a:pt x="192" y="76"/>
                  </a:cubicBezTo>
                  <a:cubicBezTo>
                    <a:pt x="192" y="76"/>
                    <a:pt x="191" y="76"/>
                    <a:pt x="191" y="76"/>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17" name="Freeform 14"/>
            <p:cNvSpPr>
              <a:spLocks/>
            </p:cNvSpPr>
            <p:nvPr/>
          </p:nvSpPr>
          <p:spPr bwMode="auto">
            <a:xfrm>
              <a:off x="1735138" y="1722438"/>
              <a:ext cx="373063" cy="80963"/>
            </a:xfrm>
            <a:custGeom>
              <a:avLst/>
              <a:gdLst>
                <a:gd name="T0" fmla="*/ 135 w 147"/>
                <a:gd name="T1" fmla="*/ 16 h 32"/>
                <a:gd name="T2" fmla="*/ 134 w 147"/>
                <a:gd name="T3" fmla="*/ 15 h 32"/>
                <a:gd name="T4" fmla="*/ 126 w 147"/>
                <a:gd name="T5" fmla="*/ 14 h 32"/>
                <a:gd name="T6" fmla="*/ 117 w 147"/>
                <a:gd name="T7" fmla="*/ 13 h 32"/>
                <a:gd name="T8" fmla="*/ 112 w 147"/>
                <a:gd name="T9" fmla="*/ 12 h 32"/>
                <a:gd name="T10" fmla="*/ 109 w 147"/>
                <a:gd name="T11" fmla="*/ 12 h 32"/>
                <a:gd name="T12" fmla="*/ 100 w 147"/>
                <a:gd name="T13" fmla="*/ 11 h 32"/>
                <a:gd name="T14" fmla="*/ 91 w 147"/>
                <a:gd name="T15" fmla="*/ 10 h 32"/>
                <a:gd name="T16" fmla="*/ 90 w 147"/>
                <a:gd name="T17" fmla="*/ 9 h 32"/>
                <a:gd name="T18" fmla="*/ 82 w 147"/>
                <a:gd name="T19" fmla="*/ 9 h 32"/>
                <a:gd name="T20" fmla="*/ 74 w 147"/>
                <a:gd name="T21" fmla="*/ 8 h 32"/>
                <a:gd name="T22" fmla="*/ 68 w 147"/>
                <a:gd name="T23" fmla="*/ 7 h 32"/>
                <a:gd name="T24" fmla="*/ 65 w 147"/>
                <a:gd name="T25" fmla="*/ 6 h 32"/>
                <a:gd name="T26" fmla="*/ 56 w 147"/>
                <a:gd name="T27" fmla="*/ 6 h 32"/>
                <a:gd name="T28" fmla="*/ 47 w 147"/>
                <a:gd name="T29" fmla="*/ 5 h 32"/>
                <a:gd name="T30" fmla="*/ 46 w 147"/>
                <a:gd name="T31" fmla="*/ 4 h 32"/>
                <a:gd name="T32" fmla="*/ 38 w 147"/>
                <a:gd name="T33" fmla="*/ 4 h 32"/>
                <a:gd name="T34" fmla="*/ 37 w 147"/>
                <a:gd name="T35" fmla="*/ 3 h 32"/>
                <a:gd name="T36" fmla="*/ 30 w 147"/>
                <a:gd name="T37" fmla="*/ 3 h 32"/>
                <a:gd name="T38" fmla="*/ 24 w 147"/>
                <a:gd name="T39" fmla="*/ 2 h 32"/>
                <a:gd name="T40" fmla="*/ 21 w 147"/>
                <a:gd name="T41" fmla="*/ 2 h 32"/>
                <a:gd name="T42" fmla="*/ 12 w 147"/>
                <a:gd name="T43" fmla="*/ 1 h 32"/>
                <a:gd name="T44" fmla="*/ 3 w 147"/>
                <a:gd name="T45" fmla="*/ 0 h 32"/>
                <a:gd name="T46" fmla="*/ 2 w 147"/>
                <a:gd name="T47" fmla="*/ 0 h 32"/>
                <a:gd name="T48" fmla="*/ 0 w 147"/>
                <a:gd name="T49" fmla="*/ 0 h 32"/>
                <a:gd name="T50" fmla="*/ 0 w 147"/>
                <a:gd name="T51" fmla="*/ 8 h 32"/>
                <a:gd name="T52" fmla="*/ 0 w 147"/>
                <a:gd name="T53" fmla="*/ 14 h 32"/>
                <a:gd name="T54" fmla="*/ 0 w 147"/>
                <a:gd name="T55" fmla="*/ 14 h 32"/>
                <a:gd name="T56" fmla="*/ 9 w 147"/>
                <a:gd name="T57" fmla="*/ 15 h 32"/>
                <a:gd name="T58" fmla="*/ 17 w 147"/>
                <a:gd name="T59" fmla="*/ 16 h 32"/>
                <a:gd name="T60" fmla="*/ 20 w 147"/>
                <a:gd name="T61" fmla="*/ 16 h 32"/>
                <a:gd name="T62" fmla="*/ 26 w 147"/>
                <a:gd name="T63" fmla="*/ 17 h 32"/>
                <a:gd name="T64" fmla="*/ 35 w 147"/>
                <a:gd name="T65" fmla="*/ 18 h 32"/>
                <a:gd name="T66" fmla="*/ 35 w 147"/>
                <a:gd name="T67" fmla="*/ 18 h 32"/>
                <a:gd name="T68" fmla="*/ 43 w 147"/>
                <a:gd name="T69" fmla="*/ 18 h 32"/>
                <a:gd name="T70" fmla="*/ 44 w 147"/>
                <a:gd name="T71" fmla="*/ 18 h 32"/>
                <a:gd name="T72" fmla="*/ 53 w 147"/>
                <a:gd name="T73" fmla="*/ 19 h 32"/>
                <a:gd name="T74" fmla="*/ 61 w 147"/>
                <a:gd name="T75" fmla="*/ 20 h 32"/>
                <a:gd name="T76" fmla="*/ 65 w 147"/>
                <a:gd name="T77" fmla="*/ 21 h 32"/>
                <a:gd name="T78" fmla="*/ 70 w 147"/>
                <a:gd name="T79" fmla="*/ 21 h 32"/>
                <a:gd name="T80" fmla="*/ 79 w 147"/>
                <a:gd name="T81" fmla="*/ 23 h 32"/>
                <a:gd name="T82" fmla="*/ 87 w 147"/>
                <a:gd name="T83" fmla="*/ 24 h 32"/>
                <a:gd name="T84" fmla="*/ 88 w 147"/>
                <a:gd name="T85" fmla="*/ 24 h 32"/>
                <a:gd name="T86" fmla="*/ 97 w 147"/>
                <a:gd name="T87" fmla="*/ 25 h 32"/>
                <a:gd name="T88" fmla="*/ 105 w 147"/>
                <a:gd name="T89" fmla="*/ 26 h 32"/>
                <a:gd name="T90" fmla="*/ 109 w 147"/>
                <a:gd name="T91" fmla="*/ 26 h 32"/>
                <a:gd name="T92" fmla="*/ 114 w 147"/>
                <a:gd name="T93" fmla="*/ 27 h 32"/>
                <a:gd name="T94" fmla="*/ 123 w 147"/>
                <a:gd name="T95" fmla="*/ 28 h 32"/>
                <a:gd name="T96" fmla="*/ 130 w 147"/>
                <a:gd name="T97" fmla="*/ 30 h 32"/>
                <a:gd name="T98" fmla="*/ 132 w 147"/>
                <a:gd name="T99" fmla="*/ 30 h 32"/>
                <a:gd name="T100" fmla="*/ 140 w 147"/>
                <a:gd name="T101" fmla="*/ 31 h 32"/>
                <a:gd name="T102" fmla="*/ 144 w 147"/>
                <a:gd name="T103" fmla="*/ 32 h 32"/>
                <a:gd name="T104" fmla="*/ 147 w 147"/>
                <a:gd name="T105" fmla="*/ 17 h 32"/>
                <a:gd name="T106" fmla="*/ 144 w 147"/>
                <a:gd name="T107" fmla="*/ 17 h 32"/>
                <a:gd name="T108" fmla="*/ 135 w 147"/>
                <a:gd name="T10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 h="32">
                  <a:moveTo>
                    <a:pt x="135" y="16"/>
                  </a:moveTo>
                  <a:cubicBezTo>
                    <a:pt x="135" y="16"/>
                    <a:pt x="134" y="15"/>
                    <a:pt x="134" y="15"/>
                  </a:cubicBezTo>
                  <a:cubicBezTo>
                    <a:pt x="131" y="15"/>
                    <a:pt x="129" y="15"/>
                    <a:pt x="126" y="14"/>
                  </a:cubicBezTo>
                  <a:cubicBezTo>
                    <a:pt x="123" y="14"/>
                    <a:pt x="120" y="13"/>
                    <a:pt x="117" y="13"/>
                  </a:cubicBezTo>
                  <a:cubicBezTo>
                    <a:pt x="116" y="13"/>
                    <a:pt x="114" y="13"/>
                    <a:pt x="112" y="12"/>
                  </a:cubicBezTo>
                  <a:cubicBezTo>
                    <a:pt x="111" y="12"/>
                    <a:pt x="110" y="12"/>
                    <a:pt x="109" y="12"/>
                  </a:cubicBezTo>
                  <a:cubicBezTo>
                    <a:pt x="106" y="12"/>
                    <a:pt x="103" y="11"/>
                    <a:pt x="100" y="11"/>
                  </a:cubicBezTo>
                  <a:cubicBezTo>
                    <a:pt x="97" y="10"/>
                    <a:pt x="94" y="10"/>
                    <a:pt x="91" y="10"/>
                  </a:cubicBezTo>
                  <a:cubicBezTo>
                    <a:pt x="91" y="10"/>
                    <a:pt x="90" y="10"/>
                    <a:pt x="90" y="9"/>
                  </a:cubicBezTo>
                  <a:cubicBezTo>
                    <a:pt x="87" y="9"/>
                    <a:pt x="85" y="9"/>
                    <a:pt x="82" y="9"/>
                  </a:cubicBezTo>
                  <a:cubicBezTo>
                    <a:pt x="79" y="8"/>
                    <a:pt x="77" y="8"/>
                    <a:pt x="74" y="8"/>
                  </a:cubicBezTo>
                  <a:cubicBezTo>
                    <a:pt x="72" y="7"/>
                    <a:pt x="70" y="7"/>
                    <a:pt x="68" y="7"/>
                  </a:cubicBezTo>
                  <a:cubicBezTo>
                    <a:pt x="67" y="7"/>
                    <a:pt x="66" y="7"/>
                    <a:pt x="65" y="6"/>
                  </a:cubicBezTo>
                  <a:cubicBezTo>
                    <a:pt x="62" y="6"/>
                    <a:pt x="59" y="6"/>
                    <a:pt x="56" y="6"/>
                  </a:cubicBezTo>
                  <a:cubicBezTo>
                    <a:pt x="53" y="5"/>
                    <a:pt x="50" y="5"/>
                    <a:pt x="47" y="5"/>
                  </a:cubicBezTo>
                  <a:cubicBezTo>
                    <a:pt x="47" y="5"/>
                    <a:pt x="46" y="4"/>
                    <a:pt x="46" y="4"/>
                  </a:cubicBezTo>
                  <a:cubicBezTo>
                    <a:pt x="43" y="4"/>
                    <a:pt x="41" y="4"/>
                    <a:pt x="38" y="4"/>
                  </a:cubicBezTo>
                  <a:cubicBezTo>
                    <a:pt x="38" y="4"/>
                    <a:pt x="37" y="3"/>
                    <a:pt x="37" y="3"/>
                  </a:cubicBezTo>
                  <a:cubicBezTo>
                    <a:pt x="34" y="3"/>
                    <a:pt x="32" y="3"/>
                    <a:pt x="30" y="3"/>
                  </a:cubicBezTo>
                  <a:cubicBezTo>
                    <a:pt x="28" y="3"/>
                    <a:pt x="26" y="2"/>
                    <a:pt x="24" y="2"/>
                  </a:cubicBezTo>
                  <a:cubicBezTo>
                    <a:pt x="23" y="2"/>
                    <a:pt x="22" y="2"/>
                    <a:pt x="21" y="2"/>
                  </a:cubicBezTo>
                  <a:cubicBezTo>
                    <a:pt x="18" y="2"/>
                    <a:pt x="15" y="1"/>
                    <a:pt x="12" y="1"/>
                  </a:cubicBezTo>
                  <a:cubicBezTo>
                    <a:pt x="9" y="1"/>
                    <a:pt x="6" y="1"/>
                    <a:pt x="3" y="0"/>
                  </a:cubicBezTo>
                  <a:cubicBezTo>
                    <a:pt x="3" y="0"/>
                    <a:pt x="2" y="0"/>
                    <a:pt x="2" y="0"/>
                  </a:cubicBezTo>
                  <a:cubicBezTo>
                    <a:pt x="1" y="0"/>
                    <a:pt x="0" y="0"/>
                    <a:pt x="0" y="0"/>
                  </a:cubicBezTo>
                  <a:cubicBezTo>
                    <a:pt x="0" y="3"/>
                    <a:pt x="0" y="5"/>
                    <a:pt x="0" y="8"/>
                  </a:cubicBezTo>
                  <a:cubicBezTo>
                    <a:pt x="0" y="10"/>
                    <a:pt x="0" y="12"/>
                    <a:pt x="0" y="14"/>
                  </a:cubicBezTo>
                  <a:cubicBezTo>
                    <a:pt x="0" y="14"/>
                    <a:pt x="0" y="14"/>
                    <a:pt x="0" y="14"/>
                  </a:cubicBezTo>
                  <a:cubicBezTo>
                    <a:pt x="3" y="14"/>
                    <a:pt x="6" y="15"/>
                    <a:pt x="9" y="15"/>
                  </a:cubicBezTo>
                  <a:cubicBezTo>
                    <a:pt x="12" y="15"/>
                    <a:pt x="14" y="16"/>
                    <a:pt x="17" y="16"/>
                  </a:cubicBezTo>
                  <a:cubicBezTo>
                    <a:pt x="18" y="16"/>
                    <a:pt x="19" y="16"/>
                    <a:pt x="20" y="16"/>
                  </a:cubicBezTo>
                  <a:cubicBezTo>
                    <a:pt x="22" y="16"/>
                    <a:pt x="24" y="16"/>
                    <a:pt x="26" y="17"/>
                  </a:cubicBezTo>
                  <a:cubicBezTo>
                    <a:pt x="29" y="17"/>
                    <a:pt x="32" y="17"/>
                    <a:pt x="35" y="18"/>
                  </a:cubicBezTo>
                  <a:cubicBezTo>
                    <a:pt x="35" y="18"/>
                    <a:pt x="35" y="18"/>
                    <a:pt x="35" y="18"/>
                  </a:cubicBezTo>
                  <a:cubicBezTo>
                    <a:pt x="38" y="18"/>
                    <a:pt x="40" y="18"/>
                    <a:pt x="43" y="18"/>
                  </a:cubicBezTo>
                  <a:cubicBezTo>
                    <a:pt x="43" y="18"/>
                    <a:pt x="43" y="18"/>
                    <a:pt x="44" y="18"/>
                  </a:cubicBezTo>
                  <a:cubicBezTo>
                    <a:pt x="47" y="19"/>
                    <a:pt x="50" y="19"/>
                    <a:pt x="53" y="19"/>
                  </a:cubicBezTo>
                  <a:cubicBezTo>
                    <a:pt x="56" y="20"/>
                    <a:pt x="59" y="20"/>
                    <a:pt x="61" y="20"/>
                  </a:cubicBezTo>
                  <a:cubicBezTo>
                    <a:pt x="63" y="21"/>
                    <a:pt x="64" y="21"/>
                    <a:pt x="65" y="21"/>
                  </a:cubicBezTo>
                  <a:cubicBezTo>
                    <a:pt x="66" y="21"/>
                    <a:pt x="68" y="21"/>
                    <a:pt x="70" y="21"/>
                  </a:cubicBezTo>
                  <a:cubicBezTo>
                    <a:pt x="73" y="22"/>
                    <a:pt x="76" y="22"/>
                    <a:pt x="79" y="23"/>
                  </a:cubicBezTo>
                  <a:cubicBezTo>
                    <a:pt x="82" y="23"/>
                    <a:pt x="84" y="23"/>
                    <a:pt x="87" y="24"/>
                  </a:cubicBezTo>
                  <a:cubicBezTo>
                    <a:pt x="87" y="24"/>
                    <a:pt x="87" y="24"/>
                    <a:pt x="88" y="24"/>
                  </a:cubicBezTo>
                  <a:cubicBezTo>
                    <a:pt x="91" y="24"/>
                    <a:pt x="94" y="24"/>
                    <a:pt x="97" y="25"/>
                  </a:cubicBezTo>
                  <a:cubicBezTo>
                    <a:pt x="100" y="25"/>
                    <a:pt x="102" y="26"/>
                    <a:pt x="105" y="26"/>
                  </a:cubicBezTo>
                  <a:cubicBezTo>
                    <a:pt x="106" y="26"/>
                    <a:pt x="107" y="26"/>
                    <a:pt x="109" y="26"/>
                  </a:cubicBezTo>
                  <a:cubicBezTo>
                    <a:pt x="110" y="27"/>
                    <a:pt x="112" y="27"/>
                    <a:pt x="114" y="27"/>
                  </a:cubicBezTo>
                  <a:cubicBezTo>
                    <a:pt x="117" y="28"/>
                    <a:pt x="120" y="28"/>
                    <a:pt x="123" y="28"/>
                  </a:cubicBezTo>
                  <a:cubicBezTo>
                    <a:pt x="125" y="29"/>
                    <a:pt x="128" y="29"/>
                    <a:pt x="130" y="30"/>
                  </a:cubicBezTo>
                  <a:cubicBezTo>
                    <a:pt x="131" y="30"/>
                    <a:pt x="131" y="30"/>
                    <a:pt x="132" y="30"/>
                  </a:cubicBezTo>
                  <a:cubicBezTo>
                    <a:pt x="134" y="30"/>
                    <a:pt x="137" y="31"/>
                    <a:pt x="140" y="31"/>
                  </a:cubicBezTo>
                  <a:cubicBezTo>
                    <a:pt x="142" y="31"/>
                    <a:pt x="143" y="31"/>
                    <a:pt x="144" y="32"/>
                  </a:cubicBezTo>
                  <a:cubicBezTo>
                    <a:pt x="145" y="27"/>
                    <a:pt x="146" y="22"/>
                    <a:pt x="147" y="17"/>
                  </a:cubicBezTo>
                  <a:cubicBezTo>
                    <a:pt x="146" y="17"/>
                    <a:pt x="145" y="17"/>
                    <a:pt x="144" y="17"/>
                  </a:cubicBezTo>
                  <a:cubicBezTo>
                    <a:pt x="141" y="16"/>
                    <a:pt x="138" y="16"/>
                    <a:pt x="135" y="16"/>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18" name="Freeform 15"/>
            <p:cNvSpPr>
              <a:spLocks/>
            </p:cNvSpPr>
            <p:nvPr/>
          </p:nvSpPr>
          <p:spPr bwMode="auto">
            <a:xfrm>
              <a:off x="1208088" y="1685925"/>
              <a:ext cx="411163" cy="61913"/>
            </a:xfrm>
            <a:custGeom>
              <a:avLst/>
              <a:gdLst>
                <a:gd name="T0" fmla="*/ 149 w 162"/>
                <a:gd name="T1" fmla="*/ 9 h 24"/>
                <a:gd name="T2" fmla="*/ 143 w 162"/>
                <a:gd name="T3" fmla="*/ 9 h 24"/>
                <a:gd name="T4" fmla="*/ 140 w 162"/>
                <a:gd name="T5" fmla="*/ 9 h 24"/>
                <a:gd name="T6" fmla="*/ 131 w 162"/>
                <a:gd name="T7" fmla="*/ 8 h 24"/>
                <a:gd name="T8" fmla="*/ 122 w 162"/>
                <a:gd name="T9" fmla="*/ 8 h 24"/>
                <a:gd name="T10" fmla="*/ 121 w 162"/>
                <a:gd name="T11" fmla="*/ 7 h 24"/>
                <a:gd name="T12" fmla="*/ 113 w 162"/>
                <a:gd name="T13" fmla="*/ 7 h 24"/>
                <a:gd name="T14" fmla="*/ 104 w 162"/>
                <a:gd name="T15" fmla="*/ 6 h 24"/>
                <a:gd name="T16" fmla="*/ 98 w 162"/>
                <a:gd name="T17" fmla="*/ 6 h 24"/>
                <a:gd name="T18" fmla="*/ 96 w 162"/>
                <a:gd name="T19" fmla="*/ 6 h 24"/>
                <a:gd name="T20" fmla="*/ 87 w 162"/>
                <a:gd name="T21" fmla="*/ 5 h 24"/>
                <a:gd name="T22" fmla="*/ 78 w 162"/>
                <a:gd name="T23" fmla="*/ 5 h 24"/>
                <a:gd name="T24" fmla="*/ 76 w 162"/>
                <a:gd name="T25" fmla="*/ 5 h 24"/>
                <a:gd name="T26" fmla="*/ 69 w 162"/>
                <a:gd name="T27" fmla="*/ 4 h 24"/>
                <a:gd name="T28" fmla="*/ 60 w 162"/>
                <a:gd name="T29" fmla="*/ 4 h 24"/>
                <a:gd name="T30" fmla="*/ 54 w 162"/>
                <a:gd name="T31" fmla="*/ 3 h 24"/>
                <a:gd name="T32" fmla="*/ 51 w 162"/>
                <a:gd name="T33" fmla="*/ 3 h 24"/>
                <a:gd name="T34" fmla="*/ 42 w 162"/>
                <a:gd name="T35" fmla="*/ 3 h 24"/>
                <a:gd name="T36" fmla="*/ 33 w 162"/>
                <a:gd name="T37" fmla="*/ 2 h 24"/>
                <a:gd name="T38" fmla="*/ 31 w 162"/>
                <a:gd name="T39" fmla="*/ 2 h 24"/>
                <a:gd name="T40" fmla="*/ 24 w 162"/>
                <a:gd name="T41" fmla="*/ 2 h 24"/>
                <a:gd name="T42" fmla="*/ 15 w 162"/>
                <a:gd name="T43" fmla="*/ 1 h 24"/>
                <a:gd name="T44" fmla="*/ 9 w 162"/>
                <a:gd name="T45" fmla="*/ 1 h 24"/>
                <a:gd name="T46" fmla="*/ 6 w 162"/>
                <a:gd name="T47" fmla="*/ 1 h 24"/>
                <a:gd name="T48" fmla="*/ 0 w 162"/>
                <a:gd name="T49" fmla="*/ 0 h 24"/>
                <a:gd name="T50" fmla="*/ 0 w 162"/>
                <a:gd name="T51" fmla="*/ 14 h 24"/>
                <a:gd name="T52" fmla="*/ 3 w 162"/>
                <a:gd name="T53" fmla="*/ 14 h 24"/>
                <a:gd name="T54" fmla="*/ 6 w 162"/>
                <a:gd name="T55" fmla="*/ 14 h 24"/>
                <a:gd name="T56" fmla="*/ 12 w 162"/>
                <a:gd name="T57" fmla="*/ 14 h 24"/>
                <a:gd name="T58" fmla="*/ 21 w 162"/>
                <a:gd name="T59" fmla="*/ 15 h 24"/>
                <a:gd name="T60" fmla="*/ 28 w 162"/>
                <a:gd name="T61" fmla="*/ 15 h 24"/>
                <a:gd name="T62" fmla="*/ 30 w 162"/>
                <a:gd name="T63" fmla="*/ 15 h 24"/>
                <a:gd name="T64" fmla="*/ 39 w 162"/>
                <a:gd name="T65" fmla="*/ 16 h 24"/>
                <a:gd name="T66" fmla="*/ 48 w 162"/>
                <a:gd name="T67" fmla="*/ 17 h 24"/>
                <a:gd name="T68" fmla="*/ 51 w 162"/>
                <a:gd name="T69" fmla="*/ 17 h 24"/>
                <a:gd name="T70" fmla="*/ 57 w 162"/>
                <a:gd name="T71" fmla="*/ 17 h 24"/>
                <a:gd name="T72" fmla="*/ 66 w 162"/>
                <a:gd name="T73" fmla="*/ 18 h 24"/>
                <a:gd name="T74" fmla="*/ 73 w 162"/>
                <a:gd name="T75" fmla="*/ 18 h 24"/>
                <a:gd name="T76" fmla="*/ 75 w 162"/>
                <a:gd name="T77" fmla="*/ 18 h 24"/>
                <a:gd name="T78" fmla="*/ 83 w 162"/>
                <a:gd name="T79" fmla="*/ 19 h 24"/>
                <a:gd name="T80" fmla="*/ 92 w 162"/>
                <a:gd name="T81" fmla="*/ 19 h 24"/>
                <a:gd name="T82" fmla="*/ 95 w 162"/>
                <a:gd name="T83" fmla="*/ 19 h 24"/>
                <a:gd name="T84" fmla="*/ 101 w 162"/>
                <a:gd name="T85" fmla="*/ 20 h 24"/>
                <a:gd name="T86" fmla="*/ 110 w 162"/>
                <a:gd name="T87" fmla="*/ 20 h 24"/>
                <a:gd name="T88" fmla="*/ 117 w 162"/>
                <a:gd name="T89" fmla="*/ 21 h 24"/>
                <a:gd name="T90" fmla="*/ 119 w 162"/>
                <a:gd name="T91" fmla="*/ 21 h 24"/>
                <a:gd name="T92" fmla="*/ 128 w 162"/>
                <a:gd name="T93" fmla="*/ 22 h 24"/>
                <a:gd name="T94" fmla="*/ 137 w 162"/>
                <a:gd name="T95" fmla="*/ 22 h 24"/>
                <a:gd name="T96" fmla="*/ 140 w 162"/>
                <a:gd name="T97" fmla="*/ 23 h 24"/>
                <a:gd name="T98" fmla="*/ 146 w 162"/>
                <a:gd name="T99" fmla="*/ 23 h 24"/>
                <a:gd name="T100" fmla="*/ 155 w 162"/>
                <a:gd name="T101" fmla="*/ 24 h 24"/>
                <a:gd name="T102" fmla="*/ 162 w 162"/>
                <a:gd name="T103" fmla="*/ 24 h 24"/>
                <a:gd name="T104" fmla="*/ 162 w 162"/>
                <a:gd name="T105" fmla="*/ 10 h 24"/>
                <a:gd name="T106" fmla="*/ 158 w 162"/>
                <a:gd name="T107" fmla="*/ 10 h 24"/>
                <a:gd name="T108" fmla="*/ 149 w 162"/>
                <a:gd name="T109"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24">
                  <a:moveTo>
                    <a:pt x="149" y="9"/>
                  </a:moveTo>
                  <a:cubicBezTo>
                    <a:pt x="147" y="9"/>
                    <a:pt x="145" y="9"/>
                    <a:pt x="143" y="9"/>
                  </a:cubicBezTo>
                  <a:cubicBezTo>
                    <a:pt x="142" y="9"/>
                    <a:pt x="141" y="9"/>
                    <a:pt x="140" y="9"/>
                  </a:cubicBezTo>
                  <a:cubicBezTo>
                    <a:pt x="137" y="9"/>
                    <a:pt x="134" y="8"/>
                    <a:pt x="131" y="8"/>
                  </a:cubicBezTo>
                  <a:cubicBezTo>
                    <a:pt x="128" y="8"/>
                    <a:pt x="125" y="8"/>
                    <a:pt x="122" y="8"/>
                  </a:cubicBezTo>
                  <a:cubicBezTo>
                    <a:pt x="122" y="8"/>
                    <a:pt x="121" y="7"/>
                    <a:pt x="121" y="7"/>
                  </a:cubicBezTo>
                  <a:cubicBezTo>
                    <a:pt x="118" y="7"/>
                    <a:pt x="116" y="7"/>
                    <a:pt x="113" y="7"/>
                  </a:cubicBezTo>
                  <a:cubicBezTo>
                    <a:pt x="110" y="7"/>
                    <a:pt x="107" y="7"/>
                    <a:pt x="104" y="6"/>
                  </a:cubicBezTo>
                  <a:cubicBezTo>
                    <a:pt x="102" y="6"/>
                    <a:pt x="100" y="6"/>
                    <a:pt x="98" y="6"/>
                  </a:cubicBezTo>
                  <a:cubicBezTo>
                    <a:pt x="97" y="6"/>
                    <a:pt x="96" y="6"/>
                    <a:pt x="96" y="6"/>
                  </a:cubicBezTo>
                  <a:cubicBezTo>
                    <a:pt x="93" y="6"/>
                    <a:pt x="90" y="5"/>
                    <a:pt x="87" y="5"/>
                  </a:cubicBezTo>
                  <a:cubicBezTo>
                    <a:pt x="84" y="5"/>
                    <a:pt x="81" y="5"/>
                    <a:pt x="78" y="5"/>
                  </a:cubicBezTo>
                  <a:cubicBezTo>
                    <a:pt x="77" y="5"/>
                    <a:pt x="77" y="5"/>
                    <a:pt x="76" y="5"/>
                  </a:cubicBezTo>
                  <a:cubicBezTo>
                    <a:pt x="74" y="5"/>
                    <a:pt x="71" y="4"/>
                    <a:pt x="69" y="4"/>
                  </a:cubicBezTo>
                  <a:cubicBezTo>
                    <a:pt x="66" y="4"/>
                    <a:pt x="63" y="4"/>
                    <a:pt x="60" y="4"/>
                  </a:cubicBezTo>
                  <a:cubicBezTo>
                    <a:pt x="58" y="4"/>
                    <a:pt x="56" y="4"/>
                    <a:pt x="54" y="3"/>
                  </a:cubicBezTo>
                  <a:cubicBezTo>
                    <a:pt x="53" y="3"/>
                    <a:pt x="52" y="3"/>
                    <a:pt x="51" y="3"/>
                  </a:cubicBezTo>
                  <a:cubicBezTo>
                    <a:pt x="48" y="3"/>
                    <a:pt x="45" y="3"/>
                    <a:pt x="42" y="3"/>
                  </a:cubicBezTo>
                  <a:cubicBezTo>
                    <a:pt x="39" y="3"/>
                    <a:pt x="36" y="2"/>
                    <a:pt x="33" y="2"/>
                  </a:cubicBezTo>
                  <a:cubicBezTo>
                    <a:pt x="33" y="2"/>
                    <a:pt x="32" y="2"/>
                    <a:pt x="31" y="2"/>
                  </a:cubicBezTo>
                  <a:cubicBezTo>
                    <a:pt x="29" y="2"/>
                    <a:pt x="27" y="2"/>
                    <a:pt x="24" y="2"/>
                  </a:cubicBezTo>
                  <a:cubicBezTo>
                    <a:pt x="21" y="2"/>
                    <a:pt x="18" y="1"/>
                    <a:pt x="15" y="1"/>
                  </a:cubicBezTo>
                  <a:cubicBezTo>
                    <a:pt x="13" y="1"/>
                    <a:pt x="11" y="1"/>
                    <a:pt x="9" y="1"/>
                  </a:cubicBezTo>
                  <a:cubicBezTo>
                    <a:pt x="8" y="1"/>
                    <a:pt x="7" y="1"/>
                    <a:pt x="6" y="1"/>
                  </a:cubicBezTo>
                  <a:cubicBezTo>
                    <a:pt x="4" y="1"/>
                    <a:pt x="2" y="1"/>
                    <a:pt x="0" y="0"/>
                  </a:cubicBezTo>
                  <a:cubicBezTo>
                    <a:pt x="0" y="5"/>
                    <a:pt x="0" y="9"/>
                    <a:pt x="0" y="14"/>
                  </a:cubicBezTo>
                  <a:cubicBezTo>
                    <a:pt x="1" y="14"/>
                    <a:pt x="2" y="14"/>
                    <a:pt x="3" y="14"/>
                  </a:cubicBezTo>
                  <a:cubicBezTo>
                    <a:pt x="4" y="14"/>
                    <a:pt x="5" y="14"/>
                    <a:pt x="6" y="14"/>
                  </a:cubicBezTo>
                  <a:cubicBezTo>
                    <a:pt x="8" y="14"/>
                    <a:pt x="10" y="14"/>
                    <a:pt x="12" y="14"/>
                  </a:cubicBezTo>
                  <a:cubicBezTo>
                    <a:pt x="15" y="15"/>
                    <a:pt x="18" y="15"/>
                    <a:pt x="21" y="15"/>
                  </a:cubicBezTo>
                  <a:cubicBezTo>
                    <a:pt x="23" y="15"/>
                    <a:pt x="26" y="15"/>
                    <a:pt x="28" y="15"/>
                  </a:cubicBezTo>
                  <a:cubicBezTo>
                    <a:pt x="29" y="15"/>
                    <a:pt x="29" y="15"/>
                    <a:pt x="30" y="15"/>
                  </a:cubicBezTo>
                  <a:cubicBezTo>
                    <a:pt x="33" y="16"/>
                    <a:pt x="36" y="16"/>
                    <a:pt x="39" y="16"/>
                  </a:cubicBezTo>
                  <a:cubicBezTo>
                    <a:pt x="42" y="16"/>
                    <a:pt x="45" y="16"/>
                    <a:pt x="48" y="17"/>
                  </a:cubicBezTo>
                  <a:cubicBezTo>
                    <a:pt x="49" y="17"/>
                    <a:pt x="50" y="17"/>
                    <a:pt x="51" y="17"/>
                  </a:cubicBezTo>
                  <a:cubicBezTo>
                    <a:pt x="53" y="17"/>
                    <a:pt x="55" y="17"/>
                    <a:pt x="57" y="17"/>
                  </a:cubicBezTo>
                  <a:cubicBezTo>
                    <a:pt x="60" y="17"/>
                    <a:pt x="63" y="17"/>
                    <a:pt x="66" y="18"/>
                  </a:cubicBezTo>
                  <a:cubicBezTo>
                    <a:pt x="68" y="18"/>
                    <a:pt x="70" y="18"/>
                    <a:pt x="73" y="18"/>
                  </a:cubicBezTo>
                  <a:cubicBezTo>
                    <a:pt x="73" y="18"/>
                    <a:pt x="74" y="18"/>
                    <a:pt x="75" y="18"/>
                  </a:cubicBezTo>
                  <a:cubicBezTo>
                    <a:pt x="78" y="18"/>
                    <a:pt x="80" y="19"/>
                    <a:pt x="83" y="19"/>
                  </a:cubicBezTo>
                  <a:cubicBezTo>
                    <a:pt x="86" y="19"/>
                    <a:pt x="89" y="19"/>
                    <a:pt x="92" y="19"/>
                  </a:cubicBezTo>
                  <a:cubicBezTo>
                    <a:pt x="93" y="19"/>
                    <a:pt x="94" y="19"/>
                    <a:pt x="95" y="19"/>
                  </a:cubicBezTo>
                  <a:cubicBezTo>
                    <a:pt x="97" y="20"/>
                    <a:pt x="99" y="20"/>
                    <a:pt x="101" y="20"/>
                  </a:cubicBezTo>
                  <a:cubicBezTo>
                    <a:pt x="104" y="20"/>
                    <a:pt x="107" y="20"/>
                    <a:pt x="110" y="20"/>
                  </a:cubicBezTo>
                  <a:cubicBezTo>
                    <a:pt x="113" y="21"/>
                    <a:pt x="115" y="21"/>
                    <a:pt x="117" y="21"/>
                  </a:cubicBezTo>
                  <a:cubicBezTo>
                    <a:pt x="118" y="21"/>
                    <a:pt x="118" y="21"/>
                    <a:pt x="119" y="21"/>
                  </a:cubicBezTo>
                  <a:cubicBezTo>
                    <a:pt x="122" y="21"/>
                    <a:pt x="125" y="21"/>
                    <a:pt x="128" y="22"/>
                  </a:cubicBezTo>
                  <a:cubicBezTo>
                    <a:pt x="131" y="22"/>
                    <a:pt x="134" y="22"/>
                    <a:pt x="137" y="22"/>
                  </a:cubicBezTo>
                  <a:cubicBezTo>
                    <a:pt x="138" y="22"/>
                    <a:pt x="139" y="22"/>
                    <a:pt x="140" y="23"/>
                  </a:cubicBezTo>
                  <a:cubicBezTo>
                    <a:pt x="142" y="23"/>
                    <a:pt x="144" y="23"/>
                    <a:pt x="146" y="23"/>
                  </a:cubicBezTo>
                  <a:cubicBezTo>
                    <a:pt x="149" y="23"/>
                    <a:pt x="152" y="23"/>
                    <a:pt x="155" y="24"/>
                  </a:cubicBezTo>
                  <a:cubicBezTo>
                    <a:pt x="157" y="24"/>
                    <a:pt x="159" y="24"/>
                    <a:pt x="162" y="24"/>
                  </a:cubicBezTo>
                  <a:cubicBezTo>
                    <a:pt x="162" y="20"/>
                    <a:pt x="162" y="15"/>
                    <a:pt x="162" y="10"/>
                  </a:cubicBezTo>
                  <a:cubicBezTo>
                    <a:pt x="160" y="10"/>
                    <a:pt x="159" y="10"/>
                    <a:pt x="158" y="10"/>
                  </a:cubicBezTo>
                  <a:cubicBezTo>
                    <a:pt x="155" y="10"/>
                    <a:pt x="152" y="10"/>
                    <a:pt x="149" y="9"/>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19" name="Freeform 16"/>
            <p:cNvSpPr>
              <a:spLocks/>
            </p:cNvSpPr>
            <p:nvPr/>
          </p:nvSpPr>
          <p:spPr bwMode="auto">
            <a:xfrm>
              <a:off x="2217738" y="1785938"/>
              <a:ext cx="438150" cy="136525"/>
            </a:xfrm>
            <a:custGeom>
              <a:avLst/>
              <a:gdLst>
                <a:gd name="T0" fmla="*/ 160 w 173"/>
                <a:gd name="T1" fmla="*/ 35 h 54"/>
                <a:gd name="T2" fmla="*/ 160 w 173"/>
                <a:gd name="T3" fmla="*/ 35 h 54"/>
                <a:gd name="T4" fmla="*/ 152 w 173"/>
                <a:gd name="T5" fmla="*/ 33 h 54"/>
                <a:gd name="T6" fmla="*/ 143 w 173"/>
                <a:gd name="T7" fmla="*/ 31 h 54"/>
                <a:gd name="T8" fmla="*/ 138 w 173"/>
                <a:gd name="T9" fmla="*/ 29 h 54"/>
                <a:gd name="T10" fmla="*/ 135 w 173"/>
                <a:gd name="T11" fmla="*/ 28 h 54"/>
                <a:gd name="T12" fmla="*/ 135 w 173"/>
                <a:gd name="T13" fmla="*/ 28 h 54"/>
                <a:gd name="T14" fmla="*/ 126 w 173"/>
                <a:gd name="T15" fmla="*/ 26 h 54"/>
                <a:gd name="T16" fmla="*/ 118 w 173"/>
                <a:gd name="T17" fmla="*/ 24 h 54"/>
                <a:gd name="T18" fmla="*/ 117 w 173"/>
                <a:gd name="T19" fmla="*/ 24 h 54"/>
                <a:gd name="T20" fmla="*/ 109 w 173"/>
                <a:gd name="T21" fmla="*/ 22 h 54"/>
                <a:gd name="T22" fmla="*/ 101 w 173"/>
                <a:gd name="T23" fmla="*/ 20 h 54"/>
                <a:gd name="T24" fmla="*/ 96 w 173"/>
                <a:gd name="T25" fmla="*/ 18 h 54"/>
                <a:gd name="T26" fmla="*/ 92 w 173"/>
                <a:gd name="T27" fmla="*/ 18 h 54"/>
                <a:gd name="T28" fmla="*/ 84 w 173"/>
                <a:gd name="T29" fmla="*/ 16 h 54"/>
                <a:gd name="T30" fmla="*/ 75 w 173"/>
                <a:gd name="T31" fmla="*/ 14 h 54"/>
                <a:gd name="T32" fmla="*/ 74 w 173"/>
                <a:gd name="T33" fmla="*/ 14 h 54"/>
                <a:gd name="T34" fmla="*/ 66 w 173"/>
                <a:gd name="T35" fmla="*/ 12 h 54"/>
                <a:gd name="T36" fmla="*/ 58 w 173"/>
                <a:gd name="T37" fmla="*/ 10 h 54"/>
                <a:gd name="T38" fmla="*/ 53 w 173"/>
                <a:gd name="T39" fmla="*/ 9 h 54"/>
                <a:gd name="T40" fmla="*/ 49 w 173"/>
                <a:gd name="T41" fmla="*/ 8 h 54"/>
                <a:gd name="T42" fmla="*/ 41 w 173"/>
                <a:gd name="T43" fmla="*/ 7 h 54"/>
                <a:gd name="T44" fmla="*/ 32 w 173"/>
                <a:gd name="T45" fmla="*/ 5 h 54"/>
                <a:gd name="T46" fmla="*/ 31 w 173"/>
                <a:gd name="T47" fmla="*/ 5 h 54"/>
                <a:gd name="T48" fmla="*/ 23 w 173"/>
                <a:gd name="T49" fmla="*/ 3 h 54"/>
                <a:gd name="T50" fmla="*/ 15 w 173"/>
                <a:gd name="T51" fmla="*/ 2 h 54"/>
                <a:gd name="T52" fmla="*/ 9 w 173"/>
                <a:gd name="T53" fmla="*/ 1 h 54"/>
                <a:gd name="T54" fmla="*/ 6 w 173"/>
                <a:gd name="T55" fmla="*/ 0 h 54"/>
                <a:gd name="T56" fmla="*/ 2 w 173"/>
                <a:gd name="T57" fmla="*/ 0 h 54"/>
                <a:gd name="T58" fmla="*/ 0 w 173"/>
                <a:gd name="T59" fmla="*/ 14 h 54"/>
                <a:gd name="T60" fmla="*/ 3 w 173"/>
                <a:gd name="T61" fmla="*/ 15 h 54"/>
                <a:gd name="T62" fmla="*/ 6 w 173"/>
                <a:gd name="T63" fmla="*/ 15 h 54"/>
                <a:gd name="T64" fmla="*/ 11 w 173"/>
                <a:gd name="T65" fmla="*/ 16 h 54"/>
                <a:gd name="T66" fmla="*/ 20 w 173"/>
                <a:gd name="T67" fmla="*/ 18 h 54"/>
                <a:gd name="T68" fmla="*/ 27 w 173"/>
                <a:gd name="T69" fmla="*/ 19 h 54"/>
                <a:gd name="T70" fmla="*/ 28 w 173"/>
                <a:gd name="T71" fmla="*/ 19 h 54"/>
                <a:gd name="T72" fmla="*/ 37 w 173"/>
                <a:gd name="T73" fmla="*/ 21 h 54"/>
                <a:gd name="T74" fmla="*/ 46 w 173"/>
                <a:gd name="T75" fmla="*/ 23 h 54"/>
                <a:gd name="T76" fmla="*/ 49 w 173"/>
                <a:gd name="T77" fmla="*/ 24 h 54"/>
                <a:gd name="T78" fmla="*/ 54 w 173"/>
                <a:gd name="T79" fmla="*/ 25 h 54"/>
                <a:gd name="T80" fmla="*/ 63 w 173"/>
                <a:gd name="T81" fmla="*/ 26 h 54"/>
                <a:gd name="T82" fmla="*/ 71 w 173"/>
                <a:gd name="T83" fmla="*/ 28 h 54"/>
                <a:gd name="T84" fmla="*/ 72 w 173"/>
                <a:gd name="T85" fmla="*/ 28 h 54"/>
                <a:gd name="T86" fmla="*/ 80 w 173"/>
                <a:gd name="T87" fmla="*/ 30 h 54"/>
                <a:gd name="T88" fmla="*/ 89 w 173"/>
                <a:gd name="T89" fmla="*/ 32 h 54"/>
                <a:gd name="T90" fmla="*/ 92 w 173"/>
                <a:gd name="T91" fmla="*/ 33 h 54"/>
                <a:gd name="T92" fmla="*/ 97 w 173"/>
                <a:gd name="T93" fmla="*/ 34 h 54"/>
                <a:gd name="T94" fmla="*/ 106 w 173"/>
                <a:gd name="T95" fmla="*/ 36 h 54"/>
                <a:gd name="T96" fmla="*/ 114 w 173"/>
                <a:gd name="T97" fmla="*/ 38 h 54"/>
                <a:gd name="T98" fmla="*/ 114 w 173"/>
                <a:gd name="T99" fmla="*/ 39 h 54"/>
                <a:gd name="T100" fmla="*/ 123 w 173"/>
                <a:gd name="T101" fmla="*/ 41 h 54"/>
                <a:gd name="T102" fmla="*/ 131 w 173"/>
                <a:gd name="T103" fmla="*/ 43 h 54"/>
                <a:gd name="T104" fmla="*/ 131 w 173"/>
                <a:gd name="T105" fmla="*/ 43 h 54"/>
                <a:gd name="T106" fmla="*/ 135 w 173"/>
                <a:gd name="T107" fmla="*/ 44 h 54"/>
                <a:gd name="T108" fmla="*/ 140 w 173"/>
                <a:gd name="T109" fmla="*/ 45 h 54"/>
                <a:gd name="T110" fmla="*/ 148 w 173"/>
                <a:gd name="T111" fmla="*/ 48 h 54"/>
                <a:gd name="T112" fmla="*/ 156 w 173"/>
                <a:gd name="T113" fmla="*/ 50 h 54"/>
                <a:gd name="T114" fmla="*/ 157 w 173"/>
                <a:gd name="T115" fmla="*/ 50 h 54"/>
                <a:gd name="T116" fmla="*/ 165 w 173"/>
                <a:gd name="T117" fmla="*/ 53 h 54"/>
                <a:gd name="T118" fmla="*/ 170 w 173"/>
                <a:gd name="T119" fmla="*/ 54 h 54"/>
                <a:gd name="T120" fmla="*/ 173 w 173"/>
                <a:gd name="T121" fmla="*/ 39 h 54"/>
                <a:gd name="T122" fmla="*/ 169 w 173"/>
                <a:gd name="T123" fmla="*/ 38 h 54"/>
                <a:gd name="T124" fmla="*/ 160 w 173"/>
                <a:gd name="T125"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3" h="54">
                  <a:moveTo>
                    <a:pt x="160" y="35"/>
                  </a:moveTo>
                  <a:cubicBezTo>
                    <a:pt x="160" y="35"/>
                    <a:pt x="160" y="35"/>
                    <a:pt x="160" y="35"/>
                  </a:cubicBezTo>
                  <a:cubicBezTo>
                    <a:pt x="157" y="34"/>
                    <a:pt x="154" y="34"/>
                    <a:pt x="152" y="33"/>
                  </a:cubicBezTo>
                  <a:cubicBezTo>
                    <a:pt x="149" y="32"/>
                    <a:pt x="146" y="31"/>
                    <a:pt x="143" y="31"/>
                  </a:cubicBezTo>
                  <a:cubicBezTo>
                    <a:pt x="142" y="30"/>
                    <a:pt x="140" y="30"/>
                    <a:pt x="138" y="29"/>
                  </a:cubicBezTo>
                  <a:cubicBezTo>
                    <a:pt x="137" y="29"/>
                    <a:pt x="136" y="28"/>
                    <a:pt x="135" y="28"/>
                  </a:cubicBezTo>
                  <a:cubicBezTo>
                    <a:pt x="135" y="28"/>
                    <a:pt x="135" y="28"/>
                    <a:pt x="135" y="28"/>
                  </a:cubicBezTo>
                  <a:cubicBezTo>
                    <a:pt x="132" y="27"/>
                    <a:pt x="129" y="27"/>
                    <a:pt x="126" y="26"/>
                  </a:cubicBezTo>
                  <a:cubicBezTo>
                    <a:pt x="124" y="25"/>
                    <a:pt x="121" y="24"/>
                    <a:pt x="118" y="24"/>
                  </a:cubicBezTo>
                  <a:cubicBezTo>
                    <a:pt x="118" y="24"/>
                    <a:pt x="117" y="24"/>
                    <a:pt x="117" y="24"/>
                  </a:cubicBezTo>
                  <a:cubicBezTo>
                    <a:pt x="114" y="23"/>
                    <a:pt x="112" y="22"/>
                    <a:pt x="109" y="22"/>
                  </a:cubicBezTo>
                  <a:cubicBezTo>
                    <a:pt x="106" y="21"/>
                    <a:pt x="104" y="20"/>
                    <a:pt x="101" y="20"/>
                  </a:cubicBezTo>
                  <a:cubicBezTo>
                    <a:pt x="99" y="19"/>
                    <a:pt x="97" y="19"/>
                    <a:pt x="96" y="18"/>
                  </a:cubicBezTo>
                  <a:cubicBezTo>
                    <a:pt x="94" y="18"/>
                    <a:pt x="93" y="18"/>
                    <a:pt x="92" y="18"/>
                  </a:cubicBezTo>
                  <a:cubicBezTo>
                    <a:pt x="89" y="17"/>
                    <a:pt x="86" y="16"/>
                    <a:pt x="84" y="16"/>
                  </a:cubicBezTo>
                  <a:cubicBezTo>
                    <a:pt x="81" y="15"/>
                    <a:pt x="78" y="14"/>
                    <a:pt x="75" y="14"/>
                  </a:cubicBezTo>
                  <a:cubicBezTo>
                    <a:pt x="75" y="14"/>
                    <a:pt x="74" y="14"/>
                    <a:pt x="74" y="14"/>
                  </a:cubicBezTo>
                  <a:cubicBezTo>
                    <a:pt x="72" y="13"/>
                    <a:pt x="69" y="12"/>
                    <a:pt x="66" y="12"/>
                  </a:cubicBezTo>
                  <a:cubicBezTo>
                    <a:pt x="64" y="11"/>
                    <a:pt x="61" y="11"/>
                    <a:pt x="58" y="10"/>
                  </a:cubicBezTo>
                  <a:cubicBezTo>
                    <a:pt x="56" y="10"/>
                    <a:pt x="54" y="9"/>
                    <a:pt x="53" y="9"/>
                  </a:cubicBezTo>
                  <a:cubicBezTo>
                    <a:pt x="51" y="9"/>
                    <a:pt x="50" y="9"/>
                    <a:pt x="49" y="8"/>
                  </a:cubicBezTo>
                  <a:cubicBezTo>
                    <a:pt x="46" y="8"/>
                    <a:pt x="43" y="7"/>
                    <a:pt x="41" y="7"/>
                  </a:cubicBezTo>
                  <a:cubicBezTo>
                    <a:pt x="38" y="6"/>
                    <a:pt x="35" y="6"/>
                    <a:pt x="32" y="5"/>
                  </a:cubicBezTo>
                  <a:cubicBezTo>
                    <a:pt x="32" y="5"/>
                    <a:pt x="31" y="5"/>
                    <a:pt x="31" y="5"/>
                  </a:cubicBezTo>
                  <a:cubicBezTo>
                    <a:pt x="28" y="4"/>
                    <a:pt x="26" y="4"/>
                    <a:pt x="23" y="3"/>
                  </a:cubicBezTo>
                  <a:cubicBezTo>
                    <a:pt x="20" y="3"/>
                    <a:pt x="17" y="2"/>
                    <a:pt x="15" y="2"/>
                  </a:cubicBezTo>
                  <a:cubicBezTo>
                    <a:pt x="13" y="1"/>
                    <a:pt x="11" y="1"/>
                    <a:pt x="9" y="1"/>
                  </a:cubicBezTo>
                  <a:cubicBezTo>
                    <a:pt x="8" y="1"/>
                    <a:pt x="7" y="0"/>
                    <a:pt x="6" y="0"/>
                  </a:cubicBezTo>
                  <a:cubicBezTo>
                    <a:pt x="5" y="0"/>
                    <a:pt x="4" y="0"/>
                    <a:pt x="2" y="0"/>
                  </a:cubicBezTo>
                  <a:cubicBezTo>
                    <a:pt x="2" y="4"/>
                    <a:pt x="1" y="9"/>
                    <a:pt x="0" y="14"/>
                  </a:cubicBezTo>
                  <a:cubicBezTo>
                    <a:pt x="1" y="14"/>
                    <a:pt x="2" y="14"/>
                    <a:pt x="3" y="15"/>
                  </a:cubicBezTo>
                  <a:cubicBezTo>
                    <a:pt x="4" y="15"/>
                    <a:pt x="5" y="15"/>
                    <a:pt x="6" y="15"/>
                  </a:cubicBezTo>
                  <a:cubicBezTo>
                    <a:pt x="8" y="16"/>
                    <a:pt x="9" y="16"/>
                    <a:pt x="11" y="16"/>
                  </a:cubicBezTo>
                  <a:cubicBezTo>
                    <a:pt x="14" y="17"/>
                    <a:pt x="17" y="17"/>
                    <a:pt x="20" y="18"/>
                  </a:cubicBezTo>
                  <a:cubicBezTo>
                    <a:pt x="22" y="18"/>
                    <a:pt x="25" y="19"/>
                    <a:pt x="27" y="19"/>
                  </a:cubicBezTo>
                  <a:cubicBezTo>
                    <a:pt x="28" y="19"/>
                    <a:pt x="28" y="19"/>
                    <a:pt x="28" y="19"/>
                  </a:cubicBezTo>
                  <a:cubicBezTo>
                    <a:pt x="31" y="20"/>
                    <a:pt x="34" y="21"/>
                    <a:pt x="37" y="21"/>
                  </a:cubicBezTo>
                  <a:cubicBezTo>
                    <a:pt x="40" y="22"/>
                    <a:pt x="43" y="22"/>
                    <a:pt x="46" y="23"/>
                  </a:cubicBezTo>
                  <a:cubicBezTo>
                    <a:pt x="47" y="23"/>
                    <a:pt x="48" y="23"/>
                    <a:pt x="49" y="24"/>
                  </a:cubicBezTo>
                  <a:cubicBezTo>
                    <a:pt x="51" y="24"/>
                    <a:pt x="53" y="24"/>
                    <a:pt x="54" y="25"/>
                  </a:cubicBezTo>
                  <a:cubicBezTo>
                    <a:pt x="57" y="25"/>
                    <a:pt x="60" y="26"/>
                    <a:pt x="63" y="26"/>
                  </a:cubicBezTo>
                  <a:cubicBezTo>
                    <a:pt x="66" y="27"/>
                    <a:pt x="68" y="28"/>
                    <a:pt x="71" y="28"/>
                  </a:cubicBezTo>
                  <a:cubicBezTo>
                    <a:pt x="71" y="28"/>
                    <a:pt x="71" y="28"/>
                    <a:pt x="72" y="28"/>
                  </a:cubicBezTo>
                  <a:cubicBezTo>
                    <a:pt x="74" y="29"/>
                    <a:pt x="77" y="30"/>
                    <a:pt x="80" y="30"/>
                  </a:cubicBezTo>
                  <a:cubicBezTo>
                    <a:pt x="83" y="31"/>
                    <a:pt x="86" y="32"/>
                    <a:pt x="89" y="32"/>
                  </a:cubicBezTo>
                  <a:cubicBezTo>
                    <a:pt x="90" y="33"/>
                    <a:pt x="91" y="33"/>
                    <a:pt x="92" y="33"/>
                  </a:cubicBezTo>
                  <a:cubicBezTo>
                    <a:pt x="94" y="33"/>
                    <a:pt x="96" y="34"/>
                    <a:pt x="97" y="34"/>
                  </a:cubicBezTo>
                  <a:cubicBezTo>
                    <a:pt x="100" y="35"/>
                    <a:pt x="103" y="36"/>
                    <a:pt x="106" y="36"/>
                  </a:cubicBezTo>
                  <a:cubicBezTo>
                    <a:pt x="108" y="37"/>
                    <a:pt x="111" y="38"/>
                    <a:pt x="114" y="38"/>
                  </a:cubicBezTo>
                  <a:cubicBezTo>
                    <a:pt x="114" y="38"/>
                    <a:pt x="114" y="38"/>
                    <a:pt x="114" y="39"/>
                  </a:cubicBezTo>
                  <a:cubicBezTo>
                    <a:pt x="117" y="39"/>
                    <a:pt x="120" y="40"/>
                    <a:pt x="123" y="41"/>
                  </a:cubicBezTo>
                  <a:cubicBezTo>
                    <a:pt x="126" y="41"/>
                    <a:pt x="128" y="42"/>
                    <a:pt x="131" y="43"/>
                  </a:cubicBezTo>
                  <a:cubicBezTo>
                    <a:pt x="131" y="43"/>
                    <a:pt x="131" y="43"/>
                    <a:pt x="131" y="43"/>
                  </a:cubicBezTo>
                  <a:cubicBezTo>
                    <a:pt x="133" y="43"/>
                    <a:pt x="134" y="44"/>
                    <a:pt x="135" y="44"/>
                  </a:cubicBezTo>
                  <a:cubicBezTo>
                    <a:pt x="137" y="44"/>
                    <a:pt x="138" y="45"/>
                    <a:pt x="140" y="45"/>
                  </a:cubicBezTo>
                  <a:cubicBezTo>
                    <a:pt x="143" y="46"/>
                    <a:pt x="145" y="47"/>
                    <a:pt x="148" y="48"/>
                  </a:cubicBezTo>
                  <a:cubicBezTo>
                    <a:pt x="151" y="49"/>
                    <a:pt x="153" y="49"/>
                    <a:pt x="156" y="50"/>
                  </a:cubicBezTo>
                  <a:cubicBezTo>
                    <a:pt x="156" y="50"/>
                    <a:pt x="157" y="50"/>
                    <a:pt x="157" y="50"/>
                  </a:cubicBezTo>
                  <a:cubicBezTo>
                    <a:pt x="160" y="51"/>
                    <a:pt x="162" y="52"/>
                    <a:pt x="165" y="53"/>
                  </a:cubicBezTo>
                  <a:cubicBezTo>
                    <a:pt x="167" y="53"/>
                    <a:pt x="168" y="54"/>
                    <a:pt x="170" y="54"/>
                  </a:cubicBezTo>
                  <a:cubicBezTo>
                    <a:pt x="171" y="49"/>
                    <a:pt x="172" y="44"/>
                    <a:pt x="173" y="39"/>
                  </a:cubicBezTo>
                  <a:cubicBezTo>
                    <a:pt x="172" y="39"/>
                    <a:pt x="170" y="38"/>
                    <a:pt x="169" y="38"/>
                  </a:cubicBezTo>
                  <a:cubicBezTo>
                    <a:pt x="166" y="37"/>
                    <a:pt x="163" y="36"/>
                    <a:pt x="160" y="35"/>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20" name="Freeform 17"/>
            <p:cNvSpPr>
              <a:spLocks/>
            </p:cNvSpPr>
            <p:nvPr/>
          </p:nvSpPr>
          <p:spPr bwMode="auto">
            <a:xfrm>
              <a:off x="2473325" y="2813050"/>
              <a:ext cx="403225" cy="200025"/>
            </a:xfrm>
            <a:custGeom>
              <a:avLst/>
              <a:gdLst>
                <a:gd name="T0" fmla="*/ 2 w 159"/>
                <a:gd name="T1" fmla="*/ 66 h 79"/>
                <a:gd name="T2" fmla="*/ 8 w 159"/>
                <a:gd name="T3" fmla="*/ 78 h 79"/>
                <a:gd name="T4" fmla="*/ 8 w 159"/>
                <a:gd name="T5" fmla="*/ 79 h 79"/>
                <a:gd name="T6" fmla="*/ 12 w 159"/>
                <a:gd name="T7" fmla="*/ 77 h 79"/>
                <a:gd name="T8" fmla="*/ 17 w 159"/>
                <a:gd name="T9" fmla="*/ 75 h 79"/>
                <a:gd name="T10" fmla="*/ 22 w 159"/>
                <a:gd name="T11" fmla="*/ 74 h 79"/>
                <a:gd name="T12" fmla="*/ 27 w 159"/>
                <a:gd name="T13" fmla="*/ 71 h 79"/>
                <a:gd name="T14" fmla="*/ 37 w 159"/>
                <a:gd name="T15" fmla="*/ 67 h 79"/>
                <a:gd name="T16" fmla="*/ 47 w 159"/>
                <a:gd name="T17" fmla="*/ 64 h 79"/>
                <a:gd name="T18" fmla="*/ 47 w 159"/>
                <a:gd name="T19" fmla="*/ 63 h 79"/>
                <a:gd name="T20" fmla="*/ 57 w 159"/>
                <a:gd name="T21" fmla="*/ 59 h 79"/>
                <a:gd name="T22" fmla="*/ 67 w 159"/>
                <a:gd name="T23" fmla="*/ 55 h 79"/>
                <a:gd name="T24" fmla="*/ 72 w 159"/>
                <a:gd name="T25" fmla="*/ 53 h 79"/>
                <a:gd name="T26" fmla="*/ 78 w 159"/>
                <a:gd name="T27" fmla="*/ 50 h 79"/>
                <a:gd name="T28" fmla="*/ 88 w 159"/>
                <a:gd name="T29" fmla="*/ 46 h 79"/>
                <a:gd name="T30" fmla="*/ 97 w 159"/>
                <a:gd name="T31" fmla="*/ 41 h 79"/>
                <a:gd name="T32" fmla="*/ 98 w 159"/>
                <a:gd name="T33" fmla="*/ 41 h 79"/>
                <a:gd name="T34" fmla="*/ 108 w 159"/>
                <a:gd name="T35" fmla="*/ 36 h 79"/>
                <a:gd name="T36" fmla="*/ 118 w 159"/>
                <a:gd name="T37" fmla="*/ 31 h 79"/>
                <a:gd name="T38" fmla="*/ 123 w 159"/>
                <a:gd name="T39" fmla="*/ 29 h 79"/>
                <a:gd name="T40" fmla="*/ 129 w 159"/>
                <a:gd name="T41" fmla="*/ 26 h 79"/>
                <a:gd name="T42" fmla="*/ 139 w 159"/>
                <a:gd name="T43" fmla="*/ 20 h 79"/>
                <a:gd name="T44" fmla="*/ 147 w 159"/>
                <a:gd name="T45" fmla="*/ 16 h 79"/>
                <a:gd name="T46" fmla="*/ 149 w 159"/>
                <a:gd name="T47" fmla="*/ 15 h 79"/>
                <a:gd name="T48" fmla="*/ 149 w 159"/>
                <a:gd name="T49" fmla="*/ 14 h 79"/>
                <a:gd name="T50" fmla="*/ 159 w 159"/>
                <a:gd name="T51" fmla="*/ 9 h 79"/>
                <a:gd name="T52" fmla="*/ 152 w 159"/>
                <a:gd name="T53" fmla="*/ 5 h 79"/>
                <a:gd name="T54" fmla="*/ 151 w 159"/>
                <a:gd name="T55" fmla="*/ 5 h 79"/>
                <a:gd name="T56" fmla="*/ 144 w 159"/>
                <a:gd name="T57" fmla="*/ 1 h 79"/>
                <a:gd name="T58" fmla="*/ 142 w 159"/>
                <a:gd name="T59" fmla="*/ 0 h 79"/>
                <a:gd name="T60" fmla="*/ 139 w 159"/>
                <a:gd name="T61" fmla="*/ 1 h 79"/>
                <a:gd name="T62" fmla="*/ 134 w 159"/>
                <a:gd name="T63" fmla="*/ 4 h 79"/>
                <a:gd name="T64" fmla="*/ 128 w 159"/>
                <a:gd name="T65" fmla="*/ 7 h 79"/>
                <a:gd name="T66" fmla="*/ 123 w 159"/>
                <a:gd name="T67" fmla="*/ 10 h 79"/>
                <a:gd name="T68" fmla="*/ 113 w 159"/>
                <a:gd name="T69" fmla="*/ 15 h 79"/>
                <a:gd name="T70" fmla="*/ 103 w 159"/>
                <a:gd name="T71" fmla="*/ 20 h 79"/>
                <a:gd name="T72" fmla="*/ 102 w 159"/>
                <a:gd name="T73" fmla="*/ 20 h 79"/>
                <a:gd name="T74" fmla="*/ 93 w 159"/>
                <a:gd name="T75" fmla="*/ 25 h 79"/>
                <a:gd name="T76" fmla="*/ 82 w 159"/>
                <a:gd name="T77" fmla="*/ 30 h 79"/>
                <a:gd name="T78" fmla="*/ 77 w 159"/>
                <a:gd name="T79" fmla="*/ 32 h 79"/>
                <a:gd name="T80" fmla="*/ 72 w 159"/>
                <a:gd name="T81" fmla="*/ 34 h 79"/>
                <a:gd name="T82" fmla="*/ 62 w 159"/>
                <a:gd name="T83" fmla="*/ 39 h 79"/>
                <a:gd name="T84" fmla="*/ 52 w 159"/>
                <a:gd name="T85" fmla="*/ 43 h 79"/>
                <a:gd name="T86" fmla="*/ 51 w 159"/>
                <a:gd name="T87" fmla="*/ 43 h 79"/>
                <a:gd name="T88" fmla="*/ 42 w 159"/>
                <a:gd name="T89" fmla="*/ 47 h 79"/>
                <a:gd name="T90" fmla="*/ 32 w 159"/>
                <a:gd name="T91" fmla="*/ 51 h 79"/>
                <a:gd name="T92" fmla="*/ 26 w 159"/>
                <a:gd name="T93" fmla="*/ 54 h 79"/>
                <a:gd name="T94" fmla="*/ 22 w 159"/>
                <a:gd name="T95" fmla="*/ 55 h 79"/>
                <a:gd name="T96" fmla="*/ 12 w 159"/>
                <a:gd name="T97" fmla="*/ 59 h 79"/>
                <a:gd name="T98" fmla="*/ 6 w 159"/>
                <a:gd name="T99" fmla="*/ 62 h 79"/>
                <a:gd name="T100" fmla="*/ 2 w 159"/>
                <a:gd name="T101" fmla="*/ 63 h 79"/>
                <a:gd name="T102" fmla="*/ 2 w 159"/>
                <a:gd name="T103" fmla="*/ 63 h 79"/>
                <a:gd name="T104" fmla="*/ 0 w 159"/>
                <a:gd name="T105" fmla="*/ 64 h 79"/>
                <a:gd name="T106" fmla="*/ 1 w 159"/>
                <a:gd name="T107" fmla="*/ 65 h 79"/>
                <a:gd name="T108" fmla="*/ 2 w 159"/>
                <a:gd name="T109" fmla="*/ 6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9" h="79">
                  <a:moveTo>
                    <a:pt x="2" y="66"/>
                  </a:moveTo>
                  <a:cubicBezTo>
                    <a:pt x="4" y="70"/>
                    <a:pt x="6" y="74"/>
                    <a:pt x="8" y="78"/>
                  </a:cubicBezTo>
                  <a:cubicBezTo>
                    <a:pt x="8" y="78"/>
                    <a:pt x="8" y="78"/>
                    <a:pt x="8" y="79"/>
                  </a:cubicBezTo>
                  <a:cubicBezTo>
                    <a:pt x="10" y="78"/>
                    <a:pt x="11" y="78"/>
                    <a:pt x="12" y="77"/>
                  </a:cubicBezTo>
                  <a:cubicBezTo>
                    <a:pt x="14" y="77"/>
                    <a:pt x="16" y="76"/>
                    <a:pt x="17" y="75"/>
                  </a:cubicBezTo>
                  <a:cubicBezTo>
                    <a:pt x="19" y="75"/>
                    <a:pt x="20" y="74"/>
                    <a:pt x="22" y="74"/>
                  </a:cubicBezTo>
                  <a:cubicBezTo>
                    <a:pt x="24" y="73"/>
                    <a:pt x="26" y="72"/>
                    <a:pt x="27" y="71"/>
                  </a:cubicBezTo>
                  <a:cubicBezTo>
                    <a:pt x="31" y="70"/>
                    <a:pt x="34" y="69"/>
                    <a:pt x="37" y="67"/>
                  </a:cubicBezTo>
                  <a:cubicBezTo>
                    <a:pt x="41" y="66"/>
                    <a:pt x="44" y="65"/>
                    <a:pt x="47" y="64"/>
                  </a:cubicBezTo>
                  <a:cubicBezTo>
                    <a:pt x="47" y="64"/>
                    <a:pt x="47" y="63"/>
                    <a:pt x="47" y="63"/>
                  </a:cubicBezTo>
                  <a:cubicBezTo>
                    <a:pt x="51" y="62"/>
                    <a:pt x="54" y="61"/>
                    <a:pt x="57" y="59"/>
                  </a:cubicBezTo>
                  <a:cubicBezTo>
                    <a:pt x="61" y="58"/>
                    <a:pt x="64" y="56"/>
                    <a:pt x="67" y="55"/>
                  </a:cubicBezTo>
                  <a:cubicBezTo>
                    <a:pt x="69" y="54"/>
                    <a:pt x="70" y="53"/>
                    <a:pt x="72" y="53"/>
                  </a:cubicBezTo>
                  <a:cubicBezTo>
                    <a:pt x="74" y="52"/>
                    <a:pt x="76" y="51"/>
                    <a:pt x="78" y="50"/>
                  </a:cubicBezTo>
                  <a:cubicBezTo>
                    <a:pt x="81" y="49"/>
                    <a:pt x="84" y="47"/>
                    <a:pt x="88" y="46"/>
                  </a:cubicBezTo>
                  <a:cubicBezTo>
                    <a:pt x="91" y="44"/>
                    <a:pt x="94" y="43"/>
                    <a:pt x="97" y="41"/>
                  </a:cubicBezTo>
                  <a:cubicBezTo>
                    <a:pt x="97" y="41"/>
                    <a:pt x="98" y="41"/>
                    <a:pt x="98" y="41"/>
                  </a:cubicBezTo>
                  <a:cubicBezTo>
                    <a:pt x="101" y="39"/>
                    <a:pt x="105" y="38"/>
                    <a:pt x="108" y="36"/>
                  </a:cubicBezTo>
                  <a:cubicBezTo>
                    <a:pt x="111" y="34"/>
                    <a:pt x="115" y="33"/>
                    <a:pt x="118" y="31"/>
                  </a:cubicBezTo>
                  <a:cubicBezTo>
                    <a:pt x="120" y="30"/>
                    <a:pt x="121" y="29"/>
                    <a:pt x="123" y="29"/>
                  </a:cubicBezTo>
                  <a:cubicBezTo>
                    <a:pt x="125" y="28"/>
                    <a:pt x="127" y="27"/>
                    <a:pt x="129" y="26"/>
                  </a:cubicBezTo>
                  <a:cubicBezTo>
                    <a:pt x="132" y="24"/>
                    <a:pt x="135" y="22"/>
                    <a:pt x="139" y="20"/>
                  </a:cubicBezTo>
                  <a:cubicBezTo>
                    <a:pt x="142" y="19"/>
                    <a:pt x="144" y="17"/>
                    <a:pt x="147" y="16"/>
                  </a:cubicBezTo>
                  <a:cubicBezTo>
                    <a:pt x="148" y="15"/>
                    <a:pt x="148" y="15"/>
                    <a:pt x="149" y="15"/>
                  </a:cubicBezTo>
                  <a:cubicBezTo>
                    <a:pt x="149" y="15"/>
                    <a:pt x="149" y="14"/>
                    <a:pt x="149" y="14"/>
                  </a:cubicBezTo>
                  <a:cubicBezTo>
                    <a:pt x="152" y="13"/>
                    <a:pt x="156" y="11"/>
                    <a:pt x="159" y="9"/>
                  </a:cubicBezTo>
                  <a:cubicBezTo>
                    <a:pt x="156" y="8"/>
                    <a:pt x="154" y="6"/>
                    <a:pt x="152" y="5"/>
                  </a:cubicBezTo>
                  <a:cubicBezTo>
                    <a:pt x="151" y="5"/>
                    <a:pt x="151" y="5"/>
                    <a:pt x="151" y="5"/>
                  </a:cubicBezTo>
                  <a:cubicBezTo>
                    <a:pt x="149" y="4"/>
                    <a:pt x="146" y="2"/>
                    <a:pt x="144" y="1"/>
                  </a:cubicBezTo>
                  <a:cubicBezTo>
                    <a:pt x="143" y="0"/>
                    <a:pt x="142" y="0"/>
                    <a:pt x="142" y="0"/>
                  </a:cubicBezTo>
                  <a:cubicBezTo>
                    <a:pt x="141" y="0"/>
                    <a:pt x="140" y="1"/>
                    <a:pt x="139" y="1"/>
                  </a:cubicBezTo>
                  <a:cubicBezTo>
                    <a:pt x="137" y="2"/>
                    <a:pt x="135" y="3"/>
                    <a:pt x="134" y="4"/>
                  </a:cubicBezTo>
                  <a:cubicBezTo>
                    <a:pt x="132" y="5"/>
                    <a:pt x="130" y="6"/>
                    <a:pt x="128" y="7"/>
                  </a:cubicBezTo>
                  <a:cubicBezTo>
                    <a:pt x="126" y="8"/>
                    <a:pt x="125" y="9"/>
                    <a:pt x="123" y="10"/>
                  </a:cubicBezTo>
                  <a:cubicBezTo>
                    <a:pt x="120" y="11"/>
                    <a:pt x="116" y="13"/>
                    <a:pt x="113" y="15"/>
                  </a:cubicBezTo>
                  <a:cubicBezTo>
                    <a:pt x="110" y="17"/>
                    <a:pt x="106" y="18"/>
                    <a:pt x="103" y="20"/>
                  </a:cubicBezTo>
                  <a:cubicBezTo>
                    <a:pt x="103" y="20"/>
                    <a:pt x="102" y="20"/>
                    <a:pt x="102" y="20"/>
                  </a:cubicBezTo>
                  <a:cubicBezTo>
                    <a:pt x="99" y="22"/>
                    <a:pt x="96" y="24"/>
                    <a:pt x="93" y="25"/>
                  </a:cubicBezTo>
                  <a:cubicBezTo>
                    <a:pt x="89" y="27"/>
                    <a:pt x="86" y="28"/>
                    <a:pt x="82" y="30"/>
                  </a:cubicBezTo>
                  <a:cubicBezTo>
                    <a:pt x="81" y="31"/>
                    <a:pt x="79" y="32"/>
                    <a:pt x="77" y="32"/>
                  </a:cubicBezTo>
                  <a:cubicBezTo>
                    <a:pt x="75" y="33"/>
                    <a:pt x="74" y="34"/>
                    <a:pt x="72" y="34"/>
                  </a:cubicBezTo>
                  <a:cubicBezTo>
                    <a:pt x="69" y="36"/>
                    <a:pt x="66" y="37"/>
                    <a:pt x="62" y="39"/>
                  </a:cubicBezTo>
                  <a:cubicBezTo>
                    <a:pt x="59" y="40"/>
                    <a:pt x="55" y="42"/>
                    <a:pt x="52" y="43"/>
                  </a:cubicBezTo>
                  <a:cubicBezTo>
                    <a:pt x="52" y="43"/>
                    <a:pt x="52" y="43"/>
                    <a:pt x="51" y="43"/>
                  </a:cubicBezTo>
                  <a:cubicBezTo>
                    <a:pt x="48" y="45"/>
                    <a:pt x="45" y="46"/>
                    <a:pt x="42" y="47"/>
                  </a:cubicBezTo>
                  <a:cubicBezTo>
                    <a:pt x="39" y="49"/>
                    <a:pt x="35" y="50"/>
                    <a:pt x="32" y="51"/>
                  </a:cubicBezTo>
                  <a:cubicBezTo>
                    <a:pt x="30" y="52"/>
                    <a:pt x="28" y="53"/>
                    <a:pt x="26" y="54"/>
                  </a:cubicBezTo>
                  <a:cubicBezTo>
                    <a:pt x="25" y="54"/>
                    <a:pt x="24" y="55"/>
                    <a:pt x="22" y="55"/>
                  </a:cubicBezTo>
                  <a:cubicBezTo>
                    <a:pt x="19" y="57"/>
                    <a:pt x="16" y="58"/>
                    <a:pt x="12" y="59"/>
                  </a:cubicBezTo>
                  <a:cubicBezTo>
                    <a:pt x="10" y="60"/>
                    <a:pt x="8" y="61"/>
                    <a:pt x="6" y="62"/>
                  </a:cubicBezTo>
                  <a:cubicBezTo>
                    <a:pt x="5" y="62"/>
                    <a:pt x="4" y="63"/>
                    <a:pt x="2" y="63"/>
                  </a:cubicBezTo>
                  <a:cubicBezTo>
                    <a:pt x="2" y="63"/>
                    <a:pt x="2" y="63"/>
                    <a:pt x="2" y="63"/>
                  </a:cubicBezTo>
                  <a:cubicBezTo>
                    <a:pt x="1" y="63"/>
                    <a:pt x="1" y="64"/>
                    <a:pt x="0" y="64"/>
                  </a:cubicBezTo>
                  <a:cubicBezTo>
                    <a:pt x="0" y="64"/>
                    <a:pt x="1" y="65"/>
                    <a:pt x="1" y="65"/>
                  </a:cubicBezTo>
                  <a:cubicBezTo>
                    <a:pt x="1" y="66"/>
                    <a:pt x="1" y="66"/>
                    <a:pt x="2" y="66"/>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21" name="Freeform 18"/>
            <p:cNvSpPr>
              <a:spLocks/>
            </p:cNvSpPr>
            <p:nvPr/>
          </p:nvSpPr>
          <p:spPr bwMode="auto">
            <a:xfrm>
              <a:off x="2989263" y="2419350"/>
              <a:ext cx="255588" cy="315913"/>
            </a:xfrm>
            <a:custGeom>
              <a:avLst/>
              <a:gdLst>
                <a:gd name="T0" fmla="*/ 65 w 101"/>
                <a:gd name="T1" fmla="*/ 51 h 124"/>
                <a:gd name="T2" fmla="*/ 64 w 101"/>
                <a:gd name="T3" fmla="*/ 52 h 124"/>
                <a:gd name="T4" fmla="*/ 53 w 101"/>
                <a:gd name="T5" fmla="*/ 69 h 124"/>
                <a:gd name="T6" fmla="*/ 51 w 101"/>
                <a:gd name="T7" fmla="*/ 71 h 124"/>
                <a:gd name="T8" fmla="*/ 39 w 101"/>
                <a:gd name="T9" fmla="*/ 84 h 124"/>
                <a:gd name="T10" fmla="*/ 32 w 101"/>
                <a:gd name="T11" fmla="*/ 90 h 124"/>
                <a:gd name="T12" fmla="*/ 27 w 101"/>
                <a:gd name="T13" fmla="*/ 95 h 124"/>
                <a:gd name="T14" fmla="*/ 16 w 101"/>
                <a:gd name="T15" fmla="*/ 105 h 124"/>
                <a:gd name="T16" fmla="*/ 5 w 101"/>
                <a:gd name="T17" fmla="*/ 113 h 124"/>
                <a:gd name="T18" fmla="*/ 4 w 101"/>
                <a:gd name="T19" fmla="*/ 113 h 124"/>
                <a:gd name="T20" fmla="*/ 0 w 101"/>
                <a:gd name="T21" fmla="*/ 117 h 124"/>
                <a:gd name="T22" fmla="*/ 3 w 101"/>
                <a:gd name="T23" fmla="*/ 118 h 124"/>
                <a:gd name="T24" fmla="*/ 4 w 101"/>
                <a:gd name="T25" fmla="*/ 118 h 124"/>
                <a:gd name="T26" fmla="*/ 12 w 101"/>
                <a:gd name="T27" fmla="*/ 121 h 124"/>
                <a:gd name="T28" fmla="*/ 17 w 101"/>
                <a:gd name="T29" fmla="*/ 123 h 124"/>
                <a:gd name="T30" fmla="*/ 18 w 101"/>
                <a:gd name="T31" fmla="*/ 124 h 124"/>
                <a:gd name="T32" fmla="*/ 21 w 101"/>
                <a:gd name="T33" fmla="*/ 122 h 124"/>
                <a:gd name="T34" fmla="*/ 26 w 101"/>
                <a:gd name="T35" fmla="*/ 118 h 124"/>
                <a:gd name="T36" fmla="*/ 32 w 101"/>
                <a:gd name="T37" fmla="*/ 113 h 124"/>
                <a:gd name="T38" fmla="*/ 43 w 101"/>
                <a:gd name="T39" fmla="*/ 103 h 124"/>
                <a:gd name="T40" fmla="*/ 55 w 101"/>
                <a:gd name="T41" fmla="*/ 91 h 124"/>
                <a:gd name="T42" fmla="*/ 55 w 101"/>
                <a:gd name="T43" fmla="*/ 91 h 124"/>
                <a:gd name="T44" fmla="*/ 66 w 101"/>
                <a:gd name="T45" fmla="*/ 79 h 124"/>
                <a:gd name="T46" fmla="*/ 68 w 101"/>
                <a:gd name="T47" fmla="*/ 76 h 124"/>
                <a:gd name="T48" fmla="*/ 82 w 101"/>
                <a:gd name="T49" fmla="*/ 53 h 124"/>
                <a:gd name="T50" fmla="*/ 86 w 101"/>
                <a:gd name="T51" fmla="*/ 45 h 124"/>
                <a:gd name="T52" fmla="*/ 91 w 101"/>
                <a:gd name="T53" fmla="*/ 35 h 124"/>
                <a:gd name="T54" fmla="*/ 99 w 101"/>
                <a:gd name="T55" fmla="*/ 8 h 124"/>
                <a:gd name="T56" fmla="*/ 101 w 101"/>
                <a:gd name="T57" fmla="*/ 0 h 124"/>
                <a:gd name="T58" fmla="*/ 99 w 101"/>
                <a:gd name="T59" fmla="*/ 0 h 124"/>
                <a:gd name="T60" fmla="*/ 99 w 101"/>
                <a:gd name="T61" fmla="*/ 0 h 124"/>
                <a:gd name="T62" fmla="*/ 95 w 101"/>
                <a:gd name="T63" fmla="*/ 0 h 124"/>
                <a:gd name="T64" fmla="*/ 86 w 101"/>
                <a:gd name="T65" fmla="*/ 0 h 124"/>
                <a:gd name="T66" fmla="*/ 84 w 101"/>
                <a:gd name="T67" fmla="*/ 0 h 124"/>
                <a:gd name="T68" fmla="*/ 84 w 101"/>
                <a:gd name="T69" fmla="*/ 4 h 124"/>
                <a:gd name="T70" fmla="*/ 72 w 101"/>
                <a:gd name="T71" fmla="*/ 38 h 124"/>
                <a:gd name="T72" fmla="*/ 65 w 101"/>
                <a:gd name="T73" fmla="*/ 5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24">
                  <a:moveTo>
                    <a:pt x="65" y="51"/>
                  </a:moveTo>
                  <a:cubicBezTo>
                    <a:pt x="64" y="51"/>
                    <a:pt x="64" y="52"/>
                    <a:pt x="64" y="52"/>
                  </a:cubicBezTo>
                  <a:cubicBezTo>
                    <a:pt x="61" y="58"/>
                    <a:pt x="57" y="63"/>
                    <a:pt x="53" y="69"/>
                  </a:cubicBezTo>
                  <a:cubicBezTo>
                    <a:pt x="52" y="69"/>
                    <a:pt x="52" y="70"/>
                    <a:pt x="51" y="71"/>
                  </a:cubicBezTo>
                  <a:cubicBezTo>
                    <a:pt x="47" y="75"/>
                    <a:pt x="43" y="80"/>
                    <a:pt x="39" y="84"/>
                  </a:cubicBezTo>
                  <a:cubicBezTo>
                    <a:pt x="37" y="86"/>
                    <a:pt x="35" y="88"/>
                    <a:pt x="32" y="90"/>
                  </a:cubicBezTo>
                  <a:cubicBezTo>
                    <a:pt x="31" y="92"/>
                    <a:pt x="29" y="94"/>
                    <a:pt x="27" y="95"/>
                  </a:cubicBezTo>
                  <a:cubicBezTo>
                    <a:pt x="23" y="98"/>
                    <a:pt x="20" y="102"/>
                    <a:pt x="16" y="105"/>
                  </a:cubicBezTo>
                  <a:cubicBezTo>
                    <a:pt x="12" y="107"/>
                    <a:pt x="9" y="110"/>
                    <a:pt x="5" y="113"/>
                  </a:cubicBezTo>
                  <a:cubicBezTo>
                    <a:pt x="5" y="113"/>
                    <a:pt x="5" y="113"/>
                    <a:pt x="4" y="113"/>
                  </a:cubicBezTo>
                  <a:cubicBezTo>
                    <a:pt x="3" y="114"/>
                    <a:pt x="1" y="116"/>
                    <a:pt x="0" y="117"/>
                  </a:cubicBezTo>
                  <a:cubicBezTo>
                    <a:pt x="1" y="117"/>
                    <a:pt x="2" y="118"/>
                    <a:pt x="3" y="118"/>
                  </a:cubicBezTo>
                  <a:cubicBezTo>
                    <a:pt x="3" y="118"/>
                    <a:pt x="4" y="118"/>
                    <a:pt x="4" y="118"/>
                  </a:cubicBezTo>
                  <a:cubicBezTo>
                    <a:pt x="6" y="119"/>
                    <a:pt x="9" y="120"/>
                    <a:pt x="12" y="121"/>
                  </a:cubicBezTo>
                  <a:cubicBezTo>
                    <a:pt x="14" y="122"/>
                    <a:pt x="15" y="122"/>
                    <a:pt x="17" y="123"/>
                  </a:cubicBezTo>
                  <a:cubicBezTo>
                    <a:pt x="17" y="123"/>
                    <a:pt x="18" y="123"/>
                    <a:pt x="18" y="124"/>
                  </a:cubicBezTo>
                  <a:cubicBezTo>
                    <a:pt x="19" y="123"/>
                    <a:pt x="20" y="122"/>
                    <a:pt x="21" y="122"/>
                  </a:cubicBezTo>
                  <a:cubicBezTo>
                    <a:pt x="23" y="120"/>
                    <a:pt x="24" y="119"/>
                    <a:pt x="26" y="118"/>
                  </a:cubicBezTo>
                  <a:cubicBezTo>
                    <a:pt x="28" y="116"/>
                    <a:pt x="30" y="114"/>
                    <a:pt x="32" y="113"/>
                  </a:cubicBezTo>
                  <a:cubicBezTo>
                    <a:pt x="36" y="109"/>
                    <a:pt x="40" y="106"/>
                    <a:pt x="43" y="103"/>
                  </a:cubicBezTo>
                  <a:cubicBezTo>
                    <a:pt x="47" y="99"/>
                    <a:pt x="51" y="95"/>
                    <a:pt x="55" y="91"/>
                  </a:cubicBezTo>
                  <a:cubicBezTo>
                    <a:pt x="55" y="91"/>
                    <a:pt x="55" y="91"/>
                    <a:pt x="55" y="91"/>
                  </a:cubicBezTo>
                  <a:cubicBezTo>
                    <a:pt x="59" y="87"/>
                    <a:pt x="62" y="83"/>
                    <a:pt x="66" y="79"/>
                  </a:cubicBezTo>
                  <a:cubicBezTo>
                    <a:pt x="66" y="78"/>
                    <a:pt x="67" y="77"/>
                    <a:pt x="68" y="76"/>
                  </a:cubicBezTo>
                  <a:cubicBezTo>
                    <a:pt x="73" y="69"/>
                    <a:pt x="78" y="61"/>
                    <a:pt x="82" y="53"/>
                  </a:cubicBezTo>
                  <a:cubicBezTo>
                    <a:pt x="84" y="51"/>
                    <a:pt x="85" y="48"/>
                    <a:pt x="86" y="45"/>
                  </a:cubicBezTo>
                  <a:cubicBezTo>
                    <a:pt x="88" y="42"/>
                    <a:pt x="89" y="39"/>
                    <a:pt x="91" y="35"/>
                  </a:cubicBezTo>
                  <a:cubicBezTo>
                    <a:pt x="94" y="27"/>
                    <a:pt x="97" y="17"/>
                    <a:pt x="99" y="8"/>
                  </a:cubicBezTo>
                  <a:cubicBezTo>
                    <a:pt x="100" y="5"/>
                    <a:pt x="101" y="3"/>
                    <a:pt x="101" y="0"/>
                  </a:cubicBezTo>
                  <a:cubicBezTo>
                    <a:pt x="100" y="0"/>
                    <a:pt x="100" y="0"/>
                    <a:pt x="99" y="0"/>
                  </a:cubicBezTo>
                  <a:cubicBezTo>
                    <a:pt x="99" y="0"/>
                    <a:pt x="99" y="0"/>
                    <a:pt x="99" y="0"/>
                  </a:cubicBezTo>
                  <a:cubicBezTo>
                    <a:pt x="97" y="0"/>
                    <a:pt x="96" y="0"/>
                    <a:pt x="95" y="0"/>
                  </a:cubicBezTo>
                  <a:cubicBezTo>
                    <a:pt x="92" y="0"/>
                    <a:pt x="89" y="0"/>
                    <a:pt x="86" y="0"/>
                  </a:cubicBezTo>
                  <a:cubicBezTo>
                    <a:pt x="85" y="0"/>
                    <a:pt x="85" y="0"/>
                    <a:pt x="84" y="0"/>
                  </a:cubicBezTo>
                  <a:cubicBezTo>
                    <a:pt x="84" y="2"/>
                    <a:pt x="84" y="3"/>
                    <a:pt x="84" y="4"/>
                  </a:cubicBezTo>
                  <a:cubicBezTo>
                    <a:pt x="81" y="16"/>
                    <a:pt x="77" y="27"/>
                    <a:pt x="72" y="38"/>
                  </a:cubicBezTo>
                  <a:cubicBezTo>
                    <a:pt x="69" y="43"/>
                    <a:pt x="67" y="47"/>
                    <a:pt x="65" y="51"/>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22" name="Freeform 19"/>
            <p:cNvSpPr>
              <a:spLocks/>
            </p:cNvSpPr>
            <p:nvPr/>
          </p:nvSpPr>
          <p:spPr bwMode="auto">
            <a:xfrm>
              <a:off x="2819400" y="1943100"/>
              <a:ext cx="374650" cy="260350"/>
            </a:xfrm>
            <a:custGeom>
              <a:avLst/>
              <a:gdLst>
                <a:gd name="T0" fmla="*/ 3 w 148"/>
                <a:gd name="T1" fmla="*/ 18 h 103"/>
                <a:gd name="T2" fmla="*/ 11 w 148"/>
                <a:gd name="T3" fmla="*/ 21 h 103"/>
                <a:gd name="T4" fmla="*/ 20 w 148"/>
                <a:gd name="T5" fmla="*/ 25 h 103"/>
                <a:gd name="T6" fmla="*/ 23 w 148"/>
                <a:gd name="T7" fmla="*/ 26 h 103"/>
                <a:gd name="T8" fmla="*/ 28 w 148"/>
                <a:gd name="T9" fmla="*/ 28 h 103"/>
                <a:gd name="T10" fmla="*/ 34 w 148"/>
                <a:gd name="T11" fmla="*/ 31 h 103"/>
                <a:gd name="T12" fmla="*/ 36 w 148"/>
                <a:gd name="T13" fmla="*/ 32 h 103"/>
                <a:gd name="T14" fmla="*/ 43 w 148"/>
                <a:gd name="T15" fmla="*/ 36 h 103"/>
                <a:gd name="T16" fmla="*/ 44 w 148"/>
                <a:gd name="T17" fmla="*/ 36 h 103"/>
                <a:gd name="T18" fmla="*/ 52 w 148"/>
                <a:gd name="T19" fmla="*/ 41 h 103"/>
                <a:gd name="T20" fmla="*/ 60 w 148"/>
                <a:gd name="T21" fmla="*/ 45 h 103"/>
                <a:gd name="T22" fmla="*/ 63 w 148"/>
                <a:gd name="T23" fmla="*/ 47 h 103"/>
                <a:gd name="T24" fmla="*/ 68 w 148"/>
                <a:gd name="T25" fmla="*/ 50 h 103"/>
                <a:gd name="T26" fmla="*/ 76 w 148"/>
                <a:gd name="T27" fmla="*/ 55 h 103"/>
                <a:gd name="T28" fmla="*/ 83 w 148"/>
                <a:gd name="T29" fmla="*/ 60 h 103"/>
                <a:gd name="T30" fmla="*/ 83 w 148"/>
                <a:gd name="T31" fmla="*/ 60 h 103"/>
                <a:gd name="T32" fmla="*/ 91 w 148"/>
                <a:gd name="T33" fmla="*/ 66 h 103"/>
                <a:gd name="T34" fmla="*/ 96 w 148"/>
                <a:gd name="T35" fmla="*/ 70 h 103"/>
                <a:gd name="T36" fmla="*/ 99 w 148"/>
                <a:gd name="T37" fmla="*/ 72 h 103"/>
                <a:gd name="T38" fmla="*/ 102 w 148"/>
                <a:gd name="T39" fmla="*/ 75 h 103"/>
                <a:gd name="T40" fmla="*/ 106 w 148"/>
                <a:gd name="T41" fmla="*/ 78 h 103"/>
                <a:gd name="T42" fmla="*/ 114 w 148"/>
                <a:gd name="T43" fmla="*/ 85 h 103"/>
                <a:gd name="T44" fmla="*/ 121 w 148"/>
                <a:gd name="T45" fmla="*/ 92 h 103"/>
                <a:gd name="T46" fmla="*/ 121 w 148"/>
                <a:gd name="T47" fmla="*/ 93 h 103"/>
                <a:gd name="T48" fmla="*/ 128 w 148"/>
                <a:gd name="T49" fmla="*/ 101 h 103"/>
                <a:gd name="T50" fmla="*/ 129 w 148"/>
                <a:gd name="T51" fmla="*/ 103 h 103"/>
                <a:gd name="T52" fmla="*/ 137 w 148"/>
                <a:gd name="T53" fmla="*/ 102 h 103"/>
                <a:gd name="T54" fmla="*/ 141 w 148"/>
                <a:gd name="T55" fmla="*/ 102 h 103"/>
                <a:gd name="T56" fmla="*/ 146 w 148"/>
                <a:gd name="T57" fmla="*/ 101 h 103"/>
                <a:gd name="T58" fmla="*/ 148 w 148"/>
                <a:gd name="T59" fmla="*/ 101 h 103"/>
                <a:gd name="T60" fmla="*/ 147 w 148"/>
                <a:gd name="T61" fmla="*/ 99 h 103"/>
                <a:gd name="T62" fmla="*/ 143 w 148"/>
                <a:gd name="T63" fmla="*/ 94 h 103"/>
                <a:gd name="T64" fmla="*/ 140 w 148"/>
                <a:gd name="T65" fmla="*/ 90 h 103"/>
                <a:gd name="T66" fmla="*/ 133 w 148"/>
                <a:gd name="T67" fmla="*/ 81 h 103"/>
                <a:gd name="T68" fmla="*/ 125 w 148"/>
                <a:gd name="T69" fmla="*/ 74 h 103"/>
                <a:gd name="T70" fmla="*/ 125 w 148"/>
                <a:gd name="T71" fmla="*/ 74 h 103"/>
                <a:gd name="T72" fmla="*/ 118 w 148"/>
                <a:gd name="T73" fmla="*/ 67 h 103"/>
                <a:gd name="T74" fmla="*/ 111 w 148"/>
                <a:gd name="T75" fmla="*/ 61 h 103"/>
                <a:gd name="T76" fmla="*/ 106 w 148"/>
                <a:gd name="T77" fmla="*/ 57 h 103"/>
                <a:gd name="T78" fmla="*/ 106 w 148"/>
                <a:gd name="T79" fmla="*/ 57 h 103"/>
                <a:gd name="T80" fmla="*/ 103 w 148"/>
                <a:gd name="T81" fmla="*/ 55 h 103"/>
                <a:gd name="T82" fmla="*/ 95 w 148"/>
                <a:gd name="T83" fmla="*/ 49 h 103"/>
                <a:gd name="T84" fmla="*/ 87 w 148"/>
                <a:gd name="T85" fmla="*/ 44 h 103"/>
                <a:gd name="T86" fmla="*/ 87 w 148"/>
                <a:gd name="T87" fmla="*/ 43 h 103"/>
                <a:gd name="T88" fmla="*/ 80 w 148"/>
                <a:gd name="T89" fmla="*/ 38 h 103"/>
                <a:gd name="T90" fmla="*/ 72 w 148"/>
                <a:gd name="T91" fmla="*/ 34 h 103"/>
                <a:gd name="T92" fmla="*/ 67 w 148"/>
                <a:gd name="T93" fmla="*/ 31 h 103"/>
                <a:gd name="T94" fmla="*/ 64 w 148"/>
                <a:gd name="T95" fmla="*/ 29 h 103"/>
                <a:gd name="T96" fmla="*/ 56 w 148"/>
                <a:gd name="T97" fmla="*/ 25 h 103"/>
                <a:gd name="T98" fmla="*/ 48 w 148"/>
                <a:gd name="T99" fmla="*/ 21 h 103"/>
                <a:gd name="T100" fmla="*/ 47 w 148"/>
                <a:gd name="T101" fmla="*/ 20 h 103"/>
                <a:gd name="T102" fmla="*/ 40 w 148"/>
                <a:gd name="T103" fmla="*/ 17 h 103"/>
                <a:gd name="T104" fmla="*/ 40 w 148"/>
                <a:gd name="T105" fmla="*/ 17 h 103"/>
                <a:gd name="T106" fmla="*/ 31 w 148"/>
                <a:gd name="T107" fmla="*/ 13 h 103"/>
                <a:gd name="T108" fmla="*/ 27 w 148"/>
                <a:gd name="T109" fmla="*/ 11 h 103"/>
                <a:gd name="T110" fmla="*/ 23 w 148"/>
                <a:gd name="T111" fmla="*/ 9 h 103"/>
                <a:gd name="T112" fmla="*/ 15 w 148"/>
                <a:gd name="T113" fmla="*/ 6 h 103"/>
                <a:gd name="T114" fmla="*/ 7 w 148"/>
                <a:gd name="T115" fmla="*/ 2 h 103"/>
                <a:gd name="T116" fmla="*/ 6 w 148"/>
                <a:gd name="T117" fmla="*/ 2 h 103"/>
                <a:gd name="T118" fmla="*/ 2 w 148"/>
                <a:gd name="T119" fmla="*/ 0 h 103"/>
                <a:gd name="T120" fmla="*/ 0 w 148"/>
                <a:gd name="T121" fmla="*/ 16 h 103"/>
                <a:gd name="T122" fmla="*/ 3 w 148"/>
                <a:gd name="T123" fmla="*/ 17 h 103"/>
                <a:gd name="T124" fmla="*/ 3 w 148"/>
                <a:gd name="T125" fmla="*/ 1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 h="103">
                  <a:moveTo>
                    <a:pt x="3" y="18"/>
                  </a:moveTo>
                  <a:cubicBezTo>
                    <a:pt x="6" y="19"/>
                    <a:pt x="9" y="20"/>
                    <a:pt x="11" y="21"/>
                  </a:cubicBezTo>
                  <a:cubicBezTo>
                    <a:pt x="14" y="22"/>
                    <a:pt x="17" y="23"/>
                    <a:pt x="20" y="25"/>
                  </a:cubicBezTo>
                  <a:cubicBezTo>
                    <a:pt x="21" y="25"/>
                    <a:pt x="22" y="26"/>
                    <a:pt x="23" y="26"/>
                  </a:cubicBezTo>
                  <a:cubicBezTo>
                    <a:pt x="25" y="27"/>
                    <a:pt x="26" y="28"/>
                    <a:pt x="28" y="28"/>
                  </a:cubicBezTo>
                  <a:cubicBezTo>
                    <a:pt x="30" y="29"/>
                    <a:pt x="32" y="30"/>
                    <a:pt x="34" y="31"/>
                  </a:cubicBezTo>
                  <a:cubicBezTo>
                    <a:pt x="34" y="32"/>
                    <a:pt x="35" y="32"/>
                    <a:pt x="36" y="32"/>
                  </a:cubicBezTo>
                  <a:cubicBezTo>
                    <a:pt x="38" y="34"/>
                    <a:pt x="41" y="35"/>
                    <a:pt x="43" y="36"/>
                  </a:cubicBezTo>
                  <a:cubicBezTo>
                    <a:pt x="44" y="36"/>
                    <a:pt x="44" y="36"/>
                    <a:pt x="44" y="36"/>
                  </a:cubicBezTo>
                  <a:cubicBezTo>
                    <a:pt x="47" y="38"/>
                    <a:pt x="49" y="39"/>
                    <a:pt x="52" y="41"/>
                  </a:cubicBezTo>
                  <a:cubicBezTo>
                    <a:pt x="55" y="42"/>
                    <a:pt x="57" y="44"/>
                    <a:pt x="60" y="45"/>
                  </a:cubicBezTo>
                  <a:cubicBezTo>
                    <a:pt x="61" y="46"/>
                    <a:pt x="62" y="47"/>
                    <a:pt x="63" y="47"/>
                  </a:cubicBezTo>
                  <a:cubicBezTo>
                    <a:pt x="65" y="48"/>
                    <a:pt x="66" y="49"/>
                    <a:pt x="68" y="50"/>
                  </a:cubicBezTo>
                  <a:cubicBezTo>
                    <a:pt x="70" y="52"/>
                    <a:pt x="73" y="53"/>
                    <a:pt x="76" y="55"/>
                  </a:cubicBezTo>
                  <a:cubicBezTo>
                    <a:pt x="78" y="57"/>
                    <a:pt x="81" y="58"/>
                    <a:pt x="83" y="60"/>
                  </a:cubicBezTo>
                  <a:cubicBezTo>
                    <a:pt x="83" y="60"/>
                    <a:pt x="83" y="60"/>
                    <a:pt x="83" y="60"/>
                  </a:cubicBezTo>
                  <a:cubicBezTo>
                    <a:pt x="86" y="62"/>
                    <a:pt x="89" y="64"/>
                    <a:pt x="91" y="66"/>
                  </a:cubicBezTo>
                  <a:cubicBezTo>
                    <a:pt x="93" y="67"/>
                    <a:pt x="95" y="68"/>
                    <a:pt x="96" y="70"/>
                  </a:cubicBezTo>
                  <a:cubicBezTo>
                    <a:pt x="97" y="70"/>
                    <a:pt x="98" y="71"/>
                    <a:pt x="99" y="72"/>
                  </a:cubicBezTo>
                  <a:cubicBezTo>
                    <a:pt x="100" y="73"/>
                    <a:pt x="101" y="74"/>
                    <a:pt x="102" y="75"/>
                  </a:cubicBezTo>
                  <a:cubicBezTo>
                    <a:pt x="104" y="76"/>
                    <a:pt x="105" y="77"/>
                    <a:pt x="106" y="78"/>
                  </a:cubicBezTo>
                  <a:cubicBezTo>
                    <a:pt x="109" y="80"/>
                    <a:pt x="111" y="83"/>
                    <a:pt x="114" y="85"/>
                  </a:cubicBezTo>
                  <a:cubicBezTo>
                    <a:pt x="116" y="87"/>
                    <a:pt x="119" y="90"/>
                    <a:pt x="121" y="92"/>
                  </a:cubicBezTo>
                  <a:cubicBezTo>
                    <a:pt x="121" y="92"/>
                    <a:pt x="121" y="92"/>
                    <a:pt x="121" y="93"/>
                  </a:cubicBezTo>
                  <a:cubicBezTo>
                    <a:pt x="123" y="95"/>
                    <a:pt x="126" y="98"/>
                    <a:pt x="128" y="101"/>
                  </a:cubicBezTo>
                  <a:cubicBezTo>
                    <a:pt x="129" y="102"/>
                    <a:pt x="129" y="102"/>
                    <a:pt x="129" y="103"/>
                  </a:cubicBezTo>
                  <a:cubicBezTo>
                    <a:pt x="132" y="102"/>
                    <a:pt x="134" y="102"/>
                    <a:pt x="137" y="102"/>
                  </a:cubicBezTo>
                  <a:cubicBezTo>
                    <a:pt x="138" y="102"/>
                    <a:pt x="140" y="102"/>
                    <a:pt x="141" y="102"/>
                  </a:cubicBezTo>
                  <a:cubicBezTo>
                    <a:pt x="143" y="101"/>
                    <a:pt x="145" y="101"/>
                    <a:pt x="146" y="101"/>
                  </a:cubicBezTo>
                  <a:cubicBezTo>
                    <a:pt x="147" y="101"/>
                    <a:pt x="147" y="101"/>
                    <a:pt x="148" y="101"/>
                  </a:cubicBezTo>
                  <a:cubicBezTo>
                    <a:pt x="148" y="100"/>
                    <a:pt x="147" y="99"/>
                    <a:pt x="147" y="99"/>
                  </a:cubicBezTo>
                  <a:cubicBezTo>
                    <a:pt x="145" y="97"/>
                    <a:pt x="144" y="95"/>
                    <a:pt x="143" y="94"/>
                  </a:cubicBezTo>
                  <a:cubicBezTo>
                    <a:pt x="142" y="92"/>
                    <a:pt x="141" y="91"/>
                    <a:pt x="140" y="90"/>
                  </a:cubicBezTo>
                  <a:cubicBezTo>
                    <a:pt x="138" y="87"/>
                    <a:pt x="135" y="84"/>
                    <a:pt x="133" y="81"/>
                  </a:cubicBezTo>
                  <a:cubicBezTo>
                    <a:pt x="130" y="79"/>
                    <a:pt x="128" y="76"/>
                    <a:pt x="125" y="74"/>
                  </a:cubicBezTo>
                  <a:cubicBezTo>
                    <a:pt x="125" y="74"/>
                    <a:pt x="125" y="74"/>
                    <a:pt x="125" y="74"/>
                  </a:cubicBezTo>
                  <a:cubicBezTo>
                    <a:pt x="123" y="71"/>
                    <a:pt x="120" y="69"/>
                    <a:pt x="118" y="67"/>
                  </a:cubicBezTo>
                  <a:cubicBezTo>
                    <a:pt x="116" y="65"/>
                    <a:pt x="113" y="63"/>
                    <a:pt x="111" y="61"/>
                  </a:cubicBezTo>
                  <a:cubicBezTo>
                    <a:pt x="109" y="59"/>
                    <a:pt x="108" y="58"/>
                    <a:pt x="106" y="57"/>
                  </a:cubicBezTo>
                  <a:cubicBezTo>
                    <a:pt x="106" y="57"/>
                    <a:pt x="106" y="57"/>
                    <a:pt x="106" y="57"/>
                  </a:cubicBezTo>
                  <a:cubicBezTo>
                    <a:pt x="105" y="56"/>
                    <a:pt x="104" y="55"/>
                    <a:pt x="103" y="55"/>
                  </a:cubicBezTo>
                  <a:cubicBezTo>
                    <a:pt x="100" y="53"/>
                    <a:pt x="98" y="51"/>
                    <a:pt x="95" y="49"/>
                  </a:cubicBezTo>
                  <a:cubicBezTo>
                    <a:pt x="93" y="47"/>
                    <a:pt x="90" y="45"/>
                    <a:pt x="87" y="44"/>
                  </a:cubicBezTo>
                  <a:cubicBezTo>
                    <a:pt x="87" y="43"/>
                    <a:pt x="87" y="43"/>
                    <a:pt x="87" y="43"/>
                  </a:cubicBezTo>
                  <a:cubicBezTo>
                    <a:pt x="85" y="42"/>
                    <a:pt x="82" y="40"/>
                    <a:pt x="80" y="38"/>
                  </a:cubicBezTo>
                  <a:cubicBezTo>
                    <a:pt x="77" y="37"/>
                    <a:pt x="74" y="35"/>
                    <a:pt x="72" y="34"/>
                  </a:cubicBezTo>
                  <a:cubicBezTo>
                    <a:pt x="70" y="33"/>
                    <a:pt x="69" y="32"/>
                    <a:pt x="67" y="31"/>
                  </a:cubicBezTo>
                  <a:cubicBezTo>
                    <a:pt x="66" y="30"/>
                    <a:pt x="65" y="30"/>
                    <a:pt x="64" y="29"/>
                  </a:cubicBezTo>
                  <a:cubicBezTo>
                    <a:pt x="61" y="28"/>
                    <a:pt x="58" y="26"/>
                    <a:pt x="56" y="25"/>
                  </a:cubicBezTo>
                  <a:cubicBezTo>
                    <a:pt x="53" y="23"/>
                    <a:pt x="50" y="22"/>
                    <a:pt x="48" y="21"/>
                  </a:cubicBezTo>
                  <a:cubicBezTo>
                    <a:pt x="48" y="21"/>
                    <a:pt x="47" y="20"/>
                    <a:pt x="47" y="20"/>
                  </a:cubicBezTo>
                  <a:cubicBezTo>
                    <a:pt x="45" y="19"/>
                    <a:pt x="43" y="18"/>
                    <a:pt x="40" y="17"/>
                  </a:cubicBezTo>
                  <a:cubicBezTo>
                    <a:pt x="40" y="17"/>
                    <a:pt x="40" y="17"/>
                    <a:pt x="40" y="17"/>
                  </a:cubicBezTo>
                  <a:cubicBezTo>
                    <a:pt x="37" y="15"/>
                    <a:pt x="34" y="14"/>
                    <a:pt x="31" y="13"/>
                  </a:cubicBezTo>
                  <a:cubicBezTo>
                    <a:pt x="30" y="12"/>
                    <a:pt x="28" y="11"/>
                    <a:pt x="27" y="11"/>
                  </a:cubicBezTo>
                  <a:cubicBezTo>
                    <a:pt x="26" y="10"/>
                    <a:pt x="24" y="10"/>
                    <a:pt x="23" y="9"/>
                  </a:cubicBezTo>
                  <a:cubicBezTo>
                    <a:pt x="21" y="8"/>
                    <a:pt x="18" y="7"/>
                    <a:pt x="15" y="6"/>
                  </a:cubicBezTo>
                  <a:cubicBezTo>
                    <a:pt x="12" y="4"/>
                    <a:pt x="10" y="3"/>
                    <a:pt x="7" y="2"/>
                  </a:cubicBezTo>
                  <a:cubicBezTo>
                    <a:pt x="7" y="2"/>
                    <a:pt x="6" y="2"/>
                    <a:pt x="6" y="2"/>
                  </a:cubicBezTo>
                  <a:cubicBezTo>
                    <a:pt x="5" y="1"/>
                    <a:pt x="4" y="1"/>
                    <a:pt x="2" y="0"/>
                  </a:cubicBezTo>
                  <a:cubicBezTo>
                    <a:pt x="2" y="6"/>
                    <a:pt x="1" y="11"/>
                    <a:pt x="0" y="16"/>
                  </a:cubicBezTo>
                  <a:cubicBezTo>
                    <a:pt x="1" y="17"/>
                    <a:pt x="2" y="17"/>
                    <a:pt x="3" y="17"/>
                  </a:cubicBezTo>
                  <a:cubicBezTo>
                    <a:pt x="3" y="17"/>
                    <a:pt x="3" y="17"/>
                    <a:pt x="3" y="18"/>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23" name="Freeform 20"/>
            <p:cNvSpPr>
              <a:spLocks/>
            </p:cNvSpPr>
            <p:nvPr/>
          </p:nvSpPr>
          <p:spPr bwMode="auto">
            <a:xfrm>
              <a:off x="6872288" y="5983288"/>
              <a:ext cx="258763" cy="508000"/>
            </a:xfrm>
            <a:custGeom>
              <a:avLst/>
              <a:gdLst>
                <a:gd name="T0" fmla="*/ 93 w 102"/>
                <a:gd name="T1" fmla="*/ 161 h 200"/>
                <a:gd name="T2" fmla="*/ 89 w 102"/>
                <a:gd name="T3" fmla="*/ 146 h 200"/>
                <a:gd name="T4" fmla="*/ 87 w 102"/>
                <a:gd name="T5" fmla="*/ 138 h 200"/>
                <a:gd name="T6" fmla="*/ 84 w 102"/>
                <a:gd name="T7" fmla="*/ 131 h 200"/>
                <a:gd name="T8" fmla="*/ 84 w 102"/>
                <a:gd name="T9" fmla="*/ 129 h 200"/>
                <a:gd name="T10" fmla="*/ 71 w 102"/>
                <a:gd name="T11" fmla="*/ 93 h 200"/>
                <a:gd name="T12" fmla="*/ 71 w 102"/>
                <a:gd name="T13" fmla="*/ 93 h 200"/>
                <a:gd name="T14" fmla="*/ 56 w 102"/>
                <a:gd name="T15" fmla="*/ 59 h 200"/>
                <a:gd name="T16" fmla="*/ 41 w 102"/>
                <a:gd name="T17" fmla="*/ 28 h 200"/>
                <a:gd name="T18" fmla="*/ 41 w 102"/>
                <a:gd name="T19" fmla="*/ 27 h 200"/>
                <a:gd name="T20" fmla="*/ 30 w 102"/>
                <a:gd name="T21" fmla="*/ 7 h 200"/>
                <a:gd name="T22" fmla="*/ 26 w 102"/>
                <a:gd name="T23" fmla="*/ 0 h 200"/>
                <a:gd name="T24" fmla="*/ 25 w 102"/>
                <a:gd name="T25" fmla="*/ 0 h 200"/>
                <a:gd name="T26" fmla="*/ 0 w 102"/>
                <a:gd name="T27" fmla="*/ 15 h 200"/>
                <a:gd name="T28" fmla="*/ 4 w 102"/>
                <a:gd name="T29" fmla="*/ 22 h 200"/>
                <a:gd name="T30" fmla="*/ 15 w 102"/>
                <a:gd name="T31" fmla="*/ 42 h 200"/>
                <a:gd name="T32" fmla="*/ 15 w 102"/>
                <a:gd name="T33" fmla="*/ 42 h 200"/>
                <a:gd name="T34" fmla="*/ 30 w 102"/>
                <a:gd name="T35" fmla="*/ 74 h 200"/>
                <a:gd name="T36" fmla="*/ 43 w 102"/>
                <a:gd name="T37" fmla="*/ 104 h 200"/>
                <a:gd name="T38" fmla="*/ 44 w 102"/>
                <a:gd name="T39" fmla="*/ 109 h 200"/>
                <a:gd name="T40" fmla="*/ 55 w 102"/>
                <a:gd name="T41" fmla="*/ 139 h 200"/>
                <a:gd name="T42" fmla="*/ 57 w 102"/>
                <a:gd name="T43" fmla="*/ 147 h 200"/>
                <a:gd name="T44" fmla="*/ 58 w 102"/>
                <a:gd name="T45" fmla="*/ 148 h 200"/>
                <a:gd name="T46" fmla="*/ 60 w 102"/>
                <a:gd name="T47" fmla="*/ 155 h 200"/>
                <a:gd name="T48" fmla="*/ 64 w 102"/>
                <a:gd name="T49" fmla="*/ 170 h 200"/>
                <a:gd name="T50" fmla="*/ 70 w 102"/>
                <a:gd name="T51" fmla="*/ 191 h 200"/>
                <a:gd name="T52" fmla="*/ 73 w 102"/>
                <a:gd name="T53" fmla="*/ 200 h 200"/>
                <a:gd name="T54" fmla="*/ 92 w 102"/>
                <a:gd name="T55" fmla="*/ 195 h 200"/>
                <a:gd name="T56" fmla="*/ 102 w 102"/>
                <a:gd name="T57" fmla="*/ 192 h 200"/>
                <a:gd name="T58" fmla="*/ 97 w 102"/>
                <a:gd name="T59" fmla="*/ 173 h 200"/>
                <a:gd name="T60" fmla="*/ 93 w 102"/>
                <a:gd name="T61" fmla="*/ 16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200">
                  <a:moveTo>
                    <a:pt x="93" y="161"/>
                  </a:moveTo>
                  <a:cubicBezTo>
                    <a:pt x="92" y="157"/>
                    <a:pt x="91" y="152"/>
                    <a:pt x="89" y="146"/>
                  </a:cubicBezTo>
                  <a:cubicBezTo>
                    <a:pt x="88" y="144"/>
                    <a:pt x="88" y="141"/>
                    <a:pt x="87" y="138"/>
                  </a:cubicBezTo>
                  <a:cubicBezTo>
                    <a:pt x="86" y="136"/>
                    <a:pt x="85" y="133"/>
                    <a:pt x="84" y="131"/>
                  </a:cubicBezTo>
                  <a:cubicBezTo>
                    <a:pt x="84" y="130"/>
                    <a:pt x="84" y="130"/>
                    <a:pt x="84" y="129"/>
                  </a:cubicBezTo>
                  <a:cubicBezTo>
                    <a:pt x="80" y="118"/>
                    <a:pt x="76" y="105"/>
                    <a:pt x="71" y="93"/>
                  </a:cubicBezTo>
                  <a:cubicBezTo>
                    <a:pt x="71" y="93"/>
                    <a:pt x="71" y="93"/>
                    <a:pt x="71" y="93"/>
                  </a:cubicBezTo>
                  <a:cubicBezTo>
                    <a:pt x="66" y="81"/>
                    <a:pt x="61" y="69"/>
                    <a:pt x="56" y="59"/>
                  </a:cubicBezTo>
                  <a:cubicBezTo>
                    <a:pt x="51" y="47"/>
                    <a:pt x="46" y="37"/>
                    <a:pt x="41" y="28"/>
                  </a:cubicBezTo>
                  <a:cubicBezTo>
                    <a:pt x="41" y="28"/>
                    <a:pt x="41" y="28"/>
                    <a:pt x="41" y="27"/>
                  </a:cubicBezTo>
                  <a:cubicBezTo>
                    <a:pt x="37" y="19"/>
                    <a:pt x="33" y="12"/>
                    <a:pt x="30" y="7"/>
                  </a:cubicBezTo>
                  <a:cubicBezTo>
                    <a:pt x="27" y="2"/>
                    <a:pt x="26" y="0"/>
                    <a:pt x="26" y="0"/>
                  </a:cubicBezTo>
                  <a:cubicBezTo>
                    <a:pt x="25" y="0"/>
                    <a:pt x="25" y="0"/>
                    <a:pt x="25" y="0"/>
                  </a:cubicBezTo>
                  <a:cubicBezTo>
                    <a:pt x="0" y="15"/>
                    <a:pt x="0" y="15"/>
                    <a:pt x="0" y="15"/>
                  </a:cubicBezTo>
                  <a:cubicBezTo>
                    <a:pt x="0" y="15"/>
                    <a:pt x="1" y="17"/>
                    <a:pt x="4" y="22"/>
                  </a:cubicBezTo>
                  <a:cubicBezTo>
                    <a:pt x="7" y="27"/>
                    <a:pt x="10" y="34"/>
                    <a:pt x="15" y="42"/>
                  </a:cubicBezTo>
                  <a:cubicBezTo>
                    <a:pt x="15" y="42"/>
                    <a:pt x="15" y="42"/>
                    <a:pt x="15" y="42"/>
                  </a:cubicBezTo>
                  <a:cubicBezTo>
                    <a:pt x="19" y="51"/>
                    <a:pt x="25" y="62"/>
                    <a:pt x="30" y="74"/>
                  </a:cubicBezTo>
                  <a:cubicBezTo>
                    <a:pt x="34" y="84"/>
                    <a:pt x="39" y="94"/>
                    <a:pt x="43" y="104"/>
                  </a:cubicBezTo>
                  <a:cubicBezTo>
                    <a:pt x="43" y="106"/>
                    <a:pt x="44" y="107"/>
                    <a:pt x="44" y="109"/>
                  </a:cubicBezTo>
                  <a:cubicBezTo>
                    <a:pt x="48" y="119"/>
                    <a:pt x="52" y="129"/>
                    <a:pt x="55" y="139"/>
                  </a:cubicBezTo>
                  <a:cubicBezTo>
                    <a:pt x="56" y="142"/>
                    <a:pt x="56" y="144"/>
                    <a:pt x="57" y="147"/>
                  </a:cubicBezTo>
                  <a:cubicBezTo>
                    <a:pt x="57" y="147"/>
                    <a:pt x="58" y="148"/>
                    <a:pt x="58" y="148"/>
                  </a:cubicBezTo>
                  <a:cubicBezTo>
                    <a:pt x="58" y="150"/>
                    <a:pt x="59" y="153"/>
                    <a:pt x="60" y="155"/>
                  </a:cubicBezTo>
                  <a:cubicBezTo>
                    <a:pt x="61" y="160"/>
                    <a:pt x="63" y="165"/>
                    <a:pt x="64" y="170"/>
                  </a:cubicBezTo>
                  <a:cubicBezTo>
                    <a:pt x="66" y="179"/>
                    <a:pt x="69" y="186"/>
                    <a:pt x="70" y="191"/>
                  </a:cubicBezTo>
                  <a:cubicBezTo>
                    <a:pt x="72" y="197"/>
                    <a:pt x="73" y="200"/>
                    <a:pt x="73" y="200"/>
                  </a:cubicBezTo>
                  <a:cubicBezTo>
                    <a:pt x="92" y="195"/>
                    <a:pt x="92" y="195"/>
                    <a:pt x="92" y="195"/>
                  </a:cubicBezTo>
                  <a:cubicBezTo>
                    <a:pt x="102" y="192"/>
                    <a:pt x="102" y="192"/>
                    <a:pt x="102" y="192"/>
                  </a:cubicBezTo>
                  <a:cubicBezTo>
                    <a:pt x="102" y="192"/>
                    <a:pt x="100" y="185"/>
                    <a:pt x="97" y="173"/>
                  </a:cubicBezTo>
                  <a:cubicBezTo>
                    <a:pt x="96" y="170"/>
                    <a:pt x="95" y="166"/>
                    <a:pt x="93" y="161"/>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24" name="Freeform 21"/>
            <p:cNvSpPr>
              <a:spLocks/>
            </p:cNvSpPr>
            <p:nvPr/>
          </p:nvSpPr>
          <p:spPr bwMode="auto">
            <a:xfrm>
              <a:off x="6129338" y="5287963"/>
              <a:ext cx="469900" cy="344488"/>
            </a:xfrm>
            <a:custGeom>
              <a:avLst/>
              <a:gdLst>
                <a:gd name="T0" fmla="*/ 176 w 185"/>
                <a:gd name="T1" fmla="*/ 107 h 136"/>
                <a:gd name="T2" fmla="*/ 160 w 185"/>
                <a:gd name="T3" fmla="*/ 94 h 136"/>
                <a:gd name="T4" fmla="*/ 157 w 185"/>
                <a:gd name="T5" fmla="*/ 91 h 136"/>
                <a:gd name="T6" fmla="*/ 138 w 185"/>
                <a:gd name="T7" fmla="*/ 77 h 136"/>
                <a:gd name="T8" fmla="*/ 119 w 185"/>
                <a:gd name="T9" fmla="*/ 63 h 136"/>
                <a:gd name="T10" fmla="*/ 102 w 185"/>
                <a:gd name="T11" fmla="*/ 52 h 136"/>
                <a:gd name="T12" fmla="*/ 99 w 185"/>
                <a:gd name="T13" fmla="*/ 50 h 136"/>
                <a:gd name="T14" fmla="*/ 79 w 185"/>
                <a:gd name="T15" fmla="*/ 37 h 136"/>
                <a:gd name="T16" fmla="*/ 60 w 185"/>
                <a:gd name="T17" fmla="*/ 25 h 136"/>
                <a:gd name="T18" fmla="*/ 41 w 185"/>
                <a:gd name="T19" fmla="*/ 15 h 136"/>
                <a:gd name="T20" fmla="*/ 40 w 185"/>
                <a:gd name="T21" fmla="*/ 14 h 136"/>
                <a:gd name="T22" fmla="*/ 21 w 185"/>
                <a:gd name="T23" fmla="*/ 4 h 136"/>
                <a:gd name="T24" fmla="*/ 20 w 185"/>
                <a:gd name="T25" fmla="*/ 3 h 136"/>
                <a:gd name="T26" fmla="*/ 13 w 185"/>
                <a:gd name="T27" fmla="*/ 0 h 136"/>
                <a:gd name="T28" fmla="*/ 0 w 185"/>
                <a:gd name="T29" fmla="*/ 25 h 136"/>
                <a:gd name="T30" fmla="*/ 8 w 185"/>
                <a:gd name="T31" fmla="*/ 29 h 136"/>
                <a:gd name="T32" fmla="*/ 13 w 185"/>
                <a:gd name="T33" fmla="*/ 31 h 136"/>
                <a:gd name="T34" fmla="*/ 28 w 185"/>
                <a:gd name="T35" fmla="*/ 40 h 136"/>
                <a:gd name="T36" fmla="*/ 33 w 185"/>
                <a:gd name="T37" fmla="*/ 43 h 136"/>
                <a:gd name="T38" fmla="*/ 53 w 185"/>
                <a:gd name="T39" fmla="*/ 54 h 136"/>
                <a:gd name="T40" fmla="*/ 72 w 185"/>
                <a:gd name="T41" fmla="*/ 66 h 136"/>
                <a:gd name="T42" fmla="*/ 87 w 185"/>
                <a:gd name="T43" fmla="*/ 76 h 136"/>
                <a:gd name="T44" fmla="*/ 92 w 185"/>
                <a:gd name="T45" fmla="*/ 79 h 136"/>
                <a:gd name="T46" fmla="*/ 112 w 185"/>
                <a:gd name="T47" fmla="*/ 93 h 136"/>
                <a:gd name="T48" fmla="*/ 131 w 185"/>
                <a:gd name="T49" fmla="*/ 107 h 136"/>
                <a:gd name="T50" fmla="*/ 142 w 185"/>
                <a:gd name="T51" fmla="*/ 116 h 136"/>
                <a:gd name="T52" fmla="*/ 150 w 185"/>
                <a:gd name="T53" fmla="*/ 122 h 136"/>
                <a:gd name="T54" fmla="*/ 160 w 185"/>
                <a:gd name="T55" fmla="*/ 131 h 136"/>
                <a:gd name="T56" fmla="*/ 166 w 185"/>
                <a:gd name="T57" fmla="*/ 136 h 136"/>
                <a:gd name="T58" fmla="*/ 170 w 185"/>
                <a:gd name="T59" fmla="*/ 131 h 136"/>
                <a:gd name="T60" fmla="*/ 185 w 185"/>
                <a:gd name="T61" fmla="*/ 114 h 136"/>
                <a:gd name="T62" fmla="*/ 178 w 185"/>
                <a:gd name="T63" fmla="*/ 109 h 136"/>
                <a:gd name="T64" fmla="*/ 176 w 185"/>
                <a:gd name="T65" fmla="*/ 10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136">
                  <a:moveTo>
                    <a:pt x="176" y="107"/>
                  </a:moveTo>
                  <a:cubicBezTo>
                    <a:pt x="172" y="103"/>
                    <a:pt x="167" y="99"/>
                    <a:pt x="160" y="94"/>
                  </a:cubicBezTo>
                  <a:cubicBezTo>
                    <a:pt x="159" y="93"/>
                    <a:pt x="158" y="92"/>
                    <a:pt x="157" y="91"/>
                  </a:cubicBezTo>
                  <a:cubicBezTo>
                    <a:pt x="151" y="87"/>
                    <a:pt x="145" y="82"/>
                    <a:pt x="138" y="77"/>
                  </a:cubicBezTo>
                  <a:cubicBezTo>
                    <a:pt x="132" y="72"/>
                    <a:pt x="125" y="67"/>
                    <a:pt x="119" y="63"/>
                  </a:cubicBezTo>
                  <a:cubicBezTo>
                    <a:pt x="113" y="59"/>
                    <a:pt x="108" y="55"/>
                    <a:pt x="102" y="52"/>
                  </a:cubicBezTo>
                  <a:cubicBezTo>
                    <a:pt x="101" y="51"/>
                    <a:pt x="100" y="50"/>
                    <a:pt x="99" y="50"/>
                  </a:cubicBezTo>
                  <a:cubicBezTo>
                    <a:pt x="92" y="45"/>
                    <a:pt x="86" y="41"/>
                    <a:pt x="79" y="37"/>
                  </a:cubicBezTo>
                  <a:cubicBezTo>
                    <a:pt x="73" y="33"/>
                    <a:pt x="66" y="29"/>
                    <a:pt x="60" y="25"/>
                  </a:cubicBezTo>
                  <a:cubicBezTo>
                    <a:pt x="53" y="21"/>
                    <a:pt x="47" y="18"/>
                    <a:pt x="41" y="15"/>
                  </a:cubicBezTo>
                  <a:cubicBezTo>
                    <a:pt x="41" y="15"/>
                    <a:pt x="40" y="14"/>
                    <a:pt x="40" y="14"/>
                  </a:cubicBezTo>
                  <a:cubicBezTo>
                    <a:pt x="32" y="10"/>
                    <a:pt x="25" y="6"/>
                    <a:pt x="21" y="4"/>
                  </a:cubicBezTo>
                  <a:cubicBezTo>
                    <a:pt x="20" y="4"/>
                    <a:pt x="20" y="3"/>
                    <a:pt x="20" y="3"/>
                  </a:cubicBezTo>
                  <a:cubicBezTo>
                    <a:pt x="15" y="1"/>
                    <a:pt x="13" y="0"/>
                    <a:pt x="13" y="0"/>
                  </a:cubicBezTo>
                  <a:cubicBezTo>
                    <a:pt x="0" y="25"/>
                    <a:pt x="0" y="25"/>
                    <a:pt x="0" y="25"/>
                  </a:cubicBezTo>
                  <a:cubicBezTo>
                    <a:pt x="0" y="25"/>
                    <a:pt x="3" y="26"/>
                    <a:pt x="8" y="29"/>
                  </a:cubicBezTo>
                  <a:cubicBezTo>
                    <a:pt x="9" y="29"/>
                    <a:pt x="11" y="30"/>
                    <a:pt x="13" y="31"/>
                  </a:cubicBezTo>
                  <a:cubicBezTo>
                    <a:pt x="17" y="34"/>
                    <a:pt x="22" y="36"/>
                    <a:pt x="28" y="40"/>
                  </a:cubicBezTo>
                  <a:cubicBezTo>
                    <a:pt x="29" y="41"/>
                    <a:pt x="31" y="42"/>
                    <a:pt x="33" y="43"/>
                  </a:cubicBezTo>
                  <a:cubicBezTo>
                    <a:pt x="39" y="46"/>
                    <a:pt x="46" y="50"/>
                    <a:pt x="53" y="54"/>
                  </a:cubicBezTo>
                  <a:cubicBezTo>
                    <a:pt x="59" y="58"/>
                    <a:pt x="66" y="62"/>
                    <a:pt x="72" y="66"/>
                  </a:cubicBezTo>
                  <a:cubicBezTo>
                    <a:pt x="77" y="69"/>
                    <a:pt x="82" y="72"/>
                    <a:pt x="87" y="76"/>
                  </a:cubicBezTo>
                  <a:cubicBezTo>
                    <a:pt x="88" y="77"/>
                    <a:pt x="90" y="78"/>
                    <a:pt x="92" y="79"/>
                  </a:cubicBezTo>
                  <a:cubicBezTo>
                    <a:pt x="99" y="84"/>
                    <a:pt x="105" y="88"/>
                    <a:pt x="112" y="93"/>
                  </a:cubicBezTo>
                  <a:cubicBezTo>
                    <a:pt x="118" y="98"/>
                    <a:pt x="125" y="103"/>
                    <a:pt x="131" y="107"/>
                  </a:cubicBezTo>
                  <a:cubicBezTo>
                    <a:pt x="135" y="110"/>
                    <a:pt x="139" y="113"/>
                    <a:pt x="142" y="116"/>
                  </a:cubicBezTo>
                  <a:cubicBezTo>
                    <a:pt x="145" y="118"/>
                    <a:pt x="147" y="120"/>
                    <a:pt x="150" y="122"/>
                  </a:cubicBezTo>
                  <a:cubicBezTo>
                    <a:pt x="154" y="126"/>
                    <a:pt x="157" y="128"/>
                    <a:pt x="160" y="131"/>
                  </a:cubicBezTo>
                  <a:cubicBezTo>
                    <a:pt x="164" y="134"/>
                    <a:pt x="166" y="136"/>
                    <a:pt x="166" y="136"/>
                  </a:cubicBezTo>
                  <a:cubicBezTo>
                    <a:pt x="170" y="131"/>
                    <a:pt x="170" y="131"/>
                    <a:pt x="170" y="131"/>
                  </a:cubicBezTo>
                  <a:cubicBezTo>
                    <a:pt x="185" y="114"/>
                    <a:pt x="185" y="114"/>
                    <a:pt x="185" y="114"/>
                  </a:cubicBezTo>
                  <a:cubicBezTo>
                    <a:pt x="185" y="114"/>
                    <a:pt x="183" y="112"/>
                    <a:pt x="178" y="109"/>
                  </a:cubicBezTo>
                  <a:cubicBezTo>
                    <a:pt x="178" y="108"/>
                    <a:pt x="177" y="107"/>
                    <a:pt x="176" y="107"/>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25" name="Freeform 22"/>
            <p:cNvSpPr>
              <a:spLocks/>
            </p:cNvSpPr>
            <p:nvPr/>
          </p:nvSpPr>
          <p:spPr bwMode="auto">
            <a:xfrm>
              <a:off x="5167313" y="4927600"/>
              <a:ext cx="515938" cy="220663"/>
            </a:xfrm>
            <a:custGeom>
              <a:avLst/>
              <a:gdLst>
                <a:gd name="T0" fmla="*/ 173 w 203"/>
                <a:gd name="T1" fmla="*/ 51 h 87"/>
                <a:gd name="T2" fmla="*/ 172 w 203"/>
                <a:gd name="T3" fmla="*/ 51 h 87"/>
                <a:gd name="T4" fmla="*/ 151 w 203"/>
                <a:gd name="T5" fmla="*/ 44 h 87"/>
                <a:gd name="T6" fmla="*/ 130 w 203"/>
                <a:gd name="T7" fmla="*/ 37 h 87"/>
                <a:gd name="T8" fmla="*/ 109 w 203"/>
                <a:gd name="T9" fmla="*/ 30 h 87"/>
                <a:gd name="T10" fmla="*/ 106 w 203"/>
                <a:gd name="T11" fmla="*/ 29 h 87"/>
                <a:gd name="T12" fmla="*/ 88 w 203"/>
                <a:gd name="T13" fmla="*/ 24 h 87"/>
                <a:gd name="T14" fmla="*/ 70 w 203"/>
                <a:gd name="T15" fmla="*/ 18 h 87"/>
                <a:gd name="T16" fmla="*/ 67 w 203"/>
                <a:gd name="T17" fmla="*/ 17 h 87"/>
                <a:gd name="T18" fmla="*/ 53 w 203"/>
                <a:gd name="T19" fmla="*/ 13 h 87"/>
                <a:gd name="T20" fmla="*/ 45 w 203"/>
                <a:gd name="T21" fmla="*/ 11 h 87"/>
                <a:gd name="T22" fmla="*/ 38 w 203"/>
                <a:gd name="T23" fmla="*/ 9 h 87"/>
                <a:gd name="T24" fmla="*/ 24 w 203"/>
                <a:gd name="T25" fmla="*/ 5 h 87"/>
                <a:gd name="T26" fmla="*/ 8 w 203"/>
                <a:gd name="T27" fmla="*/ 0 h 87"/>
                <a:gd name="T28" fmla="*/ 0 w 203"/>
                <a:gd name="T29" fmla="*/ 25 h 87"/>
                <a:gd name="T30" fmla="*/ 18 w 203"/>
                <a:gd name="T31" fmla="*/ 30 h 87"/>
                <a:gd name="T32" fmla="*/ 31 w 203"/>
                <a:gd name="T33" fmla="*/ 34 h 87"/>
                <a:gd name="T34" fmla="*/ 39 w 203"/>
                <a:gd name="T35" fmla="*/ 37 h 87"/>
                <a:gd name="T36" fmla="*/ 46 w 203"/>
                <a:gd name="T37" fmla="*/ 38 h 87"/>
                <a:gd name="T38" fmla="*/ 60 w 203"/>
                <a:gd name="T39" fmla="*/ 43 h 87"/>
                <a:gd name="T40" fmla="*/ 62 w 203"/>
                <a:gd name="T41" fmla="*/ 43 h 87"/>
                <a:gd name="T42" fmla="*/ 82 w 203"/>
                <a:gd name="T43" fmla="*/ 50 h 87"/>
                <a:gd name="T44" fmla="*/ 98 w 203"/>
                <a:gd name="T45" fmla="*/ 55 h 87"/>
                <a:gd name="T46" fmla="*/ 103 w 203"/>
                <a:gd name="T47" fmla="*/ 56 h 87"/>
                <a:gd name="T48" fmla="*/ 124 w 203"/>
                <a:gd name="T49" fmla="*/ 63 h 87"/>
                <a:gd name="T50" fmla="*/ 145 w 203"/>
                <a:gd name="T51" fmla="*/ 70 h 87"/>
                <a:gd name="T52" fmla="*/ 164 w 203"/>
                <a:gd name="T53" fmla="*/ 76 h 87"/>
                <a:gd name="T54" fmla="*/ 166 w 203"/>
                <a:gd name="T55" fmla="*/ 77 h 87"/>
                <a:gd name="T56" fmla="*/ 187 w 203"/>
                <a:gd name="T57" fmla="*/ 84 h 87"/>
                <a:gd name="T58" fmla="*/ 194 w 203"/>
                <a:gd name="T59" fmla="*/ 87 h 87"/>
                <a:gd name="T60" fmla="*/ 203 w 203"/>
                <a:gd name="T61" fmla="*/ 61 h 87"/>
                <a:gd name="T62" fmla="*/ 193 w 203"/>
                <a:gd name="T63" fmla="*/ 58 h 87"/>
                <a:gd name="T64" fmla="*/ 173 w 203"/>
                <a:gd name="T6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3" h="87">
                  <a:moveTo>
                    <a:pt x="173" y="51"/>
                  </a:moveTo>
                  <a:cubicBezTo>
                    <a:pt x="172" y="51"/>
                    <a:pt x="172" y="51"/>
                    <a:pt x="172" y="51"/>
                  </a:cubicBezTo>
                  <a:cubicBezTo>
                    <a:pt x="166" y="48"/>
                    <a:pt x="158" y="46"/>
                    <a:pt x="151" y="44"/>
                  </a:cubicBezTo>
                  <a:cubicBezTo>
                    <a:pt x="144" y="41"/>
                    <a:pt x="137" y="39"/>
                    <a:pt x="130" y="37"/>
                  </a:cubicBezTo>
                  <a:cubicBezTo>
                    <a:pt x="123" y="35"/>
                    <a:pt x="116" y="32"/>
                    <a:pt x="109" y="30"/>
                  </a:cubicBezTo>
                  <a:cubicBezTo>
                    <a:pt x="108" y="30"/>
                    <a:pt x="107" y="29"/>
                    <a:pt x="106" y="29"/>
                  </a:cubicBezTo>
                  <a:cubicBezTo>
                    <a:pt x="100" y="27"/>
                    <a:pt x="94" y="25"/>
                    <a:pt x="88" y="24"/>
                  </a:cubicBezTo>
                  <a:cubicBezTo>
                    <a:pt x="82" y="22"/>
                    <a:pt x="76" y="20"/>
                    <a:pt x="70" y="18"/>
                  </a:cubicBezTo>
                  <a:cubicBezTo>
                    <a:pt x="69" y="18"/>
                    <a:pt x="68" y="17"/>
                    <a:pt x="67" y="17"/>
                  </a:cubicBezTo>
                  <a:cubicBezTo>
                    <a:pt x="62" y="16"/>
                    <a:pt x="57" y="14"/>
                    <a:pt x="53" y="13"/>
                  </a:cubicBezTo>
                  <a:cubicBezTo>
                    <a:pt x="50" y="12"/>
                    <a:pt x="48" y="12"/>
                    <a:pt x="45" y="11"/>
                  </a:cubicBezTo>
                  <a:cubicBezTo>
                    <a:pt x="43" y="10"/>
                    <a:pt x="40" y="9"/>
                    <a:pt x="38" y="9"/>
                  </a:cubicBezTo>
                  <a:cubicBezTo>
                    <a:pt x="33" y="7"/>
                    <a:pt x="28" y="6"/>
                    <a:pt x="24" y="5"/>
                  </a:cubicBezTo>
                  <a:cubicBezTo>
                    <a:pt x="14" y="2"/>
                    <a:pt x="8" y="0"/>
                    <a:pt x="8" y="0"/>
                  </a:cubicBezTo>
                  <a:cubicBezTo>
                    <a:pt x="0" y="25"/>
                    <a:pt x="0" y="25"/>
                    <a:pt x="0" y="25"/>
                  </a:cubicBezTo>
                  <a:cubicBezTo>
                    <a:pt x="0" y="25"/>
                    <a:pt x="7" y="27"/>
                    <a:pt x="18" y="30"/>
                  </a:cubicBezTo>
                  <a:cubicBezTo>
                    <a:pt x="22" y="32"/>
                    <a:pt x="26" y="33"/>
                    <a:pt x="31" y="34"/>
                  </a:cubicBezTo>
                  <a:cubicBezTo>
                    <a:pt x="34" y="35"/>
                    <a:pt x="36" y="36"/>
                    <a:pt x="39" y="37"/>
                  </a:cubicBezTo>
                  <a:cubicBezTo>
                    <a:pt x="41" y="37"/>
                    <a:pt x="44" y="38"/>
                    <a:pt x="46" y="38"/>
                  </a:cubicBezTo>
                  <a:cubicBezTo>
                    <a:pt x="50" y="40"/>
                    <a:pt x="55" y="41"/>
                    <a:pt x="60" y="43"/>
                  </a:cubicBezTo>
                  <a:cubicBezTo>
                    <a:pt x="61" y="43"/>
                    <a:pt x="61" y="43"/>
                    <a:pt x="62" y="43"/>
                  </a:cubicBezTo>
                  <a:cubicBezTo>
                    <a:pt x="68" y="45"/>
                    <a:pt x="75" y="47"/>
                    <a:pt x="82" y="50"/>
                  </a:cubicBezTo>
                  <a:cubicBezTo>
                    <a:pt x="87" y="51"/>
                    <a:pt x="92" y="53"/>
                    <a:pt x="98" y="55"/>
                  </a:cubicBezTo>
                  <a:cubicBezTo>
                    <a:pt x="99" y="55"/>
                    <a:pt x="101" y="56"/>
                    <a:pt x="103" y="56"/>
                  </a:cubicBezTo>
                  <a:cubicBezTo>
                    <a:pt x="110" y="58"/>
                    <a:pt x="117" y="61"/>
                    <a:pt x="124" y="63"/>
                  </a:cubicBezTo>
                  <a:cubicBezTo>
                    <a:pt x="131" y="65"/>
                    <a:pt x="138" y="68"/>
                    <a:pt x="145" y="70"/>
                  </a:cubicBezTo>
                  <a:cubicBezTo>
                    <a:pt x="152" y="72"/>
                    <a:pt x="158" y="74"/>
                    <a:pt x="164" y="76"/>
                  </a:cubicBezTo>
                  <a:cubicBezTo>
                    <a:pt x="164" y="77"/>
                    <a:pt x="165" y="77"/>
                    <a:pt x="166" y="77"/>
                  </a:cubicBezTo>
                  <a:cubicBezTo>
                    <a:pt x="174" y="80"/>
                    <a:pt x="182" y="83"/>
                    <a:pt x="187" y="84"/>
                  </a:cubicBezTo>
                  <a:cubicBezTo>
                    <a:pt x="191" y="86"/>
                    <a:pt x="194" y="87"/>
                    <a:pt x="194" y="87"/>
                  </a:cubicBezTo>
                  <a:cubicBezTo>
                    <a:pt x="203" y="61"/>
                    <a:pt x="203" y="61"/>
                    <a:pt x="203" y="61"/>
                  </a:cubicBezTo>
                  <a:cubicBezTo>
                    <a:pt x="203" y="61"/>
                    <a:pt x="199" y="60"/>
                    <a:pt x="193" y="58"/>
                  </a:cubicBezTo>
                  <a:cubicBezTo>
                    <a:pt x="188" y="56"/>
                    <a:pt x="181" y="54"/>
                    <a:pt x="173" y="51"/>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26" name="Freeform 23"/>
            <p:cNvSpPr>
              <a:spLocks/>
            </p:cNvSpPr>
            <p:nvPr/>
          </p:nvSpPr>
          <p:spPr bwMode="auto">
            <a:xfrm>
              <a:off x="4157663" y="4740275"/>
              <a:ext cx="520700" cy="136525"/>
            </a:xfrm>
            <a:custGeom>
              <a:avLst/>
              <a:gdLst>
                <a:gd name="T0" fmla="*/ 174 w 205"/>
                <a:gd name="T1" fmla="*/ 24 h 54"/>
                <a:gd name="T2" fmla="*/ 164 w 205"/>
                <a:gd name="T3" fmla="*/ 22 h 54"/>
                <a:gd name="T4" fmla="*/ 142 w 205"/>
                <a:gd name="T5" fmla="*/ 19 h 54"/>
                <a:gd name="T6" fmla="*/ 120 w 205"/>
                <a:gd name="T7" fmla="*/ 16 h 54"/>
                <a:gd name="T8" fmla="*/ 104 w 205"/>
                <a:gd name="T9" fmla="*/ 13 h 54"/>
                <a:gd name="T10" fmla="*/ 98 w 205"/>
                <a:gd name="T11" fmla="*/ 12 h 54"/>
                <a:gd name="T12" fmla="*/ 76 w 205"/>
                <a:gd name="T13" fmla="*/ 9 h 54"/>
                <a:gd name="T14" fmla="*/ 54 w 205"/>
                <a:gd name="T15" fmla="*/ 6 h 54"/>
                <a:gd name="T16" fmla="*/ 35 w 205"/>
                <a:gd name="T17" fmla="*/ 4 h 54"/>
                <a:gd name="T18" fmla="*/ 33 w 205"/>
                <a:gd name="T19" fmla="*/ 4 h 54"/>
                <a:gd name="T20" fmla="*/ 10 w 205"/>
                <a:gd name="T21" fmla="*/ 1 h 54"/>
                <a:gd name="T22" fmla="*/ 3 w 205"/>
                <a:gd name="T23" fmla="*/ 0 h 54"/>
                <a:gd name="T24" fmla="*/ 0 w 205"/>
                <a:gd name="T25" fmla="*/ 24 h 54"/>
                <a:gd name="T26" fmla="*/ 5 w 205"/>
                <a:gd name="T27" fmla="*/ 25 h 54"/>
                <a:gd name="T28" fmla="*/ 27 w 205"/>
                <a:gd name="T29" fmla="*/ 28 h 54"/>
                <a:gd name="T30" fmla="*/ 32 w 205"/>
                <a:gd name="T31" fmla="*/ 28 h 54"/>
                <a:gd name="T32" fmla="*/ 49 w 205"/>
                <a:gd name="T33" fmla="*/ 30 h 54"/>
                <a:gd name="T34" fmla="*/ 71 w 205"/>
                <a:gd name="T35" fmla="*/ 33 h 54"/>
                <a:gd name="T36" fmla="*/ 93 w 205"/>
                <a:gd name="T37" fmla="*/ 37 h 54"/>
                <a:gd name="T38" fmla="*/ 101 w 205"/>
                <a:gd name="T39" fmla="*/ 38 h 54"/>
                <a:gd name="T40" fmla="*/ 115 w 205"/>
                <a:gd name="T41" fmla="*/ 40 h 54"/>
                <a:gd name="T42" fmla="*/ 136 w 205"/>
                <a:gd name="T43" fmla="*/ 43 h 54"/>
                <a:gd name="T44" fmla="*/ 158 w 205"/>
                <a:gd name="T45" fmla="*/ 47 h 54"/>
                <a:gd name="T46" fmla="*/ 170 w 205"/>
                <a:gd name="T47" fmla="*/ 49 h 54"/>
                <a:gd name="T48" fmla="*/ 180 w 205"/>
                <a:gd name="T49" fmla="*/ 51 h 54"/>
                <a:gd name="T50" fmla="*/ 201 w 205"/>
                <a:gd name="T51" fmla="*/ 54 h 54"/>
                <a:gd name="T52" fmla="*/ 205 w 205"/>
                <a:gd name="T53" fmla="*/ 29 h 54"/>
                <a:gd name="T54" fmla="*/ 186 w 205"/>
                <a:gd name="T55" fmla="*/ 26 h 54"/>
                <a:gd name="T56" fmla="*/ 174 w 205"/>
                <a:gd name="T57"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5" h="54">
                  <a:moveTo>
                    <a:pt x="174" y="24"/>
                  </a:moveTo>
                  <a:cubicBezTo>
                    <a:pt x="171" y="23"/>
                    <a:pt x="167" y="23"/>
                    <a:pt x="164" y="22"/>
                  </a:cubicBezTo>
                  <a:cubicBezTo>
                    <a:pt x="157" y="21"/>
                    <a:pt x="150" y="20"/>
                    <a:pt x="142" y="19"/>
                  </a:cubicBezTo>
                  <a:cubicBezTo>
                    <a:pt x="135" y="18"/>
                    <a:pt x="128" y="17"/>
                    <a:pt x="120" y="16"/>
                  </a:cubicBezTo>
                  <a:cubicBezTo>
                    <a:pt x="115" y="15"/>
                    <a:pt x="110" y="14"/>
                    <a:pt x="104" y="13"/>
                  </a:cubicBezTo>
                  <a:cubicBezTo>
                    <a:pt x="102" y="13"/>
                    <a:pt x="100" y="13"/>
                    <a:pt x="98" y="12"/>
                  </a:cubicBezTo>
                  <a:cubicBezTo>
                    <a:pt x="91" y="11"/>
                    <a:pt x="84" y="10"/>
                    <a:pt x="76" y="9"/>
                  </a:cubicBezTo>
                  <a:cubicBezTo>
                    <a:pt x="69" y="8"/>
                    <a:pt x="61" y="7"/>
                    <a:pt x="54" y="6"/>
                  </a:cubicBezTo>
                  <a:cubicBezTo>
                    <a:pt x="47" y="6"/>
                    <a:pt x="41" y="5"/>
                    <a:pt x="35" y="4"/>
                  </a:cubicBezTo>
                  <a:cubicBezTo>
                    <a:pt x="34" y="4"/>
                    <a:pt x="33" y="4"/>
                    <a:pt x="33" y="4"/>
                  </a:cubicBezTo>
                  <a:cubicBezTo>
                    <a:pt x="23" y="3"/>
                    <a:pt x="16" y="2"/>
                    <a:pt x="10" y="1"/>
                  </a:cubicBezTo>
                  <a:cubicBezTo>
                    <a:pt x="6" y="0"/>
                    <a:pt x="3" y="0"/>
                    <a:pt x="3" y="0"/>
                  </a:cubicBezTo>
                  <a:cubicBezTo>
                    <a:pt x="0" y="24"/>
                    <a:pt x="0" y="24"/>
                    <a:pt x="0" y="24"/>
                  </a:cubicBezTo>
                  <a:cubicBezTo>
                    <a:pt x="0" y="24"/>
                    <a:pt x="2" y="25"/>
                    <a:pt x="5" y="25"/>
                  </a:cubicBezTo>
                  <a:cubicBezTo>
                    <a:pt x="9" y="25"/>
                    <a:pt x="17" y="26"/>
                    <a:pt x="27" y="28"/>
                  </a:cubicBezTo>
                  <a:cubicBezTo>
                    <a:pt x="28" y="28"/>
                    <a:pt x="30" y="28"/>
                    <a:pt x="32" y="28"/>
                  </a:cubicBezTo>
                  <a:cubicBezTo>
                    <a:pt x="37" y="29"/>
                    <a:pt x="43" y="30"/>
                    <a:pt x="49" y="30"/>
                  </a:cubicBezTo>
                  <a:cubicBezTo>
                    <a:pt x="56" y="31"/>
                    <a:pt x="63" y="32"/>
                    <a:pt x="71" y="33"/>
                  </a:cubicBezTo>
                  <a:cubicBezTo>
                    <a:pt x="78" y="34"/>
                    <a:pt x="85" y="35"/>
                    <a:pt x="93" y="37"/>
                  </a:cubicBezTo>
                  <a:cubicBezTo>
                    <a:pt x="95" y="37"/>
                    <a:pt x="98" y="37"/>
                    <a:pt x="101" y="38"/>
                  </a:cubicBezTo>
                  <a:cubicBezTo>
                    <a:pt x="105" y="38"/>
                    <a:pt x="110" y="39"/>
                    <a:pt x="115" y="40"/>
                  </a:cubicBezTo>
                  <a:cubicBezTo>
                    <a:pt x="122" y="41"/>
                    <a:pt x="129" y="42"/>
                    <a:pt x="136" y="43"/>
                  </a:cubicBezTo>
                  <a:cubicBezTo>
                    <a:pt x="144" y="44"/>
                    <a:pt x="151" y="46"/>
                    <a:pt x="158" y="47"/>
                  </a:cubicBezTo>
                  <a:cubicBezTo>
                    <a:pt x="162" y="47"/>
                    <a:pt x="166" y="48"/>
                    <a:pt x="170" y="49"/>
                  </a:cubicBezTo>
                  <a:cubicBezTo>
                    <a:pt x="173" y="49"/>
                    <a:pt x="177" y="50"/>
                    <a:pt x="180" y="51"/>
                  </a:cubicBezTo>
                  <a:cubicBezTo>
                    <a:pt x="193" y="53"/>
                    <a:pt x="201" y="54"/>
                    <a:pt x="201" y="54"/>
                  </a:cubicBezTo>
                  <a:cubicBezTo>
                    <a:pt x="205" y="29"/>
                    <a:pt x="205" y="29"/>
                    <a:pt x="205" y="29"/>
                  </a:cubicBezTo>
                  <a:cubicBezTo>
                    <a:pt x="205" y="29"/>
                    <a:pt x="198" y="28"/>
                    <a:pt x="186" y="26"/>
                  </a:cubicBezTo>
                  <a:cubicBezTo>
                    <a:pt x="182" y="25"/>
                    <a:pt x="178" y="25"/>
                    <a:pt x="174" y="24"/>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27" name="Freeform 24"/>
            <p:cNvSpPr>
              <a:spLocks/>
            </p:cNvSpPr>
            <p:nvPr/>
          </p:nvSpPr>
          <p:spPr bwMode="auto">
            <a:xfrm>
              <a:off x="3127375" y="4656138"/>
              <a:ext cx="520700" cy="93663"/>
            </a:xfrm>
            <a:custGeom>
              <a:avLst/>
              <a:gdLst>
                <a:gd name="T0" fmla="*/ 277 w 328"/>
                <a:gd name="T1" fmla="*/ 19 h 59"/>
                <a:gd name="T2" fmla="*/ 240 w 328"/>
                <a:gd name="T3" fmla="*/ 16 h 59"/>
                <a:gd name="T4" fmla="*/ 205 w 328"/>
                <a:gd name="T5" fmla="*/ 14 h 59"/>
                <a:gd name="T6" fmla="*/ 170 w 328"/>
                <a:gd name="T7" fmla="*/ 11 h 59"/>
                <a:gd name="T8" fmla="*/ 135 w 328"/>
                <a:gd name="T9" fmla="*/ 9 h 59"/>
                <a:gd name="T10" fmla="*/ 98 w 328"/>
                <a:gd name="T11" fmla="*/ 6 h 59"/>
                <a:gd name="T12" fmla="*/ 63 w 328"/>
                <a:gd name="T13" fmla="*/ 5 h 59"/>
                <a:gd name="T14" fmla="*/ 28 w 328"/>
                <a:gd name="T15" fmla="*/ 1 h 59"/>
                <a:gd name="T16" fmla="*/ 4 w 328"/>
                <a:gd name="T17" fmla="*/ 0 h 59"/>
                <a:gd name="T18" fmla="*/ 0 w 328"/>
                <a:gd name="T19" fmla="*/ 37 h 59"/>
                <a:gd name="T20" fmla="*/ 20 w 328"/>
                <a:gd name="T21" fmla="*/ 38 h 59"/>
                <a:gd name="T22" fmla="*/ 55 w 328"/>
                <a:gd name="T23" fmla="*/ 40 h 59"/>
                <a:gd name="T24" fmla="*/ 90 w 328"/>
                <a:gd name="T25" fmla="*/ 43 h 59"/>
                <a:gd name="T26" fmla="*/ 125 w 328"/>
                <a:gd name="T27" fmla="*/ 45 h 59"/>
                <a:gd name="T28" fmla="*/ 162 w 328"/>
                <a:gd name="T29" fmla="*/ 48 h 59"/>
                <a:gd name="T30" fmla="*/ 197 w 328"/>
                <a:gd name="T31" fmla="*/ 51 h 59"/>
                <a:gd name="T32" fmla="*/ 232 w 328"/>
                <a:gd name="T33" fmla="*/ 53 h 59"/>
                <a:gd name="T34" fmla="*/ 267 w 328"/>
                <a:gd name="T35" fmla="*/ 56 h 59"/>
                <a:gd name="T36" fmla="*/ 304 w 328"/>
                <a:gd name="T37" fmla="*/ 57 h 59"/>
                <a:gd name="T38" fmla="*/ 326 w 328"/>
                <a:gd name="T39" fmla="*/ 59 h 59"/>
                <a:gd name="T40" fmla="*/ 328 w 328"/>
                <a:gd name="T41" fmla="*/ 22 h 59"/>
                <a:gd name="T42" fmla="*/ 312 w 328"/>
                <a:gd name="T43" fmla="*/ 21 h 59"/>
                <a:gd name="T44" fmla="*/ 277 w 328"/>
                <a:gd name="T45"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8" h="59">
                  <a:moveTo>
                    <a:pt x="277" y="19"/>
                  </a:moveTo>
                  <a:lnTo>
                    <a:pt x="240" y="16"/>
                  </a:lnTo>
                  <a:lnTo>
                    <a:pt x="205" y="14"/>
                  </a:lnTo>
                  <a:lnTo>
                    <a:pt x="170" y="11"/>
                  </a:lnTo>
                  <a:lnTo>
                    <a:pt x="135" y="9"/>
                  </a:lnTo>
                  <a:lnTo>
                    <a:pt x="98" y="6"/>
                  </a:lnTo>
                  <a:lnTo>
                    <a:pt x="63" y="5"/>
                  </a:lnTo>
                  <a:lnTo>
                    <a:pt x="28" y="1"/>
                  </a:lnTo>
                  <a:lnTo>
                    <a:pt x="4" y="0"/>
                  </a:lnTo>
                  <a:lnTo>
                    <a:pt x="0" y="37"/>
                  </a:lnTo>
                  <a:lnTo>
                    <a:pt x="20" y="38"/>
                  </a:lnTo>
                  <a:lnTo>
                    <a:pt x="55" y="40"/>
                  </a:lnTo>
                  <a:lnTo>
                    <a:pt x="90" y="43"/>
                  </a:lnTo>
                  <a:lnTo>
                    <a:pt x="125" y="45"/>
                  </a:lnTo>
                  <a:lnTo>
                    <a:pt x="162" y="48"/>
                  </a:lnTo>
                  <a:lnTo>
                    <a:pt x="197" y="51"/>
                  </a:lnTo>
                  <a:lnTo>
                    <a:pt x="232" y="53"/>
                  </a:lnTo>
                  <a:lnTo>
                    <a:pt x="267" y="56"/>
                  </a:lnTo>
                  <a:lnTo>
                    <a:pt x="304" y="57"/>
                  </a:lnTo>
                  <a:lnTo>
                    <a:pt x="326" y="59"/>
                  </a:lnTo>
                  <a:lnTo>
                    <a:pt x="328" y="22"/>
                  </a:lnTo>
                  <a:lnTo>
                    <a:pt x="312" y="21"/>
                  </a:lnTo>
                  <a:lnTo>
                    <a:pt x="277" y="19"/>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28" name="Freeform 25"/>
            <p:cNvSpPr>
              <a:spLocks/>
            </p:cNvSpPr>
            <p:nvPr/>
          </p:nvSpPr>
          <p:spPr bwMode="auto">
            <a:xfrm>
              <a:off x="2098675" y="4594225"/>
              <a:ext cx="519113" cy="82550"/>
            </a:xfrm>
            <a:custGeom>
              <a:avLst/>
              <a:gdLst>
                <a:gd name="T0" fmla="*/ 196 w 205"/>
                <a:gd name="T1" fmla="*/ 10 h 32"/>
                <a:gd name="T2" fmla="*/ 187 w 205"/>
                <a:gd name="T3" fmla="*/ 10 h 32"/>
                <a:gd name="T4" fmla="*/ 178 w 205"/>
                <a:gd name="T5" fmla="*/ 9 h 32"/>
                <a:gd name="T6" fmla="*/ 169 w 205"/>
                <a:gd name="T7" fmla="*/ 9 h 32"/>
                <a:gd name="T8" fmla="*/ 155 w 205"/>
                <a:gd name="T9" fmla="*/ 8 h 32"/>
                <a:gd name="T10" fmla="*/ 142 w 205"/>
                <a:gd name="T11" fmla="*/ 7 h 32"/>
                <a:gd name="T12" fmla="*/ 133 w 205"/>
                <a:gd name="T13" fmla="*/ 7 h 32"/>
                <a:gd name="T14" fmla="*/ 115 w 205"/>
                <a:gd name="T15" fmla="*/ 6 h 32"/>
                <a:gd name="T16" fmla="*/ 106 w 205"/>
                <a:gd name="T17" fmla="*/ 5 h 32"/>
                <a:gd name="T18" fmla="*/ 98 w 205"/>
                <a:gd name="T19" fmla="*/ 5 h 32"/>
                <a:gd name="T20" fmla="*/ 88 w 205"/>
                <a:gd name="T21" fmla="*/ 5 h 32"/>
                <a:gd name="T22" fmla="*/ 71 w 205"/>
                <a:gd name="T23" fmla="*/ 4 h 32"/>
                <a:gd name="T24" fmla="*/ 62 w 205"/>
                <a:gd name="T25" fmla="*/ 4 h 32"/>
                <a:gd name="T26" fmla="*/ 44 w 205"/>
                <a:gd name="T27" fmla="*/ 3 h 32"/>
                <a:gd name="T28" fmla="*/ 35 w 205"/>
                <a:gd name="T29" fmla="*/ 2 h 32"/>
                <a:gd name="T30" fmla="*/ 26 w 205"/>
                <a:gd name="T31" fmla="*/ 2 h 32"/>
                <a:gd name="T32" fmla="*/ 17 w 205"/>
                <a:gd name="T33" fmla="*/ 1 h 32"/>
                <a:gd name="T34" fmla="*/ 1 w 205"/>
                <a:gd name="T35" fmla="*/ 0 h 32"/>
                <a:gd name="T36" fmla="*/ 3 w 205"/>
                <a:gd name="T37" fmla="*/ 21 h 32"/>
                <a:gd name="T38" fmla="*/ 16 w 205"/>
                <a:gd name="T39" fmla="*/ 22 h 32"/>
                <a:gd name="T40" fmla="*/ 30 w 205"/>
                <a:gd name="T41" fmla="*/ 23 h 32"/>
                <a:gd name="T42" fmla="*/ 38 w 205"/>
                <a:gd name="T43" fmla="*/ 23 h 32"/>
                <a:gd name="T44" fmla="*/ 48 w 205"/>
                <a:gd name="T45" fmla="*/ 24 h 32"/>
                <a:gd name="T46" fmla="*/ 61 w 205"/>
                <a:gd name="T47" fmla="*/ 24 h 32"/>
                <a:gd name="T48" fmla="*/ 75 w 205"/>
                <a:gd name="T49" fmla="*/ 25 h 32"/>
                <a:gd name="T50" fmla="*/ 84 w 205"/>
                <a:gd name="T51" fmla="*/ 26 h 32"/>
                <a:gd name="T52" fmla="*/ 102 w 205"/>
                <a:gd name="T53" fmla="*/ 26 h 32"/>
                <a:gd name="T54" fmla="*/ 106 w 205"/>
                <a:gd name="T55" fmla="*/ 27 h 32"/>
                <a:gd name="T56" fmla="*/ 119 w 205"/>
                <a:gd name="T57" fmla="*/ 27 h 32"/>
                <a:gd name="T58" fmla="*/ 128 w 205"/>
                <a:gd name="T59" fmla="*/ 28 h 32"/>
                <a:gd name="T60" fmla="*/ 146 w 205"/>
                <a:gd name="T61" fmla="*/ 29 h 32"/>
                <a:gd name="T62" fmla="*/ 155 w 205"/>
                <a:gd name="T63" fmla="*/ 29 h 32"/>
                <a:gd name="T64" fmla="*/ 171 w 205"/>
                <a:gd name="T65" fmla="*/ 30 h 32"/>
                <a:gd name="T66" fmla="*/ 173 w 205"/>
                <a:gd name="T67" fmla="*/ 30 h 32"/>
                <a:gd name="T68" fmla="*/ 191 w 205"/>
                <a:gd name="T69" fmla="*/ 31 h 32"/>
                <a:gd name="T70" fmla="*/ 195 w 205"/>
                <a:gd name="T71" fmla="*/ 32 h 32"/>
                <a:gd name="T72" fmla="*/ 203 w 205"/>
                <a:gd name="T73" fmla="*/ 32 h 32"/>
                <a:gd name="T74" fmla="*/ 205 w 205"/>
                <a:gd name="T75" fmla="*/ 1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5" h="32">
                  <a:moveTo>
                    <a:pt x="200" y="11"/>
                  </a:moveTo>
                  <a:cubicBezTo>
                    <a:pt x="199" y="11"/>
                    <a:pt x="197" y="10"/>
                    <a:pt x="196" y="10"/>
                  </a:cubicBezTo>
                  <a:cubicBezTo>
                    <a:pt x="196" y="10"/>
                    <a:pt x="196" y="10"/>
                    <a:pt x="196" y="10"/>
                  </a:cubicBezTo>
                  <a:cubicBezTo>
                    <a:pt x="193" y="10"/>
                    <a:pt x="190" y="10"/>
                    <a:pt x="187" y="10"/>
                  </a:cubicBezTo>
                  <a:cubicBezTo>
                    <a:pt x="184" y="10"/>
                    <a:pt x="181" y="9"/>
                    <a:pt x="178" y="9"/>
                  </a:cubicBezTo>
                  <a:cubicBezTo>
                    <a:pt x="178" y="9"/>
                    <a:pt x="178" y="9"/>
                    <a:pt x="178" y="9"/>
                  </a:cubicBezTo>
                  <a:cubicBezTo>
                    <a:pt x="176" y="9"/>
                    <a:pt x="174" y="9"/>
                    <a:pt x="173" y="9"/>
                  </a:cubicBezTo>
                  <a:cubicBezTo>
                    <a:pt x="172" y="9"/>
                    <a:pt x="170" y="9"/>
                    <a:pt x="169" y="9"/>
                  </a:cubicBezTo>
                  <a:cubicBezTo>
                    <a:pt x="166" y="8"/>
                    <a:pt x="163" y="8"/>
                    <a:pt x="160" y="8"/>
                  </a:cubicBezTo>
                  <a:cubicBezTo>
                    <a:pt x="159" y="8"/>
                    <a:pt x="157" y="8"/>
                    <a:pt x="155" y="8"/>
                  </a:cubicBezTo>
                  <a:cubicBezTo>
                    <a:pt x="154" y="8"/>
                    <a:pt x="153" y="8"/>
                    <a:pt x="151" y="8"/>
                  </a:cubicBezTo>
                  <a:cubicBezTo>
                    <a:pt x="148" y="7"/>
                    <a:pt x="145" y="7"/>
                    <a:pt x="142" y="7"/>
                  </a:cubicBezTo>
                  <a:cubicBezTo>
                    <a:pt x="139" y="7"/>
                    <a:pt x="136" y="7"/>
                    <a:pt x="133" y="7"/>
                  </a:cubicBezTo>
                  <a:cubicBezTo>
                    <a:pt x="133" y="7"/>
                    <a:pt x="133" y="7"/>
                    <a:pt x="133" y="7"/>
                  </a:cubicBezTo>
                  <a:cubicBezTo>
                    <a:pt x="130" y="7"/>
                    <a:pt x="127" y="6"/>
                    <a:pt x="124" y="6"/>
                  </a:cubicBezTo>
                  <a:cubicBezTo>
                    <a:pt x="121" y="6"/>
                    <a:pt x="118" y="6"/>
                    <a:pt x="115" y="6"/>
                  </a:cubicBezTo>
                  <a:cubicBezTo>
                    <a:pt x="114" y="6"/>
                    <a:pt x="112" y="6"/>
                    <a:pt x="111" y="6"/>
                  </a:cubicBezTo>
                  <a:cubicBezTo>
                    <a:pt x="109" y="6"/>
                    <a:pt x="108" y="6"/>
                    <a:pt x="106" y="5"/>
                  </a:cubicBezTo>
                  <a:cubicBezTo>
                    <a:pt x="105" y="5"/>
                    <a:pt x="104" y="5"/>
                    <a:pt x="103" y="5"/>
                  </a:cubicBezTo>
                  <a:cubicBezTo>
                    <a:pt x="101" y="5"/>
                    <a:pt x="99" y="5"/>
                    <a:pt x="98" y="5"/>
                  </a:cubicBezTo>
                  <a:cubicBezTo>
                    <a:pt x="95" y="5"/>
                    <a:pt x="92" y="5"/>
                    <a:pt x="89" y="5"/>
                  </a:cubicBezTo>
                  <a:cubicBezTo>
                    <a:pt x="88" y="5"/>
                    <a:pt x="88" y="5"/>
                    <a:pt x="88" y="5"/>
                  </a:cubicBezTo>
                  <a:cubicBezTo>
                    <a:pt x="85" y="5"/>
                    <a:pt x="82" y="4"/>
                    <a:pt x="80" y="4"/>
                  </a:cubicBezTo>
                  <a:cubicBezTo>
                    <a:pt x="77" y="4"/>
                    <a:pt x="74" y="4"/>
                    <a:pt x="71" y="4"/>
                  </a:cubicBezTo>
                  <a:cubicBezTo>
                    <a:pt x="69" y="4"/>
                    <a:pt x="67" y="4"/>
                    <a:pt x="66" y="4"/>
                  </a:cubicBezTo>
                  <a:cubicBezTo>
                    <a:pt x="64" y="4"/>
                    <a:pt x="63" y="4"/>
                    <a:pt x="62" y="4"/>
                  </a:cubicBezTo>
                  <a:cubicBezTo>
                    <a:pt x="59" y="3"/>
                    <a:pt x="56" y="3"/>
                    <a:pt x="53" y="3"/>
                  </a:cubicBezTo>
                  <a:cubicBezTo>
                    <a:pt x="50" y="3"/>
                    <a:pt x="47" y="3"/>
                    <a:pt x="44" y="3"/>
                  </a:cubicBezTo>
                  <a:cubicBezTo>
                    <a:pt x="44" y="3"/>
                    <a:pt x="43" y="3"/>
                    <a:pt x="43" y="3"/>
                  </a:cubicBezTo>
                  <a:cubicBezTo>
                    <a:pt x="40" y="3"/>
                    <a:pt x="38" y="2"/>
                    <a:pt x="35" y="2"/>
                  </a:cubicBezTo>
                  <a:cubicBezTo>
                    <a:pt x="34" y="2"/>
                    <a:pt x="33" y="2"/>
                    <a:pt x="33" y="2"/>
                  </a:cubicBezTo>
                  <a:cubicBezTo>
                    <a:pt x="30" y="2"/>
                    <a:pt x="28" y="2"/>
                    <a:pt x="26" y="2"/>
                  </a:cubicBezTo>
                  <a:cubicBezTo>
                    <a:pt x="24" y="2"/>
                    <a:pt x="23" y="2"/>
                    <a:pt x="21" y="2"/>
                  </a:cubicBezTo>
                  <a:cubicBezTo>
                    <a:pt x="20" y="1"/>
                    <a:pt x="18" y="1"/>
                    <a:pt x="17" y="1"/>
                  </a:cubicBezTo>
                  <a:cubicBezTo>
                    <a:pt x="14" y="1"/>
                    <a:pt x="11" y="1"/>
                    <a:pt x="8" y="1"/>
                  </a:cubicBezTo>
                  <a:cubicBezTo>
                    <a:pt x="4" y="1"/>
                    <a:pt x="1" y="0"/>
                    <a:pt x="1" y="0"/>
                  </a:cubicBezTo>
                  <a:cubicBezTo>
                    <a:pt x="0" y="21"/>
                    <a:pt x="0" y="21"/>
                    <a:pt x="0" y="21"/>
                  </a:cubicBezTo>
                  <a:cubicBezTo>
                    <a:pt x="0" y="21"/>
                    <a:pt x="1" y="21"/>
                    <a:pt x="3" y="21"/>
                  </a:cubicBezTo>
                  <a:cubicBezTo>
                    <a:pt x="6" y="21"/>
                    <a:pt x="9" y="22"/>
                    <a:pt x="12" y="22"/>
                  </a:cubicBezTo>
                  <a:cubicBezTo>
                    <a:pt x="13" y="22"/>
                    <a:pt x="15" y="22"/>
                    <a:pt x="16" y="22"/>
                  </a:cubicBezTo>
                  <a:cubicBezTo>
                    <a:pt x="18" y="22"/>
                    <a:pt x="19" y="22"/>
                    <a:pt x="21" y="22"/>
                  </a:cubicBezTo>
                  <a:cubicBezTo>
                    <a:pt x="24" y="22"/>
                    <a:pt x="27" y="23"/>
                    <a:pt x="30" y="23"/>
                  </a:cubicBezTo>
                  <a:cubicBezTo>
                    <a:pt x="31" y="23"/>
                    <a:pt x="31" y="23"/>
                    <a:pt x="32" y="23"/>
                  </a:cubicBezTo>
                  <a:cubicBezTo>
                    <a:pt x="34" y="23"/>
                    <a:pt x="36" y="23"/>
                    <a:pt x="38" y="23"/>
                  </a:cubicBezTo>
                  <a:cubicBezTo>
                    <a:pt x="39" y="23"/>
                    <a:pt x="39" y="23"/>
                    <a:pt x="39" y="23"/>
                  </a:cubicBezTo>
                  <a:cubicBezTo>
                    <a:pt x="42" y="23"/>
                    <a:pt x="45" y="24"/>
                    <a:pt x="48" y="24"/>
                  </a:cubicBezTo>
                  <a:cubicBezTo>
                    <a:pt x="51" y="24"/>
                    <a:pt x="54" y="24"/>
                    <a:pt x="57" y="24"/>
                  </a:cubicBezTo>
                  <a:cubicBezTo>
                    <a:pt x="58" y="24"/>
                    <a:pt x="60" y="24"/>
                    <a:pt x="61" y="24"/>
                  </a:cubicBezTo>
                  <a:cubicBezTo>
                    <a:pt x="62" y="25"/>
                    <a:pt x="64" y="25"/>
                    <a:pt x="66" y="25"/>
                  </a:cubicBezTo>
                  <a:cubicBezTo>
                    <a:pt x="69" y="25"/>
                    <a:pt x="72" y="25"/>
                    <a:pt x="75" y="25"/>
                  </a:cubicBezTo>
                  <a:cubicBezTo>
                    <a:pt x="78" y="25"/>
                    <a:pt x="80" y="25"/>
                    <a:pt x="83" y="26"/>
                  </a:cubicBezTo>
                  <a:cubicBezTo>
                    <a:pt x="83" y="26"/>
                    <a:pt x="84" y="26"/>
                    <a:pt x="84" y="26"/>
                  </a:cubicBezTo>
                  <a:cubicBezTo>
                    <a:pt x="87" y="26"/>
                    <a:pt x="90" y="26"/>
                    <a:pt x="93" y="26"/>
                  </a:cubicBezTo>
                  <a:cubicBezTo>
                    <a:pt x="96" y="26"/>
                    <a:pt x="99" y="26"/>
                    <a:pt x="102" y="26"/>
                  </a:cubicBezTo>
                  <a:cubicBezTo>
                    <a:pt x="102" y="26"/>
                    <a:pt x="102" y="26"/>
                    <a:pt x="102" y="26"/>
                  </a:cubicBezTo>
                  <a:cubicBezTo>
                    <a:pt x="103" y="26"/>
                    <a:pt x="104" y="26"/>
                    <a:pt x="106" y="27"/>
                  </a:cubicBezTo>
                  <a:cubicBezTo>
                    <a:pt x="107" y="27"/>
                    <a:pt x="109" y="27"/>
                    <a:pt x="111" y="27"/>
                  </a:cubicBezTo>
                  <a:cubicBezTo>
                    <a:pt x="113" y="27"/>
                    <a:pt x="116" y="27"/>
                    <a:pt x="119" y="27"/>
                  </a:cubicBezTo>
                  <a:cubicBezTo>
                    <a:pt x="122" y="27"/>
                    <a:pt x="125" y="27"/>
                    <a:pt x="128" y="28"/>
                  </a:cubicBezTo>
                  <a:cubicBezTo>
                    <a:pt x="128" y="28"/>
                    <a:pt x="128" y="28"/>
                    <a:pt x="128" y="28"/>
                  </a:cubicBezTo>
                  <a:cubicBezTo>
                    <a:pt x="131" y="28"/>
                    <a:pt x="134" y="28"/>
                    <a:pt x="137" y="28"/>
                  </a:cubicBezTo>
                  <a:cubicBezTo>
                    <a:pt x="140" y="28"/>
                    <a:pt x="143" y="28"/>
                    <a:pt x="146" y="29"/>
                  </a:cubicBezTo>
                  <a:cubicBezTo>
                    <a:pt x="148" y="29"/>
                    <a:pt x="149" y="29"/>
                    <a:pt x="150" y="29"/>
                  </a:cubicBezTo>
                  <a:cubicBezTo>
                    <a:pt x="152" y="29"/>
                    <a:pt x="154" y="29"/>
                    <a:pt x="155" y="29"/>
                  </a:cubicBezTo>
                  <a:cubicBezTo>
                    <a:pt x="158" y="29"/>
                    <a:pt x="161" y="29"/>
                    <a:pt x="164" y="30"/>
                  </a:cubicBezTo>
                  <a:cubicBezTo>
                    <a:pt x="167" y="30"/>
                    <a:pt x="169" y="30"/>
                    <a:pt x="171" y="30"/>
                  </a:cubicBezTo>
                  <a:cubicBezTo>
                    <a:pt x="172" y="30"/>
                    <a:pt x="172" y="30"/>
                    <a:pt x="173" y="30"/>
                  </a:cubicBezTo>
                  <a:cubicBezTo>
                    <a:pt x="173" y="30"/>
                    <a:pt x="173" y="30"/>
                    <a:pt x="173" y="30"/>
                  </a:cubicBezTo>
                  <a:cubicBezTo>
                    <a:pt x="176" y="30"/>
                    <a:pt x="179" y="31"/>
                    <a:pt x="182" y="31"/>
                  </a:cubicBezTo>
                  <a:cubicBezTo>
                    <a:pt x="185" y="31"/>
                    <a:pt x="188" y="31"/>
                    <a:pt x="191" y="31"/>
                  </a:cubicBezTo>
                  <a:cubicBezTo>
                    <a:pt x="192" y="32"/>
                    <a:pt x="193" y="32"/>
                    <a:pt x="194" y="32"/>
                  </a:cubicBezTo>
                  <a:cubicBezTo>
                    <a:pt x="194" y="32"/>
                    <a:pt x="195" y="32"/>
                    <a:pt x="195" y="32"/>
                  </a:cubicBezTo>
                  <a:cubicBezTo>
                    <a:pt x="197" y="32"/>
                    <a:pt x="198" y="32"/>
                    <a:pt x="200" y="32"/>
                  </a:cubicBezTo>
                  <a:cubicBezTo>
                    <a:pt x="202" y="32"/>
                    <a:pt x="203" y="32"/>
                    <a:pt x="203" y="32"/>
                  </a:cubicBezTo>
                  <a:cubicBezTo>
                    <a:pt x="205" y="11"/>
                    <a:pt x="205" y="11"/>
                    <a:pt x="205" y="11"/>
                  </a:cubicBezTo>
                  <a:cubicBezTo>
                    <a:pt x="205" y="11"/>
                    <a:pt x="205" y="11"/>
                    <a:pt x="205" y="11"/>
                  </a:cubicBezTo>
                  <a:cubicBezTo>
                    <a:pt x="205" y="11"/>
                    <a:pt x="203" y="11"/>
                    <a:pt x="200" y="11"/>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29" name="Freeform 26"/>
            <p:cNvSpPr>
              <a:spLocks/>
            </p:cNvSpPr>
            <p:nvPr/>
          </p:nvSpPr>
          <p:spPr bwMode="auto">
            <a:xfrm>
              <a:off x="84138" y="1643063"/>
              <a:ext cx="165100" cy="34925"/>
            </a:xfrm>
            <a:custGeom>
              <a:avLst/>
              <a:gdLst>
                <a:gd name="T0" fmla="*/ 65 w 65"/>
                <a:gd name="T1" fmla="*/ 2 h 14"/>
                <a:gd name="T2" fmla="*/ 56 w 65"/>
                <a:gd name="T3" fmla="*/ 2 h 14"/>
                <a:gd name="T4" fmla="*/ 48 w 65"/>
                <a:gd name="T5" fmla="*/ 2 h 14"/>
                <a:gd name="T6" fmla="*/ 47 w 65"/>
                <a:gd name="T7" fmla="*/ 1 h 14"/>
                <a:gd name="T8" fmla="*/ 38 w 65"/>
                <a:gd name="T9" fmla="*/ 1 h 14"/>
                <a:gd name="T10" fmla="*/ 29 w 65"/>
                <a:gd name="T11" fmla="*/ 1 h 14"/>
                <a:gd name="T12" fmla="*/ 26 w 65"/>
                <a:gd name="T13" fmla="*/ 1 h 14"/>
                <a:gd name="T14" fmla="*/ 20 w 65"/>
                <a:gd name="T15" fmla="*/ 1 h 14"/>
                <a:gd name="T16" fmla="*/ 11 w 65"/>
                <a:gd name="T17" fmla="*/ 1 h 14"/>
                <a:gd name="T18" fmla="*/ 3 w 65"/>
                <a:gd name="T19" fmla="*/ 1 h 14"/>
                <a:gd name="T20" fmla="*/ 2 w 65"/>
                <a:gd name="T21" fmla="*/ 0 h 14"/>
                <a:gd name="T22" fmla="*/ 0 w 65"/>
                <a:gd name="T23" fmla="*/ 0 h 14"/>
                <a:gd name="T24" fmla="*/ 1 w 65"/>
                <a:gd name="T25" fmla="*/ 4 h 14"/>
                <a:gd name="T26" fmla="*/ 1 w 65"/>
                <a:gd name="T27" fmla="*/ 9 h 14"/>
                <a:gd name="T28" fmla="*/ 2 w 65"/>
                <a:gd name="T29" fmla="*/ 12 h 14"/>
                <a:gd name="T30" fmla="*/ 8 w 65"/>
                <a:gd name="T31" fmla="*/ 12 h 14"/>
                <a:gd name="T32" fmla="*/ 17 w 65"/>
                <a:gd name="T33" fmla="*/ 13 h 14"/>
                <a:gd name="T34" fmla="*/ 23 w 65"/>
                <a:gd name="T35" fmla="*/ 13 h 14"/>
                <a:gd name="T36" fmla="*/ 26 w 65"/>
                <a:gd name="T37" fmla="*/ 13 h 14"/>
                <a:gd name="T38" fmla="*/ 35 w 65"/>
                <a:gd name="T39" fmla="*/ 13 h 14"/>
                <a:gd name="T40" fmla="*/ 44 w 65"/>
                <a:gd name="T41" fmla="*/ 13 h 14"/>
                <a:gd name="T42" fmla="*/ 46 w 65"/>
                <a:gd name="T43" fmla="*/ 13 h 14"/>
                <a:gd name="T44" fmla="*/ 53 w 65"/>
                <a:gd name="T45" fmla="*/ 13 h 14"/>
                <a:gd name="T46" fmla="*/ 62 w 65"/>
                <a:gd name="T47" fmla="*/ 14 h 14"/>
                <a:gd name="T48" fmla="*/ 65 w 65"/>
                <a:gd name="T49" fmla="*/ 14 h 14"/>
                <a:gd name="T50" fmla="*/ 65 w 65"/>
                <a:gd name="T51" fmla="*/ 2 h 14"/>
                <a:gd name="T52" fmla="*/ 65 w 65"/>
                <a:gd name="T5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14">
                  <a:moveTo>
                    <a:pt x="65" y="2"/>
                  </a:moveTo>
                  <a:cubicBezTo>
                    <a:pt x="62" y="2"/>
                    <a:pt x="59" y="2"/>
                    <a:pt x="56" y="2"/>
                  </a:cubicBezTo>
                  <a:cubicBezTo>
                    <a:pt x="53" y="2"/>
                    <a:pt x="51" y="2"/>
                    <a:pt x="48" y="2"/>
                  </a:cubicBezTo>
                  <a:cubicBezTo>
                    <a:pt x="48" y="1"/>
                    <a:pt x="47" y="1"/>
                    <a:pt x="47" y="1"/>
                  </a:cubicBezTo>
                  <a:cubicBezTo>
                    <a:pt x="44" y="1"/>
                    <a:pt x="41" y="1"/>
                    <a:pt x="38" y="1"/>
                  </a:cubicBezTo>
                  <a:cubicBezTo>
                    <a:pt x="35" y="1"/>
                    <a:pt x="32" y="1"/>
                    <a:pt x="29" y="1"/>
                  </a:cubicBezTo>
                  <a:cubicBezTo>
                    <a:pt x="28" y="1"/>
                    <a:pt x="27" y="1"/>
                    <a:pt x="26" y="1"/>
                  </a:cubicBezTo>
                  <a:cubicBezTo>
                    <a:pt x="24" y="1"/>
                    <a:pt x="22" y="1"/>
                    <a:pt x="20" y="1"/>
                  </a:cubicBezTo>
                  <a:cubicBezTo>
                    <a:pt x="17" y="1"/>
                    <a:pt x="14" y="1"/>
                    <a:pt x="11" y="1"/>
                  </a:cubicBezTo>
                  <a:cubicBezTo>
                    <a:pt x="8" y="1"/>
                    <a:pt x="6" y="1"/>
                    <a:pt x="3" y="1"/>
                  </a:cubicBezTo>
                  <a:cubicBezTo>
                    <a:pt x="3" y="0"/>
                    <a:pt x="2" y="0"/>
                    <a:pt x="2" y="0"/>
                  </a:cubicBezTo>
                  <a:cubicBezTo>
                    <a:pt x="1" y="0"/>
                    <a:pt x="1" y="0"/>
                    <a:pt x="0" y="0"/>
                  </a:cubicBezTo>
                  <a:cubicBezTo>
                    <a:pt x="1" y="2"/>
                    <a:pt x="1" y="3"/>
                    <a:pt x="1" y="4"/>
                  </a:cubicBezTo>
                  <a:cubicBezTo>
                    <a:pt x="1" y="6"/>
                    <a:pt x="1" y="7"/>
                    <a:pt x="1" y="9"/>
                  </a:cubicBezTo>
                  <a:cubicBezTo>
                    <a:pt x="1" y="10"/>
                    <a:pt x="1" y="11"/>
                    <a:pt x="2" y="12"/>
                  </a:cubicBezTo>
                  <a:cubicBezTo>
                    <a:pt x="4" y="12"/>
                    <a:pt x="6" y="12"/>
                    <a:pt x="8" y="12"/>
                  </a:cubicBezTo>
                  <a:cubicBezTo>
                    <a:pt x="11" y="12"/>
                    <a:pt x="14" y="12"/>
                    <a:pt x="17" y="13"/>
                  </a:cubicBezTo>
                  <a:cubicBezTo>
                    <a:pt x="19" y="13"/>
                    <a:pt x="21" y="13"/>
                    <a:pt x="23" y="13"/>
                  </a:cubicBezTo>
                  <a:cubicBezTo>
                    <a:pt x="24" y="13"/>
                    <a:pt x="25" y="13"/>
                    <a:pt x="26" y="13"/>
                  </a:cubicBezTo>
                  <a:cubicBezTo>
                    <a:pt x="29" y="13"/>
                    <a:pt x="32" y="13"/>
                    <a:pt x="35" y="13"/>
                  </a:cubicBezTo>
                  <a:cubicBezTo>
                    <a:pt x="38" y="13"/>
                    <a:pt x="41" y="13"/>
                    <a:pt x="44" y="13"/>
                  </a:cubicBezTo>
                  <a:cubicBezTo>
                    <a:pt x="44" y="13"/>
                    <a:pt x="45" y="13"/>
                    <a:pt x="46" y="13"/>
                  </a:cubicBezTo>
                  <a:cubicBezTo>
                    <a:pt x="48" y="13"/>
                    <a:pt x="50" y="13"/>
                    <a:pt x="53" y="13"/>
                  </a:cubicBezTo>
                  <a:cubicBezTo>
                    <a:pt x="56" y="14"/>
                    <a:pt x="59" y="14"/>
                    <a:pt x="62" y="14"/>
                  </a:cubicBezTo>
                  <a:cubicBezTo>
                    <a:pt x="63" y="14"/>
                    <a:pt x="64" y="14"/>
                    <a:pt x="65" y="14"/>
                  </a:cubicBezTo>
                  <a:cubicBezTo>
                    <a:pt x="65" y="2"/>
                    <a:pt x="65" y="2"/>
                    <a:pt x="65" y="2"/>
                  </a:cubicBezTo>
                  <a:cubicBezTo>
                    <a:pt x="65" y="2"/>
                    <a:pt x="65" y="2"/>
                    <a:pt x="65" y="2"/>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sp>
          <p:nvSpPr>
            <p:cNvPr id="30" name="Freeform 27"/>
            <p:cNvSpPr>
              <a:spLocks/>
            </p:cNvSpPr>
            <p:nvPr/>
          </p:nvSpPr>
          <p:spPr bwMode="auto">
            <a:xfrm>
              <a:off x="3673475" y="2201863"/>
              <a:ext cx="109538" cy="204788"/>
            </a:xfrm>
            <a:custGeom>
              <a:avLst/>
              <a:gdLst>
                <a:gd name="T0" fmla="*/ 43 w 43"/>
                <a:gd name="T1" fmla="*/ 81 h 81"/>
                <a:gd name="T2" fmla="*/ 24 w 43"/>
                <a:gd name="T3" fmla="*/ 31 h 81"/>
                <a:gd name="T4" fmla="*/ 0 w 43"/>
                <a:gd name="T5" fmla="*/ 0 h 81"/>
              </a:gdLst>
              <a:ahLst/>
              <a:cxnLst>
                <a:cxn ang="0">
                  <a:pos x="T0" y="T1"/>
                </a:cxn>
                <a:cxn ang="0">
                  <a:pos x="T2" y="T3"/>
                </a:cxn>
                <a:cxn ang="0">
                  <a:pos x="T4" y="T5"/>
                </a:cxn>
              </a:cxnLst>
              <a:rect l="0" t="0" r="r" b="b"/>
              <a:pathLst>
                <a:path w="43" h="81">
                  <a:moveTo>
                    <a:pt x="43" y="81"/>
                  </a:moveTo>
                  <a:cubicBezTo>
                    <a:pt x="39" y="63"/>
                    <a:pt x="32" y="47"/>
                    <a:pt x="24" y="31"/>
                  </a:cubicBezTo>
                  <a:cubicBezTo>
                    <a:pt x="18" y="20"/>
                    <a:pt x="8" y="10"/>
                    <a:pt x="0" y="0"/>
                  </a:cubicBezTo>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050">
                <a:solidFill>
                  <a:prstClr val="black"/>
                </a:solidFill>
                <a:latin typeface="+mj-lt"/>
              </a:endParaRPr>
            </a:p>
          </p:txBody>
        </p:sp>
      </p:grpSp>
      <p:grpSp>
        <p:nvGrpSpPr>
          <p:cNvPr id="64" name="Group 63"/>
          <p:cNvGrpSpPr/>
          <p:nvPr/>
        </p:nvGrpSpPr>
        <p:grpSpPr>
          <a:xfrm>
            <a:off x="1988419" y="470390"/>
            <a:ext cx="1746401" cy="1331111"/>
            <a:chOff x="6285507" y="4056652"/>
            <a:chExt cx="1361612" cy="1952296"/>
          </a:xfrm>
        </p:grpSpPr>
        <p:grpSp>
          <p:nvGrpSpPr>
            <p:cNvPr id="65" name="Group 64"/>
            <p:cNvGrpSpPr/>
            <p:nvPr/>
          </p:nvGrpSpPr>
          <p:grpSpPr>
            <a:xfrm>
              <a:off x="6285507" y="4056652"/>
              <a:ext cx="1361612" cy="1952296"/>
              <a:chOff x="5808789" y="2272281"/>
              <a:chExt cx="1993536" cy="2858355"/>
            </a:xfrm>
          </p:grpSpPr>
          <p:sp>
            <p:nvSpPr>
              <p:cNvPr id="70" name="Rectangle 69"/>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685800">
                  <a:defRPr/>
                </a:pPr>
                <a:endParaRPr lang="en-US" sz="1350">
                  <a:solidFill>
                    <a:prstClr val="white"/>
                  </a:solidFill>
                  <a:latin typeface="+mj-lt"/>
                </a:endParaRPr>
              </a:p>
            </p:txBody>
          </p:sp>
          <p:grpSp>
            <p:nvGrpSpPr>
              <p:cNvPr id="71" name="Group 70"/>
              <p:cNvGrpSpPr/>
              <p:nvPr/>
            </p:nvGrpSpPr>
            <p:grpSpPr>
              <a:xfrm>
                <a:off x="5808789" y="2272281"/>
                <a:ext cx="1993536" cy="1989348"/>
                <a:chOff x="8140701" y="1890712"/>
                <a:chExt cx="1511300" cy="1508125"/>
              </a:xfrm>
            </p:grpSpPr>
            <p:sp>
              <p:nvSpPr>
                <p:cNvPr id="72"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mj-lt"/>
                  </a:endParaRPr>
                </a:p>
              </p:txBody>
            </p:sp>
            <p:sp>
              <p:nvSpPr>
                <p:cNvPr id="74"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mj-lt"/>
                  </a:endParaRPr>
                </a:p>
              </p:txBody>
            </p:sp>
          </p:grpSp>
        </p:grpSp>
        <p:sp>
          <p:nvSpPr>
            <p:cNvPr id="66" name="TextBox 65"/>
            <p:cNvSpPr txBox="1"/>
            <p:nvPr/>
          </p:nvSpPr>
          <p:spPr>
            <a:xfrm>
              <a:off x="6371735" y="4600713"/>
              <a:ext cx="1189156" cy="338554"/>
            </a:xfrm>
            <a:prstGeom prst="rect">
              <a:avLst/>
            </a:prstGeom>
            <a:noFill/>
          </p:spPr>
          <p:txBody>
            <a:bodyPr wrap="square" rtlCol="0" anchor="ctr">
              <a:spAutoFit/>
            </a:bodyPr>
            <a:lstStyle/>
            <a:p>
              <a:pPr algn="ctr"/>
              <a:r>
                <a:rPr lang="en-US" sz="900" b="1" dirty="0">
                  <a:solidFill>
                    <a:schemeClr val="tx2"/>
                  </a:solidFill>
                  <a:latin typeface="+mj-lt"/>
                  <a:cs typeface="Arial" panose="020B0604020202020204" pitchFamily="34" charset="0"/>
                </a:rPr>
                <a:t>Product Launch-Q4</a:t>
              </a:r>
            </a:p>
          </p:txBody>
        </p:sp>
      </p:grpSp>
      <p:grpSp>
        <p:nvGrpSpPr>
          <p:cNvPr id="75" name="Group 74"/>
          <p:cNvGrpSpPr/>
          <p:nvPr/>
        </p:nvGrpSpPr>
        <p:grpSpPr>
          <a:xfrm>
            <a:off x="5236383" y="3051755"/>
            <a:ext cx="2311226" cy="1948881"/>
            <a:chOff x="6285507" y="4056652"/>
            <a:chExt cx="1361612" cy="1952296"/>
          </a:xfrm>
        </p:grpSpPr>
        <p:grpSp>
          <p:nvGrpSpPr>
            <p:cNvPr id="76" name="Group 75"/>
            <p:cNvGrpSpPr/>
            <p:nvPr/>
          </p:nvGrpSpPr>
          <p:grpSpPr>
            <a:xfrm>
              <a:off x="6285507" y="4056652"/>
              <a:ext cx="1361612" cy="1952296"/>
              <a:chOff x="5808789" y="2272281"/>
              <a:chExt cx="1993536" cy="2858355"/>
            </a:xfrm>
          </p:grpSpPr>
          <p:sp>
            <p:nvSpPr>
              <p:cNvPr id="78" name="Rectangle 77"/>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685800">
                  <a:defRPr/>
                </a:pPr>
                <a:endParaRPr lang="en-US" sz="1350">
                  <a:solidFill>
                    <a:prstClr val="white"/>
                  </a:solidFill>
                  <a:latin typeface="+mj-lt"/>
                </a:endParaRPr>
              </a:p>
            </p:txBody>
          </p:sp>
          <p:grpSp>
            <p:nvGrpSpPr>
              <p:cNvPr id="79" name="Group 78"/>
              <p:cNvGrpSpPr/>
              <p:nvPr/>
            </p:nvGrpSpPr>
            <p:grpSpPr>
              <a:xfrm>
                <a:off x="5808789" y="2272281"/>
                <a:ext cx="1993536" cy="1989348"/>
                <a:chOff x="8140701" y="1890712"/>
                <a:chExt cx="1511300" cy="1508125"/>
              </a:xfrm>
            </p:grpSpPr>
            <p:sp>
              <p:nvSpPr>
                <p:cNvPr id="80"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mj-lt"/>
                  </a:endParaRPr>
                </a:p>
              </p:txBody>
            </p:sp>
            <p:sp>
              <p:nvSpPr>
                <p:cNvPr id="81"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mj-lt"/>
                  </a:endParaRPr>
                </a:p>
              </p:txBody>
            </p:sp>
          </p:grpSp>
        </p:grpSp>
        <p:sp>
          <p:nvSpPr>
            <p:cNvPr id="77" name="TextBox 76"/>
            <p:cNvSpPr txBox="1"/>
            <p:nvPr/>
          </p:nvSpPr>
          <p:spPr>
            <a:xfrm>
              <a:off x="6371735" y="4515630"/>
              <a:ext cx="1189156" cy="508721"/>
            </a:xfrm>
            <a:prstGeom prst="rect">
              <a:avLst/>
            </a:prstGeom>
            <a:noFill/>
          </p:spPr>
          <p:txBody>
            <a:bodyPr wrap="square" rtlCol="0" anchor="ctr">
              <a:spAutoFit/>
            </a:bodyPr>
            <a:lstStyle/>
            <a:p>
              <a:pPr algn="ctr"/>
              <a:r>
                <a:rPr lang="en-US" sz="1000" b="1" dirty="0">
                  <a:solidFill>
                    <a:srgbClr val="FFFFFF"/>
                  </a:solidFill>
                  <a:latin typeface="+mj-lt"/>
                </a:rPr>
                <a:t>H/W + Board bring-up + Driver development </a:t>
              </a:r>
            </a:p>
            <a:p>
              <a:pPr algn="ctr"/>
              <a:endParaRPr lang="en-US" sz="700" b="1" dirty="0">
                <a:solidFill>
                  <a:schemeClr val="accent6"/>
                </a:solidFill>
                <a:latin typeface="+mj-lt"/>
              </a:endParaRPr>
            </a:p>
          </p:txBody>
        </p:sp>
      </p:grpSp>
      <p:grpSp>
        <p:nvGrpSpPr>
          <p:cNvPr id="82" name="Group 81"/>
          <p:cNvGrpSpPr/>
          <p:nvPr/>
        </p:nvGrpSpPr>
        <p:grpSpPr>
          <a:xfrm>
            <a:off x="3698737" y="1359607"/>
            <a:ext cx="1998229" cy="1464223"/>
            <a:chOff x="6285507" y="4056652"/>
            <a:chExt cx="1361612" cy="1952296"/>
          </a:xfrm>
        </p:grpSpPr>
        <p:grpSp>
          <p:nvGrpSpPr>
            <p:cNvPr id="83" name="Group 82"/>
            <p:cNvGrpSpPr/>
            <p:nvPr/>
          </p:nvGrpSpPr>
          <p:grpSpPr>
            <a:xfrm>
              <a:off x="6285507" y="4056652"/>
              <a:ext cx="1361612" cy="1952296"/>
              <a:chOff x="5808789" y="2272281"/>
              <a:chExt cx="1993536" cy="2858355"/>
            </a:xfrm>
          </p:grpSpPr>
          <p:sp>
            <p:nvSpPr>
              <p:cNvPr id="85" name="Rectangle 84"/>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685800">
                  <a:defRPr/>
                </a:pPr>
                <a:endParaRPr lang="en-US" sz="1350">
                  <a:solidFill>
                    <a:prstClr val="white"/>
                  </a:solidFill>
                  <a:latin typeface="+mj-lt"/>
                </a:endParaRPr>
              </a:p>
            </p:txBody>
          </p:sp>
          <p:grpSp>
            <p:nvGrpSpPr>
              <p:cNvPr id="86" name="Group 85"/>
              <p:cNvGrpSpPr/>
              <p:nvPr/>
            </p:nvGrpSpPr>
            <p:grpSpPr>
              <a:xfrm>
                <a:off x="5808789" y="2272281"/>
                <a:ext cx="1993536" cy="1989348"/>
                <a:chOff x="8140701" y="1890712"/>
                <a:chExt cx="1511300" cy="1508125"/>
              </a:xfrm>
            </p:grpSpPr>
            <p:sp>
              <p:nvSpPr>
                <p:cNvPr id="87"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mj-lt"/>
                  </a:endParaRPr>
                </a:p>
              </p:txBody>
            </p:sp>
            <p:sp>
              <p:nvSpPr>
                <p:cNvPr id="88"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mj-lt"/>
                  </a:endParaRPr>
                </a:p>
              </p:txBody>
            </p:sp>
          </p:grpSp>
        </p:grpSp>
        <p:sp>
          <p:nvSpPr>
            <p:cNvPr id="84" name="TextBox 83"/>
            <p:cNvSpPr txBox="1"/>
            <p:nvPr/>
          </p:nvSpPr>
          <p:spPr>
            <a:xfrm>
              <a:off x="6371735" y="4492992"/>
              <a:ext cx="1189156" cy="553997"/>
            </a:xfrm>
            <a:prstGeom prst="rect">
              <a:avLst/>
            </a:prstGeom>
            <a:noFill/>
          </p:spPr>
          <p:txBody>
            <a:bodyPr wrap="square" rtlCol="0" anchor="ctr">
              <a:spAutoFit/>
            </a:bodyPr>
            <a:lstStyle/>
            <a:p>
              <a:pPr algn="ctr"/>
              <a:r>
                <a:rPr lang="en-US" sz="1050" b="1" dirty="0">
                  <a:solidFill>
                    <a:schemeClr val="tx2"/>
                  </a:solidFill>
                  <a:latin typeface="+mj-lt"/>
                  <a:cs typeface="Arial" panose="020B0604020202020204" pitchFamily="34" charset="0"/>
                </a:rPr>
                <a:t>Integration/A/B Testing-Q3</a:t>
              </a:r>
            </a:p>
          </p:txBody>
        </p:sp>
      </p:grpSp>
      <p:grpSp>
        <p:nvGrpSpPr>
          <p:cNvPr id="89" name="Group 88"/>
          <p:cNvGrpSpPr/>
          <p:nvPr/>
        </p:nvGrpSpPr>
        <p:grpSpPr>
          <a:xfrm>
            <a:off x="76208" y="2138493"/>
            <a:ext cx="1856120" cy="2022855"/>
            <a:chOff x="6285507" y="4056652"/>
            <a:chExt cx="1361612" cy="1952296"/>
          </a:xfrm>
        </p:grpSpPr>
        <p:grpSp>
          <p:nvGrpSpPr>
            <p:cNvPr id="90" name="Group 89"/>
            <p:cNvGrpSpPr/>
            <p:nvPr/>
          </p:nvGrpSpPr>
          <p:grpSpPr>
            <a:xfrm>
              <a:off x="6285507" y="4056652"/>
              <a:ext cx="1361612" cy="1952296"/>
              <a:chOff x="5808789" y="2272281"/>
              <a:chExt cx="1993536" cy="2858355"/>
            </a:xfrm>
          </p:grpSpPr>
          <p:sp>
            <p:nvSpPr>
              <p:cNvPr id="92" name="Rectangle 91"/>
              <p:cNvSpPr/>
              <p:nvPr/>
            </p:nvSpPr>
            <p:spPr>
              <a:xfrm>
                <a:off x="6718887" y="4188899"/>
                <a:ext cx="191914" cy="941737"/>
              </a:xfrm>
              <a:prstGeom prst="rect">
                <a:avLst/>
              </a:prstGeom>
              <a:gradFill>
                <a:gsLst>
                  <a:gs pos="0">
                    <a:sysClr val="windowText" lastClr="000000">
                      <a:lumMod val="75000"/>
                      <a:lumOff val="25000"/>
                      <a:shade val="30000"/>
                      <a:satMod val="115000"/>
                    </a:sysClr>
                  </a:gs>
                  <a:gs pos="50000">
                    <a:sysClr val="window" lastClr="FFFFFF"/>
                  </a:gs>
                  <a:gs pos="100000">
                    <a:sysClr val="windowText" lastClr="000000">
                      <a:lumMod val="75000"/>
                      <a:lumOff val="25000"/>
                      <a:shade val="100000"/>
                      <a:satMod val="115000"/>
                    </a:sysClr>
                  </a:gs>
                </a:gsLst>
                <a:lin ang="0" scaled="0"/>
              </a:gradFill>
              <a:ln w="25400" cap="flat" cmpd="sng" algn="ctr">
                <a:noFill/>
                <a:prstDash val="solid"/>
              </a:ln>
              <a:effectLst/>
            </p:spPr>
            <p:txBody>
              <a:bodyPr rtlCol="0" anchor="ctr"/>
              <a:lstStyle/>
              <a:p>
                <a:pPr algn="ctr" defTabSz="685800">
                  <a:defRPr/>
                </a:pPr>
                <a:endParaRPr lang="en-US" sz="1350">
                  <a:solidFill>
                    <a:prstClr val="white"/>
                  </a:solidFill>
                  <a:latin typeface="+mj-lt"/>
                </a:endParaRPr>
              </a:p>
            </p:txBody>
          </p:sp>
          <p:grpSp>
            <p:nvGrpSpPr>
              <p:cNvPr id="93" name="Group 92"/>
              <p:cNvGrpSpPr/>
              <p:nvPr/>
            </p:nvGrpSpPr>
            <p:grpSpPr>
              <a:xfrm>
                <a:off x="5808789" y="2272281"/>
                <a:ext cx="1993536" cy="1989348"/>
                <a:chOff x="8140701" y="1890712"/>
                <a:chExt cx="1511300" cy="1508125"/>
              </a:xfrm>
            </p:grpSpPr>
            <p:sp>
              <p:nvSpPr>
                <p:cNvPr id="94" name="Freeform 25"/>
                <p:cNvSpPr>
                  <a:spLocks/>
                </p:cNvSpPr>
                <p:nvPr/>
              </p:nvSpPr>
              <p:spPr bwMode="auto">
                <a:xfrm>
                  <a:off x="8140701" y="1890712"/>
                  <a:ext cx="1511300" cy="1508125"/>
                </a:xfrm>
                <a:custGeom>
                  <a:avLst/>
                  <a:gdLst>
                    <a:gd name="T0" fmla="*/ 385 w 402"/>
                    <a:gd name="T1" fmla="*/ 171 h 401"/>
                    <a:gd name="T2" fmla="*/ 385 w 402"/>
                    <a:gd name="T3" fmla="*/ 231 h 401"/>
                    <a:gd name="T4" fmla="*/ 231 w 402"/>
                    <a:gd name="T5" fmla="*/ 385 h 401"/>
                    <a:gd name="T6" fmla="*/ 171 w 402"/>
                    <a:gd name="T7" fmla="*/ 385 h 401"/>
                    <a:gd name="T8" fmla="*/ 17 w 402"/>
                    <a:gd name="T9" fmla="*/ 231 h 401"/>
                    <a:gd name="T10" fmla="*/ 17 w 402"/>
                    <a:gd name="T11" fmla="*/ 171 h 401"/>
                    <a:gd name="T12" fmla="*/ 171 w 402"/>
                    <a:gd name="T13" fmla="*/ 17 h 401"/>
                    <a:gd name="T14" fmla="*/ 231 w 402"/>
                    <a:gd name="T15" fmla="*/ 17 h 401"/>
                    <a:gd name="T16" fmla="*/ 385 w 402"/>
                    <a:gd name="T17" fmla="*/ 17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401">
                      <a:moveTo>
                        <a:pt x="385" y="171"/>
                      </a:moveTo>
                      <a:cubicBezTo>
                        <a:pt x="402" y="187"/>
                        <a:pt x="402" y="214"/>
                        <a:pt x="385" y="231"/>
                      </a:cubicBezTo>
                      <a:cubicBezTo>
                        <a:pt x="231" y="385"/>
                        <a:pt x="231" y="385"/>
                        <a:pt x="231" y="385"/>
                      </a:cubicBezTo>
                      <a:cubicBezTo>
                        <a:pt x="214" y="401"/>
                        <a:pt x="187" y="401"/>
                        <a:pt x="171" y="385"/>
                      </a:cubicBezTo>
                      <a:cubicBezTo>
                        <a:pt x="17" y="231"/>
                        <a:pt x="17" y="231"/>
                        <a:pt x="17" y="231"/>
                      </a:cubicBezTo>
                      <a:cubicBezTo>
                        <a:pt x="0" y="214"/>
                        <a:pt x="0" y="187"/>
                        <a:pt x="17" y="171"/>
                      </a:cubicBezTo>
                      <a:cubicBezTo>
                        <a:pt x="171" y="17"/>
                        <a:pt x="171" y="17"/>
                        <a:pt x="171" y="17"/>
                      </a:cubicBezTo>
                      <a:cubicBezTo>
                        <a:pt x="187" y="0"/>
                        <a:pt x="214" y="0"/>
                        <a:pt x="231" y="17"/>
                      </a:cubicBezTo>
                      <a:lnTo>
                        <a:pt x="385" y="171"/>
                      </a:lnTo>
                      <a:close/>
                    </a:path>
                  </a:pathLst>
                </a:custGeom>
                <a:solidFill>
                  <a:srgbClr val="F1C96C">
                    <a:lumMod val="75000"/>
                  </a:srgbClr>
                </a:solidFill>
                <a:ln>
                  <a:noFill/>
                </a:ln>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mj-lt"/>
                  </a:endParaRPr>
                </a:p>
              </p:txBody>
            </p:sp>
            <p:sp>
              <p:nvSpPr>
                <p:cNvPr id="95" name="Freeform 26"/>
                <p:cNvSpPr>
                  <a:spLocks noEditPoints="1"/>
                </p:cNvSpPr>
                <p:nvPr/>
              </p:nvSpPr>
              <p:spPr bwMode="auto">
                <a:xfrm>
                  <a:off x="8283576" y="2033588"/>
                  <a:ext cx="1225550" cy="1227138"/>
                </a:xfrm>
                <a:custGeom>
                  <a:avLst/>
                  <a:gdLst>
                    <a:gd name="T0" fmla="*/ 323 w 326"/>
                    <a:gd name="T1" fmla="*/ 157 h 326"/>
                    <a:gd name="T2" fmla="*/ 169 w 326"/>
                    <a:gd name="T3" fmla="*/ 2 h 326"/>
                    <a:gd name="T4" fmla="*/ 163 w 326"/>
                    <a:gd name="T5" fmla="*/ 0 h 326"/>
                    <a:gd name="T6" fmla="*/ 157 w 326"/>
                    <a:gd name="T7" fmla="*/ 2 h 326"/>
                    <a:gd name="T8" fmla="*/ 3 w 326"/>
                    <a:gd name="T9" fmla="*/ 157 h 326"/>
                    <a:gd name="T10" fmla="*/ 0 w 326"/>
                    <a:gd name="T11" fmla="*/ 163 h 326"/>
                    <a:gd name="T12" fmla="*/ 3 w 326"/>
                    <a:gd name="T13" fmla="*/ 169 h 326"/>
                    <a:gd name="T14" fmla="*/ 157 w 326"/>
                    <a:gd name="T15" fmla="*/ 323 h 326"/>
                    <a:gd name="T16" fmla="*/ 163 w 326"/>
                    <a:gd name="T17" fmla="*/ 326 h 326"/>
                    <a:gd name="T18" fmla="*/ 169 w 326"/>
                    <a:gd name="T19" fmla="*/ 323 h 326"/>
                    <a:gd name="T20" fmla="*/ 323 w 326"/>
                    <a:gd name="T21" fmla="*/ 169 h 326"/>
                    <a:gd name="T22" fmla="*/ 326 w 326"/>
                    <a:gd name="T23" fmla="*/ 163 h 326"/>
                    <a:gd name="T24" fmla="*/ 323 w 326"/>
                    <a:gd name="T25" fmla="*/ 157 h 326"/>
                    <a:gd name="T26" fmla="*/ 306 w 326"/>
                    <a:gd name="T27" fmla="*/ 168 h 326"/>
                    <a:gd name="T28" fmla="*/ 168 w 326"/>
                    <a:gd name="T29" fmla="*/ 306 h 326"/>
                    <a:gd name="T30" fmla="*/ 163 w 326"/>
                    <a:gd name="T31" fmla="*/ 308 h 326"/>
                    <a:gd name="T32" fmla="*/ 157 w 326"/>
                    <a:gd name="T33" fmla="*/ 306 h 326"/>
                    <a:gd name="T34" fmla="*/ 20 w 326"/>
                    <a:gd name="T35" fmla="*/ 168 h 326"/>
                    <a:gd name="T36" fmla="*/ 17 w 326"/>
                    <a:gd name="T37" fmla="*/ 163 h 326"/>
                    <a:gd name="T38" fmla="*/ 20 w 326"/>
                    <a:gd name="T39" fmla="*/ 157 h 326"/>
                    <a:gd name="T40" fmla="*/ 157 w 326"/>
                    <a:gd name="T41" fmla="*/ 19 h 326"/>
                    <a:gd name="T42" fmla="*/ 163 w 326"/>
                    <a:gd name="T43" fmla="*/ 17 h 326"/>
                    <a:gd name="T44" fmla="*/ 168 w 326"/>
                    <a:gd name="T45" fmla="*/ 19 h 326"/>
                    <a:gd name="T46" fmla="*/ 306 w 326"/>
                    <a:gd name="T47" fmla="*/ 157 h 326"/>
                    <a:gd name="T48" fmla="*/ 309 w 326"/>
                    <a:gd name="T49" fmla="*/ 163 h 326"/>
                    <a:gd name="T50" fmla="*/ 306 w 326"/>
                    <a:gd name="T51" fmla="*/ 16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6" h="326">
                      <a:moveTo>
                        <a:pt x="323" y="157"/>
                      </a:moveTo>
                      <a:cubicBezTo>
                        <a:pt x="169" y="2"/>
                        <a:pt x="169" y="2"/>
                        <a:pt x="169" y="2"/>
                      </a:cubicBezTo>
                      <a:cubicBezTo>
                        <a:pt x="167" y="0"/>
                        <a:pt x="164" y="0"/>
                        <a:pt x="163" y="0"/>
                      </a:cubicBezTo>
                      <a:cubicBezTo>
                        <a:pt x="162" y="0"/>
                        <a:pt x="159" y="0"/>
                        <a:pt x="157" y="2"/>
                      </a:cubicBezTo>
                      <a:cubicBezTo>
                        <a:pt x="3" y="157"/>
                        <a:pt x="3" y="157"/>
                        <a:pt x="3" y="157"/>
                      </a:cubicBezTo>
                      <a:cubicBezTo>
                        <a:pt x="1" y="158"/>
                        <a:pt x="0" y="160"/>
                        <a:pt x="0" y="163"/>
                      </a:cubicBezTo>
                      <a:cubicBezTo>
                        <a:pt x="0" y="165"/>
                        <a:pt x="1" y="167"/>
                        <a:pt x="3" y="169"/>
                      </a:cubicBezTo>
                      <a:cubicBezTo>
                        <a:pt x="157" y="323"/>
                        <a:pt x="157" y="323"/>
                        <a:pt x="157" y="323"/>
                      </a:cubicBezTo>
                      <a:cubicBezTo>
                        <a:pt x="159" y="325"/>
                        <a:pt x="162" y="326"/>
                        <a:pt x="163" y="326"/>
                      </a:cubicBezTo>
                      <a:cubicBezTo>
                        <a:pt x="164" y="326"/>
                        <a:pt x="167" y="325"/>
                        <a:pt x="169" y="323"/>
                      </a:cubicBezTo>
                      <a:cubicBezTo>
                        <a:pt x="323" y="169"/>
                        <a:pt x="323" y="169"/>
                        <a:pt x="323" y="169"/>
                      </a:cubicBezTo>
                      <a:cubicBezTo>
                        <a:pt x="325" y="167"/>
                        <a:pt x="326" y="164"/>
                        <a:pt x="326" y="163"/>
                      </a:cubicBezTo>
                      <a:cubicBezTo>
                        <a:pt x="326" y="161"/>
                        <a:pt x="325" y="159"/>
                        <a:pt x="323" y="157"/>
                      </a:cubicBezTo>
                      <a:close/>
                      <a:moveTo>
                        <a:pt x="306" y="168"/>
                      </a:moveTo>
                      <a:cubicBezTo>
                        <a:pt x="168" y="306"/>
                        <a:pt x="168" y="306"/>
                        <a:pt x="168" y="306"/>
                      </a:cubicBezTo>
                      <a:cubicBezTo>
                        <a:pt x="167" y="308"/>
                        <a:pt x="164" y="308"/>
                        <a:pt x="163" y="308"/>
                      </a:cubicBezTo>
                      <a:cubicBezTo>
                        <a:pt x="162" y="308"/>
                        <a:pt x="159" y="308"/>
                        <a:pt x="157" y="306"/>
                      </a:cubicBezTo>
                      <a:cubicBezTo>
                        <a:pt x="20" y="168"/>
                        <a:pt x="20" y="168"/>
                        <a:pt x="20" y="168"/>
                      </a:cubicBezTo>
                      <a:cubicBezTo>
                        <a:pt x="18" y="167"/>
                        <a:pt x="17" y="165"/>
                        <a:pt x="17" y="163"/>
                      </a:cubicBezTo>
                      <a:cubicBezTo>
                        <a:pt x="17" y="161"/>
                        <a:pt x="18" y="159"/>
                        <a:pt x="20" y="157"/>
                      </a:cubicBezTo>
                      <a:cubicBezTo>
                        <a:pt x="157" y="19"/>
                        <a:pt x="157" y="19"/>
                        <a:pt x="157" y="19"/>
                      </a:cubicBezTo>
                      <a:cubicBezTo>
                        <a:pt x="159" y="17"/>
                        <a:pt x="162" y="17"/>
                        <a:pt x="163" y="17"/>
                      </a:cubicBezTo>
                      <a:cubicBezTo>
                        <a:pt x="164" y="17"/>
                        <a:pt x="167" y="17"/>
                        <a:pt x="168" y="19"/>
                      </a:cubicBezTo>
                      <a:cubicBezTo>
                        <a:pt x="306" y="157"/>
                        <a:pt x="306" y="157"/>
                        <a:pt x="306" y="157"/>
                      </a:cubicBezTo>
                      <a:cubicBezTo>
                        <a:pt x="308" y="159"/>
                        <a:pt x="309" y="161"/>
                        <a:pt x="309" y="163"/>
                      </a:cubicBezTo>
                      <a:cubicBezTo>
                        <a:pt x="309" y="164"/>
                        <a:pt x="308" y="166"/>
                        <a:pt x="306" y="168"/>
                      </a:cubicBezTo>
                      <a:close/>
                    </a:path>
                  </a:pathLst>
                </a:custGeom>
                <a:solidFill>
                  <a:sysClr val="windowText" lastClr="000000">
                    <a:lumMod val="85000"/>
                    <a:lumOff val="15000"/>
                  </a:sysClr>
                </a:solidFill>
                <a:ln>
                  <a:noFill/>
                </a:ln>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mj-lt"/>
                  </a:endParaRPr>
                </a:p>
              </p:txBody>
            </p:sp>
          </p:grpSp>
        </p:grpSp>
        <p:sp>
          <p:nvSpPr>
            <p:cNvPr id="91" name="TextBox 90"/>
            <p:cNvSpPr txBox="1"/>
            <p:nvPr/>
          </p:nvSpPr>
          <p:spPr>
            <a:xfrm>
              <a:off x="6371735" y="4547209"/>
              <a:ext cx="1189156" cy="445562"/>
            </a:xfrm>
            <a:prstGeom prst="rect">
              <a:avLst/>
            </a:prstGeom>
            <a:noFill/>
          </p:spPr>
          <p:txBody>
            <a:bodyPr wrap="square" rtlCol="0" anchor="ctr">
              <a:spAutoFit/>
            </a:bodyPr>
            <a:lstStyle/>
            <a:p>
              <a:pPr algn="ctr"/>
              <a:r>
                <a:rPr lang="en-US" sz="800" b="1" dirty="0">
                  <a:solidFill>
                    <a:schemeClr val="tx2"/>
                  </a:solidFill>
                  <a:latin typeface="+mj-lt"/>
                  <a:cs typeface="Arial" panose="020B0604020202020204" pitchFamily="34" charset="0"/>
                </a:rPr>
                <a:t>Application development(Android , </a:t>
              </a:r>
              <a:r>
                <a:rPr lang="en-US" sz="800" b="1" dirty="0" err="1">
                  <a:solidFill>
                    <a:schemeClr val="tx2"/>
                  </a:solidFill>
                  <a:latin typeface="+mj-lt"/>
                  <a:cs typeface="Arial" panose="020B0604020202020204" pitchFamily="34" charset="0"/>
                </a:rPr>
                <a:t>iOs</a:t>
              </a:r>
              <a:r>
                <a:rPr lang="en-US" sz="800" b="1" dirty="0">
                  <a:solidFill>
                    <a:schemeClr val="tx2"/>
                  </a:solidFill>
                  <a:latin typeface="+mj-lt"/>
                  <a:cs typeface="Arial" panose="020B0604020202020204" pitchFamily="34" charset="0"/>
                </a:rPr>
                <a:t> –Q2 )</a:t>
              </a:r>
            </a:p>
          </p:txBody>
        </p:sp>
      </p:grpSp>
      <p:grpSp>
        <p:nvGrpSpPr>
          <p:cNvPr id="56" name="Group 55"/>
          <p:cNvGrpSpPr/>
          <p:nvPr/>
        </p:nvGrpSpPr>
        <p:grpSpPr>
          <a:xfrm>
            <a:off x="1316323" y="4072472"/>
            <a:ext cx="3010118" cy="752238"/>
            <a:chOff x="4027695" y="1669969"/>
            <a:chExt cx="1722603" cy="1002984"/>
          </a:xfrm>
        </p:grpSpPr>
        <p:sp>
          <p:nvSpPr>
            <p:cNvPr id="57" name="TextBox 56"/>
            <p:cNvSpPr txBox="1"/>
            <p:nvPr/>
          </p:nvSpPr>
          <p:spPr>
            <a:xfrm>
              <a:off x="4027695" y="2057400"/>
              <a:ext cx="1708668" cy="615553"/>
            </a:xfrm>
            <a:prstGeom prst="rect">
              <a:avLst/>
            </a:prstGeom>
            <a:noFill/>
          </p:spPr>
          <p:txBody>
            <a:bodyPr wrap="square" rtlCol="0">
              <a:spAutoFit/>
            </a:bodyPr>
            <a:lstStyle/>
            <a:p>
              <a:r>
                <a:rPr lang="en-US" sz="1200" dirty="0">
                  <a:solidFill>
                    <a:prstClr val="black">
                      <a:lumMod val="75000"/>
                      <a:lumOff val="25000"/>
                    </a:prstClr>
                  </a:solidFill>
                  <a:latin typeface="+mj-lt"/>
                  <a:cs typeface="Arial" panose="020B0604020202020204" pitchFamily="34" charset="0"/>
                </a:rPr>
                <a:t>This is a sample text.</a:t>
              </a:r>
            </a:p>
            <a:p>
              <a:r>
                <a:rPr lang="en-US" sz="1200" dirty="0">
                  <a:solidFill>
                    <a:prstClr val="black">
                      <a:lumMod val="75000"/>
                      <a:lumOff val="25000"/>
                    </a:prstClr>
                  </a:solidFill>
                  <a:latin typeface="+mj-lt"/>
                  <a:cs typeface="Arial" panose="020B0604020202020204" pitchFamily="34" charset="0"/>
                </a:rPr>
                <a:t>Insert your desired text here.</a:t>
              </a:r>
              <a:endParaRPr lang="en-US" sz="1200" dirty="0">
                <a:solidFill>
                  <a:prstClr val="black">
                    <a:lumMod val="75000"/>
                    <a:lumOff val="25000"/>
                  </a:prstClr>
                </a:solidFill>
                <a:latin typeface="+mj-lt"/>
              </a:endParaRPr>
            </a:p>
          </p:txBody>
        </p:sp>
        <p:sp>
          <p:nvSpPr>
            <p:cNvPr id="58" name="TextBox 57"/>
            <p:cNvSpPr txBox="1"/>
            <p:nvPr/>
          </p:nvSpPr>
          <p:spPr>
            <a:xfrm>
              <a:off x="4027695" y="1669969"/>
              <a:ext cx="1722603" cy="430887"/>
            </a:xfrm>
            <a:prstGeom prst="rect">
              <a:avLst/>
            </a:prstGeom>
            <a:noFill/>
          </p:spPr>
          <p:txBody>
            <a:bodyPr wrap="square" rtlCol="0">
              <a:spAutoFit/>
            </a:bodyPr>
            <a:lstStyle/>
            <a:p>
              <a:r>
                <a:rPr lang="en-US" sz="1500" b="1" dirty="0">
                  <a:solidFill>
                    <a:prstClr val="black">
                      <a:lumMod val="75000"/>
                      <a:lumOff val="25000"/>
                    </a:prstClr>
                  </a:solidFill>
                  <a:latin typeface="+mj-lt"/>
                  <a:cs typeface="Arial" panose="020B0604020202020204" pitchFamily="34" charset="0"/>
                </a:rPr>
                <a:t>2016</a:t>
              </a:r>
            </a:p>
          </p:txBody>
        </p:sp>
      </p:grpSp>
      <p:grpSp>
        <p:nvGrpSpPr>
          <p:cNvPr id="62" name="Group 61"/>
          <p:cNvGrpSpPr/>
          <p:nvPr/>
        </p:nvGrpSpPr>
        <p:grpSpPr>
          <a:xfrm>
            <a:off x="7155006" y="3999766"/>
            <a:ext cx="1676003" cy="936904"/>
            <a:chOff x="4027695" y="1669969"/>
            <a:chExt cx="1722603" cy="1249204"/>
          </a:xfrm>
        </p:grpSpPr>
        <p:sp>
          <p:nvSpPr>
            <p:cNvPr id="63" name="TextBox 62"/>
            <p:cNvSpPr txBox="1"/>
            <p:nvPr/>
          </p:nvSpPr>
          <p:spPr>
            <a:xfrm>
              <a:off x="4027695" y="2057399"/>
              <a:ext cx="1722603" cy="861774"/>
            </a:xfrm>
            <a:prstGeom prst="rect">
              <a:avLst/>
            </a:prstGeom>
            <a:noFill/>
          </p:spPr>
          <p:txBody>
            <a:bodyPr wrap="square" rtlCol="0">
              <a:spAutoFit/>
            </a:bodyPr>
            <a:lstStyle/>
            <a:p>
              <a:r>
                <a:rPr lang="en-US" sz="1200" dirty="0">
                  <a:solidFill>
                    <a:prstClr val="black">
                      <a:lumMod val="75000"/>
                      <a:lumOff val="25000"/>
                    </a:prstClr>
                  </a:solidFill>
                  <a:latin typeface="+mj-lt"/>
                  <a:cs typeface="Arial" panose="020B0604020202020204" pitchFamily="34" charset="0"/>
                </a:rPr>
                <a:t>This is a sample text.</a:t>
              </a:r>
            </a:p>
            <a:p>
              <a:r>
                <a:rPr lang="en-US" sz="1200" dirty="0">
                  <a:solidFill>
                    <a:prstClr val="black">
                      <a:lumMod val="75000"/>
                      <a:lumOff val="25000"/>
                    </a:prstClr>
                  </a:solidFill>
                  <a:latin typeface="+mj-lt"/>
                  <a:cs typeface="Arial" panose="020B0604020202020204" pitchFamily="34" charset="0"/>
                </a:rPr>
                <a:t>Insert your desired</a:t>
              </a:r>
            </a:p>
            <a:p>
              <a:r>
                <a:rPr lang="en-US" sz="1200" dirty="0">
                  <a:solidFill>
                    <a:prstClr val="black">
                      <a:lumMod val="75000"/>
                      <a:lumOff val="25000"/>
                    </a:prstClr>
                  </a:solidFill>
                  <a:latin typeface="+mj-lt"/>
                  <a:cs typeface="Arial" panose="020B0604020202020204" pitchFamily="34" charset="0"/>
                </a:rPr>
                <a:t>text here.</a:t>
              </a:r>
              <a:endParaRPr lang="en-US" sz="1200" dirty="0">
                <a:solidFill>
                  <a:prstClr val="black">
                    <a:lumMod val="75000"/>
                    <a:lumOff val="25000"/>
                  </a:prstClr>
                </a:solidFill>
                <a:latin typeface="+mj-lt"/>
              </a:endParaRPr>
            </a:p>
          </p:txBody>
        </p:sp>
        <p:sp>
          <p:nvSpPr>
            <p:cNvPr id="67" name="TextBox 66"/>
            <p:cNvSpPr txBox="1"/>
            <p:nvPr/>
          </p:nvSpPr>
          <p:spPr>
            <a:xfrm>
              <a:off x="4027695" y="1669969"/>
              <a:ext cx="1722603" cy="430886"/>
            </a:xfrm>
            <a:prstGeom prst="rect">
              <a:avLst/>
            </a:prstGeom>
            <a:noFill/>
          </p:spPr>
          <p:txBody>
            <a:bodyPr wrap="square" rtlCol="0">
              <a:spAutoFit/>
            </a:bodyPr>
            <a:lstStyle/>
            <a:p>
              <a:endParaRPr lang="en-US" sz="1500" b="1" dirty="0">
                <a:solidFill>
                  <a:prstClr val="black">
                    <a:lumMod val="75000"/>
                    <a:lumOff val="25000"/>
                  </a:prstClr>
                </a:solidFill>
                <a:latin typeface="+mj-lt"/>
                <a:cs typeface="Arial" panose="020B0604020202020204" pitchFamily="34" charset="0"/>
              </a:endParaRPr>
            </a:p>
          </p:txBody>
        </p:sp>
      </p:grpSp>
    </p:spTree>
    <p:extLst>
      <p:ext uri="{BB962C8B-B14F-4D97-AF65-F5344CB8AC3E}">
        <p14:creationId xmlns:p14="http://schemas.microsoft.com/office/powerpoint/2010/main" val="99227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4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mj-lt"/>
                <a:ea typeface="Open Sans"/>
                <a:cs typeface="Open Sans"/>
                <a:sym typeface="Open Sans"/>
              </a:rPr>
              <a:t>© 201</a:t>
            </a:r>
            <a:r>
              <a:rPr lang="en">
                <a:latin typeface="+mj-lt"/>
              </a:rPr>
              <a:t>9</a:t>
            </a:r>
            <a:r>
              <a:rPr lang="en" sz="700" b="0" i="0" u="none" strike="noStrike" cap="none">
                <a:solidFill>
                  <a:srgbClr val="7D97AD"/>
                </a:solidFill>
                <a:latin typeface="+mj-lt"/>
                <a:ea typeface="Open Sans"/>
                <a:cs typeface="Open Sans"/>
                <a:sym typeface="Open Sans"/>
              </a:rPr>
              <a:t> Udacity.  All rights reserved.</a:t>
            </a:r>
            <a:endParaRPr sz="500">
              <a:latin typeface="+mj-lt"/>
            </a:endParaRPr>
          </a:p>
        </p:txBody>
      </p:sp>
      <p:sp>
        <p:nvSpPr>
          <p:cNvPr id="244" name="Google Shape;244;p44"/>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latin typeface="+mj-lt"/>
                <a:ea typeface="Microsoft YaHei UI Light" panose="020B0502040204020203" pitchFamily="34" charset="-122"/>
              </a:rPr>
              <a:t>Roadmap Pillars</a:t>
            </a:r>
            <a:endParaRPr dirty="0">
              <a:latin typeface="+mj-lt"/>
              <a:ea typeface="Microsoft YaHei UI Light" panose="020B0502040204020203" pitchFamily="34" charset="-122"/>
            </a:endParaRPr>
          </a:p>
        </p:txBody>
      </p:sp>
      <p:sp>
        <p:nvSpPr>
          <p:cNvPr id="245" name="Google Shape;245;p44"/>
          <p:cNvSpPr txBox="1">
            <a:spLocks noGrp="1"/>
          </p:cNvSpPr>
          <p:nvPr>
            <p:ph type="body" idx="3"/>
          </p:nvPr>
        </p:nvSpPr>
        <p:spPr>
          <a:xfrm>
            <a:off x="697389" y="1014300"/>
            <a:ext cx="8229600" cy="3743780"/>
          </a:xfrm>
          <a:prstGeom prst="rect">
            <a:avLst/>
          </a:prstGeom>
          <a:noFill/>
          <a:ln>
            <a:noFill/>
          </a:ln>
        </p:spPr>
        <p:txBody>
          <a:bodyPr spcFirstLastPara="1" wrap="square" lIns="0" tIns="0" rIns="0" bIns="0" anchor="ctr" anchorCtr="0">
            <a:noAutofit/>
          </a:bodyPr>
          <a:lstStyle/>
          <a:p>
            <a:pPr marL="285750" indent="-285750"/>
            <a:r>
              <a:rPr lang="en-US" sz="1600" dirty="0">
                <a:latin typeface="+mj-lt"/>
              </a:rPr>
              <a:t>Bottom up approach, where the custom hardware is built to reduce the BOM cost.</a:t>
            </a:r>
          </a:p>
          <a:p>
            <a:pPr marL="285750" indent="-285750"/>
            <a:r>
              <a:rPr lang="en-US" sz="1600" dirty="0">
                <a:latin typeface="+mj-lt"/>
              </a:rPr>
              <a:t>Mechanical design of the robot shall be designed after the form factor of the electronic board is ready(Outsourced activity)</a:t>
            </a:r>
          </a:p>
          <a:p>
            <a:pPr marL="285750" indent="-285750"/>
            <a:r>
              <a:rPr lang="en-US" sz="1600" dirty="0">
                <a:latin typeface="+mj-lt"/>
              </a:rPr>
              <a:t>Board </a:t>
            </a:r>
            <a:r>
              <a:rPr lang="en-US" sz="1600" dirty="0" err="1">
                <a:latin typeface="+mj-lt"/>
              </a:rPr>
              <a:t>bringup</a:t>
            </a:r>
            <a:r>
              <a:rPr lang="en-US" sz="1600" dirty="0">
                <a:latin typeface="+mj-lt"/>
              </a:rPr>
              <a:t> activity( Firmware, Drivers)</a:t>
            </a:r>
          </a:p>
          <a:p>
            <a:pPr marL="285750" indent="-285750"/>
            <a:r>
              <a:rPr lang="en-US" sz="1600" dirty="0">
                <a:latin typeface="+mj-lt"/>
              </a:rPr>
              <a:t>Testing of the drivers </a:t>
            </a:r>
          </a:p>
          <a:p>
            <a:pPr marL="285750" indent="-285750"/>
            <a:r>
              <a:rPr lang="en-US" sz="1600" dirty="0">
                <a:latin typeface="+mj-lt"/>
              </a:rPr>
              <a:t>Application &amp; Mob application development</a:t>
            </a:r>
          </a:p>
          <a:p>
            <a:pPr marL="285750" indent="-285750"/>
            <a:r>
              <a:rPr lang="en-US" sz="1600" dirty="0">
                <a:latin typeface="+mj-lt"/>
              </a:rPr>
              <a:t>3</a:t>
            </a:r>
            <a:r>
              <a:rPr lang="en-US" sz="1600" baseline="30000" dirty="0">
                <a:latin typeface="+mj-lt"/>
              </a:rPr>
              <a:t>rd</a:t>
            </a:r>
            <a:r>
              <a:rPr lang="en-US" sz="1600" dirty="0">
                <a:latin typeface="+mj-lt"/>
              </a:rPr>
              <a:t> party software integration </a:t>
            </a:r>
          </a:p>
          <a:p>
            <a:pPr marL="285750" indent="-285750"/>
            <a:r>
              <a:rPr lang="en-US" sz="1600" dirty="0">
                <a:latin typeface="+mj-lt"/>
              </a:rPr>
              <a:t>Testing – A/B </a:t>
            </a:r>
          </a:p>
          <a:p>
            <a:pPr marL="285750" indent="-285750"/>
            <a:r>
              <a:rPr lang="en-US" sz="1600" dirty="0">
                <a:latin typeface="+mj-lt"/>
              </a:rPr>
              <a:t>Soft launch </a:t>
            </a:r>
          </a:p>
          <a:p>
            <a:pPr marL="285750" indent="-285750"/>
            <a:r>
              <a:rPr lang="en-US" sz="1600" dirty="0">
                <a:latin typeface="+mj-lt"/>
              </a:rPr>
              <a:t>Product Launch</a:t>
            </a:r>
            <a:endParaRPr sz="1600" dirty="0">
              <a:latin typeface="+mj-lt"/>
            </a:endParaRPr>
          </a:p>
        </p:txBody>
      </p:sp>
      <p:sp>
        <p:nvSpPr>
          <p:cNvPr id="246" name="Google Shape;246;p4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latin typeface="+mj-lt"/>
              </a:rPr>
              <a:t>22</a:t>
            </a:fld>
            <a:endParaRPr>
              <a:solidFill>
                <a:srgbClr val="929292"/>
              </a:solidFill>
              <a:latin typeface="+mj-lt"/>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4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dirty="0">
                <a:solidFill>
                  <a:srgbClr val="7D97AD"/>
                </a:solidFill>
                <a:latin typeface="+mj-lt"/>
                <a:ea typeface="Open Sans"/>
                <a:cs typeface="Open Sans"/>
                <a:sym typeface="Open Sans"/>
              </a:rPr>
              <a:t>© 201</a:t>
            </a:r>
            <a:r>
              <a:rPr lang="en" dirty="0">
                <a:latin typeface="+mj-lt"/>
              </a:rPr>
              <a:t>9</a:t>
            </a:r>
            <a:r>
              <a:rPr lang="en" sz="700" b="0" i="0" u="none" strike="noStrike" cap="none" dirty="0">
                <a:solidFill>
                  <a:srgbClr val="7D97AD"/>
                </a:solidFill>
                <a:latin typeface="+mj-lt"/>
                <a:ea typeface="Open Sans"/>
                <a:cs typeface="Open Sans"/>
                <a:sym typeface="Open Sans"/>
              </a:rPr>
              <a:t> Udacity.  All rights reserved.</a:t>
            </a:r>
            <a:endParaRPr sz="500" dirty="0">
              <a:latin typeface="+mj-lt"/>
            </a:endParaRPr>
          </a:p>
        </p:txBody>
      </p:sp>
      <p:sp>
        <p:nvSpPr>
          <p:cNvPr id="253" name="Google Shape;253;p45"/>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latin typeface="+mj-lt"/>
              </a:rPr>
              <a:t>Board bring-up</a:t>
            </a:r>
            <a:endParaRPr sz="500" dirty="0">
              <a:latin typeface="+mj-lt"/>
            </a:endParaRPr>
          </a:p>
        </p:txBody>
      </p:sp>
      <p:sp>
        <p:nvSpPr>
          <p:cNvPr id="254" name="Google Shape;254;p45"/>
          <p:cNvSpPr txBox="1">
            <a:spLocks noGrp="1"/>
          </p:cNvSpPr>
          <p:nvPr>
            <p:ph type="body" idx="3"/>
          </p:nvPr>
        </p:nvSpPr>
        <p:spPr>
          <a:xfrm>
            <a:off x="595086" y="9000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endParaRPr lang="en" sz="1600" dirty="0">
              <a:latin typeface="+mj-lt"/>
            </a:endParaRP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PCB design and  prototyping for the custom hardware shall be built with the features of GPS, various sensors built on the hardware .</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Board bring up activity. </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Porting the real time operating system on top of the hardware</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Testing the hardware with all the peripherals </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EMI/EMC testing for the hardware (This can be parked at a later point too)</a:t>
            </a:r>
          </a:p>
          <a:p>
            <a:pPr marL="0" marR="0" lvl="0" indent="0" algn="l" rtl="0">
              <a:lnSpc>
                <a:spcPct val="100000"/>
              </a:lnSpc>
              <a:spcBef>
                <a:spcPts val="700"/>
              </a:spcBef>
              <a:spcAft>
                <a:spcPts val="0"/>
              </a:spcAft>
              <a:buClr>
                <a:srgbClr val="2D3D4A"/>
              </a:buClr>
              <a:buSzPts val="1400"/>
              <a:buNone/>
            </a:pPr>
            <a:endParaRPr lang="en" dirty="0">
              <a:latin typeface="+mj-lt"/>
            </a:endParaRPr>
          </a:p>
          <a:p>
            <a:pPr marL="114300" marR="0" lvl="0" indent="-114300" algn="l" rtl="0">
              <a:lnSpc>
                <a:spcPct val="100000"/>
              </a:lnSpc>
              <a:spcBef>
                <a:spcPts val="700"/>
              </a:spcBef>
              <a:spcAft>
                <a:spcPts val="0"/>
              </a:spcAft>
              <a:buClr>
                <a:srgbClr val="2D3D4A"/>
              </a:buClr>
              <a:buSzPts val="1400"/>
              <a:buFont typeface="Cabin"/>
              <a:buChar char="•"/>
            </a:pPr>
            <a:endParaRPr dirty="0">
              <a:latin typeface="+mj-lt"/>
            </a:endParaRPr>
          </a:p>
        </p:txBody>
      </p:sp>
      <p:sp>
        <p:nvSpPr>
          <p:cNvPr id="255" name="Google Shape;255;p4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latin typeface="+mj-lt"/>
              </a:rPr>
              <a:t>23</a:t>
            </a:fld>
            <a:endParaRPr dirty="0">
              <a:solidFill>
                <a:srgbClr val="929292"/>
              </a:solidFill>
              <a:latin typeface="+mj-lt"/>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mj-lt"/>
                <a:ea typeface="Open Sans"/>
                <a:cs typeface="Open Sans"/>
                <a:sym typeface="Open Sans"/>
              </a:rPr>
              <a:t>© 201</a:t>
            </a:r>
            <a:r>
              <a:rPr lang="en">
                <a:latin typeface="+mj-lt"/>
              </a:rPr>
              <a:t>9</a:t>
            </a:r>
            <a:r>
              <a:rPr lang="en" sz="700" b="0" i="0" u="none" strike="noStrike" cap="none">
                <a:solidFill>
                  <a:srgbClr val="7D97AD"/>
                </a:solidFill>
                <a:latin typeface="+mj-lt"/>
                <a:ea typeface="Open Sans"/>
                <a:cs typeface="Open Sans"/>
                <a:sym typeface="Open Sans"/>
              </a:rPr>
              <a:t> Udacity.  All rights reserved.</a:t>
            </a:r>
            <a:endParaRPr sz="500">
              <a:latin typeface="+mj-lt"/>
            </a:endParaRPr>
          </a:p>
        </p:txBody>
      </p:sp>
      <p:sp>
        <p:nvSpPr>
          <p:cNvPr id="262" name="Google Shape;262;p46"/>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sz="2400" dirty="0">
                <a:latin typeface="+mj-lt"/>
                <a:ea typeface="Microsoft YaHei UI Light" panose="020B0502040204020203" pitchFamily="34" charset="-122"/>
              </a:rPr>
              <a:t>Application development and Mobile app development</a:t>
            </a:r>
            <a:endParaRPr sz="2400" dirty="0">
              <a:latin typeface="+mj-lt"/>
              <a:ea typeface="Microsoft YaHei UI Light" panose="020B0502040204020203" pitchFamily="34" charset="-122"/>
            </a:endParaRPr>
          </a:p>
        </p:txBody>
      </p:sp>
      <p:sp>
        <p:nvSpPr>
          <p:cNvPr id="263" name="Google Shape;263;p46"/>
          <p:cNvSpPr txBox="1">
            <a:spLocks noGrp="1"/>
          </p:cNvSpPr>
          <p:nvPr>
            <p:ph type="body" idx="3"/>
          </p:nvPr>
        </p:nvSpPr>
        <p:spPr>
          <a:xfrm>
            <a:off x="508703" y="9000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The app development(Ordering,Scanning, Notification(SMS),GPS tracking,traffic signal and detection) and the mobile app for the user shall be developed .</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Database integration shall be carried out parallely. </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MVP and trials with the customers </a:t>
            </a:r>
          </a:p>
          <a:p>
            <a:pPr marL="114300" marR="0" lvl="0" indent="-114300" algn="l" rtl="0">
              <a:lnSpc>
                <a:spcPct val="100000"/>
              </a:lnSpc>
              <a:spcBef>
                <a:spcPts val="700"/>
              </a:spcBef>
              <a:spcAft>
                <a:spcPts val="0"/>
              </a:spcAft>
              <a:buClr>
                <a:srgbClr val="2D3D4A"/>
              </a:buClr>
              <a:buSzPts val="1400"/>
              <a:buFont typeface="Cabin"/>
              <a:buChar char="•"/>
            </a:pPr>
            <a:endParaRPr lang="en" sz="1600" dirty="0">
              <a:latin typeface="+mj-lt"/>
            </a:endParaRPr>
          </a:p>
          <a:p>
            <a:pPr marL="0" marR="0" lvl="0" indent="0" algn="l" rtl="0">
              <a:lnSpc>
                <a:spcPct val="100000"/>
              </a:lnSpc>
              <a:spcBef>
                <a:spcPts val="700"/>
              </a:spcBef>
              <a:spcAft>
                <a:spcPts val="0"/>
              </a:spcAft>
              <a:buClr>
                <a:srgbClr val="2D3D4A"/>
              </a:buClr>
              <a:buSzPts val="1400"/>
              <a:buNone/>
            </a:pPr>
            <a:r>
              <a:rPr lang="en" sz="1600" b="1" dirty="0">
                <a:latin typeface="+mj-lt"/>
              </a:rPr>
              <a:t>Note : </a:t>
            </a:r>
            <a:r>
              <a:rPr lang="en" sz="1600" dirty="0">
                <a:latin typeface="+mj-lt"/>
              </a:rPr>
              <a:t>The deployment model shall be flexible, either on-prem, hybrid or public cloud</a:t>
            </a:r>
          </a:p>
          <a:p>
            <a:pPr marL="0" marR="0" lvl="0" indent="0" algn="l" rtl="0">
              <a:lnSpc>
                <a:spcPct val="100000"/>
              </a:lnSpc>
              <a:spcBef>
                <a:spcPts val="700"/>
              </a:spcBef>
              <a:spcAft>
                <a:spcPts val="0"/>
              </a:spcAft>
              <a:buClr>
                <a:srgbClr val="2D3D4A"/>
              </a:buClr>
              <a:buSzPts val="1400"/>
              <a:buNone/>
            </a:pPr>
            <a:endParaRPr lang="en" dirty="0">
              <a:latin typeface="+mj-lt"/>
            </a:endParaRPr>
          </a:p>
          <a:p>
            <a:pPr marL="114300" marR="0" lvl="0" indent="-114300" algn="l" rtl="0">
              <a:lnSpc>
                <a:spcPct val="100000"/>
              </a:lnSpc>
              <a:spcBef>
                <a:spcPts val="700"/>
              </a:spcBef>
              <a:spcAft>
                <a:spcPts val="0"/>
              </a:spcAft>
              <a:buClr>
                <a:srgbClr val="2D3D4A"/>
              </a:buClr>
              <a:buSzPts val="1400"/>
              <a:buFont typeface="Cabin"/>
              <a:buChar char="•"/>
            </a:pPr>
            <a:endParaRPr dirty="0">
              <a:latin typeface="+mj-lt"/>
            </a:endParaRPr>
          </a:p>
        </p:txBody>
      </p:sp>
      <p:sp>
        <p:nvSpPr>
          <p:cNvPr id="264" name="Google Shape;264;p4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latin typeface="+mj-lt"/>
              </a:rPr>
              <a:t>24</a:t>
            </a:fld>
            <a:endParaRPr>
              <a:solidFill>
                <a:srgbClr val="929292"/>
              </a:solidFill>
              <a:latin typeface="+mj-lt"/>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mj-lt"/>
                <a:ea typeface="Open Sans"/>
                <a:cs typeface="Open Sans"/>
                <a:sym typeface="Open Sans"/>
              </a:rPr>
              <a:t>© 201</a:t>
            </a:r>
            <a:r>
              <a:rPr lang="en">
                <a:latin typeface="+mj-lt"/>
              </a:rPr>
              <a:t>9</a:t>
            </a:r>
            <a:r>
              <a:rPr lang="en" sz="700" b="0" i="0" u="none" strike="noStrike" cap="none">
                <a:solidFill>
                  <a:srgbClr val="7D97AD"/>
                </a:solidFill>
                <a:latin typeface="+mj-lt"/>
                <a:ea typeface="Open Sans"/>
                <a:cs typeface="Open Sans"/>
                <a:sym typeface="Open Sans"/>
              </a:rPr>
              <a:t> Udacity.  All rights reserved.</a:t>
            </a:r>
            <a:endParaRPr sz="500">
              <a:latin typeface="+mj-lt"/>
            </a:endParaRPr>
          </a:p>
        </p:txBody>
      </p:sp>
      <p:sp>
        <p:nvSpPr>
          <p:cNvPr id="271" name="Google Shape;271;p47"/>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latin typeface="+mj-lt"/>
              </a:rPr>
              <a:t>Security App</a:t>
            </a:r>
            <a:endParaRPr dirty="0">
              <a:latin typeface="+mj-lt"/>
              <a:ea typeface="Microsoft YaHei UI Light" panose="020B0502040204020203" pitchFamily="34" charset="-122"/>
            </a:endParaRPr>
          </a:p>
        </p:txBody>
      </p:sp>
      <p:sp>
        <p:nvSpPr>
          <p:cNvPr id="272" name="Google Shape;272;p47"/>
          <p:cNvSpPr txBox="1">
            <a:spLocks noGrp="1"/>
          </p:cNvSpPr>
          <p:nvPr>
            <p:ph type="body" idx="3"/>
          </p:nvPr>
        </p:nvSpPr>
        <p:spPr>
          <a:xfrm>
            <a:off x="508703" y="9525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This feature allows the food to be secure by asking the user to enter the passcode/face recognize/barcode scanner with mobile for authentication and then scan the code sticker to ensure it is tamperproof, the app shall not scan if the sticker is tampered , it notifies the user that it is tampered, they can return the food delivered .</a:t>
            </a:r>
          </a:p>
          <a:p>
            <a:pPr marL="114300" marR="0" lvl="0" indent="-114300" algn="l" rtl="0">
              <a:lnSpc>
                <a:spcPct val="100000"/>
              </a:lnSpc>
              <a:spcBef>
                <a:spcPts val="700"/>
              </a:spcBef>
              <a:spcAft>
                <a:spcPts val="0"/>
              </a:spcAft>
              <a:buClr>
                <a:srgbClr val="2D3D4A"/>
              </a:buClr>
              <a:buSzPts val="1400"/>
              <a:buFont typeface="Cabin"/>
              <a:buChar char="•"/>
            </a:pPr>
            <a:endParaRPr dirty="0">
              <a:latin typeface="+mj-lt"/>
            </a:endParaRPr>
          </a:p>
        </p:txBody>
      </p:sp>
      <p:sp>
        <p:nvSpPr>
          <p:cNvPr id="273" name="Google Shape;273;p4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latin typeface="+mj-lt"/>
              </a:rPr>
              <a:t>25</a:t>
            </a:fld>
            <a:endParaRPr>
              <a:solidFill>
                <a:srgbClr val="929292"/>
              </a:solidFill>
              <a:latin typeface="+mj-lt"/>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4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mj-lt"/>
                <a:ea typeface="Open Sans"/>
                <a:cs typeface="Open Sans"/>
                <a:sym typeface="Open Sans"/>
              </a:rPr>
              <a:t>© 201</a:t>
            </a:r>
            <a:r>
              <a:rPr lang="en">
                <a:latin typeface="+mj-lt"/>
              </a:rPr>
              <a:t>9</a:t>
            </a:r>
            <a:r>
              <a:rPr lang="en" sz="700" b="0" i="0" u="none" strike="noStrike" cap="none">
                <a:solidFill>
                  <a:srgbClr val="7D97AD"/>
                </a:solidFill>
                <a:latin typeface="+mj-lt"/>
                <a:ea typeface="Open Sans"/>
                <a:cs typeface="Open Sans"/>
                <a:sym typeface="Open Sans"/>
              </a:rPr>
              <a:t> Udacity.  All rights reserved.</a:t>
            </a:r>
            <a:endParaRPr sz="500">
              <a:latin typeface="+mj-lt"/>
            </a:endParaRPr>
          </a:p>
        </p:txBody>
      </p:sp>
      <p:sp>
        <p:nvSpPr>
          <p:cNvPr id="280" name="Google Shape;280;p4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latin typeface="+mj-lt"/>
                <a:ea typeface="Microsoft YaHei UI Light" panose="020B0502040204020203" pitchFamily="34" charset="-122"/>
              </a:rPr>
              <a:t>What’s next?</a:t>
            </a:r>
            <a:endParaRPr dirty="0">
              <a:latin typeface="+mj-lt"/>
              <a:ea typeface="Microsoft YaHei UI Light" panose="020B0502040204020203" pitchFamily="34" charset="-122"/>
            </a:endParaRPr>
          </a:p>
        </p:txBody>
      </p:sp>
      <p:sp>
        <p:nvSpPr>
          <p:cNvPr id="281" name="Google Shape;281;p48"/>
          <p:cNvSpPr txBox="1">
            <a:spLocks noGrp="1"/>
          </p:cNvSpPr>
          <p:nvPr>
            <p:ph type="body" idx="3"/>
          </p:nvPr>
        </p:nvSpPr>
        <p:spPr>
          <a:xfrm>
            <a:off x="405803" y="1016000"/>
            <a:ext cx="8229600" cy="34544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Expanding the range of the food delivery from 2 miles to 10 miles.</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Internationalization of the product </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Get regulalatory certifications UL/CE and other certifications pertaining to the demographics.</a:t>
            </a: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mj-lt"/>
              </a:rPr>
              <a:t>Venture into B2C market offering Robot as a service (P</a:t>
            </a:r>
            <a:r>
              <a:rPr lang="en-US" sz="1600" dirty="0">
                <a:latin typeface="+mj-lt"/>
              </a:rPr>
              <a:t>a</a:t>
            </a:r>
            <a:r>
              <a:rPr lang="en" sz="1600" dirty="0">
                <a:latin typeface="+mj-lt"/>
              </a:rPr>
              <a:t>y per delivery ) or subscription model (Like Amazon Prime)</a:t>
            </a:r>
          </a:p>
          <a:p>
            <a:pPr marL="0" marR="0" lvl="0" indent="0" algn="l" rtl="0">
              <a:lnSpc>
                <a:spcPct val="100000"/>
              </a:lnSpc>
              <a:spcBef>
                <a:spcPts val="700"/>
              </a:spcBef>
              <a:spcAft>
                <a:spcPts val="0"/>
              </a:spcAft>
              <a:buClr>
                <a:srgbClr val="2D3D4A"/>
              </a:buClr>
              <a:buSzPts val="1400"/>
              <a:buNone/>
            </a:pPr>
            <a:endParaRPr lang="en" sz="1600" dirty="0">
              <a:latin typeface="+mj-lt"/>
            </a:endParaRPr>
          </a:p>
          <a:p>
            <a:pPr marL="0" marR="0" lvl="0" indent="0" algn="l" rtl="0">
              <a:lnSpc>
                <a:spcPct val="100000"/>
              </a:lnSpc>
              <a:spcBef>
                <a:spcPts val="700"/>
              </a:spcBef>
              <a:spcAft>
                <a:spcPts val="0"/>
              </a:spcAft>
              <a:buClr>
                <a:srgbClr val="2D3D4A"/>
              </a:buClr>
              <a:buSzPts val="1400"/>
              <a:buNone/>
            </a:pPr>
            <a:r>
              <a:rPr lang="en" sz="1600" b="1" dirty="0">
                <a:latin typeface="+mj-lt"/>
              </a:rPr>
              <a:t>Note: </a:t>
            </a:r>
            <a:r>
              <a:rPr lang="en" sz="1600" dirty="0">
                <a:latin typeface="+mj-lt"/>
              </a:rPr>
              <a:t>We have not factored in Risks and Mitigations, due to technology disruptions robots may fly and deliver the products, which can be a biggest threat to the product</a:t>
            </a:r>
          </a:p>
          <a:p>
            <a:pPr marL="0" marR="0" lvl="0" indent="0" algn="l" rtl="0">
              <a:lnSpc>
                <a:spcPct val="100000"/>
              </a:lnSpc>
              <a:spcBef>
                <a:spcPts val="700"/>
              </a:spcBef>
              <a:spcAft>
                <a:spcPts val="0"/>
              </a:spcAft>
              <a:buClr>
                <a:srgbClr val="2D3D4A"/>
              </a:buClr>
              <a:buSzPts val="1400"/>
              <a:buNone/>
            </a:pPr>
            <a:endParaRPr lang="en" dirty="0">
              <a:latin typeface="+mj-lt"/>
            </a:endParaRPr>
          </a:p>
        </p:txBody>
      </p:sp>
      <p:sp>
        <p:nvSpPr>
          <p:cNvPr id="282" name="Google Shape;282;p4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latin typeface="+mj-lt"/>
              </a:rPr>
              <a:t>26</a:t>
            </a:fld>
            <a:endParaRPr>
              <a:solidFill>
                <a:srgbClr val="929292"/>
              </a:solidFill>
              <a:latin typeface="+mj-lt"/>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301F-3A22-47CA-ACA0-C61F4EEE64CC}"/>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1922653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32037CE0-0991-444C-A534-9FECF92B5E04}"/>
              </a:ext>
            </a:extLst>
          </p:cNvPr>
          <p:cNvGrpSpPr/>
          <p:nvPr/>
        </p:nvGrpSpPr>
        <p:grpSpPr>
          <a:xfrm>
            <a:off x="201538" y="898143"/>
            <a:ext cx="7887052" cy="4173523"/>
            <a:chOff x="378271" y="721410"/>
            <a:chExt cx="7887052" cy="4173523"/>
          </a:xfrm>
        </p:grpSpPr>
        <p:sp>
          <p:nvSpPr>
            <p:cNvPr id="25" name="TextBox 24">
              <a:extLst>
                <a:ext uri="{FF2B5EF4-FFF2-40B4-BE49-F238E27FC236}">
                  <a16:creationId xmlns:a16="http://schemas.microsoft.com/office/drawing/2014/main" id="{F9DF05F5-67F1-4701-87EA-D9B1369103E9}"/>
                </a:ext>
              </a:extLst>
            </p:cNvPr>
            <p:cNvSpPr txBox="1"/>
            <p:nvPr/>
          </p:nvSpPr>
          <p:spPr>
            <a:xfrm>
              <a:off x="394313" y="721410"/>
              <a:ext cx="1335667" cy="369332"/>
            </a:xfrm>
            <a:prstGeom prst="rect">
              <a:avLst/>
            </a:prstGeom>
            <a:noFill/>
          </p:spPr>
          <p:txBody>
            <a:bodyPr wrap="square" rtlCol="0" anchor="b">
              <a:spAutoFit/>
            </a:bodyPr>
            <a:lstStyle/>
            <a:p>
              <a:pPr algn="ctr"/>
              <a:r>
                <a:rPr lang="en-US" sz="1800" b="1" cap="all" dirty="0">
                  <a:solidFill>
                    <a:schemeClr val="accent2"/>
                  </a:solidFill>
                  <a:latin typeface="+mj-lt"/>
                </a:rPr>
                <a:t>Arenas</a:t>
              </a:r>
            </a:p>
          </p:txBody>
        </p:sp>
        <p:sp>
          <p:nvSpPr>
            <p:cNvPr id="23" name="TextBox 22">
              <a:extLst>
                <a:ext uri="{FF2B5EF4-FFF2-40B4-BE49-F238E27FC236}">
                  <a16:creationId xmlns:a16="http://schemas.microsoft.com/office/drawing/2014/main" id="{8E9FD605-8768-4AA8-A64E-D2E74D8CC397}"/>
                </a:ext>
              </a:extLst>
            </p:cNvPr>
            <p:cNvSpPr txBox="1"/>
            <p:nvPr/>
          </p:nvSpPr>
          <p:spPr>
            <a:xfrm>
              <a:off x="5755998" y="846777"/>
              <a:ext cx="1338828" cy="369332"/>
            </a:xfrm>
            <a:prstGeom prst="rect">
              <a:avLst/>
            </a:prstGeom>
            <a:noFill/>
          </p:spPr>
          <p:txBody>
            <a:bodyPr wrap="none" rtlCol="0" anchor="b">
              <a:spAutoFit/>
            </a:bodyPr>
            <a:lstStyle/>
            <a:p>
              <a:pPr algn="ctr"/>
              <a:r>
                <a:rPr lang="en-US" sz="1800" b="1" cap="all" dirty="0">
                  <a:solidFill>
                    <a:schemeClr val="accent1"/>
                  </a:solidFill>
                  <a:latin typeface="+mj-lt"/>
                </a:rPr>
                <a:t>Vehicles</a:t>
              </a:r>
            </a:p>
          </p:txBody>
        </p:sp>
        <p:sp>
          <p:nvSpPr>
            <p:cNvPr id="24" name="TextBox 23">
              <a:extLst>
                <a:ext uri="{FF2B5EF4-FFF2-40B4-BE49-F238E27FC236}">
                  <a16:creationId xmlns:a16="http://schemas.microsoft.com/office/drawing/2014/main" id="{A073745B-05CC-49DE-BF6B-88837F523565}"/>
                </a:ext>
              </a:extLst>
            </p:cNvPr>
            <p:cNvSpPr txBox="1"/>
            <p:nvPr/>
          </p:nvSpPr>
          <p:spPr>
            <a:xfrm>
              <a:off x="5913397" y="2092466"/>
              <a:ext cx="2351926" cy="369332"/>
            </a:xfrm>
            <a:prstGeom prst="rect">
              <a:avLst/>
            </a:prstGeom>
            <a:noFill/>
          </p:spPr>
          <p:txBody>
            <a:bodyPr wrap="none" rtlCol="0" anchor="b">
              <a:spAutoFit/>
            </a:bodyPr>
            <a:lstStyle/>
            <a:p>
              <a:pPr algn="ctr"/>
              <a:r>
                <a:rPr lang="en-US" sz="1800" b="1" cap="all" dirty="0">
                  <a:solidFill>
                    <a:schemeClr val="accent4">
                      <a:lumMod val="75000"/>
                    </a:schemeClr>
                  </a:solidFill>
                  <a:latin typeface="+mj-lt"/>
                </a:rPr>
                <a:t>Differentiators</a:t>
              </a:r>
            </a:p>
          </p:txBody>
        </p:sp>
        <p:sp>
          <p:nvSpPr>
            <p:cNvPr id="26" name="TextBox 25">
              <a:extLst>
                <a:ext uri="{FF2B5EF4-FFF2-40B4-BE49-F238E27FC236}">
                  <a16:creationId xmlns:a16="http://schemas.microsoft.com/office/drawing/2014/main" id="{ED22D49C-8771-43DB-B830-CEC9CE8ADD94}"/>
                </a:ext>
              </a:extLst>
            </p:cNvPr>
            <p:cNvSpPr txBox="1"/>
            <p:nvPr/>
          </p:nvSpPr>
          <p:spPr>
            <a:xfrm>
              <a:off x="426170" y="2060619"/>
              <a:ext cx="1236236" cy="369332"/>
            </a:xfrm>
            <a:prstGeom prst="rect">
              <a:avLst/>
            </a:prstGeom>
            <a:noFill/>
          </p:spPr>
          <p:txBody>
            <a:bodyPr wrap="none" rtlCol="0" anchor="b">
              <a:spAutoFit/>
            </a:bodyPr>
            <a:lstStyle/>
            <a:p>
              <a:pPr algn="ctr"/>
              <a:r>
                <a:rPr lang="en-US" sz="1800" b="1" cap="all" dirty="0">
                  <a:solidFill>
                    <a:schemeClr val="accent3"/>
                  </a:solidFill>
                  <a:latin typeface="+mj-lt"/>
                </a:rPr>
                <a:t>Staging</a:t>
              </a:r>
            </a:p>
          </p:txBody>
        </p:sp>
        <p:sp>
          <p:nvSpPr>
            <p:cNvPr id="29" name="TextBox 28">
              <a:extLst>
                <a:ext uri="{FF2B5EF4-FFF2-40B4-BE49-F238E27FC236}">
                  <a16:creationId xmlns:a16="http://schemas.microsoft.com/office/drawing/2014/main" id="{18E42DC9-6E0B-4D8C-AE2A-4CC0057BBE15}"/>
                </a:ext>
              </a:extLst>
            </p:cNvPr>
            <p:cNvSpPr txBox="1"/>
            <p:nvPr/>
          </p:nvSpPr>
          <p:spPr>
            <a:xfrm>
              <a:off x="6078640" y="2350663"/>
              <a:ext cx="2150960" cy="553998"/>
            </a:xfrm>
            <a:prstGeom prst="rect">
              <a:avLst/>
            </a:prstGeom>
            <a:noFill/>
          </p:spPr>
          <p:txBody>
            <a:bodyPr wrap="square" lIns="0" rIns="0" rtlCol="0" anchor="t">
              <a:spAutoFit/>
            </a:bodyPr>
            <a:lstStyle/>
            <a:p>
              <a:pPr algn="just"/>
              <a:r>
                <a:rPr lang="en-US" sz="1000" b="1" dirty="0">
                  <a:solidFill>
                    <a:schemeClr val="bg1">
                      <a:lumMod val="20000"/>
                      <a:lumOff val="80000"/>
                    </a:schemeClr>
                  </a:solidFill>
                  <a:latin typeface="+mj-lt"/>
                </a:rPr>
                <a:t>Low-cost robots with enhanced security features built-in within the device</a:t>
              </a:r>
            </a:p>
          </p:txBody>
        </p:sp>
        <p:sp>
          <p:nvSpPr>
            <p:cNvPr id="32" name="TextBox 31">
              <a:extLst>
                <a:ext uri="{FF2B5EF4-FFF2-40B4-BE49-F238E27FC236}">
                  <a16:creationId xmlns:a16="http://schemas.microsoft.com/office/drawing/2014/main" id="{147A3EDA-D114-4F7A-A2F4-E29B6B7CAB75}"/>
                </a:ext>
              </a:extLst>
            </p:cNvPr>
            <p:cNvSpPr txBox="1"/>
            <p:nvPr/>
          </p:nvSpPr>
          <p:spPr>
            <a:xfrm>
              <a:off x="5886160" y="1117893"/>
              <a:ext cx="2204007" cy="400110"/>
            </a:xfrm>
            <a:prstGeom prst="rect">
              <a:avLst/>
            </a:prstGeom>
            <a:noFill/>
          </p:spPr>
          <p:txBody>
            <a:bodyPr wrap="square" lIns="0" rIns="0" rtlCol="0" anchor="t">
              <a:spAutoFit/>
            </a:bodyPr>
            <a:lstStyle/>
            <a:p>
              <a:pPr algn="just"/>
              <a:r>
                <a:rPr lang="en-US" sz="1000" b="1" dirty="0">
                  <a:solidFill>
                    <a:schemeClr val="bg1">
                      <a:lumMod val="20000"/>
                      <a:lumOff val="80000"/>
                    </a:schemeClr>
                  </a:solidFill>
                  <a:latin typeface="+mj-lt"/>
                </a:rPr>
                <a:t>Internal development, Joint-venture, Ecosystem partners</a:t>
              </a:r>
            </a:p>
          </p:txBody>
        </p:sp>
        <p:sp>
          <p:nvSpPr>
            <p:cNvPr id="42" name="TextBox 41">
              <a:extLst>
                <a:ext uri="{FF2B5EF4-FFF2-40B4-BE49-F238E27FC236}">
                  <a16:creationId xmlns:a16="http://schemas.microsoft.com/office/drawing/2014/main" id="{3F198762-E82E-46F4-A966-5AE6E18A46A1}"/>
                </a:ext>
              </a:extLst>
            </p:cNvPr>
            <p:cNvSpPr txBox="1"/>
            <p:nvPr/>
          </p:nvSpPr>
          <p:spPr>
            <a:xfrm>
              <a:off x="506711" y="2390694"/>
              <a:ext cx="2107791" cy="400110"/>
            </a:xfrm>
            <a:prstGeom prst="rect">
              <a:avLst/>
            </a:prstGeom>
            <a:noFill/>
          </p:spPr>
          <p:txBody>
            <a:bodyPr wrap="square" lIns="0" rIns="0" rtlCol="0" anchor="t">
              <a:spAutoFit/>
            </a:bodyPr>
            <a:lstStyle/>
            <a:p>
              <a:pPr algn="just"/>
              <a:r>
                <a:rPr lang="en-US" sz="1000" b="1" dirty="0">
                  <a:solidFill>
                    <a:schemeClr val="bg1">
                      <a:lumMod val="20000"/>
                      <a:lumOff val="80000"/>
                    </a:schemeClr>
                  </a:solidFill>
                  <a:latin typeface="+mj-lt"/>
                </a:rPr>
                <a:t>Cater to APAC market and expand footprint globally.</a:t>
              </a:r>
            </a:p>
          </p:txBody>
        </p:sp>
        <p:sp>
          <p:nvSpPr>
            <p:cNvPr id="45" name="TextBox 44">
              <a:extLst>
                <a:ext uri="{FF2B5EF4-FFF2-40B4-BE49-F238E27FC236}">
                  <a16:creationId xmlns:a16="http://schemas.microsoft.com/office/drawing/2014/main" id="{7456E5BB-3932-4E3D-808C-ED568EB259B7}"/>
                </a:ext>
              </a:extLst>
            </p:cNvPr>
            <p:cNvSpPr txBox="1"/>
            <p:nvPr/>
          </p:nvSpPr>
          <p:spPr>
            <a:xfrm>
              <a:off x="378271" y="973401"/>
              <a:ext cx="2107790" cy="1015663"/>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US" sz="1000" b="1" dirty="0">
                  <a:solidFill>
                    <a:schemeClr val="tx2"/>
                  </a:solidFill>
                  <a:latin typeface="+mj-lt"/>
                </a:rPr>
                <a:t>Market - APAC Market</a:t>
              </a:r>
            </a:p>
            <a:p>
              <a:pPr marL="171450" indent="-171450" algn="just">
                <a:buFont typeface="Arial" panose="020B0604020202020204" pitchFamily="34" charset="0"/>
                <a:buChar char="•"/>
              </a:pPr>
              <a:r>
                <a:rPr lang="en-US" sz="1000" b="1" dirty="0">
                  <a:solidFill>
                    <a:schemeClr val="tx2"/>
                  </a:solidFill>
                  <a:latin typeface="+mj-lt"/>
                </a:rPr>
                <a:t>Channels-</a:t>
              </a:r>
              <a:r>
                <a:rPr lang="en-US" sz="1000" b="1" dirty="0" err="1">
                  <a:solidFill>
                    <a:schemeClr val="tx2"/>
                  </a:solidFill>
                  <a:latin typeface="+mj-lt"/>
                </a:rPr>
                <a:t>Resellers,Distributors</a:t>
              </a:r>
              <a:r>
                <a:rPr lang="en-US" sz="1000" b="1" dirty="0">
                  <a:solidFill>
                    <a:schemeClr val="tx2"/>
                  </a:solidFill>
                  <a:latin typeface="+mj-lt"/>
                </a:rPr>
                <a:t> ,</a:t>
              </a:r>
              <a:r>
                <a:rPr lang="en-US" sz="1000" b="1" dirty="0">
                  <a:solidFill>
                    <a:srgbClr val="FFFFFF"/>
                  </a:solidFill>
                  <a:latin typeface="+mj-lt"/>
                </a:rPr>
                <a:t>channel</a:t>
              </a:r>
              <a:r>
                <a:rPr lang="en-US" sz="1000" b="1" dirty="0">
                  <a:solidFill>
                    <a:schemeClr val="tx2"/>
                  </a:solidFill>
                  <a:latin typeface="+mj-lt"/>
                </a:rPr>
                <a:t> partners</a:t>
              </a:r>
            </a:p>
            <a:p>
              <a:pPr marL="171450" indent="-171450" algn="just">
                <a:buFont typeface="Arial" panose="020B0604020202020204" pitchFamily="34" charset="0"/>
                <a:buChar char="•"/>
              </a:pPr>
              <a:r>
                <a:rPr lang="en-US" sz="1000" b="1" dirty="0">
                  <a:solidFill>
                    <a:schemeClr val="tx2"/>
                  </a:solidFill>
                  <a:latin typeface="+mj-lt"/>
                </a:rPr>
                <a:t>Product-Electronics device/Robotics </a:t>
              </a:r>
            </a:p>
            <a:p>
              <a:pPr algn="just"/>
              <a:endParaRPr lang="en-US" sz="1000" dirty="0">
                <a:solidFill>
                  <a:schemeClr val="tx2"/>
                </a:solidFill>
                <a:latin typeface="+mj-lt"/>
              </a:endParaRPr>
            </a:p>
          </p:txBody>
        </p:sp>
        <p:grpSp>
          <p:nvGrpSpPr>
            <p:cNvPr id="6" name="Group 5">
              <a:extLst>
                <a:ext uri="{FF2B5EF4-FFF2-40B4-BE49-F238E27FC236}">
                  <a16:creationId xmlns:a16="http://schemas.microsoft.com/office/drawing/2014/main" id="{4E6DAAF0-A6F8-4E5C-AB5B-5C08E0B6C696}"/>
                </a:ext>
              </a:extLst>
            </p:cNvPr>
            <p:cNvGrpSpPr/>
            <p:nvPr/>
          </p:nvGrpSpPr>
          <p:grpSpPr>
            <a:xfrm>
              <a:off x="1856248" y="1008149"/>
              <a:ext cx="4558770" cy="2645267"/>
              <a:chOff x="2590655" y="2268899"/>
              <a:chExt cx="3968934" cy="2584895"/>
            </a:xfrm>
          </p:grpSpPr>
          <p:sp>
            <p:nvSpPr>
              <p:cNvPr id="82" name="Freeform: Shape 81">
                <a:extLst>
                  <a:ext uri="{FF2B5EF4-FFF2-40B4-BE49-F238E27FC236}">
                    <a16:creationId xmlns:a16="http://schemas.microsoft.com/office/drawing/2014/main" id="{B8853328-CCF3-4489-8E71-091865D1CE38}"/>
                  </a:ext>
                </a:extLst>
              </p:cNvPr>
              <p:cNvSpPr/>
              <p:nvPr/>
            </p:nvSpPr>
            <p:spPr>
              <a:xfrm>
                <a:off x="3587868" y="3390746"/>
                <a:ext cx="1979314" cy="1462655"/>
              </a:xfrm>
              <a:custGeom>
                <a:avLst/>
                <a:gdLst>
                  <a:gd name="connsiteX0" fmla="*/ 597562 w 2639085"/>
                  <a:gd name="connsiteY0" fmla="*/ 0 h 1945445"/>
                  <a:gd name="connsiteX1" fmla="*/ 2041523 w 2639085"/>
                  <a:gd name="connsiteY1" fmla="*/ 0 h 1945445"/>
                  <a:gd name="connsiteX2" fmla="*/ 2639085 w 2639085"/>
                  <a:gd name="connsiteY2" fmla="*/ 784482 h 1945445"/>
                  <a:gd name="connsiteX3" fmla="*/ 1319543 w 2639085"/>
                  <a:gd name="connsiteY3" fmla="*/ 1945445 h 1945445"/>
                  <a:gd name="connsiteX4" fmla="*/ 0 w 2639085"/>
                  <a:gd name="connsiteY4" fmla="*/ 784482 h 1945445"/>
                  <a:gd name="connsiteX0" fmla="*/ 597562 w 2639085"/>
                  <a:gd name="connsiteY0" fmla="*/ 0 h 1950207"/>
                  <a:gd name="connsiteX1" fmla="*/ 2041523 w 2639085"/>
                  <a:gd name="connsiteY1" fmla="*/ 0 h 1950207"/>
                  <a:gd name="connsiteX2" fmla="*/ 2639085 w 2639085"/>
                  <a:gd name="connsiteY2" fmla="*/ 784482 h 1950207"/>
                  <a:gd name="connsiteX3" fmla="*/ 1312399 w 2639085"/>
                  <a:gd name="connsiteY3" fmla="*/ 1950207 h 1950207"/>
                  <a:gd name="connsiteX4" fmla="*/ 0 w 2639085"/>
                  <a:gd name="connsiteY4" fmla="*/ 784482 h 1950207"/>
                  <a:gd name="connsiteX5" fmla="*/ 597562 w 2639085"/>
                  <a:gd name="connsiteY5" fmla="*/ 0 h 195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9085" h="1950207">
                    <a:moveTo>
                      <a:pt x="597562" y="0"/>
                    </a:moveTo>
                    <a:lnTo>
                      <a:pt x="2041523" y="0"/>
                    </a:lnTo>
                    <a:lnTo>
                      <a:pt x="2639085" y="784482"/>
                    </a:lnTo>
                    <a:lnTo>
                      <a:pt x="1312399" y="1950207"/>
                    </a:lnTo>
                    <a:lnTo>
                      <a:pt x="0" y="784482"/>
                    </a:lnTo>
                    <a:lnTo>
                      <a:pt x="597562" y="0"/>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mj-lt"/>
                </a:endParaRPr>
              </a:p>
            </p:txBody>
          </p:sp>
          <p:sp>
            <p:nvSpPr>
              <p:cNvPr id="84" name="Freeform: Shape 83">
                <a:extLst>
                  <a:ext uri="{FF2B5EF4-FFF2-40B4-BE49-F238E27FC236}">
                    <a16:creationId xmlns:a16="http://schemas.microsoft.com/office/drawing/2014/main" id="{BAB76765-FC3C-46A8-88D0-D1F08CB56968}"/>
                  </a:ext>
                </a:extLst>
              </p:cNvPr>
              <p:cNvSpPr/>
              <p:nvPr/>
            </p:nvSpPr>
            <p:spPr>
              <a:xfrm>
                <a:off x="2590655" y="2921144"/>
                <a:ext cx="1446165" cy="1062890"/>
              </a:xfrm>
              <a:custGeom>
                <a:avLst/>
                <a:gdLst>
                  <a:gd name="connsiteX0" fmla="*/ 1195172 w 1928220"/>
                  <a:gd name="connsiteY0" fmla="*/ 0 h 1417186"/>
                  <a:gd name="connsiteX1" fmla="*/ 1194903 w 1928220"/>
                  <a:gd name="connsiteY1" fmla="*/ 233 h 1417186"/>
                  <a:gd name="connsiteX2" fmla="*/ 1918307 w 1928220"/>
                  <a:gd name="connsiteY2" fmla="*/ 626135 h 1417186"/>
                  <a:gd name="connsiteX3" fmla="*/ 1928220 w 1928220"/>
                  <a:gd name="connsiteY3" fmla="*/ 626135 h 1417186"/>
                  <a:gd name="connsiteX4" fmla="*/ 1325405 w 1928220"/>
                  <a:gd name="connsiteY4" fmla="*/ 1417186 h 1417186"/>
                  <a:gd name="connsiteX5" fmla="*/ 1320418 w 1928220"/>
                  <a:gd name="connsiteY5" fmla="*/ 1417186 h 1417186"/>
                  <a:gd name="connsiteX6" fmla="*/ 0 w 1928220"/>
                  <a:gd name="connsiteY6" fmla="*/ 273764 h 1417186"/>
                  <a:gd name="connsiteX7" fmla="*/ 3770 w 1928220"/>
                  <a:gd name="connsiteY7" fmla="*/ 270499 h 141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8220" h="1417186">
                    <a:moveTo>
                      <a:pt x="1195172" y="0"/>
                    </a:moveTo>
                    <a:lnTo>
                      <a:pt x="1194903" y="233"/>
                    </a:lnTo>
                    <a:lnTo>
                      <a:pt x="1918307" y="626135"/>
                    </a:lnTo>
                    <a:lnTo>
                      <a:pt x="1928220" y="626135"/>
                    </a:lnTo>
                    <a:lnTo>
                      <a:pt x="1325405" y="1417186"/>
                    </a:lnTo>
                    <a:lnTo>
                      <a:pt x="1320418" y="1417186"/>
                    </a:lnTo>
                    <a:lnTo>
                      <a:pt x="0" y="273764"/>
                    </a:lnTo>
                    <a:lnTo>
                      <a:pt x="3770" y="27049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mj-lt"/>
                </a:endParaRPr>
              </a:p>
            </p:txBody>
          </p:sp>
          <p:sp>
            <p:nvSpPr>
              <p:cNvPr id="85" name="Freeform: Shape 84">
                <a:extLst>
                  <a:ext uri="{FF2B5EF4-FFF2-40B4-BE49-F238E27FC236}">
                    <a16:creationId xmlns:a16="http://schemas.microsoft.com/office/drawing/2014/main" id="{6F7F4ED8-91EA-4570-B54C-85AF0952A67B}"/>
                  </a:ext>
                </a:extLst>
              </p:cNvPr>
              <p:cNvSpPr/>
              <p:nvPr/>
            </p:nvSpPr>
            <p:spPr>
              <a:xfrm>
                <a:off x="3494390" y="2451892"/>
                <a:ext cx="2166272" cy="938854"/>
              </a:xfrm>
              <a:custGeom>
                <a:avLst/>
                <a:gdLst>
                  <a:gd name="connsiteX0" fmla="*/ 723404 w 2888362"/>
                  <a:gd name="connsiteY0" fmla="*/ 0 h 1251805"/>
                  <a:gd name="connsiteX1" fmla="*/ 2166710 w 2888362"/>
                  <a:gd name="connsiteY1" fmla="*/ 0 h 1251805"/>
                  <a:gd name="connsiteX2" fmla="*/ 2888362 w 2888362"/>
                  <a:gd name="connsiteY2" fmla="*/ 625903 h 1251805"/>
                  <a:gd name="connsiteX3" fmla="*/ 2166710 w 2888362"/>
                  <a:gd name="connsiteY3" fmla="*/ 1251805 h 1251805"/>
                  <a:gd name="connsiteX4" fmla="*/ 723404 w 2888362"/>
                  <a:gd name="connsiteY4" fmla="*/ 1251805 h 1251805"/>
                  <a:gd name="connsiteX5" fmla="*/ 0 w 2888362"/>
                  <a:gd name="connsiteY5" fmla="*/ 625903 h 1251805"/>
                  <a:gd name="connsiteX0" fmla="*/ 723404 w 2888362"/>
                  <a:gd name="connsiteY0" fmla="*/ 0 h 1251805"/>
                  <a:gd name="connsiteX1" fmla="*/ 2166710 w 2888362"/>
                  <a:gd name="connsiteY1" fmla="*/ 0 h 1251805"/>
                  <a:gd name="connsiteX2" fmla="*/ 2888362 w 2888362"/>
                  <a:gd name="connsiteY2" fmla="*/ 625903 h 1251805"/>
                  <a:gd name="connsiteX3" fmla="*/ 2166710 w 2888362"/>
                  <a:gd name="connsiteY3" fmla="*/ 1251805 h 1251805"/>
                  <a:gd name="connsiteX4" fmla="*/ 723404 w 2888362"/>
                  <a:gd name="connsiteY4" fmla="*/ 1251805 h 1251805"/>
                  <a:gd name="connsiteX5" fmla="*/ 0 w 2888362"/>
                  <a:gd name="connsiteY5" fmla="*/ 633047 h 1251805"/>
                  <a:gd name="connsiteX6" fmla="*/ 723404 w 2888362"/>
                  <a:gd name="connsiteY6" fmla="*/ 0 h 1251805"/>
                  <a:gd name="connsiteX0" fmla="*/ 723404 w 2888362"/>
                  <a:gd name="connsiteY0" fmla="*/ 0 h 1251805"/>
                  <a:gd name="connsiteX1" fmla="*/ 2166710 w 2888362"/>
                  <a:gd name="connsiteY1" fmla="*/ 0 h 1251805"/>
                  <a:gd name="connsiteX2" fmla="*/ 2888362 w 2888362"/>
                  <a:gd name="connsiteY2" fmla="*/ 625903 h 1251805"/>
                  <a:gd name="connsiteX3" fmla="*/ 2166710 w 2888362"/>
                  <a:gd name="connsiteY3" fmla="*/ 1251805 h 1251805"/>
                  <a:gd name="connsiteX4" fmla="*/ 716261 w 2888362"/>
                  <a:gd name="connsiteY4" fmla="*/ 1251805 h 1251805"/>
                  <a:gd name="connsiteX5" fmla="*/ 0 w 2888362"/>
                  <a:gd name="connsiteY5" fmla="*/ 633047 h 1251805"/>
                  <a:gd name="connsiteX6" fmla="*/ 723404 w 2888362"/>
                  <a:gd name="connsiteY6" fmla="*/ 0 h 125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362" h="1251805">
                    <a:moveTo>
                      <a:pt x="723404" y="0"/>
                    </a:moveTo>
                    <a:lnTo>
                      <a:pt x="2166710" y="0"/>
                    </a:lnTo>
                    <a:lnTo>
                      <a:pt x="2888362" y="625903"/>
                    </a:lnTo>
                    <a:lnTo>
                      <a:pt x="2166710" y="1251805"/>
                    </a:lnTo>
                    <a:lnTo>
                      <a:pt x="716261" y="1251805"/>
                    </a:lnTo>
                    <a:lnTo>
                      <a:pt x="0" y="633047"/>
                    </a:lnTo>
                    <a:lnTo>
                      <a:pt x="723404"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mj-lt"/>
                </a:endParaRPr>
              </a:p>
            </p:txBody>
          </p:sp>
          <p:sp>
            <p:nvSpPr>
              <p:cNvPr id="5" name="Trapezoid 4">
                <a:extLst>
                  <a:ext uri="{FF2B5EF4-FFF2-40B4-BE49-F238E27FC236}">
                    <a16:creationId xmlns:a16="http://schemas.microsoft.com/office/drawing/2014/main" id="{55F50765-7CDF-4EED-BEAD-83D7424D9119}"/>
                  </a:ext>
                </a:extLst>
              </p:cNvPr>
              <p:cNvSpPr/>
              <p:nvPr/>
            </p:nvSpPr>
            <p:spPr>
              <a:xfrm>
                <a:off x="3584375" y="3394710"/>
                <a:ext cx="1975248" cy="589324"/>
              </a:xfrm>
              <a:prstGeom prst="trapezoid">
                <a:avLst>
                  <a:gd name="adj" fmla="val 7603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mj-lt"/>
                </a:endParaRPr>
              </a:p>
            </p:txBody>
          </p:sp>
          <p:sp>
            <p:nvSpPr>
              <p:cNvPr id="18" name="Freeform: Shape 17">
                <a:extLst>
                  <a:ext uri="{FF2B5EF4-FFF2-40B4-BE49-F238E27FC236}">
                    <a16:creationId xmlns:a16="http://schemas.microsoft.com/office/drawing/2014/main" id="{96541E36-3EC2-4FD2-B007-4F7A0B22B088}"/>
                  </a:ext>
                </a:extLst>
              </p:cNvPr>
              <p:cNvSpPr/>
              <p:nvPr/>
            </p:nvSpPr>
            <p:spPr>
              <a:xfrm flipH="1">
                <a:off x="5112551" y="2921144"/>
                <a:ext cx="1447038" cy="1062890"/>
              </a:xfrm>
              <a:custGeom>
                <a:avLst/>
                <a:gdLst>
                  <a:gd name="connsiteX0" fmla="*/ 1195172 w 1928220"/>
                  <a:gd name="connsiteY0" fmla="*/ 0 h 1417186"/>
                  <a:gd name="connsiteX1" fmla="*/ 1194903 w 1928220"/>
                  <a:gd name="connsiteY1" fmla="*/ 233 h 1417186"/>
                  <a:gd name="connsiteX2" fmla="*/ 1918307 w 1928220"/>
                  <a:gd name="connsiteY2" fmla="*/ 626135 h 1417186"/>
                  <a:gd name="connsiteX3" fmla="*/ 1928220 w 1928220"/>
                  <a:gd name="connsiteY3" fmla="*/ 626135 h 1417186"/>
                  <a:gd name="connsiteX4" fmla="*/ 1325405 w 1928220"/>
                  <a:gd name="connsiteY4" fmla="*/ 1417186 h 1417186"/>
                  <a:gd name="connsiteX5" fmla="*/ 1320418 w 1928220"/>
                  <a:gd name="connsiteY5" fmla="*/ 1417186 h 1417186"/>
                  <a:gd name="connsiteX6" fmla="*/ 0 w 1928220"/>
                  <a:gd name="connsiteY6" fmla="*/ 273764 h 1417186"/>
                  <a:gd name="connsiteX7" fmla="*/ 3770 w 1928220"/>
                  <a:gd name="connsiteY7" fmla="*/ 270499 h 141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8220" h="1417186">
                    <a:moveTo>
                      <a:pt x="1195172" y="0"/>
                    </a:moveTo>
                    <a:lnTo>
                      <a:pt x="1194903" y="233"/>
                    </a:lnTo>
                    <a:lnTo>
                      <a:pt x="1918307" y="626135"/>
                    </a:lnTo>
                    <a:lnTo>
                      <a:pt x="1928220" y="626135"/>
                    </a:lnTo>
                    <a:lnTo>
                      <a:pt x="1325405" y="1417186"/>
                    </a:lnTo>
                    <a:lnTo>
                      <a:pt x="1320418" y="1417186"/>
                    </a:lnTo>
                    <a:lnTo>
                      <a:pt x="0" y="273764"/>
                    </a:lnTo>
                    <a:lnTo>
                      <a:pt x="3770" y="27049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mj-lt"/>
                </a:endParaRPr>
              </a:p>
            </p:txBody>
          </p:sp>
          <p:sp>
            <p:nvSpPr>
              <p:cNvPr id="20" name="Freeform: Shape 19">
                <a:extLst>
                  <a:ext uri="{FF2B5EF4-FFF2-40B4-BE49-F238E27FC236}">
                    <a16:creationId xmlns:a16="http://schemas.microsoft.com/office/drawing/2014/main" id="{052B007B-9F9D-4976-8468-629A05611A86}"/>
                  </a:ext>
                </a:extLst>
              </p:cNvPr>
              <p:cNvSpPr/>
              <p:nvPr/>
            </p:nvSpPr>
            <p:spPr>
              <a:xfrm>
                <a:off x="2599630" y="2268900"/>
                <a:ext cx="1431818" cy="855119"/>
              </a:xfrm>
              <a:custGeom>
                <a:avLst/>
                <a:gdLst>
                  <a:gd name="connsiteX0" fmla="*/ 1316647 w 1913853"/>
                  <a:gd name="connsiteY0" fmla="*/ 0 h 1140158"/>
                  <a:gd name="connsiteX1" fmla="*/ 1329019 w 1913853"/>
                  <a:gd name="connsiteY1" fmla="*/ 0 h 1140158"/>
                  <a:gd name="connsiteX2" fmla="*/ 1913853 w 1913853"/>
                  <a:gd name="connsiteY2" fmla="*/ 244581 h 1140158"/>
                  <a:gd name="connsiteX3" fmla="*/ 1191132 w 1913853"/>
                  <a:gd name="connsiteY3" fmla="*/ 869892 h 1140158"/>
                  <a:gd name="connsiteX4" fmla="*/ 1191401 w 1913853"/>
                  <a:gd name="connsiteY4" fmla="*/ 869659 h 1140158"/>
                  <a:gd name="connsiteX5" fmla="*/ 0 w 1913853"/>
                  <a:gd name="connsiteY5" fmla="*/ 1140158 h 1140158"/>
                  <a:gd name="connsiteX0" fmla="*/ 1316647 w 1913853"/>
                  <a:gd name="connsiteY0" fmla="*/ 0 h 1140158"/>
                  <a:gd name="connsiteX1" fmla="*/ 1329019 w 1913853"/>
                  <a:gd name="connsiteY1" fmla="*/ 0 h 1140158"/>
                  <a:gd name="connsiteX2" fmla="*/ 1913853 w 1913853"/>
                  <a:gd name="connsiteY2" fmla="*/ 244581 h 1140158"/>
                  <a:gd name="connsiteX3" fmla="*/ 1191132 w 1913853"/>
                  <a:gd name="connsiteY3" fmla="*/ 869892 h 1140158"/>
                  <a:gd name="connsiteX4" fmla="*/ 1191401 w 1913853"/>
                  <a:gd name="connsiteY4" fmla="*/ 879184 h 1140158"/>
                  <a:gd name="connsiteX5" fmla="*/ 0 w 1913853"/>
                  <a:gd name="connsiteY5" fmla="*/ 1140158 h 1140158"/>
                  <a:gd name="connsiteX6" fmla="*/ 1316647 w 1913853"/>
                  <a:gd name="connsiteY6" fmla="*/ 0 h 1140158"/>
                  <a:gd name="connsiteX0" fmla="*/ 1323791 w 1920997"/>
                  <a:gd name="connsiteY0" fmla="*/ 0 h 1140158"/>
                  <a:gd name="connsiteX1" fmla="*/ 1336163 w 1920997"/>
                  <a:gd name="connsiteY1" fmla="*/ 0 h 1140158"/>
                  <a:gd name="connsiteX2" fmla="*/ 1920997 w 1920997"/>
                  <a:gd name="connsiteY2" fmla="*/ 244581 h 1140158"/>
                  <a:gd name="connsiteX3" fmla="*/ 1198276 w 1920997"/>
                  <a:gd name="connsiteY3" fmla="*/ 869892 h 1140158"/>
                  <a:gd name="connsiteX4" fmla="*/ 1198545 w 1920997"/>
                  <a:gd name="connsiteY4" fmla="*/ 879184 h 1140158"/>
                  <a:gd name="connsiteX5" fmla="*/ 0 w 1920997"/>
                  <a:gd name="connsiteY5" fmla="*/ 1140158 h 1140158"/>
                  <a:gd name="connsiteX6" fmla="*/ 1323791 w 1920997"/>
                  <a:gd name="connsiteY6" fmla="*/ 0 h 1140158"/>
                  <a:gd name="connsiteX0" fmla="*/ 1311885 w 1909091"/>
                  <a:gd name="connsiteY0" fmla="*/ 0 h 1140158"/>
                  <a:gd name="connsiteX1" fmla="*/ 1324257 w 1909091"/>
                  <a:gd name="connsiteY1" fmla="*/ 0 h 1140158"/>
                  <a:gd name="connsiteX2" fmla="*/ 1909091 w 1909091"/>
                  <a:gd name="connsiteY2" fmla="*/ 244581 h 1140158"/>
                  <a:gd name="connsiteX3" fmla="*/ 1186370 w 1909091"/>
                  <a:gd name="connsiteY3" fmla="*/ 869892 h 1140158"/>
                  <a:gd name="connsiteX4" fmla="*/ 1186639 w 1909091"/>
                  <a:gd name="connsiteY4" fmla="*/ 879184 h 1140158"/>
                  <a:gd name="connsiteX5" fmla="*/ 0 w 1909091"/>
                  <a:gd name="connsiteY5" fmla="*/ 1140158 h 1140158"/>
                  <a:gd name="connsiteX6" fmla="*/ 1311885 w 1909091"/>
                  <a:gd name="connsiteY6" fmla="*/ 0 h 1140158"/>
                  <a:gd name="connsiteX0" fmla="*/ 1311885 w 1909091"/>
                  <a:gd name="connsiteY0" fmla="*/ 0 h 1140158"/>
                  <a:gd name="connsiteX1" fmla="*/ 1324257 w 1909091"/>
                  <a:gd name="connsiteY1" fmla="*/ 0 h 1140158"/>
                  <a:gd name="connsiteX2" fmla="*/ 1909091 w 1909091"/>
                  <a:gd name="connsiteY2" fmla="*/ 251725 h 1140158"/>
                  <a:gd name="connsiteX3" fmla="*/ 1186370 w 1909091"/>
                  <a:gd name="connsiteY3" fmla="*/ 869892 h 1140158"/>
                  <a:gd name="connsiteX4" fmla="*/ 1186639 w 1909091"/>
                  <a:gd name="connsiteY4" fmla="*/ 879184 h 1140158"/>
                  <a:gd name="connsiteX5" fmla="*/ 0 w 1909091"/>
                  <a:gd name="connsiteY5" fmla="*/ 1140158 h 1140158"/>
                  <a:gd name="connsiteX6" fmla="*/ 1311885 w 1909091"/>
                  <a:gd name="connsiteY6" fmla="*/ 0 h 1140158"/>
                  <a:gd name="connsiteX0" fmla="*/ 1311885 w 1909091"/>
                  <a:gd name="connsiteY0" fmla="*/ 0 h 1140158"/>
                  <a:gd name="connsiteX1" fmla="*/ 1324257 w 1909091"/>
                  <a:gd name="connsiteY1" fmla="*/ 0 h 1140158"/>
                  <a:gd name="connsiteX2" fmla="*/ 1909091 w 1909091"/>
                  <a:gd name="connsiteY2" fmla="*/ 251725 h 1140158"/>
                  <a:gd name="connsiteX3" fmla="*/ 1195895 w 1909091"/>
                  <a:gd name="connsiteY3" fmla="*/ 869892 h 1140158"/>
                  <a:gd name="connsiteX4" fmla="*/ 1186639 w 1909091"/>
                  <a:gd name="connsiteY4" fmla="*/ 879184 h 1140158"/>
                  <a:gd name="connsiteX5" fmla="*/ 0 w 1909091"/>
                  <a:gd name="connsiteY5" fmla="*/ 1140158 h 1140158"/>
                  <a:gd name="connsiteX6" fmla="*/ 1311885 w 1909091"/>
                  <a:gd name="connsiteY6" fmla="*/ 0 h 114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9091" h="1140158">
                    <a:moveTo>
                      <a:pt x="1311885" y="0"/>
                    </a:moveTo>
                    <a:lnTo>
                      <a:pt x="1324257" y="0"/>
                    </a:lnTo>
                    <a:lnTo>
                      <a:pt x="1909091" y="251725"/>
                    </a:lnTo>
                    <a:lnTo>
                      <a:pt x="1195895" y="869892"/>
                    </a:lnTo>
                    <a:cubicBezTo>
                      <a:pt x="1195985" y="872989"/>
                      <a:pt x="1186549" y="876087"/>
                      <a:pt x="1186639" y="879184"/>
                    </a:cubicBezTo>
                    <a:lnTo>
                      <a:pt x="0" y="1140158"/>
                    </a:lnTo>
                    <a:lnTo>
                      <a:pt x="13118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mj-lt"/>
                </a:endParaRPr>
              </a:p>
            </p:txBody>
          </p:sp>
          <p:sp>
            <p:nvSpPr>
              <p:cNvPr id="21" name="Freeform: Shape 20">
                <a:extLst>
                  <a:ext uri="{FF2B5EF4-FFF2-40B4-BE49-F238E27FC236}">
                    <a16:creationId xmlns:a16="http://schemas.microsoft.com/office/drawing/2014/main" id="{B03EE0C4-D626-4022-A49B-DC1C0C9D1F6F}"/>
                  </a:ext>
                </a:extLst>
              </p:cNvPr>
              <p:cNvSpPr/>
              <p:nvPr/>
            </p:nvSpPr>
            <p:spPr>
              <a:xfrm flipH="1">
                <a:off x="5119277" y="2268900"/>
                <a:ext cx="1433322" cy="855119"/>
              </a:xfrm>
              <a:custGeom>
                <a:avLst/>
                <a:gdLst>
                  <a:gd name="connsiteX0" fmla="*/ 1316647 w 1913853"/>
                  <a:gd name="connsiteY0" fmla="*/ 0 h 1140158"/>
                  <a:gd name="connsiteX1" fmla="*/ 1329019 w 1913853"/>
                  <a:gd name="connsiteY1" fmla="*/ 0 h 1140158"/>
                  <a:gd name="connsiteX2" fmla="*/ 1913853 w 1913853"/>
                  <a:gd name="connsiteY2" fmla="*/ 244581 h 1140158"/>
                  <a:gd name="connsiteX3" fmla="*/ 1191132 w 1913853"/>
                  <a:gd name="connsiteY3" fmla="*/ 869892 h 1140158"/>
                  <a:gd name="connsiteX4" fmla="*/ 1191401 w 1913853"/>
                  <a:gd name="connsiteY4" fmla="*/ 869659 h 1140158"/>
                  <a:gd name="connsiteX5" fmla="*/ 0 w 1913853"/>
                  <a:gd name="connsiteY5" fmla="*/ 1140158 h 1140158"/>
                  <a:gd name="connsiteX0" fmla="*/ 1316647 w 1913853"/>
                  <a:gd name="connsiteY0" fmla="*/ 0 h 1140158"/>
                  <a:gd name="connsiteX1" fmla="*/ 1329019 w 1913853"/>
                  <a:gd name="connsiteY1" fmla="*/ 0 h 1140158"/>
                  <a:gd name="connsiteX2" fmla="*/ 1913853 w 1913853"/>
                  <a:gd name="connsiteY2" fmla="*/ 244581 h 1140158"/>
                  <a:gd name="connsiteX3" fmla="*/ 1191132 w 1913853"/>
                  <a:gd name="connsiteY3" fmla="*/ 869892 h 1140158"/>
                  <a:gd name="connsiteX4" fmla="*/ 1193786 w 1913853"/>
                  <a:gd name="connsiteY4" fmla="*/ 879184 h 1140158"/>
                  <a:gd name="connsiteX5" fmla="*/ 0 w 1913853"/>
                  <a:gd name="connsiteY5" fmla="*/ 1140158 h 1140158"/>
                  <a:gd name="connsiteX6" fmla="*/ 1316647 w 1913853"/>
                  <a:gd name="connsiteY6" fmla="*/ 0 h 114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3853" h="1140158">
                    <a:moveTo>
                      <a:pt x="1316647" y="0"/>
                    </a:moveTo>
                    <a:lnTo>
                      <a:pt x="1329019" y="0"/>
                    </a:lnTo>
                    <a:lnTo>
                      <a:pt x="1913853" y="244581"/>
                    </a:lnTo>
                    <a:lnTo>
                      <a:pt x="1191132" y="869892"/>
                    </a:lnTo>
                    <a:lnTo>
                      <a:pt x="1193786" y="879184"/>
                    </a:lnTo>
                    <a:lnTo>
                      <a:pt x="0" y="1140158"/>
                    </a:lnTo>
                    <a:lnTo>
                      <a:pt x="1316647"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mj-lt"/>
                </a:endParaRPr>
              </a:p>
            </p:txBody>
          </p:sp>
          <p:sp>
            <p:nvSpPr>
              <p:cNvPr id="22" name="Freeform: Shape 21">
                <a:extLst>
                  <a:ext uri="{FF2B5EF4-FFF2-40B4-BE49-F238E27FC236}">
                    <a16:creationId xmlns:a16="http://schemas.microsoft.com/office/drawing/2014/main" id="{3B4E5058-FC5A-426D-AA54-21E8D8247ED4}"/>
                  </a:ext>
                </a:extLst>
              </p:cNvPr>
              <p:cNvSpPr/>
              <p:nvPr/>
            </p:nvSpPr>
            <p:spPr>
              <a:xfrm>
                <a:off x="3580969" y="2268899"/>
                <a:ext cx="1976303" cy="186959"/>
              </a:xfrm>
              <a:custGeom>
                <a:avLst/>
                <a:gdLst>
                  <a:gd name="connsiteX0" fmla="*/ 314929 w 3381224"/>
                  <a:gd name="connsiteY0" fmla="*/ 373421 h 646136"/>
                  <a:gd name="connsiteX1" fmla="*/ 314929 w 3381224"/>
                  <a:gd name="connsiteY1" fmla="*/ 373423 h 646136"/>
                  <a:gd name="connsiteX2" fmla="*/ 2 w 3381224"/>
                  <a:gd name="connsiteY2" fmla="*/ 646136 h 646136"/>
                  <a:gd name="connsiteX3" fmla="*/ 0 w 3381224"/>
                  <a:gd name="connsiteY3" fmla="*/ 646136 h 646136"/>
                  <a:gd name="connsiteX4" fmla="*/ 758527 w 3381224"/>
                  <a:gd name="connsiteY4" fmla="*/ 0 h 646136"/>
                  <a:gd name="connsiteX5" fmla="*/ 3381224 w 3381224"/>
                  <a:gd name="connsiteY5" fmla="*/ 0 h 646136"/>
                  <a:gd name="connsiteX6" fmla="*/ 2797232 w 3381224"/>
                  <a:gd name="connsiteY6" fmla="*/ 244581 h 646136"/>
                  <a:gd name="connsiteX7" fmla="*/ 2802653 w 3381224"/>
                  <a:gd name="connsiteY7" fmla="*/ 249278 h 646136"/>
                  <a:gd name="connsiteX8" fmla="*/ 2793446 w 3381224"/>
                  <a:gd name="connsiteY8" fmla="*/ 249278 h 646136"/>
                  <a:gd name="connsiteX9" fmla="*/ 2787348 w 3381224"/>
                  <a:gd name="connsiteY9" fmla="*/ 243989 h 646136"/>
                  <a:gd name="connsiteX10" fmla="*/ 1344042 w 3381224"/>
                  <a:gd name="connsiteY10" fmla="*/ 243989 h 646136"/>
                  <a:gd name="connsiteX11" fmla="*/ 1343359 w 3381224"/>
                  <a:gd name="connsiteY11" fmla="*/ 244580 h 646136"/>
                  <a:gd name="connsiteX12" fmla="*/ 746153 w 3381224"/>
                  <a:gd name="connsiteY12" fmla="*/ 0 h 646136"/>
                  <a:gd name="connsiteX13" fmla="*/ 746155 w 3381224"/>
                  <a:gd name="connsiteY13" fmla="*/ 0 h 646136"/>
                  <a:gd name="connsiteX14" fmla="*/ 458291 w 3381224"/>
                  <a:gd name="connsiteY14" fmla="*/ 249278 h 646136"/>
                  <a:gd name="connsiteX15" fmla="*/ 458289 w 3381224"/>
                  <a:gd name="connsiteY15" fmla="*/ 249278 h 646136"/>
                  <a:gd name="connsiteX0" fmla="*/ 314927 w 3381222"/>
                  <a:gd name="connsiteY0" fmla="*/ 373421 h 646136"/>
                  <a:gd name="connsiteX1" fmla="*/ 314927 w 3381222"/>
                  <a:gd name="connsiteY1" fmla="*/ 373423 h 646136"/>
                  <a:gd name="connsiteX2" fmla="*/ 0 w 3381222"/>
                  <a:gd name="connsiteY2" fmla="*/ 646136 h 646136"/>
                  <a:gd name="connsiteX3" fmla="*/ 314927 w 3381222"/>
                  <a:gd name="connsiteY3" fmla="*/ 373421 h 646136"/>
                  <a:gd name="connsiteX4" fmla="*/ 758525 w 3381222"/>
                  <a:gd name="connsiteY4" fmla="*/ 0 h 646136"/>
                  <a:gd name="connsiteX5" fmla="*/ 3381222 w 3381222"/>
                  <a:gd name="connsiteY5" fmla="*/ 0 h 646136"/>
                  <a:gd name="connsiteX6" fmla="*/ 2797230 w 3381222"/>
                  <a:gd name="connsiteY6" fmla="*/ 244581 h 646136"/>
                  <a:gd name="connsiteX7" fmla="*/ 2802651 w 3381222"/>
                  <a:gd name="connsiteY7" fmla="*/ 249278 h 646136"/>
                  <a:gd name="connsiteX8" fmla="*/ 2793444 w 3381222"/>
                  <a:gd name="connsiteY8" fmla="*/ 249278 h 646136"/>
                  <a:gd name="connsiteX9" fmla="*/ 2787346 w 3381222"/>
                  <a:gd name="connsiteY9" fmla="*/ 243989 h 646136"/>
                  <a:gd name="connsiteX10" fmla="*/ 1344040 w 3381222"/>
                  <a:gd name="connsiteY10" fmla="*/ 243989 h 646136"/>
                  <a:gd name="connsiteX11" fmla="*/ 1343357 w 3381222"/>
                  <a:gd name="connsiteY11" fmla="*/ 244580 h 646136"/>
                  <a:gd name="connsiteX12" fmla="*/ 758525 w 3381222"/>
                  <a:gd name="connsiteY12" fmla="*/ 0 h 646136"/>
                  <a:gd name="connsiteX13" fmla="*/ 746151 w 3381222"/>
                  <a:gd name="connsiteY13" fmla="*/ 0 h 646136"/>
                  <a:gd name="connsiteX14" fmla="*/ 746153 w 3381222"/>
                  <a:gd name="connsiteY14" fmla="*/ 0 h 646136"/>
                  <a:gd name="connsiteX15" fmla="*/ 458289 w 3381222"/>
                  <a:gd name="connsiteY15" fmla="*/ 249278 h 646136"/>
                  <a:gd name="connsiteX16" fmla="*/ 458287 w 3381222"/>
                  <a:gd name="connsiteY16" fmla="*/ 249278 h 646136"/>
                  <a:gd name="connsiteX17" fmla="*/ 746151 w 3381222"/>
                  <a:gd name="connsiteY17" fmla="*/ 0 h 646136"/>
                  <a:gd name="connsiteX0" fmla="*/ 0 w 3066295"/>
                  <a:gd name="connsiteY0" fmla="*/ 373421 h 373423"/>
                  <a:gd name="connsiteX1" fmla="*/ 0 w 3066295"/>
                  <a:gd name="connsiteY1" fmla="*/ 373423 h 373423"/>
                  <a:gd name="connsiteX2" fmla="*/ 0 w 3066295"/>
                  <a:gd name="connsiteY2" fmla="*/ 373421 h 373423"/>
                  <a:gd name="connsiteX3" fmla="*/ 443598 w 3066295"/>
                  <a:gd name="connsiteY3" fmla="*/ 0 h 373423"/>
                  <a:gd name="connsiteX4" fmla="*/ 3066295 w 3066295"/>
                  <a:gd name="connsiteY4" fmla="*/ 0 h 373423"/>
                  <a:gd name="connsiteX5" fmla="*/ 2482303 w 3066295"/>
                  <a:gd name="connsiteY5" fmla="*/ 244581 h 373423"/>
                  <a:gd name="connsiteX6" fmla="*/ 2487724 w 3066295"/>
                  <a:gd name="connsiteY6" fmla="*/ 249278 h 373423"/>
                  <a:gd name="connsiteX7" fmla="*/ 2478517 w 3066295"/>
                  <a:gd name="connsiteY7" fmla="*/ 249278 h 373423"/>
                  <a:gd name="connsiteX8" fmla="*/ 2472419 w 3066295"/>
                  <a:gd name="connsiteY8" fmla="*/ 243989 h 373423"/>
                  <a:gd name="connsiteX9" fmla="*/ 1029113 w 3066295"/>
                  <a:gd name="connsiteY9" fmla="*/ 243989 h 373423"/>
                  <a:gd name="connsiteX10" fmla="*/ 1028430 w 3066295"/>
                  <a:gd name="connsiteY10" fmla="*/ 244580 h 373423"/>
                  <a:gd name="connsiteX11" fmla="*/ 443598 w 3066295"/>
                  <a:gd name="connsiteY11" fmla="*/ 0 h 373423"/>
                  <a:gd name="connsiteX12" fmla="*/ 431224 w 3066295"/>
                  <a:gd name="connsiteY12" fmla="*/ 0 h 373423"/>
                  <a:gd name="connsiteX13" fmla="*/ 431226 w 3066295"/>
                  <a:gd name="connsiteY13" fmla="*/ 0 h 373423"/>
                  <a:gd name="connsiteX14" fmla="*/ 143362 w 3066295"/>
                  <a:gd name="connsiteY14" fmla="*/ 249278 h 373423"/>
                  <a:gd name="connsiteX15" fmla="*/ 143360 w 3066295"/>
                  <a:gd name="connsiteY15" fmla="*/ 249278 h 373423"/>
                  <a:gd name="connsiteX16" fmla="*/ 431224 w 3066295"/>
                  <a:gd name="connsiteY16" fmla="*/ 0 h 373423"/>
                  <a:gd name="connsiteX0" fmla="*/ 300238 w 2922935"/>
                  <a:gd name="connsiteY0" fmla="*/ 0 h 249278"/>
                  <a:gd name="connsiteX1" fmla="*/ 2922935 w 2922935"/>
                  <a:gd name="connsiteY1" fmla="*/ 0 h 249278"/>
                  <a:gd name="connsiteX2" fmla="*/ 2338943 w 2922935"/>
                  <a:gd name="connsiteY2" fmla="*/ 244581 h 249278"/>
                  <a:gd name="connsiteX3" fmla="*/ 2344364 w 2922935"/>
                  <a:gd name="connsiteY3" fmla="*/ 249278 h 249278"/>
                  <a:gd name="connsiteX4" fmla="*/ 2335157 w 2922935"/>
                  <a:gd name="connsiteY4" fmla="*/ 249278 h 249278"/>
                  <a:gd name="connsiteX5" fmla="*/ 2329059 w 2922935"/>
                  <a:gd name="connsiteY5" fmla="*/ 243989 h 249278"/>
                  <a:gd name="connsiteX6" fmla="*/ 885753 w 2922935"/>
                  <a:gd name="connsiteY6" fmla="*/ 243989 h 249278"/>
                  <a:gd name="connsiteX7" fmla="*/ 885070 w 2922935"/>
                  <a:gd name="connsiteY7" fmla="*/ 244580 h 249278"/>
                  <a:gd name="connsiteX8" fmla="*/ 300238 w 2922935"/>
                  <a:gd name="connsiteY8" fmla="*/ 0 h 249278"/>
                  <a:gd name="connsiteX9" fmla="*/ 287864 w 2922935"/>
                  <a:gd name="connsiteY9" fmla="*/ 0 h 249278"/>
                  <a:gd name="connsiteX10" fmla="*/ 287866 w 2922935"/>
                  <a:gd name="connsiteY10" fmla="*/ 0 h 249278"/>
                  <a:gd name="connsiteX11" fmla="*/ 2 w 2922935"/>
                  <a:gd name="connsiteY11" fmla="*/ 249278 h 249278"/>
                  <a:gd name="connsiteX12" fmla="*/ 0 w 2922935"/>
                  <a:gd name="connsiteY12" fmla="*/ 249278 h 249278"/>
                  <a:gd name="connsiteX13" fmla="*/ 287864 w 2922935"/>
                  <a:gd name="connsiteY13" fmla="*/ 0 h 249278"/>
                  <a:gd name="connsiteX0" fmla="*/ 300236 w 2922933"/>
                  <a:gd name="connsiteY0" fmla="*/ 0 h 249278"/>
                  <a:gd name="connsiteX1" fmla="*/ 2922933 w 2922933"/>
                  <a:gd name="connsiteY1" fmla="*/ 0 h 249278"/>
                  <a:gd name="connsiteX2" fmla="*/ 2338941 w 2922933"/>
                  <a:gd name="connsiteY2" fmla="*/ 244581 h 249278"/>
                  <a:gd name="connsiteX3" fmla="*/ 2344362 w 2922933"/>
                  <a:gd name="connsiteY3" fmla="*/ 249278 h 249278"/>
                  <a:gd name="connsiteX4" fmla="*/ 2335155 w 2922933"/>
                  <a:gd name="connsiteY4" fmla="*/ 249278 h 249278"/>
                  <a:gd name="connsiteX5" fmla="*/ 2329057 w 2922933"/>
                  <a:gd name="connsiteY5" fmla="*/ 243989 h 249278"/>
                  <a:gd name="connsiteX6" fmla="*/ 885751 w 2922933"/>
                  <a:gd name="connsiteY6" fmla="*/ 243989 h 249278"/>
                  <a:gd name="connsiteX7" fmla="*/ 885068 w 2922933"/>
                  <a:gd name="connsiteY7" fmla="*/ 244580 h 249278"/>
                  <a:gd name="connsiteX8" fmla="*/ 300236 w 2922933"/>
                  <a:gd name="connsiteY8" fmla="*/ 0 h 249278"/>
                  <a:gd name="connsiteX9" fmla="*/ 287862 w 2922933"/>
                  <a:gd name="connsiteY9" fmla="*/ 0 h 249278"/>
                  <a:gd name="connsiteX10" fmla="*/ 287864 w 2922933"/>
                  <a:gd name="connsiteY10" fmla="*/ 0 h 249278"/>
                  <a:gd name="connsiteX11" fmla="*/ 0 w 2922933"/>
                  <a:gd name="connsiteY11" fmla="*/ 249278 h 249278"/>
                  <a:gd name="connsiteX12" fmla="*/ 287862 w 2922933"/>
                  <a:gd name="connsiteY12" fmla="*/ 0 h 249278"/>
                  <a:gd name="connsiteX0" fmla="*/ 12374 w 2635071"/>
                  <a:gd name="connsiteY0" fmla="*/ 0 h 249278"/>
                  <a:gd name="connsiteX1" fmla="*/ 2635071 w 2635071"/>
                  <a:gd name="connsiteY1" fmla="*/ 0 h 249278"/>
                  <a:gd name="connsiteX2" fmla="*/ 2051079 w 2635071"/>
                  <a:gd name="connsiteY2" fmla="*/ 244581 h 249278"/>
                  <a:gd name="connsiteX3" fmla="*/ 2056500 w 2635071"/>
                  <a:gd name="connsiteY3" fmla="*/ 249278 h 249278"/>
                  <a:gd name="connsiteX4" fmla="*/ 2047293 w 2635071"/>
                  <a:gd name="connsiteY4" fmla="*/ 249278 h 249278"/>
                  <a:gd name="connsiteX5" fmla="*/ 2041195 w 2635071"/>
                  <a:gd name="connsiteY5" fmla="*/ 243989 h 249278"/>
                  <a:gd name="connsiteX6" fmla="*/ 597889 w 2635071"/>
                  <a:gd name="connsiteY6" fmla="*/ 243989 h 249278"/>
                  <a:gd name="connsiteX7" fmla="*/ 597206 w 2635071"/>
                  <a:gd name="connsiteY7" fmla="*/ 244580 h 249278"/>
                  <a:gd name="connsiteX8" fmla="*/ 12374 w 2635071"/>
                  <a:gd name="connsiteY8" fmla="*/ 0 h 249278"/>
                  <a:gd name="connsiteX9" fmla="*/ 0 w 2635071"/>
                  <a:gd name="connsiteY9" fmla="*/ 0 h 249278"/>
                  <a:gd name="connsiteX10" fmla="*/ 2 w 2635071"/>
                  <a:gd name="connsiteY10" fmla="*/ 0 h 249278"/>
                  <a:gd name="connsiteX11" fmla="*/ 0 w 2635071"/>
                  <a:gd name="connsiteY11" fmla="*/ 0 h 24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5071" h="249278">
                    <a:moveTo>
                      <a:pt x="12374" y="0"/>
                    </a:moveTo>
                    <a:lnTo>
                      <a:pt x="2635071" y="0"/>
                    </a:lnTo>
                    <a:lnTo>
                      <a:pt x="2051079" y="244581"/>
                    </a:lnTo>
                    <a:lnTo>
                      <a:pt x="2056500" y="249278"/>
                    </a:lnTo>
                    <a:lnTo>
                      <a:pt x="2047293" y="249278"/>
                    </a:lnTo>
                    <a:lnTo>
                      <a:pt x="2041195" y="243989"/>
                    </a:lnTo>
                    <a:lnTo>
                      <a:pt x="597889" y="243989"/>
                    </a:lnTo>
                    <a:lnTo>
                      <a:pt x="597206" y="244580"/>
                    </a:lnTo>
                    <a:lnTo>
                      <a:pt x="12374" y="0"/>
                    </a:lnTo>
                    <a:close/>
                    <a:moveTo>
                      <a:pt x="0" y="0"/>
                    </a:moveTo>
                    <a:lnTo>
                      <a:pt x="2" y="0"/>
                    </a:lnTo>
                    <a:lnTo>
                      <a:pt x="0" y="0"/>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latin typeface="+mj-lt"/>
                </a:endParaRPr>
              </a:p>
            </p:txBody>
          </p:sp>
          <p:grpSp>
            <p:nvGrpSpPr>
              <p:cNvPr id="3" name="Group 2">
                <a:extLst>
                  <a:ext uri="{FF2B5EF4-FFF2-40B4-BE49-F238E27FC236}">
                    <a16:creationId xmlns:a16="http://schemas.microsoft.com/office/drawing/2014/main" id="{9BF1D1EE-FD78-46D8-98BF-8AAFE4EFB3F4}"/>
                  </a:ext>
                </a:extLst>
              </p:cNvPr>
              <p:cNvGrpSpPr/>
              <p:nvPr/>
            </p:nvGrpSpPr>
            <p:grpSpPr>
              <a:xfrm>
                <a:off x="2592688" y="2268901"/>
                <a:ext cx="3958625" cy="2584893"/>
                <a:chOff x="5362576" y="1081088"/>
                <a:chExt cx="1546225" cy="1009650"/>
              </a:xfrm>
            </p:grpSpPr>
            <p:sp>
              <p:nvSpPr>
                <p:cNvPr id="33" name="Line 31">
                  <a:extLst>
                    <a:ext uri="{FF2B5EF4-FFF2-40B4-BE49-F238E27FC236}">
                      <a16:creationId xmlns:a16="http://schemas.microsoft.com/office/drawing/2014/main" id="{D09874D0-5875-42C4-B785-30DA941CF896}"/>
                    </a:ext>
                  </a:extLst>
                </p:cNvPr>
                <p:cNvSpPr>
                  <a:spLocks noChangeShapeType="1"/>
                </p:cNvSpPr>
                <p:nvPr/>
              </p:nvSpPr>
              <p:spPr bwMode="auto">
                <a:xfrm>
                  <a:off x="6559551" y="1338263"/>
                  <a:ext cx="349250"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51435" tIns="25718" rIns="51435" bIns="25718" numCol="1" anchor="t" anchorCtr="0" compatLnSpc="1">
                  <a:prstTxWarp prst="textNoShape">
                    <a:avLst/>
                  </a:prstTxWarp>
                </a:bodyPr>
                <a:lstStyle/>
                <a:p>
                  <a:endParaRPr lang="en-US" sz="1013">
                    <a:latin typeface="+mj-lt"/>
                  </a:endParaRPr>
                </a:p>
              </p:txBody>
            </p:sp>
            <p:sp>
              <p:nvSpPr>
                <p:cNvPr id="34" name="Freeform 32">
                  <a:extLst>
                    <a:ext uri="{FF2B5EF4-FFF2-40B4-BE49-F238E27FC236}">
                      <a16:creationId xmlns:a16="http://schemas.microsoft.com/office/drawing/2014/main" id="{752CF4EB-9B17-438B-8EC5-CE1E8F611662}"/>
                    </a:ext>
                  </a:extLst>
                </p:cNvPr>
                <p:cNvSpPr>
                  <a:spLocks/>
                </p:cNvSpPr>
                <p:nvPr/>
              </p:nvSpPr>
              <p:spPr bwMode="auto">
                <a:xfrm>
                  <a:off x="5362576" y="1081088"/>
                  <a:ext cx="1546225" cy="669925"/>
                </a:xfrm>
                <a:custGeom>
                  <a:avLst/>
                  <a:gdLst>
                    <a:gd name="T0" fmla="*/ 754 w 3014"/>
                    <a:gd name="T1" fmla="*/ 1304 h 1304"/>
                    <a:gd name="T2" fmla="*/ 0 w 3014"/>
                    <a:gd name="T3" fmla="*/ 652 h 1304"/>
                    <a:gd name="T4" fmla="*/ 754 w 3014"/>
                    <a:gd name="T5" fmla="*/ 0 h 1304"/>
                    <a:gd name="T6" fmla="*/ 2260 w 3014"/>
                    <a:gd name="T7" fmla="*/ 0 h 1304"/>
                    <a:gd name="T8" fmla="*/ 3014 w 3014"/>
                    <a:gd name="T9" fmla="*/ 652 h 1304"/>
                    <a:gd name="T10" fmla="*/ 2260 w 3014"/>
                    <a:gd name="T11" fmla="*/ 1304 h 1304"/>
                    <a:gd name="T12" fmla="*/ 754 w 3014"/>
                    <a:gd name="T13" fmla="*/ 1304 h 1304"/>
                  </a:gdLst>
                  <a:ahLst/>
                  <a:cxnLst>
                    <a:cxn ang="0">
                      <a:pos x="T0" y="T1"/>
                    </a:cxn>
                    <a:cxn ang="0">
                      <a:pos x="T2" y="T3"/>
                    </a:cxn>
                    <a:cxn ang="0">
                      <a:pos x="T4" y="T5"/>
                    </a:cxn>
                    <a:cxn ang="0">
                      <a:pos x="T6" y="T7"/>
                    </a:cxn>
                    <a:cxn ang="0">
                      <a:pos x="T8" y="T9"/>
                    </a:cxn>
                    <a:cxn ang="0">
                      <a:pos x="T10" y="T11"/>
                    </a:cxn>
                    <a:cxn ang="0">
                      <a:pos x="T12" y="T13"/>
                    </a:cxn>
                  </a:cxnLst>
                  <a:rect l="0" t="0" r="r" b="b"/>
                  <a:pathLst>
                    <a:path w="3014" h="1304">
                      <a:moveTo>
                        <a:pt x="754" y="1304"/>
                      </a:moveTo>
                      <a:lnTo>
                        <a:pt x="0" y="652"/>
                      </a:lnTo>
                      <a:lnTo>
                        <a:pt x="754" y="0"/>
                      </a:lnTo>
                      <a:lnTo>
                        <a:pt x="2260" y="0"/>
                      </a:lnTo>
                      <a:lnTo>
                        <a:pt x="3014" y="652"/>
                      </a:lnTo>
                      <a:lnTo>
                        <a:pt x="2260" y="1304"/>
                      </a:lnTo>
                      <a:lnTo>
                        <a:pt x="754" y="1304"/>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1013">
                    <a:latin typeface="+mj-lt"/>
                  </a:endParaRPr>
                </a:p>
              </p:txBody>
            </p:sp>
            <p:sp>
              <p:nvSpPr>
                <p:cNvPr id="35" name="Freeform 33">
                  <a:extLst>
                    <a:ext uri="{FF2B5EF4-FFF2-40B4-BE49-F238E27FC236}">
                      <a16:creationId xmlns:a16="http://schemas.microsoft.com/office/drawing/2014/main" id="{73E3AB83-0E3A-4CA6-BA2F-8E001E3DF8A2}"/>
                    </a:ext>
                  </a:extLst>
                </p:cNvPr>
                <p:cNvSpPr>
                  <a:spLocks/>
                </p:cNvSpPr>
                <p:nvPr/>
              </p:nvSpPr>
              <p:spPr bwMode="auto">
                <a:xfrm>
                  <a:off x="5713413" y="1154113"/>
                  <a:ext cx="846138" cy="366713"/>
                </a:xfrm>
                <a:custGeom>
                  <a:avLst/>
                  <a:gdLst>
                    <a:gd name="T0" fmla="*/ 413 w 1649"/>
                    <a:gd name="T1" fmla="*/ 714 h 714"/>
                    <a:gd name="T2" fmla="*/ 0 w 1649"/>
                    <a:gd name="T3" fmla="*/ 357 h 714"/>
                    <a:gd name="T4" fmla="*/ 413 w 1649"/>
                    <a:gd name="T5" fmla="*/ 0 h 714"/>
                    <a:gd name="T6" fmla="*/ 1237 w 1649"/>
                    <a:gd name="T7" fmla="*/ 0 h 714"/>
                    <a:gd name="T8" fmla="*/ 1649 w 1649"/>
                    <a:gd name="T9" fmla="*/ 357 h 714"/>
                    <a:gd name="T10" fmla="*/ 1237 w 1649"/>
                    <a:gd name="T11" fmla="*/ 714 h 714"/>
                    <a:gd name="T12" fmla="*/ 413 w 1649"/>
                    <a:gd name="T13" fmla="*/ 714 h 714"/>
                  </a:gdLst>
                  <a:ahLst/>
                  <a:cxnLst>
                    <a:cxn ang="0">
                      <a:pos x="T0" y="T1"/>
                    </a:cxn>
                    <a:cxn ang="0">
                      <a:pos x="T2" y="T3"/>
                    </a:cxn>
                    <a:cxn ang="0">
                      <a:pos x="T4" y="T5"/>
                    </a:cxn>
                    <a:cxn ang="0">
                      <a:pos x="T6" y="T7"/>
                    </a:cxn>
                    <a:cxn ang="0">
                      <a:pos x="T8" y="T9"/>
                    </a:cxn>
                    <a:cxn ang="0">
                      <a:pos x="T10" y="T11"/>
                    </a:cxn>
                    <a:cxn ang="0">
                      <a:pos x="T12" y="T13"/>
                    </a:cxn>
                  </a:cxnLst>
                  <a:rect l="0" t="0" r="r" b="b"/>
                  <a:pathLst>
                    <a:path w="1649" h="714">
                      <a:moveTo>
                        <a:pt x="413" y="714"/>
                      </a:moveTo>
                      <a:lnTo>
                        <a:pt x="0" y="357"/>
                      </a:lnTo>
                      <a:lnTo>
                        <a:pt x="413" y="0"/>
                      </a:lnTo>
                      <a:lnTo>
                        <a:pt x="1237" y="0"/>
                      </a:lnTo>
                      <a:lnTo>
                        <a:pt x="1649" y="357"/>
                      </a:lnTo>
                      <a:lnTo>
                        <a:pt x="1237" y="714"/>
                      </a:lnTo>
                      <a:lnTo>
                        <a:pt x="413" y="714"/>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1013">
                    <a:latin typeface="+mj-lt"/>
                  </a:endParaRPr>
                </a:p>
              </p:txBody>
            </p:sp>
            <p:sp>
              <p:nvSpPr>
                <p:cNvPr id="36" name="Line 34">
                  <a:extLst>
                    <a:ext uri="{FF2B5EF4-FFF2-40B4-BE49-F238E27FC236}">
                      <a16:creationId xmlns:a16="http://schemas.microsoft.com/office/drawing/2014/main" id="{80EADDAD-9A40-40E8-ABFA-6210919E1F9E}"/>
                    </a:ext>
                  </a:extLst>
                </p:cNvPr>
                <p:cNvSpPr>
                  <a:spLocks noChangeShapeType="1"/>
                </p:cNvSpPr>
                <p:nvPr/>
              </p:nvSpPr>
              <p:spPr bwMode="auto">
                <a:xfrm>
                  <a:off x="5749926" y="1081088"/>
                  <a:ext cx="174625"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51435" tIns="25718" rIns="51435" bIns="25718" numCol="1" anchor="t" anchorCtr="0" compatLnSpc="1">
                  <a:prstTxWarp prst="textNoShape">
                    <a:avLst/>
                  </a:prstTxWarp>
                </a:bodyPr>
                <a:lstStyle/>
                <a:p>
                  <a:endParaRPr lang="en-US" sz="1013">
                    <a:latin typeface="+mj-lt"/>
                  </a:endParaRPr>
                </a:p>
              </p:txBody>
            </p:sp>
            <p:sp>
              <p:nvSpPr>
                <p:cNvPr id="37" name="Line 35">
                  <a:extLst>
                    <a:ext uri="{FF2B5EF4-FFF2-40B4-BE49-F238E27FC236}">
                      <a16:creationId xmlns:a16="http://schemas.microsoft.com/office/drawing/2014/main" id="{BFA72A5E-2771-4FCE-9963-2842E1415F29}"/>
                    </a:ext>
                  </a:extLst>
                </p:cNvPr>
                <p:cNvSpPr>
                  <a:spLocks noChangeShapeType="1"/>
                </p:cNvSpPr>
                <p:nvPr/>
              </p:nvSpPr>
              <p:spPr bwMode="auto">
                <a:xfrm flipV="1">
                  <a:off x="5362576" y="1338263"/>
                  <a:ext cx="350838"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51435" tIns="25718" rIns="51435" bIns="25718" numCol="1" anchor="t" anchorCtr="0" compatLnSpc="1">
                  <a:prstTxWarp prst="textNoShape">
                    <a:avLst/>
                  </a:prstTxWarp>
                </a:bodyPr>
                <a:lstStyle/>
                <a:p>
                  <a:endParaRPr lang="en-US" sz="1013">
                    <a:latin typeface="+mj-lt"/>
                  </a:endParaRPr>
                </a:p>
              </p:txBody>
            </p:sp>
            <p:sp>
              <p:nvSpPr>
                <p:cNvPr id="38" name="Line 36">
                  <a:extLst>
                    <a:ext uri="{FF2B5EF4-FFF2-40B4-BE49-F238E27FC236}">
                      <a16:creationId xmlns:a16="http://schemas.microsoft.com/office/drawing/2014/main" id="{A22614CF-E771-4512-9C2D-8A7DB7289480}"/>
                    </a:ext>
                  </a:extLst>
                </p:cNvPr>
                <p:cNvSpPr>
                  <a:spLocks noChangeShapeType="1"/>
                </p:cNvSpPr>
                <p:nvPr/>
              </p:nvSpPr>
              <p:spPr bwMode="auto">
                <a:xfrm flipV="1">
                  <a:off x="6346826" y="1081088"/>
                  <a:ext cx="176213"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51435" tIns="25718" rIns="51435" bIns="25718" numCol="1" anchor="t" anchorCtr="0" compatLnSpc="1">
                  <a:prstTxWarp prst="textNoShape">
                    <a:avLst/>
                  </a:prstTxWarp>
                </a:bodyPr>
                <a:lstStyle/>
                <a:p>
                  <a:endParaRPr lang="en-US" sz="1013">
                    <a:latin typeface="+mj-lt"/>
                  </a:endParaRPr>
                </a:p>
              </p:txBody>
            </p:sp>
            <p:sp>
              <p:nvSpPr>
                <p:cNvPr id="39" name="Freeform 37">
                  <a:extLst>
                    <a:ext uri="{FF2B5EF4-FFF2-40B4-BE49-F238E27FC236}">
                      <a16:creationId xmlns:a16="http://schemas.microsoft.com/office/drawing/2014/main" id="{4B3E41ED-A021-42DF-8573-B691F11A017D}"/>
                    </a:ext>
                  </a:extLst>
                </p:cNvPr>
                <p:cNvSpPr>
                  <a:spLocks/>
                </p:cNvSpPr>
                <p:nvPr/>
              </p:nvSpPr>
              <p:spPr bwMode="auto">
                <a:xfrm>
                  <a:off x="5749926" y="1520825"/>
                  <a:ext cx="773113" cy="569913"/>
                </a:xfrm>
                <a:custGeom>
                  <a:avLst/>
                  <a:gdLst>
                    <a:gd name="T0" fmla="*/ 341 w 1506"/>
                    <a:gd name="T1" fmla="*/ 0 h 1111"/>
                    <a:gd name="T2" fmla="*/ 0 w 1506"/>
                    <a:gd name="T3" fmla="*/ 448 h 1111"/>
                    <a:gd name="T4" fmla="*/ 753 w 1506"/>
                    <a:gd name="T5" fmla="*/ 1111 h 1111"/>
                    <a:gd name="T6" fmla="*/ 1506 w 1506"/>
                    <a:gd name="T7" fmla="*/ 448 h 1111"/>
                    <a:gd name="T8" fmla="*/ 1165 w 1506"/>
                    <a:gd name="T9" fmla="*/ 0 h 1111"/>
                  </a:gdLst>
                  <a:ahLst/>
                  <a:cxnLst>
                    <a:cxn ang="0">
                      <a:pos x="T0" y="T1"/>
                    </a:cxn>
                    <a:cxn ang="0">
                      <a:pos x="T2" y="T3"/>
                    </a:cxn>
                    <a:cxn ang="0">
                      <a:pos x="T4" y="T5"/>
                    </a:cxn>
                    <a:cxn ang="0">
                      <a:pos x="T6" y="T7"/>
                    </a:cxn>
                    <a:cxn ang="0">
                      <a:pos x="T8" y="T9"/>
                    </a:cxn>
                  </a:cxnLst>
                  <a:rect l="0" t="0" r="r" b="b"/>
                  <a:pathLst>
                    <a:path w="1506" h="1111">
                      <a:moveTo>
                        <a:pt x="341" y="0"/>
                      </a:moveTo>
                      <a:lnTo>
                        <a:pt x="0" y="448"/>
                      </a:lnTo>
                      <a:lnTo>
                        <a:pt x="753" y="1111"/>
                      </a:lnTo>
                      <a:lnTo>
                        <a:pt x="1506" y="448"/>
                      </a:lnTo>
                      <a:lnTo>
                        <a:pt x="1165" y="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1013">
                    <a:latin typeface="+mj-lt"/>
                  </a:endParaRPr>
                </a:p>
              </p:txBody>
            </p:sp>
          </p:grpSp>
          <p:sp>
            <p:nvSpPr>
              <p:cNvPr id="4" name="TextBox 3">
                <a:extLst>
                  <a:ext uri="{FF2B5EF4-FFF2-40B4-BE49-F238E27FC236}">
                    <a16:creationId xmlns:a16="http://schemas.microsoft.com/office/drawing/2014/main" id="{DA862210-9D70-46C2-BC91-47F62625A1DB}"/>
                  </a:ext>
                </a:extLst>
              </p:cNvPr>
              <p:cNvSpPr txBox="1"/>
              <p:nvPr/>
            </p:nvSpPr>
            <p:spPr>
              <a:xfrm>
                <a:off x="3613291" y="2636915"/>
                <a:ext cx="1906679" cy="631580"/>
              </a:xfrm>
              <a:prstGeom prst="rect">
                <a:avLst/>
              </a:prstGeom>
              <a:noFill/>
            </p:spPr>
            <p:txBody>
              <a:bodyPr wrap="square" rtlCol="0" anchor="ctr">
                <a:spAutoFit/>
              </a:bodyPr>
              <a:lstStyle/>
              <a:p>
                <a:pPr algn="ctr"/>
                <a:r>
                  <a:rPr lang="en-US" sz="1800" b="1" cap="all" dirty="0">
                    <a:solidFill>
                      <a:schemeClr val="bg1"/>
                    </a:solidFill>
                    <a:latin typeface="+mj-lt"/>
                  </a:rPr>
                  <a:t>Economic Logic</a:t>
                </a:r>
              </a:p>
            </p:txBody>
          </p:sp>
        </p:grpSp>
        <p:sp>
          <p:nvSpPr>
            <p:cNvPr id="48" name="TextBox 47">
              <a:extLst>
                <a:ext uri="{FF2B5EF4-FFF2-40B4-BE49-F238E27FC236}">
                  <a16:creationId xmlns:a16="http://schemas.microsoft.com/office/drawing/2014/main" id="{703C9B18-4FAB-4017-B725-0049850CBBDD}"/>
                </a:ext>
              </a:extLst>
            </p:cNvPr>
            <p:cNvSpPr txBox="1"/>
            <p:nvPr/>
          </p:nvSpPr>
          <p:spPr>
            <a:xfrm>
              <a:off x="2850546" y="4187047"/>
              <a:ext cx="2567669" cy="707886"/>
            </a:xfrm>
            <a:prstGeom prst="rect">
              <a:avLst/>
            </a:prstGeom>
            <a:noFill/>
          </p:spPr>
          <p:txBody>
            <a:bodyPr wrap="square" lIns="0" rIns="0" rtlCol="0" anchor="t">
              <a:spAutoFit/>
            </a:bodyPr>
            <a:lstStyle/>
            <a:p>
              <a:pPr algn="just"/>
              <a:r>
                <a:rPr lang="en-US" sz="1000" b="1" dirty="0">
                  <a:solidFill>
                    <a:schemeClr val="bg1">
                      <a:lumMod val="20000"/>
                      <a:lumOff val="80000"/>
                    </a:schemeClr>
                  </a:solidFill>
                  <a:latin typeface="+mj-lt"/>
                </a:rPr>
                <a:t>Generate revenue by Offering solution to Hospitality industry (Hotels, Malls, resorts, Motels, Restaurants ) , Grocery stores, Supermarkets, retail outlets </a:t>
              </a:r>
            </a:p>
          </p:txBody>
        </p:sp>
        <p:cxnSp>
          <p:nvCxnSpPr>
            <p:cNvPr id="9" name="Straight Arrow Connector 8">
              <a:extLst>
                <a:ext uri="{FF2B5EF4-FFF2-40B4-BE49-F238E27FC236}">
                  <a16:creationId xmlns:a16="http://schemas.microsoft.com/office/drawing/2014/main" id="{FB5A39EF-5F24-4A95-8CC8-E536B8ABA3E2}"/>
                </a:ext>
              </a:extLst>
            </p:cNvPr>
            <p:cNvCxnSpPr>
              <a:cxnSpLocks/>
              <a:stCxn id="5" idx="0"/>
              <a:endCxn id="48" idx="0"/>
            </p:cNvCxnSpPr>
            <p:nvPr/>
          </p:nvCxnSpPr>
          <p:spPr>
            <a:xfrm>
              <a:off x="4132046" y="2160254"/>
              <a:ext cx="2335" cy="2026793"/>
            </a:xfrm>
            <a:prstGeom prst="straightConnector1">
              <a:avLst/>
            </a:prstGeom>
            <a:ln w="2857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E5D55AFA-38EC-4800-9D96-5AB087979229}"/>
              </a:ext>
            </a:extLst>
          </p:cNvPr>
          <p:cNvSpPr txBox="1"/>
          <p:nvPr/>
        </p:nvSpPr>
        <p:spPr>
          <a:xfrm>
            <a:off x="76852" y="113482"/>
            <a:ext cx="7777682" cy="646331"/>
          </a:xfrm>
          <a:prstGeom prst="rect">
            <a:avLst/>
          </a:prstGeom>
          <a:noFill/>
        </p:spPr>
        <p:txBody>
          <a:bodyPr wrap="square" rtlCol="0">
            <a:spAutoFit/>
          </a:bodyPr>
          <a:lstStyle/>
          <a:p>
            <a:pPr algn="ctr">
              <a:buClr>
                <a:srgbClr val="2D3D4A"/>
              </a:buClr>
              <a:buSzPts val="500"/>
            </a:pPr>
            <a:r>
              <a:rPr lang="en-US" sz="3600" dirty="0">
                <a:solidFill>
                  <a:schemeClr val="bg1">
                    <a:lumMod val="20000"/>
                    <a:lumOff val="80000"/>
                  </a:schemeClr>
                </a:solidFill>
                <a:latin typeface="+mj-lt"/>
                <a:ea typeface="Microsoft YaHei UI Light" panose="020B0502040204020203" pitchFamily="34" charset="-122"/>
                <a:cs typeface="Open Sans"/>
                <a:sym typeface="Open Sans"/>
              </a:rPr>
              <a:t>Strategy-Hambrig’s diamond</a:t>
            </a:r>
          </a:p>
        </p:txBody>
      </p:sp>
      <p:sp>
        <p:nvSpPr>
          <p:cNvPr id="2" name="TextBox 1">
            <a:extLst>
              <a:ext uri="{FF2B5EF4-FFF2-40B4-BE49-F238E27FC236}">
                <a16:creationId xmlns:a16="http://schemas.microsoft.com/office/drawing/2014/main" id="{D7A1C313-A874-4CEA-AEAE-5ECD5D69F6A0}"/>
              </a:ext>
            </a:extLst>
          </p:cNvPr>
          <p:cNvSpPr txBox="1"/>
          <p:nvPr/>
        </p:nvSpPr>
        <p:spPr>
          <a:xfrm rot="19648746">
            <a:off x="-996346" y="3606259"/>
            <a:ext cx="6044109" cy="584775"/>
          </a:xfrm>
          <a:prstGeom prst="rect">
            <a:avLst/>
          </a:prstGeom>
          <a:noFill/>
        </p:spPr>
        <p:txBody>
          <a:bodyPr wrap="square" rtlCol="0">
            <a:spAutoFit/>
          </a:bodyPr>
          <a:lstStyle/>
          <a:p>
            <a:pPr algn="ctr"/>
            <a:r>
              <a:rPr lang="en-US" sz="3200" b="1" dirty="0">
                <a:solidFill>
                  <a:srgbClr val="FF0000"/>
                </a:solidFill>
              </a:rPr>
              <a:t>Extra slide</a:t>
            </a:r>
          </a:p>
        </p:txBody>
      </p:sp>
    </p:spTree>
    <p:extLst>
      <p:ext uri="{BB962C8B-B14F-4D97-AF65-F5344CB8AC3E}">
        <p14:creationId xmlns:p14="http://schemas.microsoft.com/office/powerpoint/2010/main" val="78498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body" idx="1"/>
          </p:nvPr>
        </p:nvSpPr>
        <p:spPr>
          <a:xfrm>
            <a:off x="405803" y="789776"/>
            <a:ext cx="8229600" cy="209856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b="1" dirty="0">
                <a:solidFill>
                  <a:schemeClr val="tx1"/>
                </a:solidFill>
                <a:latin typeface="+mj-lt"/>
              </a:rPr>
              <a:t>Door dash™ </a:t>
            </a:r>
            <a:endParaRPr lang="en" dirty="0">
              <a:solidFill>
                <a:schemeClr val="tx1"/>
              </a:solidFill>
              <a:latin typeface="+mj-lt"/>
            </a:endParaRPr>
          </a:p>
          <a:p>
            <a:pPr marL="0" marR="0" lvl="0" indent="0" algn="l" rtl="0">
              <a:lnSpc>
                <a:spcPct val="100000"/>
              </a:lnSpc>
              <a:spcBef>
                <a:spcPts val="0"/>
              </a:spcBef>
              <a:spcAft>
                <a:spcPts val="0"/>
              </a:spcAft>
              <a:buClr>
                <a:srgbClr val="02B3E4"/>
              </a:buClr>
              <a:buFont typeface="Open Sans"/>
              <a:buNone/>
            </a:pPr>
            <a:r>
              <a:rPr lang="en" dirty="0">
                <a:solidFill>
                  <a:schemeClr val="tx1"/>
                </a:solidFill>
                <a:latin typeface="+mj-lt"/>
              </a:rPr>
              <a:t>A B2B product which shall provide an end-to-end turnkey solution for the operations team for the automated food delivery using Robots.</a:t>
            </a:r>
          </a:p>
          <a:p>
            <a:pPr marL="0" marR="0" lvl="0" indent="0" algn="l" rtl="0">
              <a:lnSpc>
                <a:spcPct val="100000"/>
              </a:lnSpc>
              <a:spcBef>
                <a:spcPts val="0"/>
              </a:spcBef>
              <a:spcAft>
                <a:spcPts val="0"/>
              </a:spcAft>
              <a:buClr>
                <a:srgbClr val="02B3E4"/>
              </a:buClr>
              <a:buFont typeface="Open Sans"/>
              <a:buNone/>
            </a:pPr>
            <a:endParaRPr lang="en" dirty="0">
              <a:solidFill>
                <a:schemeClr val="tx1"/>
              </a:solidFill>
              <a:latin typeface="+mj-lt"/>
            </a:endParaRPr>
          </a:p>
          <a:p>
            <a:pPr marL="0" marR="0" lvl="0" indent="0" algn="l" rtl="0">
              <a:lnSpc>
                <a:spcPct val="100000"/>
              </a:lnSpc>
              <a:spcBef>
                <a:spcPts val="0"/>
              </a:spcBef>
              <a:spcAft>
                <a:spcPts val="0"/>
              </a:spcAft>
              <a:buClr>
                <a:srgbClr val="02B3E4"/>
              </a:buClr>
              <a:buFont typeface="Open Sans"/>
              <a:buNone/>
            </a:pPr>
            <a:r>
              <a:rPr lang="en" dirty="0">
                <a:solidFill>
                  <a:schemeClr val="tx1"/>
                </a:solidFill>
                <a:latin typeface="+mj-lt"/>
              </a:rPr>
              <a:t>A product which shall help the customers to reduce the Operational cost by deploying the robots and increase productivity,thus improving the bottomline</a:t>
            </a:r>
          </a:p>
          <a:p>
            <a:pPr marL="0" marR="0" lvl="0" indent="0" algn="l" rtl="0">
              <a:lnSpc>
                <a:spcPct val="100000"/>
              </a:lnSpc>
              <a:spcBef>
                <a:spcPts val="0"/>
              </a:spcBef>
              <a:spcAft>
                <a:spcPts val="0"/>
              </a:spcAft>
              <a:buClr>
                <a:srgbClr val="02B3E4"/>
              </a:buClr>
              <a:buFont typeface="Open Sans"/>
              <a:buNone/>
            </a:pPr>
            <a:endParaRPr lang="en" dirty="0">
              <a:solidFill>
                <a:schemeClr val="tx1"/>
              </a:solidFill>
              <a:latin typeface="+mj-lt"/>
            </a:endParaRPr>
          </a:p>
        </p:txBody>
      </p:sp>
      <p:sp>
        <p:nvSpPr>
          <p:cNvPr id="144" name="Google Shape;144;p3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45" name="Google Shape;145;p32"/>
          <p:cNvSpPr txBox="1">
            <a:spLocks noGrp="1"/>
          </p:cNvSpPr>
          <p:nvPr>
            <p:ph type="title"/>
          </p:nvPr>
        </p:nvSpPr>
        <p:spPr>
          <a:xfrm>
            <a:off x="405803" y="194577"/>
            <a:ext cx="8229600" cy="595200"/>
          </a:xfrm>
          <a:prstGeom prst="rect">
            <a:avLst/>
          </a:prstGeom>
          <a:noFill/>
          <a:ln>
            <a:noFill/>
          </a:ln>
        </p:spPr>
        <p:txBody>
          <a:bodyPr spcFirstLastPara="1" wrap="square" lIns="0" tIns="0" rIns="0" bIns="0" anchor="t" anchorCtr="0">
            <a:noAutofit/>
          </a:bodyPr>
          <a:lstStyle/>
          <a:p>
            <a:r>
              <a:rPr lang="en" dirty="0">
                <a:latin typeface="+mj-lt"/>
                <a:ea typeface="Microsoft YaHei UI Light" panose="020B0502040204020203" pitchFamily="34" charset="-122"/>
              </a:rPr>
              <a:t>Introduction</a:t>
            </a:r>
            <a:endParaRPr dirty="0">
              <a:latin typeface="+mj-lt"/>
              <a:ea typeface="Microsoft YaHei UI Light" panose="020B0502040204020203" pitchFamily="34" charset="-122"/>
            </a:endParaRPr>
          </a:p>
        </p:txBody>
      </p:sp>
      <p:sp>
        <p:nvSpPr>
          <p:cNvPr id="147" name="Google Shape;147;p3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3</a:t>
            </a:fld>
            <a:endParaRPr>
              <a:solidFill>
                <a:srgbClr val="929292"/>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5C09CE-4432-401F-8B7C-9EF0256B1994}"/>
              </a:ext>
            </a:extLst>
          </p:cNvPr>
          <p:cNvSpPr>
            <a:spLocks noGrp="1"/>
          </p:cNvSpPr>
          <p:nvPr>
            <p:ph type="body" idx="2"/>
          </p:nvPr>
        </p:nvSpPr>
        <p:spPr/>
        <p:txBody>
          <a:bodyPr/>
          <a:lstStyle/>
          <a:p>
            <a:endParaRPr lang="en-US" dirty="0">
              <a:latin typeface="+mj-lt"/>
            </a:endParaRPr>
          </a:p>
        </p:txBody>
      </p:sp>
      <p:sp>
        <p:nvSpPr>
          <p:cNvPr id="4" name="Title 3">
            <a:extLst>
              <a:ext uri="{FF2B5EF4-FFF2-40B4-BE49-F238E27FC236}">
                <a16:creationId xmlns:a16="http://schemas.microsoft.com/office/drawing/2014/main" id="{66E84A5A-41E9-4AB1-B0A1-2AF2B45B8EFE}"/>
              </a:ext>
            </a:extLst>
          </p:cNvPr>
          <p:cNvSpPr>
            <a:spLocks noGrp="1"/>
          </p:cNvSpPr>
          <p:nvPr>
            <p:ph type="title"/>
          </p:nvPr>
        </p:nvSpPr>
        <p:spPr/>
        <p:txBody>
          <a:bodyPr/>
          <a:lstStyle/>
          <a:p>
            <a:r>
              <a:rPr lang="en-US" dirty="0">
                <a:latin typeface="+mj-lt"/>
                <a:ea typeface="Microsoft YaHei UI Light" panose="020B0502040204020203" pitchFamily="34" charset="-122"/>
              </a:rPr>
              <a:t>Dash door solution in a nutshell</a:t>
            </a:r>
          </a:p>
        </p:txBody>
      </p:sp>
      <p:sp>
        <p:nvSpPr>
          <p:cNvPr id="5" name="Text Placeholder 4">
            <a:extLst>
              <a:ext uri="{FF2B5EF4-FFF2-40B4-BE49-F238E27FC236}">
                <a16:creationId xmlns:a16="http://schemas.microsoft.com/office/drawing/2014/main" id="{D6CEADD1-B869-4A96-B387-9AFA080B7CA3}"/>
              </a:ext>
            </a:extLst>
          </p:cNvPr>
          <p:cNvSpPr>
            <a:spLocks noGrp="1"/>
          </p:cNvSpPr>
          <p:nvPr>
            <p:ph type="body" idx="3"/>
          </p:nvPr>
        </p:nvSpPr>
        <p:spPr>
          <a:xfrm>
            <a:off x="546900" y="1277470"/>
            <a:ext cx="4025100" cy="2857500"/>
          </a:xfrm>
        </p:spPr>
        <p:txBody>
          <a:bodyPr/>
          <a:lstStyle/>
          <a:p>
            <a:r>
              <a:rPr lang="en" sz="1400" dirty="0">
                <a:latin typeface="+mj-lt"/>
                <a:ea typeface="Microsoft YaHei Light" panose="020B0502040204020203" pitchFamily="34" charset="-122"/>
              </a:rPr>
              <a:t>Turnkey solution for automating food delivery using robots within 2miles</a:t>
            </a:r>
          </a:p>
          <a:p>
            <a:r>
              <a:rPr lang="en" sz="1400" dirty="0">
                <a:latin typeface="+mj-lt"/>
                <a:ea typeface="Microsoft YaHei Light" panose="020B0502040204020203" pitchFamily="34" charset="-122"/>
              </a:rPr>
              <a:t>Robot with 10 kgs capacity of storage</a:t>
            </a:r>
          </a:p>
          <a:p>
            <a:r>
              <a:rPr lang="en" sz="1400" dirty="0">
                <a:latin typeface="+mj-lt"/>
                <a:ea typeface="Microsoft YaHei Light" panose="020B0502040204020203" pitchFamily="34" charset="-122"/>
              </a:rPr>
              <a:t>Secure transactions at the last mile delivery</a:t>
            </a:r>
          </a:p>
          <a:p>
            <a:endParaRPr lang="en" sz="1400" dirty="0">
              <a:latin typeface="+mj-lt"/>
              <a:ea typeface="Microsoft YaHei Light" panose="020B0502040204020203" pitchFamily="34" charset="-122"/>
            </a:endParaRPr>
          </a:p>
          <a:p>
            <a:pPr marL="139700" indent="0">
              <a:buNone/>
            </a:pPr>
            <a:endParaRPr lang="en" sz="1400" dirty="0">
              <a:latin typeface="+mj-lt"/>
              <a:ea typeface="Microsoft YaHei Light" panose="020B0502040204020203" pitchFamily="34" charset="-122"/>
            </a:endParaRPr>
          </a:p>
          <a:p>
            <a:pPr marL="139700" indent="0">
              <a:buNone/>
            </a:pPr>
            <a:endParaRPr lang="en" sz="1400" dirty="0">
              <a:latin typeface="+mj-lt"/>
              <a:ea typeface="Microsoft YaHei Light" panose="020B0502040204020203" pitchFamily="34" charset="-122"/>
            </a:endParaRPr>
          </a:p>
          <a:p>
            <a:endParaRPr lang="en-US" dirty="0">
              <a:latin typeface="+mj-lt"/>
            </a:endParaRPr>
          </a:p>
        </p:txBody>
      </p:sp>
      <p:pic>
        <p:nvPicPr>
          <p:cNvPr id="8" name="Picture Placeholder 7" descr="Diagram&#10;&#10;Description automatically generated">
            <a:extLst>
              <a:ext uri="{FF2B5EF4-FFF2-40B4-BE49-F238E27FC236}">
                <a16:creationId xmlns:a16="http://schemas.microsoft.com/office/drawing/2014/main" id="{77F92078-487E-4DDD-B87B-949EB4BA6C45}"/>
              </a:ext>
            </a:extLst>
          </p:cNvPr>
          <p:cNvPicPr>
            <a:picLocks noGrp="1" noChangeAspect="1"/>
          </p:cNvPicPr>
          <p:nvPr>
            <p:ph type="pic" idx="4"/>
          </p:nvPr>
        </p:nvPicPr>
        <p:blipFill>
          <a:blip r:embed="rId2"/>
          <a:srcRect l="4388" r="4388"/>
          <a:stretch>
            <a:fillRect/>
          </a:stretch>
        </p:blipFill>
        <p:spPr>
          <a:xfrm>
            <a:off x="4571999" y="1143000"/>
            <a:ext cx="4303059" cy="2857500"/>
          </a:xfrm>
        </p:spPr>
      </p:pic>
    </p:spTree>
    <p:extLst>
      <p:ext uri="{BB962C8B-B14F-4D97-AF65-F5344CB8AC3E}">
        <p14:creationId xmlns:p14="http://schemas.microsoft.com/office/powerpoint/2010/main" val="325615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dirty="0">
                <a:latin typeface="+mj-lt"/>
              </a:rPr>
              <a:t>Business Case</a:t>
            </a:r>
            <a:endParaRPr sz="500" dirty="0">
              <a:latin typeface="+mj-lt"/>
            </a:endParaRPr>
          </a:p>
        </p:txBody>
      </p:sp>
      <p:sp>
        <p:nvSpPr>
          <p:cNvPr id="153" name="Google Shape;153;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3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0" name="Google Shape;160;p34"/>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latin typeface="+mj-lt"/>
                <a:ea typeface="Microsoft YaHei UI Light" panose="020B0502040204020203" pitchFamily="34" charset="-122"/>
              </a:rPr>
              <a:t>Executive summary of Dash door</a:t>
            </a:r>
            <a:endParaRPr dirty="0">
              <a:latin typeface="+mj-lt"/>
              <a:ea typeface="Microsoft YaHei UI Light" panose="020B0502040204020203" pitchFamily="34" charset="-122"/>
            </a:endParaRPr>
          </a:p>
        </p:txBody>
      </p:sp>
      <p:sp>
        <p:nvSpPr>
          <p:cNvPr id="161" name="Google Shape;161;p34"/>
          <p:cNvSpPr txBox="1">
            <a:spLocks noGrp="1"/>
          </p:cNvSpPr>
          <p:nvPr>
            <p:ph type="body" idx="3"/>
          </p:nvPr>
        </p:nvSpPr>
        <p:spPr>
          <a:xfrm>
            <a:off x="300000" y="1023257"/>
            <a:ext cx="8229600" cy="319560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Clr>
                <a:srgbClr val="2D3D4A"/>
              </a:buClr>
              <a:buSzPts val="1400"/>
              <a:buNone/>
            </a:pPr>
            <a:r>
              <a:rPr lang="en" dirty="0">
                <a:latin typeface="+mj-lt"/>
              </a:rPr>
              <a:t>An end-to-end low cost automated delivery turn key solution which shall be offered to the hospitality industry, retail marts. Dash door shall help the customers to reduce the operation cost and ensure on-time delivery of the order.Dash door is very intuitive product which would help operations team to manage the delivery efficiently by automating almost everything, however, the robot shall be trained with the real time maps covering all the directions in thevicinity of 2 miles to start with. However, the range shall be increased to 5 miles or greater after a year’s time and shall be incorporated in the roadmap.</a:t>
            </a:r>
          </a:p>
          <a:p>
            <a:pPr marL="114300" marR="0" lvl="0" indent="-114300" algn="l" rtl="0">
              <a:lnSpc>
                <a:spcPct val="100000"/>
              </a:lnSpc>
              <a:spcBef>
                <a:spcPts val="700"/>
              </a:spcBef>
              <a:spcAft>
                <a:spcPts val="0"/>
              </a:spcAft>
              <a:buClr>
                <a:srgbClr val="2D3D4A"/>
              </a:buClr>
              <a:buSzPts val="1400"/>
              <a:buFont typeface="Cabin"/>
              <a:buChar char="•"/>
            </a:pPr>
            <a:endParaRPr lang="en" dirty="0">
              <a:latin typeface="+mj-lt"/>
            </a:endParaRPr>
          </a:p>
          <a:p>
            <a:pPr marL="0" marR="0" lvl="0" indent="0" algn="l" rtl="0">
              <a:lnSpc>
                <a:spcPct val="100000"/>
              </a:lnSpc>
              <a:spcBef>
                <a:spcPts val="700"/>
              </a:spcBef>
              <a:spcAft>
                <a:spcPts val="0"/>
              </a:spcAft>
              <a:buClr>
                <a:srgbClr val="2D3D4A"/>
              </a:buClr>
              <a:buSzPts val="1400"/>
              <a:buNone/>
            </a:pPr>
            <a:r>
              <a:rPr lang="en" dirty="0">
                <a:latin typeface="+mj-lt"/>
              </a:rPr>
              <a:t> </a:t>
            </a:r>
            <a:endParaRPr dirty="0">
              <a:latin typeface="+mj-lt"/>
            </a:endParaRPr>
          </a:p>
          <a:p>
            <a:pPr marL="114300" lvl="0" indent="0" algn="ctr" rtl="0">
              <a:spcBef>
                <a:spcPts val="0"/>
              </a:spcBef>
              <a:spcAft>
                <a:spcPts val="0"/>
              </a:spcAft>
              <a:buNone/>
            </a:pPr>
            <a:endParaRPr b="1" dirty="0">
              <a:latin typeface="+mj-lt"/>
            </a:endParaRPr>
          </a:p>
        </p:txBody>
      </p:sp>
      <p:sp>
        <p:nvSpPr>
          <p:cNvPr id="162" name="Google Shape;162;p3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6</a:t>
            </a:fld>
            <a:endParaRPr>
              <a:solidFill>
                <a:srgbClr val="929292"/>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3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mj-lt"/>
                <a:ea typeface="Open Sans"/>
                <a:cs typeface="Open Sans"/>
                <a:sym typeface="Open Sans"/>
              </a:rPr>
              <a:t>© 201</a:t>
            </a:r>
            <a:r>
              <a:rPr lang="en">
                <a:latin typeface="+mj-lt"/>
              </a:rPr>
              <a:t>9</a:t>
            </a:r>
            <a:r>
              <a:rPr lang="en" sz="700" b="0" i="0" u="none" strike="noStrike" cap="none">
                <a:solidFill>
                  <a:srgbClr val="7D97AD"/>
                </a:solidFill>
                <a:latin typeface="+mj-lt"/>
                <a:ea typeface="Open Sans"/>
                <a:cs typeface="Open Sans"/>
                <a:sym typeface="Open Sans"/>
              </a:rPr>
              <a:t> Udacity.  All rights reserved.</a:t>
            </a:r>
            <a:endParaRPr sz="500">
              <a:latin typeface="+mj-lt"/>
            </a:endParaRPr>
          </a:p>
        </p:txBody>
      </p:sp>
      <p:sp>
        <p:nvSpPr>
          <p:cNvPr id="145" name="Google Shape;145;p32"/>
          <p:cNvSpPr txBox="1">
            <a:spLocks noGrp="1"/>
          </p:cNvSpPr>
          <p:nvPr>
            <p:ph type="title"/>
          </p:nvPr>
        </p:nvSpPr>
        <p:spPr>
          <a:xfrm>
            <a:off x="405803" y="194577"/>
            <a:ext cx="8229600" cy="595200"/>
          </a:xfrm>
          <a:prstGeom prst="rect">
            <a:avLst/>
          </a:prstGeom>
          <a:noFill/>
          <a:ln>
            <a:noFill/>
          </a:ln>
        </p:spPr>
        <p:txBody>
          <a:bodyPr spcFirstLastPara="1" wrap="square" lIns="0" tIns="0" rIns="0" bIns="0" anchor="t" anchorCtr="0">
            <a:noAutofit/>
          </a:bodyPr>
          <a:lstStyle/>
          <a:p>
            <a:r>
              <a:rPr lang="en" dirty="0">
                <a:latin typeface="+mj-lt"/>
                <a:ea typeface="Microsoft YaHei UI Light" panose="020B0502040204020203" pitchFamily="34" charset="-122"/>
              </a:rPr>
              <a:t>Problem statement &amp; Solution</a:t>
            </a:r>
            <a:endParaRPr dirty="0">
              <a:latin typeface="+mj-lt"/>
              <a:ea typeface="Microsoft YaHei UI Light" panose="020B0502040204020203" pitchFamily="34" charset="-122"/>
            </a:endParaRPr>
          </a:p>
        </p:txBody>
      </p:sp>
      <p:sp>
        <p:nvSpPr>
          <p:cNvPr id="147" name="Google Shape;147;p3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latin typeface="+mj-lt"/>
              </a:rPr>
              <a:t>7</a:t>
            </a:fld>
            <a:endParaRPr>
              <a:solidFill>
                <a:srgbClr val="929292"/>
              </a:solidFill>
              <a:latin typeface="+mj-lt"/>
            </a:endParaRPr>
          </a:p>
        </p:txBody>
      </p:sp>
      <p:graphicFrame>
        <p:nvGraphicFramePr>
          <p:cNvPr id="5" name="Table 5">
            <a:extLst>
              <a:ext uri="{FF2B5EF4-FFF2-40B4-BE49-F238E27FC236}">
                <a16:creationId xmlns:a16="http://schemas.microsoft.com/office/drawing/2014/main" id="{0306913F-EBA5-4DC2-982A-55BEF02AA82C}"/>
              </a:ext>
            </a:extLst>
          </p:cNvPr>
          <p:cNvGraphicFramePr>
            <a:graphicFrameLocks noGrp="1"/>
          </p:cNvGraphicFramePr>
          <p:nvPr>
            <p:extLst>
              <p:ext uri="{D42A27DB-BD31-4B8C-83A1-F6EECF244321}">
                <p14:modId xmlns:p14="http://schemas.microsoft.com/office/powerpoint/2010/main" val="2617525075"/>
              </p:ext>
            </p:extLst>
          </p:nvPr>
        </p:nvGraphicFramePr>
        <p:xfrm>
          <a:off x="338097" y="883664"/>
          <a:ext cx="8297307" cy="3235406"/>
        </p:xfrm>
        <a:graphic>
          <a:graphicData uri="http://schemas.openxmlformats.org/drawingml/2006/table">
            <a:tbl>
              <a:tblPr firstRow="1" bandRow="1">
                <a:tableStyleId>{616DA210-FB5B-4158-B5E0-FEB733F419BA}</a:tableStyleId>
              </a:tblPr>
              <a:tblGrid>
                <a:gridCol w="2067006">
                  <a:extLst>
                    <a:ext uri="{9D8B030D-6E8A-4147-A177-3AD203B41FA5}">
                      <a16:colId xmlns:a16="http://schemas.microsoft.com/office/drawing/2014/main" val="508123664"/>
                    </a:ext>
                  </a:extLst>
                </a:gridCol>
                <a:gridCol w="2604887">
                  <a:extLst>
                    <a:ext uri="{9D8B030D-6E8A-4147-A177-3AD203B41FA5}">
                      <a16:colId xmlns:a16="http://schemas.microsoft.com/office/drawing/2014/main" val="2799827716"/>
                    </a:ext>
                  </a:extLst>
                </a:gridCol>
                <a:gridCol w="3625414">
                  <a:extLst>
                    <a:ext uri="{9D8B030D-6E8A-4147-A177-3AD203B41FA5}">
                      <a16:colId xmlns:a16="http://schemas.microsoft.com/office/drawing/2014/main" val="2228724141"/>
                    </a:ext>
                  </a:extLst>
                </a:gridCol>
              </a:tblGrid>
              <a:tr h="596708">
                <a:tc>
                  <a:txBody>
                    <a:bodyPr/>
                    <a:lstStyle/>
                    <a:p>
                      <a:pPr algn="ctr"/>
                      <a:r>
                        <a:rPr lang="en-US" dirty="0"/>
                        <a:t>Problem statement</a:t>
                      </a:r>
                    </a:p>
                  </a:txBody>
                  <a:tcPr/>
                </a:tc>
                <a:tc>
                  <a:txBody>
                    <a:bodyPr/>
                    <a:lstStyle/>
                    <a:p>
                      <a:pPr algn="ctr"/>
                      <a:r>
                        <a:rPr lang="en-US" dirty="0"/>
                        <a:t>Solution</a:t>
                      </a:r>
                    </a:p>
                  </a:txBody>
                  <a:tcPr/>
                </a:tc>
                <a:tc>
                  <a:txBody>
                    <a:bodyPr/>
                    <a:lstStyle/>
                    <a:p>
                      <a:pPr algn="ctr"/>
                      <a:r>
                        <a:rPr lang="en-US" dirty="0"/>
                        <a:t> remarks</a:t>
                      </a:r>
                    </a:p>
                  </a:txBody>
                  <a:tcPr/>
                </a:tc>
                <a:extLst>
                  <a:ext uri="{0D108BD9-81ED-4DB2-BD59-A6C34878D82A}">
                    <a16:rowId xmlns:a16="http://schemas.microsoft.com/office/drawing/2014/main" val="1815494970"/>
                  </a:ext>
                </a:extLst>
              </a:tr>
              <a:tr h="578950">
                <a:tc>
                  <a:txBody>
                    <a:bodyPr/>
                    <a:lstStyle/>
                    <a:p>
                      <a:r>
                        <a:rPr lang="en-US" dirty="0"/>
                        <a:t>High operation cost</a:t>
                      </a:r>
                    </a:p>
                  </a:txBody>
                  <a:tcPr/>
                </a:tc>
                <a:tc>
                  <a:txBody>
                    <a:bodyPr/>
                    <a:lstStyle/>
                    <a:p>
                      <a:r>
                        <a:rPr lang="en-US" dirty="0"/>
                        <a:t>Reduce the operational cost by complete automation</a:t>
                      </a:r>
                    </a:p>
                  </a:txBody>
                  <a:tcPr/>
                </a:tc>
                <a:tc>
                  <a:txBody>
                    <a:bodyPr/>
                    <a:lstStyle/>
                    <a:p>
                      <a:r>
                        <a:rPr lang="en-US" dirty="0"/>
                        <a:t>Robots replacing the humans with minimum human intervention</a:t>
                      </a:r>
                    </a:p>
                  </a:txBody>
                  <a:tcPr/>
                </a:tc>
                <a:extLst>
                  <a:ext uri="{0D108BD9-81ED-4DB2-BD59-A6C34878D82A}">
                    <a16:rowId xmlns:a16="http://schemas.microsoft.com/office/drawing/2014/main" val="2218527610"/>
                  </a:ext>
                </a:extLst>
              </a:tr>
              <a:tr h="383473">
                <a:tc>
                  <a:txBody>
                    <a:bodyPr/>
                    <a:lstStyle/>
                    <a:p>
                      <a:r>
                        <a:rPr lang="en-US" dirty="0"/>
                        <a:t>Untimely food delivery</a:t>
                      </a:r>
                    </a:p>
                  </a:txBody>
                  <a:tcPr/>
                </a:tc>
                <a:tc>
                  <a:txBody>
                    <a:bodyPr/>
                    <a:lstStyle/>
                    <a:p>
                      <a:r>
                        <a:rPr lang="en-US" dirty="0"/>
                        <a:t>Dashboard delivers the food on-time.</a:t>
                      </a:r>
                    </a:p>
                  </a:txBody>
                  <a:tcPr/>
                </a:tc>
                <a:tc>
                  <a:txBody>
                    <a:bodyPr/>
                    <a:lstStyle/>
                    <a:p>
                      <a:r>
                        <a:rPr lang="en-US" dirty="0"/>
                        <a:t>At times, the delivery may delayed due to traffic and other unforeseen conditions</a:t>
                      </a:r>
                    </a:p>
                  </a:txBody>
                  <a:tcPr/>
                </a:tc>
                <a:extLst>
                  <a:ext uri="{0D108BD9-81ED-4DB2-BD59-A6C34878D82A}">
                    <a16:rowId xmlns:a16="http://schemas.microsoft.com/office/drawing/2014/main" val="3103176961"/>
                  </a:ext>
                </a:extLst>
              </a:tr>
              <a:tr h="596708">
                <a:tc>
                  <a:txBody>
                    <a:bodyPr/>
                    <a:lstStyle/>
                    <a:p>
                      <a:r>
                        <a:rPr lang="en-US" dirty="0"/>
                        <a:t>Productivity</a:t>
                      </a:r>
                    </a:p>
                  </a:txBody>
                  <a:tcPr/>
                </a:tc>
                <a:tc>
                  <a:txBody>
                    <a:bodyPr/>
                    <a:lstStyle/>
                    <a:p>
                      <a:r>
                        <a:rPr lang="en-US" dirty="0"/>
                        <a:t>Improved productivity</a:t>
                      </a:r>
                    </a:p>
                  </a:txBody>
                  <a:tcPr/>
                </a:tc>
                <a:tc>
                  <a:txBody>
                    <a:bodyPr/>
                    <a:lstStyle/>
                    <a:p>
                      <a:r>
                        <a:rPr lang="en-US" dirty="0"/>
                        <a:t>Since most of the tasks are automated, the improved productivity is the </a:t>
                      </a:r>
                    </a:p>
                  </a:txBody>
                  <a:tcPr/>
                </a:tc>
                <a:extLst>
                  <a:ext uri="{0D108BD9-81ED-4DB2-BD59-A6C34878D82A}">
                    <a16:rowId xmlns:a16="http://schemas.microsoft.com/office/drawing/2014/main" val="4089935407"/>
                  </a:ext>
                </a:extLst>
              </a:tr>
              <a:tr h="596708">
                <a:tc>
                  <a:txBody>
                    <a:bodyPr/>
                    <a:lstStyle/>
                    <a:p>
                      <a:r>
                        <a:rPr lang="en-US" dirty="0"/>
                        <a:t>Tamper proof</a:t>
                      </a:r>
                    </a:p>
                  </a:txBody>
                  <a:tcPr/>
                </a:tc>
                <a:tc>
                  <a:txBody>
                    <a:bodyPr/>
                    <a:lstStyle/>
                    <a:p>
                      <a:r>
                        <a:rPr lang="en-US" dirty="0"/>
                        <a:t>Our solution shall provide scanning option with the bar code</a:t>
                      </a:r>
                    </a:p>
                  </a:txBody>
                  <a:tcPr/>
                </a:tc>
                <a:tc>
                  <a:txBody>
                    <a:bodyPr/>
                    <a:lstStyle/>
                    <a:p>
                      <a:r>
                        <a:rPr lang="en-US" dirty="0"/>
                        <a:t>If the bar code is tampered, the customer can reject the delivery saying that it is not safe. By this, it is ensured that the food is not tampered and it is safe.</a:t>
                      </a:r>
                    </a:p>
                  </a:txBody>
                  <a:tcPr/>
                </a:tc>
                <a:extLst>
                  <a:ext uri="{0D108BD9-81ED-4DB2-BD59-A6C34878D82A}">
                    <a16:rowId xmlns:a16="http://schemas.microsoft.com/office/drawing/2014/main" val="2995711797"/>
                  </a:ext>
                </a:extLst>
              </a:tr>
            </a:tbl>
          </a:graphicData>
        </a:graphic>
      </p:graphicFrame>
    </p:spTree>
    <p:extLst>
      <p:ext uri="{BB962C8B-B14F-4D97-AF65-F5344CB8AC3E}">
        <p14:creationId xmlns:p14="http://schemas.microsoft.com/office/powerpoint/2010/main" val="2256631536"/>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5863" y="-938"/>
            <a:ext cx="8229601" cy="536971"/>
          </a:xfrm>
        </p:spPr>
        <p:txBody>
          <a:bodyPr/>
          <a:lstStyle/>
          <a:p>
            <a:r>
              <a:rPr lang="en-US" dirty="0">
                <a:solidFill>
                  <a:schemeClr val="tx1">
                    <a:lumMod val="85000"/>
                    <a:lumOff val="15000"/>
                  </a:schemeClr>
                </a:solidFill>
                <a:latin typeface="Arial" panose="020B0604020202020204" pitchFamily="34" charset="0"/>
                <a:cs typeface="Arial" panose="020B0604020202020204" pitchFamily="34" charset="0"/>
              </a:rPr>
              <a:t>Business Model Canvas </a:t>
            </a:r>
          </a:p>
        </p:txBody>
      </p:sp>
      <p:sp>
        <p:nvSpPr>
          <p:cNvPr id="5" name="Rectangle 4"/>
          <p:cNvSpPr/>
          <p:nvPr/>
        </p:nvSpPr>
        <p:spPr>
          <a:xfrm>
            <a:off x="408931" y="464644"/>
            <a:ext cx="8456135" cy="4214211"/>
          </a:xfrm>
          <a:prstGeom prst="rect">
            <a:avLst/>
          </a:prstGeom>
          <a:solidFill>
            <a:schemeClr val="accent3">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buClrTx/>
            </a:pPr>
            <a:r>
              <a:rPr lang="en-US" sz="1800" kern="1200" dirty="0">
                <a:solidFill>
                  <a:srgbClr val="FFFFFF"/>
                </a:solidFill>
                <a:latin typeface="Arial" panose="020B0604020202020204" pitchFamily="34" charset="0"/>
                <a:cs typeface="Arial" panose="020B0604020202020204" pitchFamily="34" charset="0"/>
              </a:rPr>
              <a:t>00</a:t>
            </a:r>
          </a:p>
        </p:txBody>
      </p:sp>
      <p:sp>
        <p:nvSpPr>
          <p:cNvPr id="6" name="Rectangle 5"/>
          <p:cNvSpPr/>
          <p:nvPr/>
        </p:nvSpPr>
        <p:spPr>
          <a:xfrm>
            <a:off x="594916" y="680518"/>
            <a:ext cx="1645922" cy="2686050"/>
          </a:xfrm>
          <a:prstGeom prst="rect">
            <a:avLst/>
          </a:prstGeom>
          <a:solidFill>
            <a:schemeClr val="bg1">
              <a:lumMod val="85000"/>
              <a:alpha val="0"/>
            </a:schemeClr>
          </a:solid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Ecosystem partners(H/W, Software partners)</a:t>
            </a:r>
          </a:p>
          <a:p>
            <a:pPr marL="285750" indent="-2857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Distributors</a:t>
            </a:r>
          </a:p>
          <a:p>
            <a:pPr marL="285750" indent="-2857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Resellers</a:t>
            </a:r>
          </a:p>
        </p:txBody>
      </p:sp>
      <p:sp>
        <p:nvSpPr>
          <p:cNvPr id="7" name="Rectangle 6"/>
          <p:cNvSpPr/>
          <p:nvPr/>
        </p:nvSpPr>
        <p:spPr>
          <a:xfrm>
            <a:off x="2256892" y="720750"/>
            <a:ext cx="1645922" cy="135255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buClrTx/>
            </a:pPr>
            <a:endParaRPr lang="en-US" sz="1800" kern="1200">
              <a:solidFill>
                <a:srgbClr val="FFFFFF"/>
              </a:solidFill>
              <a:latin typeface="Arial" panose="020B0604020202020204" pitchFamily="34" charset="0"/>
              <a:cs typeface="Arial" panose="020B0604020202020204" pitchFamily="34" charset="0"/>
            </a:endParaRPr>
          </a:p>
        </p:txBody>
      </p:sp>
      <p:sp>
        <p:nvSpPr>
          <p:cNvPr id="8" name="Rectangle 7"/>
          <p:cNvSpPr/>
          <p:nvPr/>
        </p:nvSpPr>
        <p:spPr>
          <a:xfrm>
            <a:off x="3886016" y="652233"/>
            <a:ext cx="1645922" cy="2686050"/>
          </a:xfrm>
          <a:prstGeom prst="rect">
            <a:avLst/>
          </a:prstGeom>
          <a:solidFill>
            <a:schemeClr val="accent3">
              <a:lumMod val="20000"/>
              <a:lumOff val="80000"/>
              <a:alpha val="60000"/>
            </a:schemeClr>
          </a:solid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buClrTx/>
            </a:pPr>
            <a:endParaRPr lang="en-US" sz="1800" kern="1200">
              <a:solidFill>
                <a:srgbClr val="FFFFFF"/>
              </a:solidFill>
              <a:latin typeface="Arial" panose="020B0604020202020204" pitchFamily="34" charset="0"/>
              <a:cs typeface="Arial" panose="020B0604020202020204" pitchFamily="34" charset="0"/>
            </a:endParaRPr>
          </a:p>
        </p:txBody>
      </p:sp>
      <p:sp>
        <p:nvSpPr>
          <p:cNvPr id="9" name="Rectangle 8"/>
          <p:cNvSpPr/>
          <p:nvPr/>
        </p:nvSpPr>
        <p:spPr>
          <a:xfrm>
            <a:off x="7089147" y="708573"/>
            <a:ext cx="1645922" cy="2686050"/>
          </a:xfrm>
          <a:prstGeom prst="rect">
            <a:avLst/>
          </a:prstGeom>
          <a:solidFill>
            <a:schemeClr val="accent3">
              <a:lumMod val="20000"/>
              <a:lumOff val="80000"/>
              <a:alpha val="60000"/>
            </a:schemeClr>
          </a:solid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buClrTx/>
            </a:pPr>
            <a:endParaRPr lang="en-US" sz="1800" kern="1200">
              <a:solidFill>
                <a:srgbClr val="FFFFFF"/>
              </a:solidFill>
              <a:latin typeface="Arial" panose="020B0604020202020204" pitchFamily="34" charset="0"/>
              <a:cs typeface="Arial" panose="020B0604020202020204" pitchFamily="34" charset="0"/>
            </a:endParaRPr>
          </a:p>
        </p:txBody>
      </p:sp>
      <p:sp>
        <p:nvSpPr>
          <p:cNvPr id="10" name="Rectangle 9"/>
          <p:cNvSpPr/>
          <p:nvPr/>
        </p:nvSpPr>
        <p:spPr>
          <a:xfrm>
            <a:off x="2240838" y="2033068"/>
            <a:ext cx="1645922" cy="1333500"/>
          </a:xfrm>
          <a:prstGeom prst="rect">
            <a:avLst/>
          </a:prstGeom>
          <a:solidFill>
            <a:schemeClr val="bg1">
              <a:lumMod val="85000"/>
              <a:alpha val="0"/>
            </a:schemeClr>
          </a:solid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defTabSz="914240">
              <a:buClrTx/>
              <a:buFont typeface="Arial" panose="020B0604020202020204" pitchFamily="34" charset="0"/>
              <a:buChar char="•"/>
            </a:pPr>
            <a:endParaRPr lang="en-US" sz="1200" kern="1200" dirty="0">
              <a:solidFill>
                <a:srgbClr val="019ADD">
                  <a:lumMod val="50000"/>
                </a:srgbClr>
              </a:solidFill>
              <a:latin typeface="Arial" panose="020B0604020202020204" pitchFamily="34" charset="0"/>
              <a:cs typeface="Arial" pitchFamily="34" charset="0"/>
            </a:endParaRPr>
          </a:p>
          <a:p>
            <a:pPr marL="285750" indent="-285750" algn="ctr" defTabSz="914240">
              <a:buClrTx/>
              <a:buFont typeface="Arial" panose="020B0604020202020204" pitchFamily="34" charset="0"/>
              <a:buChar char="•"/>
            </a:pPr>
            <a:endParaRPr lang="en-US" sz="1200" kern="1200" dirty="0">
              <a:solidFill>
                <a:srgbClr val="019ADD">
                  <a:lumMod val="50000"/>
                </a:srgbClr>
              </a:solidFill>
              <a:latin typeface="Arial" panose="020B0604020202020204" pitchFamily="34" charset="0"/>
              <a:cs typeface="Arial" pitchFamily="34" charset="0"/>
            </a:endParaRPr>
          </a:p>
          <a:p>
            <a:pPr marL="285750" indent="-285750" algn="ctr" defTabSz="914240">
              <a:buClrTx/>
              <a:buFont typeface="Arial" panose="020B0604020202020204" pitchFamily="34" charset="0"/>
              <a:buChar char="•"/>
            </a:pPr>
            <a:endParaRPr lang="en-US" sz="1200" kern="1200" dirty="0">
              <a:solidFill>
                <a:srgbClr val="019ADD">
                  <a:lumMod val="50000"/>
                </a:srgbClr>
              </a:solidFill>
              <a:latin typeface="Arial" panose="020B0604020202020204" pitchFamily="34" charset="0"/>
              <a:cs typeface="Arial" pitchFamily="34" charset="0"/>
            </a:endParaRPr>
          </a:p>
          <a:p>
            <a:pPr marL="285750" indent="-2857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Developers</a:t>
            </a:r>
          </a:p>
          <a:p>
            <a:pPr marL="285750" indent="-2857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Testers</a:t>
            </a:r>
          </a:p>
          <a:p>
            <a:pPr marL="285750" indent="-2857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Integrators</a:t>
            </a:r>
          </a:p>
          <a:p>
            <a:pPr marL="285750" indent="-285750" algn="ctr" defTabSz="914240">
              <a:buClrTx/>
              <a:buFont typeface="Arial" panose="020B0604020202020204" pitchFamily="34" charset="0"/>
              <a:buChar char="•"/>
            </a:pPr>
            <a:endParaRPr lang="en-US" sz="1200" kern="1200" dirty="0">
              <a:solidFill>
                <a:srgbClr val="019ADD">
                  <a:lumMod val="50000"/>
                </a:srgbClr>
              </a:solidFill>
              <a:latin typeface="Arial" panose="020B0604020202020204" pitchFamily="34" charset="0"/>
              <a:cs typeface="Arial" pitchFamily="34" charset="0"/>
            </a:endParaRPr>
          </a:p>
        </p:txBody>
      </p:sp>
      <p:sp>
        <p:nvSpPr>
          <p:cNvPr id="11" name="Rectangle 10"/>
          <p:cNvSpPr/>
          <p:nvPr/>
        </p:nvSpPr>
        <p:spPr>
          <a:xfrm>
            <a:off x="5448562" y="664112"/>
            <a:ext cx="1645922" cy="1352550"/>
          </a:xfrm>
          <a:prstGeom prst="rect">
            <a:avLst/>
          </a:prstGeom>
          <a:solidFill>
            <a:schemeClr val="bg1">
              <a:lumMod val="85000"/>
              <a:alpha val="0"/>
            </a:schemeClr>
          </a:solid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buClrTx/>
            </a:pPr>
            <a:endParaRPr lang="en-US" sz="1200" kern="1200" dirty="0">
              <a:solidFill>
                <a:srgbClr val="019ADD">
                  <a:lumMod val="50000"/>
                </a:srgbClr>
              </a:solidFill>
              <a:latin typeface="Arial" panose="020B0604020202020204" pitchFamily="34" charset="0"/>
              <a:cs typeface="Arial" pitchFamily="34" charset="0"/>
            </a:endParaRPr>
          </a:p>
          <a:p>
            <a:pPr algn="ctr" defTabSz="914240">
              <a:buClrTx/>
            </a:pPr>
            <a:endParaRPr lang="en-US" sz="1200" kern="1200" dirty="0">
              <a:solidFill>
                <a:srgbClr val="019ADD">
                  <a:lumMod val="50000"/>
                </a:srgbClr>
              </a:solidFill>
              <a:latin typeface="Arial" panose="020B0604020202020204" pitchFamily="34" charset="0"/>
              <a:cs typeface="Arial" pitchFamily="34" charset="0"/>
            </a:endParaRPr>
          </a:p>
          <a:p>
            <a:pPr marL="171450" indent="-171450" algn="ctr"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Feedback from App</a:t>
            </a:r>
          </a:p>
          <a:p>
            <a:pPr marL="171450" indent="-1714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 Surveys </a:t>
            </a:r>
          </a:p>
          <a:p>
            <a:pPr marL="171450" indent="-171450" algn="ctr"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Voice of customers</a:t>
            </a:r>
          </a:p>
        </p:txBody>
      </p:sp>
      <p:sp>
        <p:nvSpPr>
          <p:cNvPr id="12" name="Rectangle 11"/>
          <p:cNvSpPr/>
          <p:nvPr/>
        </p:nvSpPr>
        <p:spPr>
          <a:xfrm>
            <a:off x="5534608" y="2033068"/>
            <a:ext cx="1645922" cy="133350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buClrTx/>
            </a:pPr>
            <a:endParaRPr lang="en-US" sz="1800" kern="1200">
              <a:solidFill>
                <a:srgbClr val="FFFFFF"/>
              </a:solidFill>
              <a:latin typeface="Arial" panose="020B0604020202020204" pitchFamily="34" charset="0"/>
              <a:cs typeface="Arial" panose="020B0604020202020204" pitchFamily="34" charset="0"/>
            </a:endParaRPr>
          </a:p>
        </p:txBody>
      </p:sp>
      <p:sp>
        <p:nvSpPr>
          <p:cNvPr id="13" name="Rectangle 12"/>
          <p:cNvSpPr/>
          <p:nvPr/>
        </p:nvSpPr>
        <p:spPr>
          <a:xfrm>
            <a:off x="594916" y="3366568"/>
            <a:ext cx="4115396" cy="120015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buClrTx/>
            </a:pPr>
            <a:endParaRPr lang="en-US" sz="1800" kern="1200">
              <a:solidFill>
                <a:srgbClr val="FFFFFF"/>
              </a:solidFill>
              <a:latin typeface="Arial" panose="020B0604020202020204" pitchFamily="34" charset="0"/>
              <a:cs typeface="Arial" panose="020B0604020202020204" pitchFamily="34" charset="0"/>
            </a:endParaRPr>
          </a:p>
        </p:txBody>
      </p:sp>
      <p:sp>
        <p:nvSpPr>
          <p:cNvPr id="14" name="Rectangle 13"/>
          <p:cNvSpPr/>
          <p:nvPr/>
        </p:nvSpPr>
        <p:spPr>
          <a:xfrm>
            <a:off x="4706859" y="3374647"/>
            <a:ext cx="4115396" cy="1200150"/>
          </a:xfrm>
          <a:prstGeom prst="rect">
            <a:avLst/>
          </a:prstGeom>
          <a:solidFill>
            <a:schemeClr val="bg1">
              <a:lumMod val="85000"/>
              <a:alpha val="0"/>
            </a:schemeClr>
          </a:solid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Product Offering to customers</a:t>
            </a:r>
          </a:p>
          <a:p>
            <a:pPr marL="171450" indent="-1714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Product Training</a:t>
            </a:r>
          </a:p>
          <a:p>
            <a:pPr marL="171450" indent="-1714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cs typeface="Arial" pitchFamily="34" charset="0"/>
              </a:rPr>
              <a:t>AMC from customers</a:t>
            </a:r>
          </a:p>
        </p:txBody>
      </p:sp>
      <p:sp>
        <p:nvSpPr>
          <p:cNvPr id="15" name="TextBox 14"/>
          <p:cNvSpPr txBox="1"/>
          <p:nvPr/>
        </p:nvSpPr>
        <p:spPr>
          <a:xfrm>
            <a:off x="721243" y="769400"/>
            <a:ext cx="838691" cy="507831"/>
          </a:xfrm>
          <a:prstGeom prst="rect">
            <a:avLst/>
          </a:prstGeom>
          <a:noFill/>
          <a:ln>
            <a:noFill/>
          </a:ln>
        </p:spPr>
        <p:txBody>
          <a:bodyPr wrap="none" rtlCol="0">
            <a:spAutoFit/>
          </a:bodyPr>
          <a:lstStyle/>
          <a:p>
            <a:pPr defTabSz="914240">
              <a:buClrTx/>
            </a:pPr>
            <a:r>
              <a:rPr lang="en-US" sz="1350" kern="1200" dirty="0">
                <a:solidFill>
                  <a:srgbClr val="019ADD">
                    <a:lumMod val="50000"/>
                  </a:srgbClr>
                </a:solidFill>
                <a:latin typeface="Arial" pitchFamily="34" charset="0"/>
                <a:ea typeface="+mn-ea"/>
                <a:cs typeface="Arial" pitchFamily="34" charset="0"/>
              </a:rPr>
              <a:t>Key </a:t>
            </a:r>
          </a:p>
          <a:p>
            <a:pPr defTabSz="914240">
              <a:buClrTx/>
            </a:pPr>
            <a:r>
              <a:rPr lang="en-US" sz="1350" kern="1200" dirty="0">
                <a:solidFill>
                  <a:srgbClr val="019ADD">
                    <a:lumMod val="50000"/>
                  </a:srgbClr>
                </a:solidFill>
                <a:latin typeface="Arial" pitchFamily="34" charset="0"/>
                <a:ea typeface="+mn-ea"/>
                <a:cs typeface="Arial" pitchFamily="34" charset="0"/>
              </a:rPr>
              <a:t>Partners</a:t>
            </a:r>
          </a:p>
        </p:txBody>
      </p:sp>
      <p:sp>
        <p:nvSpPr>
          <p:cNvPr id="16" name="TextBox 15"/>
          <p:cNvSpPr txBox="1"/>
          <p:nvPr/>
        </p:nvSpPr>
        <p:spPr>
          <a:xfrm>
            <a:off x="2367162" y="769400"/>
            <a:ext cx="867545" cy="507831"/>
          </a:xfrm>
          <a:prstGeom prst="rect">
            <a:avLst/>
          </a:prstGeom>
          <a:noFill/>
          <a:ln>
            <a:noFill/>
          </a:ln>
        </p:spPr>
        <p:txBody>
          <a:bodyPr wrap="none" rtlCol="0">
            <a:spAutoFit/>
          </a:bodyPr>
          <a:lstStyle/>
          <a:p>
            <a:pPr defTabSz="914240">
              <a:buClrTx/>
            </a:pPr>
            <a:r>
              <a:rPr lang="en-US" sz="1350" kern="1200" dirty="0">
                <a:solidFill>
                  <a:srgbClr val="019ADD">
                    <a:lumMod val="50000"/>
                  </a:srgbClr>
                </a:solidFill>
                <a:latin typeface="Arial" pitchFamily="34" charset="0"/>
                <a:ea typeface="+mn-ea"/>
                <a:cs typeface="Arial" pitchFamily="34" charset="0"/>
              </a:rPr>
              <a:t>Key </a:t>
            </a:r>
          </a:p>
          <a:p>
            <a:pPr defTabSz="914240">
              <a:buClrTx/>
            </a:pPr>
            <a:r>
              <a:rPr lang="en-US" sz="1350" kern="1200" dirty="0">
                <a:solidFill>
                  <a:srgbClr val="019ADD">
                    <a:lumMod val="50000"/>
                  </a:srgbClr>
                </a:solidFill>
                <a:latin typeface="Arial" pitchFamily="34" charset="0"/>
                <a:ea typeface="+mn-ea"/>
                <a:cs typeface="Arial" pitchFamily="34" charset="0"/>
              </a:rPr>
              <a:t>Activities</a:t>
            </a:r>
          </a:p>
        </p:txBody>
      </p:sp>
      <p:sp>
        <p:nvSpPr>
          <p:cNvPr id="17" name="TextBox 16"/>
          <p:cNvSpPr txBox="1"/>
          <p:nvPr/>
        </p:nvSpPr>
        <p:spPr>
          <a:xfrm>
            <a:off x="4005225" y="769400"/>
            <a:ext cx="1050288" cy="507831"/>
          </a:xfrm>
          <a:prstGeom prst="rect">
            <a:avLst/>
          </a:prstGeom>
          <a:noFill/>
          <a:ln>
            <a:noFill/>
          </a:ln>
        </p:spPr>
        <p:txBody>
          <a:bodyPr wrap="none" rtlCol="0">
            <a:spAutoFit/>
          </a:bodyPr>
          <a:lstStyle/>
          <a:p>
            <a:pPr defTabSz="914240">
              <a:buClrTx/>
            </a:pPr>
            <a:r>
              <a:rPr lang="en-US" sz="1350" kern="1200" dirty="0">
                <a:solidFill>
                  <a:srgbClr val="019ADD">
                    <a:lumMod val="50000"/>
                  </a:srgbClr>
                </a:solidFill>
                <a:latin typeface="Arial" pitchFamily="34" charset="0"/>
                <a:ea typeface="+mn-ea"/>
                <a:cs typeface="Arial" pitchFamily="34" charset="0"/>
              </a:rPr>
              <a:t>Value</a:t>
            </a:r>
          </a:p>
          <a:p>
            <a:pPr defTabSz="914240">
              <a:buClrTx/>
            </a:pPr>
            <a:r>
              <a:rPr lang="en-US" sz="1350" kern="1200" dirty="0">
                <a:solidFill>
                  <a:srgbClr val="019ADD">
                    <a:lumMod val="50000"/>
                  </a:srgbClr>
                </a:solidFill>
                <a:latin typeface="Arial" pitchFamily="34" charset="0"/>
                <a:ea typeface="+mn-ea"/>
                <a:cs typeface="Arial" pitchFamily="34" charset="0"/>
              </a:rPr>
              <a:t>Proposition</a:t>
            </a:r>
          </a:p>
        </p:txBody>
      </p:sp>
      <p:sp>
        <p:nvSpPr>
          <p:cNvPr id="18" name="TextBox 17"/>
          <p:cNvSpPr txBox="1"/>
          <p:nvPr/>
        </p:nvSpPr>
        <p:spPr>
          <a:xfrm>
            <a:off x="5619532" y="660270"/>
            <a:ext cx="1223412" cy="507831"/>
          </a:xfrm>
          <a:prstGeom prst="rect">
            <a:avLst/>
          </a:prstGeom>
          <a:noFill/>
          <a:ln>
            <a:noFill/>
          </a:ln>
        </p:spPr>
        <p:txBody>
          <a:bodyPr wrap="none" rtlCol="0">
            <a:spAutoFit/>
          </a:bodyPr>
          <a:lstStyle/>
          <a:p>
            <a:pPr defTabSz="914240">
              <a:buClrTx/>
            </a:pPr>
            <a:r>
              <a:rPr lang="en-US" sz="1350" kern="1200" dirty="0">
                <a:solidFill>
                  <a:srgbClr val="019ADD">
                    <a:lumMod val="50000"/>
                  </a:srgbClr>
                </a:solidFill>
                <a:latin typeface="Arial" pitchFamily="34" charset="0"/>
                <a:ea typeface="+mn-ea"/>
                <a:cs typeface="Arial" pitchFamily="34" charset="0"/>
              </a:rPr>
              <a:t>Customer </a:t>
            </a:r>
          </a:p>
          <a:p>
            <a:pPr defTabSz="914240">
              <a:buClrTx/>
            </a:pPr>
            <a:r>
              <a:rPr lang="en-US" sz="1350" kern="1200" dirty="0">
                <a:solidFill>
                  <a:srgbClr val="019ADD">
                    <a:lumMod val="50000"/>
                  </a:srgbClr>
                </a:solidFill>
                <a:latin typeface="Arial" pitchFamily="34" charset="0"/>
                <a:ea typeface="+mn-ea"/>
                <a:cs typeface="Arial" pitchFamily="34" charset="0"/>
              </a:rPr>
              <a:t>Relationships</a:t>
            </a:r>
          </a:p>
        </p:txBody>
      </p:sp>
      <p:sp>
        <p:nvSpPr>
          <p:cNvPr id="19" name="TextBox 18"/>
          <p:cNvSpPr txBox="1"/>
          <p:nvPr/>
        </p:nvSpPr>
        <p:spPr>
          <a:xfrm>
            <a:off x="7282941" y="769400"/>
            <a:ext cx="982961" cy="507831"/>
          </a:xfrm>
          <a:prstGeom prst="rect">
            <a:avLst/>
          </a:prstGeom>
          <a:noFill/>
          <a:ln>
            <a:noFill/>
          </a:ln>
        </p:spPr>
        <p:txBody>
          <a:bodyPr wrap="none" rtlCol="0">
            <a:spAutoFit/>
          </a:bodyPr>
          <a:lstStyle/>
          <a:p>
            <a:pPr defTabSz="914240">
              <a:buClrTx/>
            </a:pPr>
            <a:r>
              <a:rPr lang="en-US" sz="1350" kern="1200" dirty="0">
                <a:solidFill>
                  <a:srgbClr val="019ADD">
                    <a:lumMod val="50000"/>
                  </a:srgbClr>
                </a:solidFill>
                <a:latin typeface="Arial" pitchFamily="34" charset="0"/>
                <a:ea typeface="+mn-ea"/>
                <a:cs typeface="Arial" pitchFamily="34" charset="0"/>
              </a:rPr>
              <a:t>Customer </a:t>
            </a:r>
          </a:p>
          <a:p>
            <a:pPr defTabSz="914240">
              <a:buClrTx/>
            </a:pPr>
            <a:r>
              <a:rPr lang="en-US" sz="1350" kern="1200" dirty="0">
                <a:solidFill>
                  <a:srgbClr val="019ADD">
                    <a:lumMod val="50000"/>
                  </a:srgbClr>
                </a:solidFill>
                <a:latin typeface="Arial" pitchFamily="34" charset="0"/>
                <a:ea typeface="+mn-ea"/>
                <a:cs typeface="Arial" pitchFamily="34" charset="0"/>
              </a:rPr>
              <a:t>Segments</a:t>
            </a:r>
          </a:p>
        </p:txBody>
      </p:sp>
      <p:sp>
        <p:nvSpPr>
          <p:cNvPr id="20" name="TextBox 19"/>
          <p:cNvSpPr txBox="1"/>
          <p:nvPr/>
        </p:nvSpPr>
        <p:spPr>
          <a:xfrm>
            <a:off x="2352686" y="2101585"/>
            <a:ext cx="1011815" cy="507831"/>
          </a:xfrm>
          <a:prstGeom prst="rect">
            <a:avLst/>
          </a:prstGeom>
          <a:noFill/>
          <a:ln>
            <a:noFill/>
          </a:ln>
        </p:spPr>
        <p:txBody>
          <a:bodyPr wrap="none" rtlCol="0">
            <a:spAutoFit/>
          </a:bodyPr>
          <a:lstStyle/>
          <a:p>
            <a:pPr defTabSz="914240">
              <a:buClrTx/>
            </a:pPr>
            <a:r>
              <a:rPr lang="en-US" sz="1350" kern="1200" dirty="0">
                <a:solidFill>
                  <a:srgbClr val="019ADD">
                    <a:lumMod val="50000"/>
                  </a:srgbClr>
                </a:solidFill>
                <a:latin typeface="Arial" pitchFamily="34" charset="0"/>
                <a:ea typeface="+mn-ea"/>
                <a:cs typeface="Arial" pitchFamily="34" charset="0"/>
              </a:rPr>
              <a:t>Key </a:t>
            </a:r>
          </a:p>
          <a:p>
            <a:pPr defTabSz="914240">
              <a:buClrTx/>
            </a:pPr>
            <a:r>
              <a:rPr lang="en-US" sz="1350" kern="1200" dirty="0">
                <a:solidFill>
                  <a:srgbClr val="019ADD">
                    <a:lumMod val="50000"/>
                  </a:srgbClr>
                </a:solidFill>
                <a:latin typeface="Arial" pitchFamily="34" charset="0"/>
                <a:ea typeface="+mn-ea"/>
                <a:cs typeface="Arial" pitchFamily="34" charset="0"/>
              </a:rPr>
              <a:t>Resources</a:t>
            </a:r>
          </a:p>
        </p:txBody>
      </p:sp>
      <p:sp>
        <p:nvSpPr>
          <p:cNvPr id="21" name="TextBox 20"/>
          <p:cNvSpPr txBox="1"/>
          <p:nvPr/>
        </p:nvSpPr>
        <p:spPr>
          <a:xfrm>
            <a:off x="5637022" y="2107587"/>
            <a:ext cx="915635" cy="300082"/>
          </a:xfrm>
          <a:prstGeom prst="rect">
            <a:avLst/>
          </a:prstGeom>
          <a:noFill/>
          <a:ln>
            <a:noFill/>
          </a:ln>
        </p:spPr>
        <p:txBody>
          <a:bodyPr wrap="none" rtlCol="0">
            <a:spAutoFit/>
          </a:bodyPr>
          <a:lstStyle/>
          <a:p>
            <a:pPr defTabSz="914240">
              <a:buClrTx/>
            </a:pPr>
            <a:r>
              <a:rPr lang="en-US" sz="1350" kern="1200" dirty="0">
                <a:solidFill>
                  <a:srgbClr val="019ADD">
                    <a:lumMod val="50000"/>
                  </a:srgbClr>
                </a:solidFill>
                <a:latin typeface="Arial" panose="020B0604020202020204" pitchFamily="34" charset="0"/>
                <a:ea typeface="+mn-ea"/>
                <a:cs typeface="Arial" pitchFamily="34" charset="0"/>
              </a:rPr>
              <a:t>Channels</a:t>
            </a:r>
          </a:p>
        </p:txBody>
      </p:sp>
      <p:sp>
        <p:nvSpPr>
          <p:cNvPr id="22" name="TextBox 21"/>
          <p:cNvSpPr txBox="1"/>
          <p:nvPr/>
        </p:nvSpPr>
        <p:spPr>
          <a:xfrm>
            <a:off x="709813" y="3466759"/>
            <a:ext cx="1290738" cy="300082"/>
          </a:xfrm>
          <a:prstGeom prst="rect">
            <a:avLst/>
          </a:prstGeom>
          <a:noFill/>
          <a:ln>
            <a:noFill/>
          </a:ln>
        </p:spPr>
        <p:txBody>
          <a:bodyPr wrap="none" rtlCol="0">
            <a:spAutoFit/>
          </a:bodyPr>
          <a:lstStyle/>
          <a:p>
            <a:pPr defTabSz="914240">
              <a:buClrTx/>
            </a:pPr>
            <a:r>
              <a:rPr lang="en-US" sz="1350" kern="1200" dirty="0">
                <a:solidFill>
                  <a:srgbClr val="019ADD">
                    <a:lumMod val="50000"/>
                  </a:srgbClr>
                </a:solidFill>
                <a:latin typeface="Arial" panose="020B0604020202020204" pitchFamily="34" charset="0"/>
                <a:ea typeface="+mn-ea"/>
                <a:cs typeface="Arial" pitchFamily="34" charset="0"/>
              </a:rPr>
              <a:t>Cost Structure</a:t>
            </a:r>
          </a:p>
        </p:txBody>
      </p:sp>
      <p:sp>
        <p:nvSpPr>
          <p:cNvPr id="23" name="TextBox 22"/>
          <p:cNvSpPr txBox="1"/>
          <p:nvPr/>
        </p:nvSpPr>
        <p:spPr>
          <a:xfrm>
            <a:off x="4821309" y="3466759"/>
            <a:ext cx="1569660" cy="300082"/>
          </a:xfrm>
          <a:prstGeom prst="rect">
            <a:avLst/>
          </a:prstGeom>
          <a:noFill/>
          <a:ln>
            <a:noFill/>
          </a:ln>
        </p:spPr>
        <p:txBody>
          <a:bodyPr wrap="none" rtlCol="0">
            <a:spAutoFit/>
          </a:bodyPr>
          <a:lstStyle/>
          <a:p>
            <a:pPr defTabSz="914240">
              <a:buClrTx/>
            </a:pPr>
            <a:r>
              <a:rPr lang="en-US" sz="1350" kern="1200" dirty="0">
                <a:solidFill>
                  <a:srgbClr val="019ADD">
                    <a:lumMod val="50000"/>
                  </a:srgbClr>
                </a:solidFill>
                <a:latin typeface="Arial" panose="020B0604020202020204" pitchFamily="34" charset="0"/>
                <a:ea typeface="+mn-ea"/>
                <a:cs typeface="Arial" pitchFamily="34" charset="0"/>
              </a:rPr>
              <a:t>Revenue Streams</a:t>
            </a:r>
          </a:p>
        </p:txBody>
      </p:sp>
      <p:grpSp>
        <p:nvGrpSpPr>
          <p:cNvPr id="2" name="Group 23"/>
          <p:cNvGrpSpPr/>
          <p:nvPr/>
        </p:nvGrpSpPr>
        <p:grpSpPr>
          <a:xfrm>
            <a:off x="1852813" y="851968"/>
            <a:ext cx="231356" cy="245136"/>
            <a:chOff x="5884863" y="0"/>
            <a:chExt cx="506413" cy="536576"/>
          </a:xfrm>
          <a:solidFill>
            <a:schemeClr val="accent2"/>
          </a:solidFill>
        </p:grpSpPr>
        <p:sp>
          <p:nvSpPr>
            <p:cNvPr id="61" name="Freeform 12"/>
            <p:cNvSpPr>
              <a:spLocks/>
            </p:cNvSpPr>
            <p:nvPr/>
          </p:nvSpPr>
          <p:spPr bwMode="auto">
            <a:xfrm>
              <a:off x="6057901" y="0"/>
              <a:ext cx="333375" cy="371475"/>
            </a:xfrm>
            <a:custGeom>
              <a:avLst/>
              <a:gdLst/>
              <a:ahLst/>
              <a:cxnLst>
                <a:cxn ang="0">
                  <a:pos x="123" y="0"/>
                </a:cxn>
                <a:cxn ang="0">
                  <a:pos x="144" y="3"/>
                </a:cxn>
                <a:cxn ang="0">
                  <a:pos x="165" y="12"/>
                </a:cxn>
                <a:cxn ang="0">
                  <a:pos x="182" y="25"/>
                </a:cxn>
                <a:cxn ang="0">
                  <a:pos x="185" y="28"/>
                </a:cxn>
                <a:cxn ang="0">
                  <a:pos x="199" y="46"/>
                </a:cxn>
                <a:cxn ang="0">
                  <a:pos x="207" y="67"/>
                </a:cxn>
                <a:cxn ang="0">
                  <a:pos x="210" y="88"/>
                </a:cxn>
                <a:cxn ang="0">
                  <a:pos x="208" y="105"/>
                </a:cxn>
                <a:cxn ang="0">
                  <a:pos x="203" y="121"/>
                </a:cxn>
                <a:cxn ang="0">
                  <a:pos x="195" y="135"/>
                </a:cxn>
                <a:cxn ang="0">
                  <a:pos x="185" y="148"/>
                </a:cxn>
                <a:cxn ang="0">
                  <a:pos x="124" y="210"/>
                </a:cxn>
                <a:cxn ang="0">
                  <a:pos x="105" y="224"/>
                </a:cxn>
                <a:cxn ang="0">
                  <a:pos x="86" y="232"/>
                </a:cxn>
                <a:cxn ang="0">
                  <a:pos x="63" y="234"/>
                </a:cxn>
                <a:cxn ang="0">
                  <a:pos x="42" y="232"/>
                </a:cxn>
                <a:cxn ang="0">
                  <a:pos x="21" y="223"/>
                </a:cxn>
                <a:cxn ang="0">
                  <a:pos x="3" y="210"/>
                </a:cxn>
                <a:cxn ang="0">
                  <a:pos x="0" y="207"/>
                </a:cxn>
                <a:cxn ang="0">
                  <a:pos x="38" y="170"/>
                </a:cxn>
                <a:cxn ang="0">
                  <a:pos x="41" y="173"/>
                </a:cxn>
                <a:cxn ang="0">
                  <a:pos x="51" y="179"/>
                </a:cxn>
                <a:cxn ang="0">
                  <a:pos x="63" y="182"/>
                </a:cxn>
                <a:cxn ang="0">
                  <a:pos x="76" y="179"/>
                </a:cxn>
                <a:cxn ang="0">
                  <a:pos x="87" y="173"/>
                </a:cxn>
                <a:cxn ang="0">
                  <a:pos x="148" y="111"/>
                </a:cxn>
                <a:cxn ang="0">
                  <a:pos x="154" y="101"/>
                </a:cxn>
                <a:cxn ang="0">
                  <a:pos x="157" y="88"/>
                </a:cxn>
                <a:cxn ang="0">
                  <a:pos x="154" y="76"/>
                </a:cxn>
                <a:cxn ang="0">
                  <a:pos x="148" y="66"/>
                </a:cxn>
                <a:cxn ang="0">
                  <a:pos x="145" y="63"/>
                </a:cxn>
                <a:cxn ang="0">
                  <a:pos x="134" y="56"/>
                </a:cxn>
                <a:cxn ang="0">
                  <a:pos x="123" y="54"/>
                </a:cxn>
                <a:cxn ang="0">
                  <a:pos x="109" y="56"/>
                </a:cxn>
                <a:cxn ang="0">
                  <a:pos x="99" y="63"/>
                </a:cxn>
                <a:cxn ang="0">
                  <a:pos x="74" y="88"/>
                </a:cxn>
                <a:cxn ang="0">
                  <a:pos x="65" y="93"/>
                </a:cxn>
                <a:cxn ang="0">
                  <a:pos x="55" y="96"/>
                </a:cxn>
                <a:cxn ang="0">
                  <a:pos x="46" y="93"/>
                </a:cxn>
                <a:cxn ang="0">
                  <a:pos x="37" y="88"/>
                </a:cxn>
                <a:cxn ang="0">
                  <a:pos x="32" y="79"/>
                </a:cxn>
                <a:cxn ang="0">
                  <a:pos x="29" y="69"/>
                </a:cxn>
                <a:cxn ang="0">
                  <a:pos x="32" y="59"/>
                </a:cxn>
                <a:cxn ang="0">
                  <a:pos x="37" y="51"/>
                </a:cxn>
                <a:cxn ang="0">
                  <a:pos x="62" y="25"/>
                </a:cxn>
                <a:cxn ang="0">
                  <a:pos x="79" y="12"/>
                </a:cxn>
                <a:cxn ang="0">
                  <a:pos x="100" y="3"/>
                </a:cxn>
                <a:cxn ang="0">
                  <a:pos x="123" y="0"/>
                </a:cxn>
              </a:cxnLst>
              <a:rect l="0" t="0" r="r" b="b"/>
              <a:pathLst>
                <a:path w="210" h="234">
                  <a:moveTo>
                    <a:pt x="123" y="0"/>
                  </a:moveTo>
                  <a:lnTo>
                    <a:pt x="144" y="3"/>
                  </a:lnTo>
                  <a:lnTo>
                    <a:pt x="165" y="12"/>
                  </a:lnTo>
                  <a:lnTo>
                    <a:pt x="182" y="25"/>
                  </a:lnTo>
                  <a:lnTo>
                    <a:pt x="185" y="28"/>
                  </a:lnTo>
                  <a:lnTo>
                    <a:pt x="199" y="46"/>
                  </a:lnTo>
                  <a:lnTo>
                    <a:pt x="207" y="67"/>
                  </a:lnTo>
                  <a:lnTo>
                    <a:pt x="210" y="88"/>
                  </a:lnTo>
                  <a:lnTo>
                    <a:pt x="208" y="105"/>
                  </a:lnTo>
                  <a:lnTo>
                    <a:pt x="203" y="121"/>
                  </a:lnTo>
                  <a:lnTo>
                    <a:pt x="195" y="135"/>
                  </a:lnTo>
                  <a:lnTo>
                    <a:pt x="185" y="148"/>
                  </a:lnTo>
                  <a:lnTo>
                    <a:pt x="124" y="210"/>
                  </a:lnTo>
                  <a:lnTo>
                    <a:pt x="105" y="224"/>
                  </a:lnTo>
                  <a:lnTo>
                    <a:pt x="86" y="232"/>
                  </a:lnTo>
                  <a:lnTo>
                    <a:pt x="63" y="234"/>
                  </a:lnTo>
                  <a:lnTo>
                    <a:pt x="42" y="232"/>
                  </a:lnTo>
                  <a:lnTo>
                    <a:pt x="21" y="223"/>
                  </a:lnTo>
                  <a:lnTo>
                    <a:pt x="3" y="210"/>
                  </a:lnTo>
                  <a:lnTo>
                    <a:pt x="0" y="207"/>
                  </a:lnTo>
                  <a:lnTo>
                    <a:pt x="38" y="170"/>
                  </a:lnTo>
                  <a:lnTo>
                    <a:pt x="41" y="173"/>
                  </a:lnTo>
                  <a:lnTo>
                    <a:pt x="51" y="179"/>
                  </a:lnTo>
                  <a:lnTo>
                    <a:pt x="63" y="182"/>
                  </a:lnTo>
                  <a:lnTo>
                    <a:pt x="76" y="179"/>
                  </a:lnTo>
                  <a:lnTo>
                    <a:pt x="87" y="173"/>
                  </a:lnTo>
                  <a:lnTo>
                    <a:pt x="148" y="111"/>
                  </a:lnTo>
                  <a:lnTo>
                    <a:pt x="154" y="101"/>
                  </a:lnTo>
                  <a:lnTo>
                    <a:pt x="157" y="88"/>
                  </a:lnTo>
                  <a:lnTo>
                    <a:pt x="154" y="76"/>
                  </a:lnTo>
                  <a:lnTo>
                    <a:pt x="148" y="66"/>
                  </a:lnTo>
                  <a:lnTo>
                    <a:pt x="145" y="63"/>
                  </a:lnTo>
                  <a:lnTo>
                    <a:pt x="134" y="56"/>
                  </a:lnTo>
                  <a:lnTo>
                    <a:pt x="123" y="54"/>
                  </a:lnTo>
                  <a:lnTo>
                    <a:pt x="109" y="56"/>
                  </a:lnTo>
                  <a:lnTo>
                    <a:pt x="99" y="63"/>
                  </a:lnTo>
                  <a:lnTo>
                    <a:pt x="74" y="88"/>
                  </a:lnTo>
                  <a:lnTo>
                    <a:pt x="65" y="93"/>
                  </a:lnTo>
                  <a:lnTo>
                    <a:pt x="55" y="96"/>
                  </a:lnTo>
                  <a:lnTo>
                    <a:pt x="46" y="93"/>
                  </a:lnTo>
                  <a:lnTo>
                    <a:pt x="37" y="88"/>
                  </a:lnTo>
                  <a:lnTo>
                    <a:pt x="32" y="79"/>
                  </a:lnTo>
                  <a:lnTo>
                    <a:pt x="29" y="69"/>
                  </a:lnTo>
                  <a:lnTo>
                    <a:pt x="32" y="59"/>
                  </a:lnTo>
                  <a:lnTo>
                    <a:pt x="37" y="51"/>
                  </a:lnTo>
                  <a:lnTo>
                    <a:pt x="62" y="25"/>
                  </a:lnTo>
                  <a:lnTo>
                    <a:pt x="79" y="12"/>
                  </a:lnTo>
                  <a:lnTo>
                    <a:pt x="100" y="3"/>
                  </a:lnTo>
                  <a:lnTo>
                    <a:pt x="12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62" name="Freeform 13"/>
            <p:cNvSpPr>
              <a:spLocks/>
            </p:cNvSpPr>
            <p:nvPr/>
          </p:nvSpPr>
          <p:spPr bwMode="auto">
            <a:xfrm>
              <a:off x="5884863" y="166688"/>
              <a:ext cx="331788" cy="369888"/>
            </a:xfrm>
            <a:custGeom>
              <a:avLst/>
              <a:gdLst/>
              <a:ahLst/>
              <a:cxnLst>
                <a:cxn ang="0">
                  <a:pos x="146" y="0"/>
                </a:cxn>
                <a:cxn ang="0">
                  <a:pos x="171" y="4"/>
                </a:cxn>
                <a:cxn ang="0">
                  <a:pos x="195" y="14"/>
                </a:cxn>
                <a:cxn ang="0">
                  <a:pos x="200" y="17"/>
                </a:cxn>
                <a:cxn ang="0">
                  <a:pos x="201" y="19"/>
                </a:cxn>
                <a:cxn ang="0">
                  <a:pos x="209" y="27"/>
                </a:cxn>
                <a:cxn ang="0">
                  <a:pos x="172" y="64"/>
                </a:cxn>
                <a:cxn ang="0">
                  <a:pos x="170" y="61"/>
                </a:cxn>
                <a:cxn ang="0">
                  <a:pos x="159" y="55"/>
                </a:cxn>
                <a:cxn ang="0">
                  <a:pos x="146" y="52"/>
                </a:cxn>
                <a:cxn ang="0">
                  <a:pos x="134" y="55"/>
                </a:cxn>
                <a:cxn ang="0">
                  <a:pos x="123" y="61"/>
                </a:cxn>
                <a:cxn ang="0">
                  <a:pos x="61" y="123"/>
                </a:cxn>
                <a:cxn ang="0">
                  <a:pos x="55" y="133"/>
                </a:cxn>
                <a:cxn ang="0">
                  <a:pos x="52" y="145"/>
                </a:cxn>
                <a:cxn ang="0">
                  <a:pos x="55" y="158"/>
                </a:cxn>
                <a:cxn ang="0">
                  <a:pos x="61" y="169"/>
                </a:cxn>
                <a:cxn ang="0">
                  <a:pos x="64" y="171"/>
                </a:cxn>
                <a:cxn ang="0">
                  <a:pos x="75" y="178"/>
                </a:cxn>
                <a:cxn ang="0">
                  <a:pos x="88" y="181"/>
                </a:cxn>
                <a:cxn ang="0">
                  <a:pos x="100" y="178"/>
                </a:cxn>
                <a:cxn ang="0">
                  <a:pos x="110" y="171"/>
                </a:cxn>
                <a:cxn ang="0">
                  <a:pos x="137" y="145"/>
                </a:cxn>
                <a:cxn ang="0">
                  <a:pos x="146" y="139"/>
                </a:cxn>
                <a:cxn ang="0">
                  <a:pos x="155" y="137"/>
                </a:cxn>
                <a:cxn ang="0">
                  <a:pos x="166" y="139"/>
                </a:cxn>
                <a:cxn ang="0">
                  <a:pos x="174" y="145"/>
                </a:cxn>
                <a:cxn ang="0">
                  <a:pos x="180" y="154"/>
                </a:cxn>
                <a:cxn ang="0">
                  <a:pos x="181" y="163"/>
                </a:cxn>
                <a:cxn ang="0">
                  <a:pos x="180" y="173"/>
                </a:cxn>
                <a:cxn ang="0">
                  <a:pos x="174" y="182"/>
                </a:cxn>
                <a:cxn ang="0">
                  <a:pos x="147" y="208"/>
                </a:cxn>
                <a:cxn ang="0">
                  <a:pos x="129" y="222"/>
                </a:cxn>
                <a:cxn ang="0">
                  <a:pos x="109" y="230"/>
                </a:cxn>
                <a:cxn ang="0">
                  <a:pos x="88" y="233"/>
                </a:cxn>
                <a:cxn ang="0">
                  <a:pos x="71" y="232"/>
                </a:cxn>
                <a:cxn ang="0">
                  <a:pos x="55" y="226"/>
                </a:cxn>
                <a:cxn ang="0">
                  <a:pos x="40" y="218"/>
                </a:cxn>
                <a:cxn ang="0">
                  <a:pos x="27" y="208"/>
                </a:cxn>
                <a:cxn ang="0">
                  <a:pos x="25" y="205"/>
                </a:cxn>
                <a:cxn ang="0">
                  <a:pos x="14" y="192"/>
                </a:cxn>
                <a:cxn ang="0">
                  <a:pos x="6" y="178"/>
                </a:cxn>
                <a:cxn ang="0">
                  <a:pos x="1" y="162"/>
                </a:cxn>
                <a:cxn ang="0">
                  <a:pos x="0" y="145"/>
                </a:cxn>
                <a:cxn ang="0">
                  <a:pos x="2" y="124"/>
                </a:cxn>
                <a:cxn ang="0">
                  <a:pos x="10" y="103"/>
                </a:cxn>
                <a:cxn ang="0">
                  <a:pos x="25" y="85"/>
                </a:cxn>
                <a:cxn ang="0">
                  <a:pos x="85" y="25"/>
                </a:cxn>
                <a:cxn ang="0">
                  <a:pos x="104" y="10"/>
                </a:cxn>
                <a:cxn ang="0">
                  <a:pos x="125" y="2"/>
                </a:cxn>
                <a:cxn ang="0">
                  <a:pos x="146" y="0"/>
                </a:cxn>
              </a:cxnLst>
              <a:rect l="0" t="0" r="r" b="b"/>
              <a:pathLst>
                <a:path w="209" h="233">
                  <a:moveTo>
                    <a:pt x="146" y="0"/>
                  </a:moveTo>
                  <a:lnTo>
                    <a:pt x="171" y="4"/>
                  </a:lnTo>
                  <a:lnTo>
                    <a:pt x="195" y="14"/>
                  </a:lnTo>
                  <a:lnTo>
                    <a:pt x="200" y="17"/>
                  </a:lnTo>
                  <a:lnTo>
                    <a:pt x="201" y="19"/>
                  </a:lnTo>
                  <a:lnTo>
                    <a:pt x="209" y="27"/>
                  </a:lnTo>
                  <a:lnTo>
                    <a:pt x="172" y="64"/>
                  </a:lnTo>
                  <a:lnTo>
                    <a:pt x="170" y="61"/>
                  </a:lnTo>
                  <a:lnTo>
                    <a:pt x="159" y="55"/>
                  </a:lnTo>
                  <a:lnTo>
                    <a:pt x="146" y="52"/>
                  </a:lnTo>
                  <a:lnTo>
                    <a:pt x="134" y="55"/>
                  </a:lnTo>
                  <a:lnTo>
                    <a:pt x="123" y="61"/>
                  </a:lnTo>
                  <a:lnTo>
                    <a:pt x="61" y="123"/>
                  </a:lnTo>
                  <a:lnTo>
                    <a:pt x="55" y="133"/>
                  </a:lnTo>
                  <a:lnTo>
                    <a:pt x="52" y="145"/>
                  </a:lnTo>
                  <a:lnTo>
                    <a:pt x="55" y="158"/>
                  </a:lnTo>
                  <a:lnTo>
                    <a:pt x="61" y="169"/>
                  </a:lnTo>
                  <a:lnTo>
                    <a:pt x="64" y="171"/>
                  </a:lnTo>
                  <a:lnTo>
                    <a:pt x="75" y="178"/>
                  </a:lnTo>
                  <a:lnTo>
                    <a:pt x="88" y="181"/>
                  </a:lnTo>
                  <a:lnTo>
                    <a:pt x="100" y="178"/>
                  </a:lnTo>
                  <a:lnTo>
                    <a:pt x="110" y="171"/>
                  </a:lnTo>
                  <a:lnTo>
                    <a:pt x="137" y="145"/>
                  </a:lnTo>
                  <a:lnTo>
                    <a:pt x="146" y="139"/>
                  </a:lnTo>
                  <a:lnTo>
                    <a:pt x="155" y="137"/>
                  </a:lnTo>
                  <a:lnTo>
                    <a:pt x="166" y="139"/>
                  </a:lnTo>
                  <a:lnTo>
                    <a:pt x="174" y="145"/>
                  </a:lnTo>
                  <a:lnTo>
                    <a:pt x="180" y="154"/>
                  </a:lnTo>
                  <a:lnTo>
                    <a:pt x="181" y="163"/>
                  </a:lnTo>
                  <a:lnTo>
                    <a:pt x="180" y="173"/>
                  </a:lnTo>
                  <a:lnTo>
                    <a:pt x="174" y="182"/>
                  </a:lnTo>
                  <a:lnTo>
                    <a:pt x="147" y="208"/>
                  </a:lnTo>
                  <a:lnTo>
                    <a:pt x="129" y="222"/>
                  </a:lnTo>
                  <a:lnTo>
                    <a:pt x="109" y="230"/>
                  </a:lnTo>
                  <a:lnTo>
                    <a:pt x="88" y="233"/>
                  </a:lnTo>
                  <a:lnTo>
                    <a:pt x="71" y="232"/>
                  </a:lnTo>
                  <a:lnTo>
                    <a:pt x="55" y="226"/>
                  </a:lnTo>
                  <a:lnTo>
                    <a:pt x="40" y="218"/>
                  </a:lnTo>
                  <a:lnTo>
                    <a:pt x="27" y="208"/>
                  </a:lnTo>
                  <a:lnTo>
                    <a:pt x="25" y="205"/>
                  </a:lnTo>
                  <a:lnTo>
                    <a:pt x="14" y="192"/>
                  </a:lnTo>
                  <a:lnTo>
                    <a:pt x="6" y="178"/>
                  </a:lnTo>
                  <a:lnTo>
                    <a:pt x="1" y="162"/>
                  </a:lnTo>
                  <a:lnTo>
                    <a:pt x="0" y="145"/>
                  </a:lnTo>
                  <a:lnTo>
                    <a:pt x="2" y="124"/>
                  </a:lnTo>
                  <a:lnTo>
                    <a:pt x="10" y="103"/>
                  </a:lnTo>
                  <a:lnTo>
                    <a:pt x="25" y="85"/>
                  </a:lnTo>
                  <a:lnTo>
                    <a:pt x="85" y="25"/>
                  </a:lnTo>
                  <a:lnTo>
                    <a:pt x="104" y="10"/>
                  </a:lnTo>
                  <a:lnTo>
                    <a:pt x="125" y="2"/>
                  </a:lnTo>
                  <a:lnTo>
                    <a:pt x="14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grpSp>
      <p:sp>
        <p:nvSpPr>
          <p:cNvPr id="25" name="Freeform 15"/>
          <p:cNvSpPr>
            <a:spLocks noEditPoints="1"/>
          </p:cNvSpPr>
          <p:nvPr/>
        </p:nvSpPr>
        <p:spPr bwMode="auto">
          <a:xfrm>
            <a:off x="5146411" y="851969"/>
            <a:ext cx="244411" cy="241510"/>
          </a:xfrm>
          <a:custGeom>
            <a:avLst/>
            <a:gdLst/>
            <a:ahLst/>
            <a:cxnLst>
              <a:cxn ang="0">
                <a:pos x="306" y="190"/>
              </a:cxn>
              <a:cxn ang="0">
                <a:pos x="178" y="333"/>
              </a:cxn>
              <a:cxn ang="0">
                <a:pos x="31" y="190"/>
              </a:cxn>
              <a:cxn ang="0">
                <a:pos x="159" y="333"/>
              </a:cxn>
              <a:cxn ang="0">
                <a:pos x="31" y="190"/>
              </a:cxn>
              <a:cxn ang="0">
                <a:pos x="228" y="25"/>
              </a:cxn>
              <a:cxn ang="0">
                <a:pos x="198" y="50"/>
              </a:cxn>
              <a:cxn ang="0">
                <a:pos x="182" y="86"/>
              </a:cxn>
              <a:cxn ang="0">
                <a:pos x="231" y="71"/>
              </a:cxn>
              <a:cxn ang="0">
                <a:pos x="255" y="54"/>
              </a:cxn>
              <a:cxn ang="0">
                <a:pos x="260" y="40"/>
              </a:cxn>
              <a:cxn ang="0">
                <a:pos x="255" y="29"/>
              </a:cxn>
              <a:cxn ang="0">
                <a:pos x="248" y="25"/>
              </a:cxn>
              <a:cxn ang="0">
                <a:pos x="239" y="23"/>
              </a:cxn>
              <a:cxn ang="0">
                <a:pos x="90" y="25"/>
              </a:cxn>
              <a:cxn ang="0">
                <a:pos x="78" y="34"/>
              </a:cxn>
              <a:cxn ang="0">
                <a:pos x="74" y="42"/>
              </a:cxn>
              <a:cxn ang="0">
                <a:pos x="75" y="51"/>
              </a:cxn>
              <a:cxn ang="0">
                <a:pos x="85" y="63"/>
              </a:cxn>
              <a:cxn ang="0">
                <a:pos x="104" y="75"/>
              </a:cxn>
              <a:cxn ang="0">
                <a:pos x="155" y="84"/>
              </a:cxn>
              <a:cxn ang="0">
                <a:pos x="139" y="50"/>
              </a:cxn>
              <a:cxn ang="0">
                <a:pos x="119" y="30"/>
              </a:cxn>
              <a:cxn ang="0">
                <a:pos x="98" y="23"/>
              </a:cxn>
              <a:cxn ang="0">
                <a:pos x="98" y="0"/>
              </a:cxn>
              <a:cxn ang="0">
                <a:pos x="132" y="10"/>
              </a:cxn>
              <a:cxn ang="0">
                <a:pos x="157" y="37"/>
              </a:cxn>
              <a:cxn ang="0">
                <a:pos x="164" y="46"/>
              </a:cxn>
              <a:cxn ang="0">
                <a:pos x="169" y="55"/>
              </a:cxn>
              <a:cxn ang="0">
                <a:pos x="185" y="29"/>
              </a:cxn>
              <a:cxn ang="0">
                <a:pos x="222" y="3"/>
              </a:cxn>
              <a:cxn ang="0">
                <a:pos x="256" y="3"/>
              </a:cxn>
              <a:cxn ang="0">
                <a:pos x="280" y="23"/>
              </a:cxn>
              <a:cxn ang="0">
                <a:pos x="281" y="55"/>
              </a:cxn>
              <a:cxn ang="0">
                <a:pos x="259" y="82"/>
              </a:cxn>
              <a:cxn ang="0">
                <a:pos x="244" y="90"/>
              </a:cxn>
              <a:cxn ang="0">
                <a:pos x="326" y="92"/>
              </a:cxn>
              <a:cxn ang="0">
                <a:pos x="337" y="107"/>
              </a:cxn>
              <a:cxn ang="0">
                <a:pos x="178" y="168"/>
              </a:cxn>
              <a:cxn ang="0">
                <a:pos x="159" y="90"/>
              </a:cxn>
              <a:cxn ang="0">
                <a:pos x="0" y="168"/>
              </a:cxn>
              <a:cxn ang="0">
                <a:pos x="2" y="102"/>
              </a:cxn>
              <a:cxn ang="0">
                <a:pos x="7" y="94"/>
              </a:cxn>
              <a:cxn ang="0">
                <a:pos x="17" y="90"/>
              </a:cxn>
              <a:cxn ang="0">
                <a:pos x="69" y="80"/>
              </a:cxn>
              <a:cxn ang="0">
                <a:pos x="52" y="56"/>
              </a:cxn>
              <a:cxn ang="0">
                <a:pos x="53" y="33"/>
              </a:cxn>
              <a:cxn ang="0">
                <a:pos x="66" y="13"/>
              </a:cxn>
              <a:cxn ang="0">
                <a:pos x="98" y="0"/>
              </a:cxn>
            </a:cxnLst>
            <a:rect l="0" t="0" r="r" b="b"/>
            <a:pathLst>
              <a:path w="337" h="333">
                <a:moveTo>
                  <a:pt x="178" y="190"/>
                </a:moveTo>
                <a:lnTo>
                  <a:pt x="306" y="190"/>
                </a:lnTo>
                <a:lnTo>
                  <a:pt x="306" y="333"/>
                </a:lnTo>
                <a:lnTo>
                  <a:pt x="178" y="333"/>
                </a:lnTo>
                <a:lnTo>
                  <a:pt x="178" y="190"/>
                </a:lnTo>
                <a:close/>
                <a:moveTo>
                  <a:pt x="31" y="190"/>
                </a:moveTo>
                <a:lnTo>
                  <a:pt x="159" y="190"/>
                </a:lnTo>
                <a:lnTo>
                  <a:pt x="159" y="333"/>
                </a:lnTo>
                <a:lnTo>
                  <a:pt x="31" y="333"/>
                </a:lnTo>
                <a:lnTo>
                  <a:pt x="31" y="190"/>
                </a:lnTo>
                <a:close/>
                <a:moveTo>
                  <a:pt x="239" y="23"/>
                </a:moveTo>
                <a:lnTo>
                  <a:pt x="228" y="25"/>
                </a:lnTo>
                <a:lnTo>
                  <a:pt x="218" y="30"/>
                </a:lnTo>
                <a:lnTo>
                  <a:pt x="198" y="50"/>
                </a:lnTo>
                <a:lnTo>
                  <a:pt x="189" y="67"/>
                </a:lnTo>
                <a:lnTo>
                  <a:pt x="182" y="86"/>
                </a:lnTo>
                <a:lnTo>
                  <a:pt x="210" y="78"/>
                </a:lnTo>
                <a:lnTo>
                  <a:pt x="231" y="71"/>
                </a:lnTo>
                <a:lnTo>
                  <a:pt x="246" y="63"/>
                </a:lnTo>
                <a:lnTo>
                  <a:pt x="255" y="54"/>
                </a:lnTo>
                <a:lnTo>
                  <a:pt x="259" y="47"/>
                </a:lnTo>
                <a:lnTo>
                  <a:pt x="260" y="40"/>
                </a:lnTo>
                <a:lnTo>
                  <a:pt x="260" y="37"/>
                </a:lnTo>
                <a:lnTo>
                  <a:pt x="255" y="29"/>
                </a:lnTo>
                <a:lnTo>
                  <a:pt x="252" y="27"/>
                </a:lnTo>
                <a:lnTo>
                  <a:pt x="248" y="25"/>
                </a:lnTo>
                <a:lnTo>
                  <a:pt x="244" y="23"/>
                </a:lnTo>
                <a:lnTo>
                  <a:pt x="239" y="23"/>
                </a:lnTo>
                <a:close/>
                <a:moveTo>
                  <a:pt x="94" y="23"/>
                </a:moveTo>
                <a:lnTo>
                  <a:pt x="90" y="25"/>
                </a:lnTo>
                <a:lnTo>
                  <a:pt x="82" y="30"/>
                </a:lnTo>
                <a:lnTo>
                  <a:pt x="78" y="34"/>
                </a:lnTo>
                <a:lnTo>
                  <a:pt x="75" y="38"/>
                </a:lnTo>
                <a:lnTo>
                  <a:pt x="74" y="42"/>
                </a:lnTo>
                <a:lnTo>
                  <a:pt x="74" y="48"/>
                </a:lnTo>
                <a:lnTo>
                  <a:pt x="75" y="51"/>
                </a:lnTo>
                <a:lnTo>
                  <a:pt x="81" y="59"/>
                </a:lnTo>
                <a:lnTo>
                  <a:pt x="85" y="63"/>
                </a:lnTo>
                <a:lnTo>
                  <a:pt x="90" y="67"/>
                </a:lnTo>
                <a:lnTo>
                  <a:pt x="104" y="75"/>
                </a:lnTo>
                <a:lnTo>
                  <a:pt x="127" y="80"/>
                </a:lnTo>
                <a:lnTo>
                  <a:pt x="155" y="84"/>
                </a:lnTo>
                <a:lnTo>
                  <a:pt x="147" y="63"/>
                </a:lnTo>
                <a:lnTo>
                  <a:pt x="139" y="50"/>
                </a:lnTo>
                <a:lnTo>
                  <a:pt x="130" y="38"/>
                </a:lnTo>
                <a:lnTo>
                  <a:pt x="119" y="30"/>
                </a:lnTo>
                <a:lnTo>
                  <a:pt x="108" y="25"/>
                </a:lnTo>
                <a:lnTo>
                  <a:pt x="98" y="23"/>
                </a:lnTo>
                <a:lnTo>
                  <a:pt x="94" y="23"/>
                </a:lnTo>
                <a:close/>
                <a:moveTo>
                  <a:pt x="98" y="0"/>
                </a:moveTo>
                <a:lnTo>
                  <a:pt x="116" y="3"/>
                </a:lnTo>
                <a:lnTo>
                  <a:pt x="132" y="10"/>
                </a:lnTo>
                <a:lnTo>
                  <a:pt x="147" y="22"/>
                </a:lnTo>
                <a:lnTo>
                  <a:pt x="157" y="37"/>
                </a:lnTo>
                <a:lnTo>
                  <a:pt x="161" y="40"/>
                </a:lnTo>
                <a:lnTo>
                  <a:pt x="164" y="46"/>
                </a:lnTo>
                <a:lnTo>
                  <a:pt x="166" y="50"/>
                </a:lnTo>
                <a:lnTo>
                  <a:pt x="169" y="55"/>
                </a:lnTo>
                <a:lnTo>
                  <a:pt x="169" y="52"/>
                </a:lnTo>
                <a:lnTo>
                  <a:pt x="185" y="29"/>
                </a:lnTo>
                <a:lnTo>
                  <a:pt x="205" y="10"/>
                </a:lnTo>
                <a:lnTo>
                  <a:pt x="222" y="3"/>
                </a:lnTo>
                <a:lnTo>
                  <a:pt x="239" y="0"/>
                </a:lnTo>
                <a:lnTo>
                  <a:pt x="256" y="3"/>
                </a:lnTo>
                <a:lnTo>
                  <a:pt x="271" y="12"/>
                </a:lnTo>
                <a:lnTo>
                  <a:pt x="280" y="23"/>
                </a:lnTo>
                <a:lnTo>
                  <a:pt x="284" y="40"/>
                </a:lnTo>
                <a:lnTo>
                  <a:pt x="281" y="55"/>
                </a:lnTo>
                <a:lnTo>
                  <a:pt x="273" y="69"/>
                </a:lnTo>
                <a:lnTo>
                  <a:pt x="259" y="82"/>
                </a:lnTo>
                <a:lnTo>
                  <a:pt x="252" y="86"/>
                </a:lnTo>
                <a:lnTo>
                  <a:pt x="244" y="90"/>
                </a:lnTo>
                <a:lnTo>
                  <a:pt x="321" y="90"/>
                </a:lnTo>
                <a:lnTo>
                  <a:pt x="326" y="92"/>
                </a:lnTo>
                <a:lnTo>
                  <a:pt x="334" y="97"/>
                </a:lnTo>
                <a:lnTo>
                  <a:pt x="337" y="107"/>
                </a:lnTo>
                <a:lnTo>
                  <a:pt x="337" y="168"/>
                </a:lnTo>
                <a:lnTo>
                  <a:pt x="178" y="168"/>
                </a:lnTo>
                <a:lnTo>
                  <a:pt x="178" y="90"/>
                </a:lnTo>
                <a:lnTo>
                  <a:pt x="159" y="90"/>
                </a:lnTo>
                <a:lnTo>
                  <a:pt x="159" y="168"/>
                </a:lnTo>
                <a:lnTo>
                  <a:pt x="0" y="168"/>
                </a:lnTo>
                <a:lnTo>
                  <a:pt x="0" y="107"/>
                </a:lnTo>
                <a:lnTo>
                  <a:pt x="2" y="102"/>
                </a:lnTo>
                <a:lnTo>
                  <a:pt x="4" y="97"/>
                </a:lnTo>
                <a:lnTo>
                  <a:pt x="7" y="94"/>
                </a:lnTo>
                <a:lnTo>
                  <a:pt x="12" y="92"/>
                </a:lnTo>
                <a:lnTo>
                  <a:pt x="17" y="90"/>
                </a:lnTo>
                <a:lnTo>
                  <a:pt x="85" y="90"/>
                </a:lnTo>
                <a:lnTo>
                  <a:pt x="69" y="80"/>
                </a:lnTo>
                <a:lnTo>
                  <a:pt x="58" y="68"/>
                </a:lnTo>
                <a:lnTo>
                  <a:pt x="52" y="56"/>
                </a:lnTo>
                <a:lnTo>
                  <a:pt x="50" y="46"/>
                </a:lnTo>
                <a:lnTo>
                  <a:pt x="53" y="33"/>
                </a:lnTo>
                <a:lnTo>
                  <a:pt x="58" y="22"/>
                </a:lnTo>
                <a:lnTo>
                  <a:pt x="66" y="13"/>
                </a:lnTo>
                <a:lnTo>
                  <a:pt x="81" y="4"/>
                </a:lnTo>
                <a:lnTo>
                  <a:pt x="98" y="0"/>
                </a:lnTo>
                <a:close/>
              </a:path>
            </a:pathLst>
          </a:cu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26" name="Freeform 16"/>
          <p:cNvSpPr>
            <a:spLocks/>
          </p:cNvSpPr>
          <p:nvPr/>
        </p:nvSpPr>
        <p:spPr bwMode="auto">
          <a:xfrm>
            <a:off x="6809916" y="851969"/>
            <a:ext cx="240059" cy="205972"/>
          </a:xfrm>
          <a:custGeom>
            <a:avLst/>
            <a:gdLst/>
            <a:ahLst/>
            <a:cxnLst>
              <a:cxn ang="0">
                <a:pos x="69" y="0"/>
              </a:cxn>
              <a:cxn ang="0">
                <a:pos x="92" y="0"/>
              </a:cxn>
              <a:cxn ang="0">
                <a:pos x="113" y="4"/>
              </a:cxn>
              <a:cxn ang="0">
                <a:pos x="133" y="14"/>
              </a:cxn>
              <a:cxn ang="0">
                <a:pos x="150" y="29"/>
              </a:cxn>
              <a:cxn ang="0">
                <a:pos x="162" y="48"/>
              </a:cxn>
              <a:cxn ang="0">
                <a:pos x="164" y="53"/>
              </a:cxn>
              <a:cxn ang="0">
                <a:pos x="166" y="59"/>
              </a:cxn>
              <a:cxn ang="0">
                <a:pos x="168" y="48"/>
              </a:cxn>
              <a:cxn ang="0">
                <a:pos x="182" y="29"/>
              </a:cxn>
              <a:cxn ang="0">
                <a:pos x="197" y="14"/>
              </a:cxn>
              <a:cxn ang="0">
                <a:pos x="217" y="4"/>
              </a:cxn>
              <a:cxn ang="0">
                <a:pos x="238" y="0"/>
              </a:cxn>
              <a:cxn ang="0">
                <a:pos x="261" y="0"/>
              </a:cxn>
              <a:cxn ang="0">
                <a:pos x="282" y="8"/>
              </a:cxn>
              <a:cxn ang="0">
                <a:pos x="302" y="19"/>
              </a:cxn>
              <a:cxn ang="0">
                <a:pos x="316" y="36"/>
              </a:cxn>
              <a:cxn ang="0">
                <a:pos x="327" y="55"/>
              </a:cxn>
              <a:cxn ang="0">
                <a:pos x="331" y="76"/>
              </a:cxn>
              <a:cxn ang="0">
                <a:pos x="329" y="98"/>
              </a:cxn>
              <a:cxn ang="0">
                <a:pos x="323" y="120"/>
              </a:cxn>
              <a:cxn ang="0">
                <a:pos x="316" y="131"/>
              </a:cxn>
              <a:cxn ang="0">
                <a:pos x="306" y="145"/>
              </a:cxn>
              <a:cxn ang="0">
                <a:pos x="294" y="159"/>
              </a:cxn>
              <a:cxn ang="0">
                <a:pos x="278" y="175"/>
              </a:cxn>
              <a:cxn ang="0">
                <a:pos x="262" y="192"/>
              </a:cxn>
              <a:cxn ang="0">
                <a:pos x="228" y="226"/>
              </a:cxn>
              <a:cxn ang="0">
                <a:pos x="212" y="241"/>
              </a:cxn>
              <a:cxn ang="0">
                <a:pos x="197" y="255"/>
              </a:cxn>
              <a:cxn ang="0">
                <a:pos x="184" y="267"/>
              </a:cxn>
              <a:cxn ang="0">
                <a:pos x="175" y="276"/>
              </a:cxn>
              <a:cxn ang="0">
                <a:pos x="168" y="281"/>
              </a:cxn>
              <a:cxn ang="0">
                <a:pos x="166" y="284"/>
              </a:cxn>
              <a:cxn ang="0">
                <a:pos x="163" y="281"/>
              </a:cxn>
              <a:cxn ang="0">
                <a:pos x="157" y="276"/>
              </a:cxn>
              <a:cxn ang="0">
                <a:pos x="147" y="267"/>
              </a:cxn>
              <a:cxn ang="0">
                <a:pos x="134" y="255"/>
              </a:cxn>
              <a:cxn ang="0">
                <a:pos x="102" y="226"/>
              </a:cxn>
              <a:cxn ang="0">
                <a:pos x="68" y="192"/>
              </a:cxn>
              <a:cxn ang="0">
                <a:pos x="52" y="175"/>
              </a:cxn>
              <a:cxn ang="0">
                <a:pos x="37" y="159"/>
              </a:cxn>
              <a:cxn ang="0">
                <a:pos x="25" y="145"/>
              </a:cxn>
              <a:cxn ang="0">
                <a:pos x="14" y="131"/>
              </a:cxn>
              <a:cxn ang="0">
                <a:pos x="8" y="120"/>
              </a:cxn>
              <a:cxn ang="0">
                <a:pos x="1" y="98"/>
              </a:cxn>
              <a:cxn ang="0">
                <a:pos x="0" y="76"/>
              </a:cxn>
              <a:cxn ang="0">
                <a:pos x="5" y="55"/>
              </a:cxn>
              <a:cxn ang="0">
                <a:pos x="14" y="36"/>
              </a:cxn>
              <a:cxn ang="0">
                <a:pos x="30" y="19"/>
              </a:cxn>
              <a:cxn ang="0">
                <a:pos x="48" y="8"/>
              </a:cxn>
              <a:cxn ang="0">
                <a:pos x="69" y="0"/>
              </a:cxn>
            </a:cxnLst>
            <a:rect l="0" t="0" r="r" b="b"/>
            <a:pathLst>
              <a:path w="331" h="284">
                <a:moveTo>
                  <a:pt x="69" y="0"/>
                </a:moveTo>
                <a:lnTo>
                  <a:pt x="92" y="0"/>
                </a:lnTo>
                <a:lnTo>
                  <a:pt x="113" y="4"/>
                </a:lnTo>
                <a:lnTo>
                  <a:pt x="133" y="14"/>
                </a:lnTo>
                <a:lnTo>
                  <a:pt x="150" y="29"/>
                </a:lnTo>
                <a:lnTo>
                  <a:pt x="162" y="48"/>
                </a:lnTo>
                <a:lnTo>
                  <a:pt x="164" y="53"/>
                </a:lnTo>
                <a:lnTo>
                  <a:pt x="166" y="59"/>
                </a:lnTo>
                <a:lnTo>
                  <a:pt x="168" y="48"/>
                </a:lnTo>
                <a:lnTo>
                  <a:pt x="182" y="29"/>
                </a:lnTo>
                <a:lnTo>
                  <a:pt x="197" y="14"/>
                </a:lnTo>
                <a:lnTo>
                  <a:pt x="217" y="4"/>
                </a:lnTo>
                <a:lnTo>
                  <a:pt x="238" y="0"/>
                </a:lnTo>
                <a:lnTo>
                  <a:pt x="261" y="0"/>
                </a:lnTo>
                <a:lnTo>
                  <a:pt x="282" y="8"/>
                </a:lnTo>
                <a:lnTo>
                  <a:pt x="302" y="19"/>
                </a:lnTo>
                <a:lnTo>
                  <a:pt x="316" y="36"/>
                </a:lnTo>
                <a:lnTo>
                  <a:pt x="327" y="55"/>
                </a:lnTo>
                <a:lnTo>
                  <a:pt x="331" y="76"/>
                </a:lnTo>
                <a:lnTo>
                  <a:pt x="329" y="98"/>
                </a:lnTo>
                <a:lnTo>
                  <a:pt x="323" y="120"/>
                </a:lnTo>
                <a:lnTo>
                  <a:pt x="316" y="131"/>
                </a:lnTo>
                <a:lnTo>
                  <a:pt x="306" y="145"/>
                </a:lnTo>
                <a:lnTo>
                  <a:pt x="294" y="159"/>
                </a:lnTo>
                <a:lnTo>
                  <a:pt x="278" y="175"/>
                </a:lnTo>
                <a:lnTo>
                  <a:pt x="262" y="192"/>
                </a:lnTo>
                <a:lnTo>
                  <a:pt x="228" y="226"/>
                </a:lnTo>
                <a:lnTo>
                  <a:pt x="212" y="241"/>
                </a:lnTo>
                <a:lnTo>
                  <a:pt x="197" y="255"/>
                </a:lnTo>
                <a:lnTo>
                  <a:pt x="184" y="267"/>
                </a:lnTo>
                <a:lnTo>
                  <a:pt x="175" y="276"/>
                </a:lnTo>
                <a:lnTo>
                  <a:pt x="168" y="281"/>
                </a:lnTo>
                <a:lnTo>
                  <a:pt x="166" y="284"/>
                </a:lnTo>
                <a:lnTo>
                  <a:pt x="163" y="281"/>
                </a:lnTo>
                <a:lnTo>
                  <a:pt x="157" y="276"/>
                </a:lnTo>
                <a:lnTo>
                  <a:pt x="147" y="267"/>
                </a:lnTo>
                <a:lnTo>
                  <a:pt x="134" y="255"/>
                </a:lnTo>
                <a:lnTo>
                  <a:pt x="102" y="226"/>
                </a:lnTo>
                <a:lnTo>
                  <a:pt x="68" y="192"/>
                </a:lnTo>
                <a:lnTo>
                  <a:pt x="52" y="175"/>
                </a:lnTo>
                <a:lnTo>
                  <a:pt x="37" y="159"/>
                </a:lnTo>
                <a:lnTo>
                  <a:pt x="25" y="145"/>
                </a:lnTo>
                <a:lnTo>
                  <a:pt x="14" y="131"/>
                </a:lnTo>
                <a:lnTo>
                  <a:pt x="8" y="120"/>
                </a:lnTo>
                <a:lnTo>
                  <a:pt x="1" y="98"/>
                </a:lnTo>
                <a:lnTo>
                  <a:pt x="0" y="76"/>
                </a:lnTo>
                <a:lnTo>
                  <a:pt x="5" y="55"/>
                </a:lnTo>
                <a:lnTo>
                  <a:pt x="14" y="36"/>
                </a:lnTo>
                <a:lnTo>
                  <a:pt x="30" y="19"/>
                </a:lnTo>
                <a:lnTo>
                  <a:pt x="48" y="8"/>
                </a:lnTo>
                <a:lnTo>
                  <a:pt x="69" y="0"/>
                </a:lnTo>
                <a:close/>
              </a:path>
            </a:pathLst>
          </a:cu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grpSp>
        <p:nvGrpSpPr>
          <p:cNvPr id="4" name="Group 30"/>
          <p:cNvGrpSpPr/>
          <p:nvPr/>
        </p:nvGrpSpPr>
        <p:grpSpPr>
          <a:xfrm>
            <a:off x="3415048" y="2191935"/>
            <a:ext cx="345221" cy="252392"/>
            <a:chOff x="5715001" y="3627438"/>
            <a:chExt cx="755650" cy="552450"/>
          </a:xfrm>
          <a:solidFill>
            <a:schemeClr val="accent2"/>
          </a:solidFill>
        </p:grpSpPr>
        <p:sp>
          <p:nvSpPr>
            <p:cNvPr id="56" name="Freeform 18"/>
            <p:cNvSpPr>
              <a:spLocks/>
            </p:cNvSpPr>
            <p:nvPr/>
          </p:nvSpPr>
          <p:spPr bwMode="auto">
            <a:xfrm>
              <a:off x="6283326" y="3627438"/>
              <a:ext cx="161925" cy="61913"/>
            </a:xfrm>
            <a:custGeom>
              <a:avLst/>
              <a:gdLst/>
              <a:ahLst/>
              <a:cxnLst>
                <a:cxn ang="0">
                  <a:pos x="52" y="0"/>
                </a:cxn>
                <a:cxn ang="0">
                  <a:pos x="66" y="3"/>
                </a:cxn>
                <a:cxn ang="0">
                  <a:pos x="78" y="8"/>
                </a:cxn>
                <a:cxn ang="0">
                  <a:pos x="89" y="13"/>
                </a:cxn>
                <a:cxn ang="0">
                  <a:pos x="102" y="26"/>
                </a:cxn>
                <a:cxn ang="0">
                  <a:pos x="89" y="37"/>
                </a:cxn>
                <a:cxn ang="0">
                  <a:pos x="86" y="38"/>
                </a:cxn>
                <a:cxn ang="0">
                  <a:pos x="86" y="37"/>
                </a:cxn>
                <a:cxn ang="0">
                  <a:pos x="85" y="37"/>
                </a:cxn>
                <a:cxn ang="0">
                  <a:pos x="85" y="36"/>
                </a:cxn>
                <a:cxn ang="0">
                  <a:pos x="82" y="34"/>
                </a:cxn>
                <a:cxn ang="0">
                  <a:pos x="77" y="29"/>
                </a:cxn>
                <a:cxn ang="0">
                  <a:pos x="66" y="22"/>
                </a:cxn>
                <a:cxn ang="0">
                  <a:pos x="52" y="20"/>
                </a:cxn>
                <a:cxn ang="0">
                  <a:pos x="44" y="21"/>
                </a:cxn>
                <a:cxn ang="0">
                  <a:pos x="35" y="24"/>
                </a:cxn>
                <a:cxn ang="0">
                  <a:pos x="24" y="30"/>
                </a:cxn>
                <a:cxn ang="0">
                  <a:pos x="14" y="39"/>
                </a:cxn>
                <a:cxn ang="0">
                  <a:pos x="0" y="25"/>
                </a:cxn>
                <a:cxn ang="0">
                  <a:pos x="19" y="11"/>
                </a:cxn>
                <a:cxn ang="0">
                  <a:pos x="36" y="3"/>
                </a:cxn>
                <a:cxn ang="0">
                  <a:pos x="52" y="0"/>
                </a:cxn>
              </a:cxnLst>
              <a:rect l="0" t="0" r="r" b="b"/>
              <a:pathLst>
                <a:path w="102" h="39">
                  <a:moveTo>
                    <a:pt x="52" y="0"/>
                  </a:moveTo>
                  <a:lnTo>
                    <a:pt x="66" y="3"/>
                  </a:lnTo>
                  <a:lnTo>
                    <a:pt x="78" y="8"/>
                  </a:lnTo>
                  <a:lnTo>
                    <a:pt x="89" y="13"/>
                  </a:lnTo>
                  <a:lnTo>
                    <a:pt x="102" y="26"/>
                  </a:lnTo>
                  <a:lnTo>
                    <a:pt x="89" y="37"/>
                  </a:lnTo>
                  <a:lnTo>
                    <a:pt x="86" y="38"/>
                  </a:lnTo>
                  <a:lnTo>
                    <a:pt x="86" y="37"/>
                  </a:lnTo>
                  <a:lnTo>
                    <a:pt x="85" y="37"/>
                  </a:lnTo>
                  <a:lnTo>
                    <a:pt x="85" y="36"/>
                  </a:lnTo>
                  <a:lnTo>
                    <a:pt x="82" y="34"/>
                  </a:lnTo>
                  <a:lnTo>
                    <a:pt x="77" y="29"/>
                  </a:lnTo>
                  <a:lnTo>
                    <a:pt x="66" y="22"/>
                  </a:lnTo>
                  <a:lnTo>
                    <a:pt x="52" y="20"/>
                  </a:lnTo>
                  <a:lnTo>
                    <a:pt x="44" y="21"/>
                  </a:lnTo>
                  <a:lnTo>
                    <a:pt x="35" y="24"/>
                  </a:lnTo>
                  <a:lnTo>
                    <a:pt x="24" y="30"/>
                  </a:lnTo>
                  <a:lnTo>
                    <a:pt x="14" y="39"/>
                  </a:lnTo>
                  <a:lnTo>
                    <a:pt x="0" y="25"/>
                  </a:lnTo>
                  <a:lnTo>
                    <a:pt x="19" y="11"/>
                  </a:lnTo>
                  <a:lnTo>
                    <a:pt x="36" y="3"/>
                  </a:lnTo>
                  <a:lnTo>
                    <a:pt x="5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57" name="Freeform 19"/>
            <p:cNvSpPr>
              <a:spLocks/>
            </p:cNvSpPr>
            <p:nvPr/>
          </p:nvSpPr>
          <p:spPr bwMode="auto">
            <a:xfrm>
              <a:off x="6122988" y="3689350"/>
              <a:ext cx="158750" cy="63500"/>
            </a:xfrm>
            <a:custGeom>
              <a:avLst/>
              <a:gdLst/>
              <a:ahLst/>
              <a:cxnLst>
                <a:cxn ang="0">
                  <a:pos x="87" y="0"/>
                </a:cxn>
                <a:cxn ang="0">
                  <a:pos x="100" y="15"/>
                </a:cxn>
                <a:cxn ang="0">
                  <a:pos x="83" y="29"/>
                </a:cxn>
                <a:cxn ang="0">
                  <a:pos x="66" y="37"/>
                </a:cxn>
                <a:cxn ang="0">
                  <a:pos x="50" y="40"/>
                </a:cxn>
                <a:cxn ang="0">
                  <a:pos x="35" y="38"/>
                </a:cxn>
                <a:cxn ang="0">
                  <a:pos x="24" y="33"/>
                </a:cxn>
                <a:cxn ang="0">
                  <a:pos x="13" y="27"/>
                </a:cxn>
                <a:cxn ang="0">
                  <a:pos x="9" y="24"/>
                </a:cxn>
                <a:cxn ang="0">
                  <a:pos x="6" y="20"/>
                </a:cxn>
                <a:cxn ang="0">
                  <a:pos x="0" y="14"/>
                </a:cxn>
                <a:cxn ang="0">
                  <a:pos x="14" y="2"/>
                </a:cxn>
                <a:cxn ang="0">
                  <a:pos x="16" y="2"/>
                </a:cxn>
                <a:cxn ang="0">
                  <a:pos x="16" y="4"/>
                </a:cxn>
                <a:cxn ang="0">
                  <a:pos x="17" y="4"/>
                </a:cxn>
                <a:cxn ang="0">
                  <a:pos x="18" y="7"/>
                </a:cxn>
                <a:cxn ang="0">
                  <a:pos x="21" y="8"/>
                </a:cxn>
                <a:cxn ang="0">
                  <a:pos x="25" y="11"/>
                </a:cxn>
                <a:cxn ang="0">
                  <a:pos x="35" y="17"/>
                </a:cxn>
                <a:cxn ang="0">
                  <a:pos x="50" y="20"/>
                </a:cxn>
                <a:cxn ang="0">
                  <a:pos x="60" y="19"/>
                </a:cxn>
                <a:cxn ang="0">
                  <a:pos x="74" y="12"/>
                </a:cxn>
                <a:cxn ang="0">
                  <a:pos x="87" y="0"/>
                </a:cxn>
              </a:cxnLst>
              <a:rect l="0" t="0" r="r" b="b"/>
              <a:pathLst>
                <a:path w="100" h="40">
                  <a:moveTo>
                    <a:pt x="87" y="0"/>
                  </a:moveTo>
                  <a:lnTo>
                    <a:pt x="100" y="15"/>
                  </a:lnTo>
                  <a:lnTo>
                    <a:pt x="83" y="29"/>
                  </a:lnTo>
                  <a:lnTo>
                    <a:pt x="66" y="37"/>
                  </a:lnTo>
                  <a:lnTo>
                    <a:pt x="50" y="40"/>
                  </a:lnTo>
                  <a:lnTo>
                    <a:pt x="35" y="38"/>
                  </a:lnTo>
                  <a:lnTo>
                    <a:pt x="24" y="33"/>
                  </a:lnTo>
                  <a:lnTo>
                    <a:pt x="13" y="27"/>
                  </a:lnTo>
                  <a:lnTo>
                    <a:pt x="9" y="24"/>
                  </a:lnTo>
                  <a:lnTo>
                    <a:pt x="6" y="20"/>
                  </a:lnTo>
                  <a:lnTo>
                    <a:pt x="0" y="14"/>
                  </a:lnTo>
                  <a:lnTo>
                    <a:pt x="14" y="2"/>
                  </a:lnTo>
                  <a:lnTo>
                    <a:pt x="16" y="2"/>
                  </a:lnTo>
                  <a:lnTo>
                    <a:pt x="16" y="4"/>
                  </a:lnTo>
                  <a:lnTo>
                    <a:pt x="17" y="4"/>
                  </a:lnTo>
                  <a:lnTo>
                    <a:pt x="18" y="7"/>
                  </a:lnTo>
                  <a:lnTo>
                    <a:pt x="21" y="8"/>
                  </a:lnTo>
                  <a:lnTo>
                    <a:pt x="25" y="11"/>
                  </a:lnTo>
                  <a:lnTo>
                    <a:pt x="35" y="17"/>
                  </a:lnTo>
                  <a:lnTo>
                    <a:pt x="50" y="20"/>
                  </a:lnTo>
                  <a:lnTo>
                    <a:pt x="60" y="19"/>
                  </a:lnTo>
                  <a:lnTo>
                    <a:pt x="74" y="12"/>
                  </a:lnTo>
                  <a:lnTo>
                    <a:pt x="8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58" name="Freeform 20"/>
            <p:cNvSpPr>
              <a:spLocks/>
            </p:cNvSpPr>
            <p:nvPr/>
          </p:nvSpPr>
          <p:spPr bwMode="auto">
            <a:xfrm>
              <a:off x="6062663" y="3705225"/>
              <a:ext cx="407988" cy="444500"/>
            </a:xfrm>
            <a:custGeom>
              <a:avLst/>
              <a:gdLst/>
              <a:ahLst/>
              <a:cxnLst>
                <a:cxn ang="0">
                  <a:pos x="208" y="0"/>
                </a:cxn>
                <a:cxn ang="0">
                  <a:pos x="257" y="0"/>
                </a:cxn>
                <a:cxn ang="0">
                  <a:pos x="257" y="280"/>
                </a:cxn>
                <a:cxn ang="0">
                  <a:pos x="27" y="280"/>
                </a:cxn>
                <a:cxn ang="0">
                  <a:pos x="27" y="279"/>
                </a:cxn>
                <a:cxn ang="0">
                  <a:pos x="29" y="277"/>
                </a:cxn>
                <a:cxn ang="0">
                  <a:pos x="29" y="275"/>
                </a:cxn>
                <a:cxn ang="0">
                  <a:pos x="31" y="273"/>
                </a:cxn>
                <a:cxn ang="0">
                  <a:pos x="37" y="268"/>
                </a:cxn>
                <a:cxn ang="0">
                  <a:pos x="39" y="264"/>
                </a:cxn>
                <a:cxn ang="0">
                  <a:pos x="40" y="259"/>
                </a:cxn>
                <a:cxn ang="0">
                  <a:pos x="43" y="247"/>
                </a:cxn>
                <a:cxn ang="0">
                  <a:pos x="43" y="230"/>
                </a:cxn>
                <a:cxn ang="0">
                  <a:pos x="40" y="210"/>
                </a:cxn>
                <a:cxn ang="0">
                  <a:pos x="33" y="193"/>
                </a:cxn>
                <a:cxn ang="0">
                  <a:pos x="18" y="178"/>
                </a:cxn>
                <a:cxn ang="0">
                  <a:pos x="13" y="171"/>
                </a:cxn>
                <a:cxn ang="0">
                  <a:pos x="6" y="166"/>
                </a:cxn>
                <a:cxn ang="0">
                  <a:pos x="0" y="162"/>
                </a:cxn>
                <a:cxn ang="0">
                  <a:pos x="5" y="148"/>
                </a:cxn>
                <a:cxn ang="0">
                  <a:pos x="8" y="132"/>
                </a:cxn>
                <a:cxn ang="0">
                  <a:pos x="39" y="148"/>
                </a:cxn>
                <a:cxn ang="0">
                  <a:pos x="39" y="98"/>
                </a:cxn>
                <a:cxn ang="0">
                  <a:pos x="138" y="144"/>
                </a:cxn>
                <a:cxn ang="0">
                  <a:pos x="138" y="98"/>
                </a:cxn>
                <a:cxn ang="0">
                  <a:pos x="208" y="136"/>
                </a:cxn>
                <a:cxn ang="0">
                  <a:pos x="208" y="0"/>
                </a:cxn>
              </a:cxnLst>
              <a:rect l="0" t="0" r="r" b="b"/>
              <a:pathLst>
                <a:path w="257" h="280">
                  <a:moveTo>
                    <a:pt x="208" y="0"/>
                  </a:moveTo>
                  <a:lnTo>
                    <a:pt x="257" y="0"/>
                  </a:lnTo>
                  <a:lnTo>
                    <a:pt x="257" y="280"/>
                  </a:lnTo>
                  <a:lnTo>
                    <a:pt x="27" y="280"/>
                  </a:lnTo>
                  <a:lnTo>
                    <a:pt x="27" y="279"/>
                  </a:lnTo>
                  <a:lnTo>
                    <a:pt x="29" y="277"/>
                  </a:lnTo>
                  <a:lnTo>
                    <a:pt x="29" y="275"/>
                  </a:lnTo>
                  <a:lnTo>
                    <a:pt x="31" y="273"/>
                  </a:lnTo>
                  <a:lnTo>
                    <a:pt x="37" y="268"/>
                  </a:lnTo>
                  <a:lnTo>
                    <a:pt x="39" y="264"/>
                  </a:lnTo>
                  <a:lnTo>
                    <a:pt x="40" y="259"/>
                  </a:lnTo>
                  <a:lnTo>
                    <a:pt x="43" y="247"/>
                  </a:lnTo>
                  <a:lnTo>
                    <a:pt x="43" y="230"/>
                  </a:lnTo>
                  <a:lnTo>
                    <a:pt x="40" y="210"/>
                  </a:lnTo>
                  <a:lnTo>
                    <a:pt x="33" y="193"/>
                  </a:lnTo>
                  <a:lnTo>
                    <a:pt x="18" y="178"/>
                  </a:lnTo>
                  <a:lnTo>
                    <a:pt x="13" y="171"/>
                  </a:lnTo>
                  <a:lnTo>
                    <a:pt x="6" y="166"/>
                  </a:lnTo>
                  <a:lnTo>
                    <a:pt x="0" y="162"/>
                  </a:lnTo>
                  <a:lnTo>
                    <a:pt x="5" y="148"/>
                  </a:lnTo>
                  <a:lnTo>
                    <a:pt x="8" y="132"/>
                  </a:lnTo>
                  <a:lnTo>
                    <a:pt x="39" y="148"/>
                  </a:lnTo>
                  <a:lnTo>
                    <a:pt x="39" y="98"/>
                  </a:lnTo>
                  <a:lnTo>
                    <a:pt x="138" y="144"/>
                  </a:lnTo>
                  <a:lnTo>
                    <a:pt x="138" y="98"/>
                  </a:lnTo>
                  <a:lnTo>
                    <a:pt x="208" y="136"/>
                  </a:lnTo>
                  <a:lnTo>
                    <a:pt x="20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59" name="Freeform 21"/>
            <p:cNvSpPr>
              <a:spLocks/>
            </p:cNvSpPr>
            <p:nvPr/>
          </p:nvSpPr>
          <p:spPr bwMode="auto">
            <a:xfrm>
              <a:off x="5965826" y="3627438"/>
              <a:ext cx="158750" cy="61913"/>
            </a:xfrm>
            <a:custGeom>
              <a:avLst/>
              <a:gdLst/>
              <a:ahLst/>
              <a:cxnLst>
                <a:cxn ang="0">
                  <a:pos x="50" y="0"/>
                </a:cxn>
                <a:cxn ang="0">
                  <a:pos x="65" y="3"/>
                </a:cxn>
                <a:cxn ang="0">
                  <a:pos x="76" y="8"/>
                </a:cxn>
                <a:cxn ang="0">
                  <a:pos x="87" y="13"/>
                </a:cxn>
                <a:cxn ang="0">
                  <a:pos x="91" y="16"/>
                </a:cxn>
                <a:cxn ang="0">
                  <a:pos x="94" y="20"/>
                </a:cxn>
                <a:cxn ang="0">
                  <a:pos x="100" y="26"/>
                </a:cxn>
                <a:cxn ang="0">
                  <a:pos x="86" y="38"/>
                </a:cxn>
                <a:cxn ang="0">
                  <a:pos x="79" y="32"/>
                </a:cxn>
                <a:cxn ang="0">
                  <a:pos x="75" y="29"/>
                </a:cxn>
                <a:cxn ang="0">
                  <a:pos x="65" y="22"/>
                </a:cxn>
                <a:cxn ang="0">
                  <a:pos x="50" y="20"/>
                </a:cxn>
                <a:cxn ang="0">
                  <a:pos x="39" y="21"/>
                </a:cxn>
                <a:cxn ang="0">
                  <a:pos x="28" y="28"/>
                </a:cxn>
                <a:cxn ang="0">
                  <a:pos x="13" y="39"/>
                </a:cxn>
                <a:cxn ang="0">
                  <a:pos x="0" y="25"/>
                </a:cxn>
                <a:cxn ang="0">
                  <a:pos x="17" y="11"/>
                </a:cxn>
                <a:cxn ang="0">
                  <a:pos x="34" y="3"/>
                </a:cxn>
                <a:cxn ang="0">
                  <a:pos x="50" y="0"/>
                </a:cxn>
              </a:cxnLst>
              <a:rect l="0" t="0" r="r" b="b"/>
              <a:pathLst>
                <a:path w="100" h="39">
                  <a:moveTo>
                    <a:pt x="50" y="0"/>
                  </a:moveTo>
                  <a:lnTo>
                    <a:pt x="65" y="3"/>
                  </a:lnTo>
                  <a:lnTo>
                    <a:pt x="76" y="8"/>
                  </a:lnTo>
                  <a:lnTo>
                    <a:pt x="87" y="13"/>
                  </a:lnTo>
                  <a:lnTo>
                    <a:pt x="91" y="16"/>
                  </a:lnTo>
                  <a:lnTo>
                    <a:pt x="94" y="20"/>
                  </a:lnTo>
                  <a:lnTo>
                    <a:pt x="100" y="26"/>
                  </a:lnTo>
                  <a:lnTo>
                    <a:pt x="86" y="38"/>
                  </a:lnTo>
                  <a:lnTo>
                    <a:pt x="79" y="32"/>
                  </a:lnTo>
                  <a:lnTo>
                    <a:pt x="75" y="29"/>
                  </a:lnTo>
                  <a:lnTo>
                    <a:pt x="65" y="22"/>
                  </a:lnTo>
                  <a:lnTo>
                    <a:pt x="50" y="20"/>
                  </a:lnTo>
                  <a:lnTo>
                    <a:pt x="39" y="21"/>
                  </a:lnTo>
                  <a:lnTo>
                    <a:pt x="28" y="28"/>
                  </a:lnTo>
                  <a:lnTo>
                    <a:pt x="13" y="39"/>
                  </a:lnTo>
                  <a:lnTo>
                    <a:pt x="0" y="25"/>
                  </a:lnTo>
                  <a:lnTo>
                    <a:pt x="17" y="11"/>
                  </a:lnTo>
                  <a:lnTo>
                    <a:pt x="34" y="3"/>
                  </a:lnTo>
                  <a:lnTo>
                    <a:pt x="5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60" name="Freeform 22"/>
            <p:cNvSpPr>
              <a:spLocks noEditPoints="1"/>
            </p:cNvSpPr>
            <p:nvPr/>
          </p:nvSpPr>
          <p:spPr bwMode="auto">
            <a:xfrm>
              <a:off x="5715001" y="3843338"/>
              <a:ext cx="393700" cy="336550"/>
            </a:xfrm>
            <a:custGeom>
              <a:avLst/>
              <a:gdLst/>
              <a:ahLst/>
              <a:cxnLst>
                <a:cxn ang="0">
                  <a:pos x="64" y="33"/>
                </a:cxn>
                <a:cxn ang="0">
                  <a:pos x="80" y="49"/>
                </a:cxn>
                <a:cxn ang="0">
                  <a:pos x="80" y="74"/>
                </a:cxn>
                <a:cxn ang="0">
                  <a:pos x="80" y="87"/>
                </a:cxn>
                <a:cxn ang="0">
                  <a:pos x="96" y="101"/>
                </a:cxn>
                <a:cxn ang="0">
                  <a:pos x="89" y="112"/>
                </a:cxn>
                <a:cxn ang="0">
                  <a:pos x="87" y="105"/>
                </a:cxn>
                <a:cxn ang="0">
                  <a:pos x="85" y="105"/>
                </a:cxn>
                <a:cxn ang="0">
                  <a:pos x="87" y="110"/>
                </a:cxn>
                <a:cxn ang="0">
                  <a:pos x="81" y="127"/>
                </a:cxn>
                <a:cxn ang="0">
                  <a:pos x="79" y="155"/>
                </a:cxn>
                <a:cxn ang="0">
                  <a:pos x="68" y="171"/>
                </a:cxn>
                <a:cxn ang="0">
                  <a:pos x="30" y="169"/>
                </a:cxn>
                <a:cxn ang="0">
                  <a:pos x="14" y="160"/>
                </a:cxn>
                <a:cxn ang="0">
                  <a:pos x="12" y="138"/>
                </a:cxn>
                <a:cxn ang="0">
                  <a:pos x="18" y="118"/>
                </a:cxn>
                <a:cxn ang="0">
                  <a:pos x="19" y="112"/>
                </a:cxn>
                <a:cxn ang="0">
                  <a:pos x="21" y="105"/>
                </a:cxn>
                <a:cxn ang="0">
                  <a:pos x="22" y="102"/>
                </a:cxn>
                <a:cxn ang="0">
                  <a:pos x="18" y="113"/>
                </a:cxn>
                <a:cxn ang="0">
                  <a:pos x="9" y="135"/>
                </a:cxn>
                <a:cxn ang="0">
                  <a:pos x="2" y="144"/>
                </a:cxn>
                <a:cxn ang="0">
                  <a:pos x="0" y="126"/>
                </a:cxn>
                <a:cxn ang="0">
                  <a:pos x="9" y="102"/>
                </a:cxn>
                <a:cxn ang="0">
                  <a:pos x="35" y="83"/>
                </a:cxn>
                <a:cxn ang="0">
                  <a:pos x="25" y="61"/>
                </a:cxn>
                <a:cxn ang="0">
                  <a:pos x="33" y="40"/>
                </a:cxn>
                <a:cxn ang="0">
                  <a:pos x="54" y="30"/>
                </a:cxn>
                <a:cxn ang="0">
                  <a:pos x="184" y="4"/>
                </a:cxn>
                <a:cxn ang="0">
                  <a:pos x="208" y="28"/>
                </a:cxn>
                <a:cxn ang="0">
                  <a:pos x="209" y="58"/>
                </a:cxn>
                <a:cxn ang="0">
                  <a:pos x="195" y="80"/>
                </a:cxn>
                <a:cxn ang="0">
                  <a:pos x="216" y="92"/>
                </a:cxn>
                <a:cxn ang="0">
                  <a:pos x="237" y="113"/>
                </a:cxn>
                <a:cxn ang="0">
                  <a:pos x="248" y="144"/>
                </a:cxn>
                <a:cxn ang="0">
                  <a:pos x="245" y="167"/>
                </a:cxn>
                <a:cxn ang="0">
                  <a:pos x="237" y="176"/>
                </a:cxn>
                <a:cxn ang="0">
                  <a:pos x="229" y="147"/>
                </a:cxn>
                <a:cxn ang="0">
                  <a:pos x="220" y="121"/>
                </a:cxn>
                <a:cxn ang="0">
                  <a:pos x="217" y="120"/>
                </a:cxn>
                <a:cxn ang="0">
                  <a:pos x="229" y="154"/>
                </a:cxn>
                <a:cxn ang="0">
                  <a:pos x="233" y="184"/>
                </a:cxn>
                <a:cxn ang="0">
                  <a:pos x="216" y="205"/>
                </a:cxn>
                <a:cxn ang="0">
                  <a:pos x="186" y="212"/>
                </a:cxn>
                <a:cxn ang="0">
                  <a:pos x="132" y="210"/>
                </a:cxn>
                <a:cxn ang="0">
                  <a:pos x="108" y="197"/>
                </a:cxn>
                <a:cxn ang="0">
                  <a:pos x="103" y="171"/>
                </a:cxn>
                <a:cxn ang="0">
                  <a:pos x="114" y="130"/>
                </a:cxn>
                <a:cxn ang="0">
                  <a:pos x="120" y="112"/>
                </a:cxn>
                <a:cxn ang="0">
                  <a:pos x="110" y="133"/>
                </a:cxn>
                <a:cxn ang="0">
                  <a:pos x="100" y="163"/>
                </a:cxn>
                <a:cxn ang="0">
                  <a:pos x="92" y="173"/>
                </a:cxn>
                <a:cxn ang="0">
                  <a:pos x="87" y="157"/>
                </a:cxn>
                <a:cxn ang="0">
                  <a:pos x="89" y="127"/>
                </a:cxn>
                <a:cxn ang="0">
                  <a:pos x="107" y="101"/>
                </a:cxn>
                <a:cxn ang="0">
                  <a:pos x="129" y="85"/>
                </a:cxn>
                <a:cxn ang="0">
                  <a:pos x="132" y="70"/>
                </a:cxn>
                <a:cxn ang="0">
                  <a:pos x="124" y="45"/>
                </a:cxn>
                <a:cxn ang="0">
                  <a:pos x="137" y="13"/>
                </a:cxn>
                <a:cxn ang="0">
                  <a:pos x="167" y="0"/>
                </a:cxn>
              </a:cxnLst>
              <a:rect l="0" t="0" r="r" b="b"/>
              <a:pathLst>
                <a:path w="248" h="212">
                  <a:moveTo>
                    <a:pt x="54" y="30"/>
                  </a:moveTo>
                  <a:lnTo>
                    <a:pt x="64" y="33"/>
                  </a:lnTo>
                  <a:lnTo>
                    <a:pt x="74" y="40"/>
                  </a:lnTo>
                  <a:lnTo>
                    <a:pt x="80" y="49"/>
                  </a:lnTo>
                  <a:lnTo>
                    <a:pt x="83" y="61"/>
                  </a:lnTo>
                  <a:lnTo>
                    <a:pt x="80" y="74"/>
                  </a:lnTo>
                  <a:lnTo>
                    <a:pt x="72" y="83"/>
                  </a:lnTo>
                  <a:lnTo>
                    <a:pt x="80" y="87"/>
                  </a:lnTo>
                  <a:lnTo>
                    <a:pt x="88" y="93"/>
                  </a:lnTo>
                  <a:lnTo>
                    <a:pt x="96" y="101"/>
                  </a:lnTo>
                  <a:lnTo>
                    <a:pt x="92" y="106"/>
                  </a:lnTo>
                  <a:lnTo>
                    <a:pt x="89" y="112"/>
                  </a:lnTo>
                  <a:lnTo>
                    <a:pt x="88" y="108"/>
                  </a:lnTo>
                  <a:lnTo>
                    <a:pt x="87" y="105"/>
                  </a:lnTo>
                  <a:lnTo>
                    <a:pt x="84" y="102"/>
                  </a:lnTo>
                  <a:lnTo>
                    <a:pt x="85" y="105"/>
                  </a:lnTo>
                  <a:lnTo>
                    <a:pt x="87" y="106"/>
                  </a:lnTo>
                  <a:lnTo>
                    <a:pt x="87" y="110"/>
                  </a:lnTo>
                  <a:lnTo>
                    <a:pt x="88" y="113"/>
                  </a:lnTo>
                  <a:lnTo>
                    <a:pt x="81" y="127"/>
                  </a:lnTo>
                  <a:lnTo>
                    <a:pt x="79" y="144"/>
                  </a:lnTo>
                  <a:lnTo>
                    <a:pt x="79" y="155"/>
                  </a:lnTo>
                  <a:lnTo>
                    <a:pt x="81" y="168"/>
                  </a:lnTo>
                  <a:lnTo>
                    <a:pt x="68" y="171"/>
                  </a:lnTo>
                  <a:lnTo>
                    <a:pt x="41" y="171"/>
                  </a:lnTo>
                  <a:lnTo>
                    <a:pt x="30" y="169"/>
                  </a:lnTo>
                  <a:lnTo>
                    <a:pt x="21" y="167"/>
                  </a:lnTo>
                  <a:lnTo>
                    <a:pt x="14" y="160"/>
                  </a:lnTo>
                  <a:lnTo>
                    <a:pt x="10" y="152"/>
                  </a:lnTo>
                  <a:lnTo>
                    <a:pt x="12" y="138"/>
                  </a:lnTo>
                  <a:lnTo>
                    <a:pt x="17" y="121"/>
                  </a:lnTo>
                  <a:lnTo>
                    <a:pt x="18" y="118"/>
                  </a:lnTo>
                  <a:lnTo>
                    <a:pt x="18" y="114"/>
                  </a:lnTo>
                  <a:lnTo>
                    <a:pt x="19" y="112"/>
                  </a:lnTo>
                  <a:lnTo>
                    <a:pt x="21" y="108"/>
                  </a:lnTo>
                  <a:lnTo>
                    <a:pt x="21" y="105"/>
                  </a:lnTo>
                  <a:lnTo>
                    <a:pt x="22" y="104"/>
                  </a:lnTo>
                  <a:lnTo>
                    <a:pt x="22" y="102"/>
                  </a:lnTo>
                  <a:lnTo>
                    <a:pt x="21" y="105"/>
                  </a:lnTo>
                  <a:lnTo>
                    <a:pt x="18" y="113"/>
                  </a:lnTo>
                  <a:lnTo>
                    <a:pt x="14" y="123"/>
                  </a:lnTo>
                  <a:lnTo>
                    <a:pt x="9" y="135"/>
                  </a:lnTo>
                  <a:lnTo>
                    <a:pt x="6" y="147"/>
                  </a:lnTo>
                  <a:lnTo>
                    <a:pt x="2" y="144"/>
                  </a:lnTo>
                  <a:lnTo>
                    <a:pt x="1" y="138"/>
                  </a:lnTo>
                  <a:lnTo>
                    <a:pt x="0" y="126"/>
                  </a:lnTo>
                  <a:lnTo>
                    <a:pt x="2" y="113"/>
                  </a:lnTo>
                  <a:lnTo>
                    <a:pt x="9" y="102"/>
                  </a:lnTo>
                  <a:lnTo>
                    <a:pt x="17" y="93"/>
                  </a:lnTo>
                  <a:lnTo>
                    <a:pt x="35" y="83"/>
                  </a:lnTo>
                  <a:lnTo>
                    <a:pt x="27" y="74"/>
                  </a:lnTo>
                  <a:lnTo>
                    <a:pt x="25" y="61"/>
                  </a:lnTo>
                  <a:lnTo>
                    <a:pt x="27" y="49"/>
                  </a:lnTo>
                  <a:lnTo>
                    <a:pt x="33" y="40"/>
                  </a:lnTo>
                  <a:lnTo>
                    <a:pt x="42" y="33"/>
                  </a:lnTo>
                  <a:lnTo>
                    <a:pt x="54" y="30"/>
                  </a:lnTo>
                  <a:close/>
                  <a:moveTo>
                    <a:pt x="167" y="0"/>
                  </a:moveTo>
                  <a:lnTo>
                    <a:pt x="184" y="4"/>
                  </a:lnTo>
                  <a:lnTo>
                    <a:pt x="199" y="13"/>
                  </a:lnTo>
                  <a:lnTo>
                    <a:pt x="208" y="28"/>
                  </a:lnTo>
                  <a:lnTo>
                    <a:pt x="212" y="45"/>
                  </a:lnTo>
                  <a:lnTo>
                    <a:pt x="209" y="58"/>
                  </a:lnTo>
                  <a:lnTo>
                    <a:pt x="204" y="70"/>
                  </a:lnTo>
                  <a:lnTo>
                    <a:pt x="195" y="80"/>
                  </a:lnTo>
                  <a:lnTo>
                    <a:pt x="205" y="85"/>
                  </a:lnTo>
                  <a:lnTo>
                    <a:pt x="216" y="92"/>
                  </a:lnTo>
                  <a:lnTo>
                    <a:pt x="228" y="101"/>
                  </a:lnTo>
                  <a:lnTo>
                    <a:pt x="237" y="113"/>
                  </a:lnTo>
                  <a:lnTo>
                    <a:pt x="245" y="127"/>
                  </a:lnTo>
                  <a:lnTo>
                    <a:pt x="248" y="144"/>
                  </a:lnTo>
                  <a:lnTo>
                    <a:pt x="248" y="157"/>
                  </a:lnTo>
                  <a:lnTo>
                    <a:pt x="245" y="167"/>
                  </a:lnTo>
                  <a:lnTo>
                    <a:pt x="242" y="173"/>
                  </a:lnTo>
                  <a:lnTo>
                    <a:pt x="237" y="176"/>
                  </a:lnTo>
                  <a:lnTo>
                    <a:pt x="234" y="163"/>
                  </a:lnTo>
                  <a:lnTo>
                    <a:pt x="229" y="147"/>
                  </a:lnTo>
                  <a:lnTo>
                    <a:pt x="225" y="133"/>
                  </a:lnTo>
                  <a:lnTo>
                    <a:pt x="220" y="121"/>
                  </a:lnTo>
                  <a:lnTo>
                    <a:pt x="216" y="112"/>
                  </a:lnTo>
                  <a:lnTo>
                    <a:pt x="217" y="120"/>
                  </a:lnTo>
                  <a:lnTo>
                    <a:pt x="221" y="130"/>
                  </a:lnTo>
                  <a:lnTo>
                    <a:pt x="229" y="154"/>
                  </a:lnTo>
                  <a:lnTo>
                    <a:pt x="232" y="171"/>
                  </a:lnTo>
                  <a:lnTo>
                    <a:pt x="233" y="184"/>
                  </a:lnTo>
                  <a:lnTo>
                    <a:pt x="227" y="197"/>
                  </a:lnTo>
                  <a:lnTo>
                    <a:pt x="216" y="205"/>
                  </a:lnTo>
                  <a:lnTo>
                    <a:pt x="203" y="210"/>
                  </a:lnTo>
                  <a:lnTo>
                    <a:pt x="186" y="212"/>
                  </a:lnTo>
                  <a:lnTo>
                    <a:pt x="149" y="212"/>
                  </a:lnTo>
                  <a:lnTo>
                    <a:pt x="132" y="210"/>
                  </a:lnTo>
                  <a:lnTo>
                    <a:pt x="118" y="205"/>
                  </a:lnTo>
                  <a:lnTo>
                    <a:pt x="108" y="197"/>
                  </a:lnTo>
                  <a:lnTo>
                    <a:pt x="101" y="184"/>
                  </a:lnTo>
                  <a:lnTo>
                    <a:pt x="103" y="171"/>
                  </a:lnTo>
                  <a:lnTo>
                    <a:pt x="107" y="154"/>
                  </a:lnTo>
                  <a:lnTo>
                    <a:pt x="114" y="130"/>
                  </a:lnTo>
                  <a:lnTo>
                    <a:pt x="117" y="120"/>
                  </a:lnTo>
                  <a:lnTo>
                    <a:pt x="120" y="112"/>
                  </a:lnTo>
                  <a:lnTo>
                    <a:pt x="116" y="121"/>
                  </a:lnTo>
                  <a:lnTo>
                    <a:pt x="110" y="133"/>
                  </a:lnTo>
                  <a:lnTo>
                    <a:pt x="104" y="147"/>
                  </a:lnTo>
                  <a:lnTo>
                    <a:pt x="100" y="163"/>
                  </a:lnTo>
                  <a:lnTo>
                    <a:pt x="96" y="176"/>
                  </a:lnTo>
                  <a:lnTo>
                    <a:pt x="92" y="173"/>
                  </a:lnTo>
                  <a:lnTo>
                    <a:pt x="89" y="167"/>
                  </a:lnTo>
                  <a:lnTo>
                    <a:pt x="87" y="157"/>
                  </a:lnTo>
                  <a:lnTo>
                    <a:pt x="87" y="144"/>
                  </a:lnTo>
                  <a:lnTo>
                    <a:pt x="89" y="127"/>
                  </a:lnTo>
                  <a:lnTo>
                    <a:pt x="97" y="113"/>
                  </a:lnTo>
                  <a:lnTo>
                    <a:pt x="107" y="101"/>
                  </a:lnTo>
                  <a:lnTo>
                    <a:pt x="118" y="92"/>
                  </a:lnTo>
                  <a:lnTo>
                    <a:pt x="129" y="85"/>
                  </a:lnTo>
                  <a:lnTo>
                    <a:pt x="139" y="80"/>
                  </a:lnTo>
                  <a:lnTo>
                    <a:pt x="132" y="70"/>
                  </a:lnTo>
                  <a:lnTo>
                    <a:pt x="126" y="58"/>
                  </a:lnTo>
                  <a:lnTo>
                    <a:pt x="124" y="45"/>
                  </a:lnTo>
                  <a:lnTo>
                    <a:pt x="128" y="28"/>
                  </a:lnTo>
                  <a:lnTo>
                    <a:pt x="137" y="13"/>
                  </a:lnTo>
                  <a:lnTo>
                    <a:pt x="150" y="4"/>
                  </a:lnTo>
                  <a:lnTo>
                    <a:pt x="1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grpSp>
      <p:sp>
        <p:nvSpPr>
          <p:cNvPr id="28" name="Freeform 23"/>
          <p:cNvSpPr>
            <a:spLocks noEditPoints="1"/>
          </p:cNvSpPr>
          <p:nvPr/>
        </p:nvSpPr>
        <p:spPr bwMode="auto">
          <a:xfrm>
            <a:off x="6778263" y="2170814"/>
            <a:ext cx="289377" cy="202346"/>
          </a:xfrm>
          <a:custGeom>
            <a:avLst/>
            <a:gdLst/>
            <a:ahLst/>
            <a:cxnLst>
              <a:cxn ang="0">
                <a:pos x="310" y="209"/>
              </a:cxn>
              <a:cxn ang="0">
                <a:pos x="328" y="228"/>
              </a:cxn>
              <a:cxn ang="0">
                <a:pos x="328" y="256"/>
              </a:cxn>
              <a:cxn ang="0">
                <a:pos x="310" y="276"/>
              </a:cxn>
              <a:cxn ang="0">
                <a:pos x="281" y="276"/>
              </a:cxn>
              <a:cxn ang="0">
                <a:pos x="261" y="256"/>
              </a:cxn>
              <a:cxn ang="0">
                <a:pos x="261" y="228"/>
              </a:cxn>
              <a:cxn ang="0">
                <a:pos x="281" y="209"/>
              </a:cxn>
              <a:cxn ang="0">
                <a:pos x="87" y="207"/>
              </a:cxn>
              <a:cxn ang="0">
                <a:pos x="113" y="217"/>
              </a:cxn>
              <a:cxn ang="0">
                <a:pos x="124" y="242"/>
              </a:cxn>
              <a:cxn ang="0">
                <a:pos x="113" y="268"/>
              </a:cxn>
              <a:cxn ang="0">
                <a:pos x="87" y="279"/>
              </a:cxn>
              <a:cxn ang="0">
                <a:pos x="62" y="268"/>
              </a:cxn>
              <a:cxn ang="0">
                <a:pos x="51" y="242"/>
              </a:cxn>
              <a:cxn ang="0">
                <a:pos x="62" y="217"/>
              </a:cxn>
              <a:cxn ang="0">
                <a:pos x="87" y="207"/>
              </a:cxn>
              <a:cxn ang="0">
                <a:pos x="322" y="123"/>
              </a:cxn>
              <a:cxn ang="0">
                <a:pos x="351" y="64"/>
              </a:cxn>
              <a:cxn ang="0">
                <a:pos x="276" y="40"/>
              </a:cxn>
              <a:cxn ang="0">
                <a:pos x="399" y="119"/>
              </a:cxn>
              <a:cxn ang="0">
                <a:pos x="352" y="229"/>
              </a:cxn>
              <a:cxn ang="0">
                <a:pos x="332" y="196"/>
              </a:cxn>
              <a:cxn ang="0">
                <a:pos x="295" y="183"/>
              </a:cxn>
              <a:cxn ang="0">
                <a:pos x="281" y="184"/>
              </a:cxn>
              <a:cxn ang="0">
                <a:pos x="276" y="40"/>
              </a:cxn>
              <a:cxn ang="0">
                <a:pos x="228" y="0"/>
              </a:cxn>
              <a:cxn ang="0">
                <a:pos x="248" y="12"/>
              </a:cxn>
              <a:cxn ang="0">
                <a:pos x="250" y="203"/>
              </a:cxn>
              <a:cxn ang="0">
                <a:pos x="237" y="229"/>
              </a:cxn>
              <a:cxn ang="0">
                <a:pos x="138" y="211"/>
              </a:cxn>
              <a:cxn ang="0">
                <a:pos x="108" y="187"/>
              </a:cxn>
              <a:cxn ang="0">
                <a:pos x="67" y="187"/>
              </a:cxn>
              <a:cxn ang="0">
                <a:pos x="37" y="211"/>
              </a:cxn>
              <a:cxn ang="0">
                <a:pos x="0" y="229"/>
              </a:cxn>
              <a:cxn ang="0">
                <a:pos x="3" y="12"/>
              </a:cxn>
              <a:cxn ang="0">
                <a:pos x="22" y="0"/>
              </a:cxn>
            </a:cxnLst>
            <a:rect l="0" t="0" r="r" b="b"/>
            <a:pathLst>
              <a:path w="399" h="279">
                <a:moveTo>
                  <a:pt x="295" y="207"/>
                </a:moveTo>
                <a:lnTo>
                  <a:pt x="310" y="209"/>
                </a:lnTo>
                <a:lnTo>
                  <a:pt x="320" y="217"/>
                </a:lnTo>
                <a:lnTo>
                  <a:pt x="328" y="228"/>
                </a:lnTo>
                <a:lnTo>
                  <a:pt x="331" y="242"/>
                </a:lnTo>
                <a:lnTo>
                  <a:pt x="328" y="256"/>
                </a:lnTo>
                <a:lnTo>
                  <a:pt x="320" y="268"/>
                </a:lnTo>
                <a:lnTo>
                  <a:pt x="310" y="276"/>
                </a:lnTo>
                <a:lnTo>
                  <a:pt x="295" y="279"/>
                </a:lnTo>
                <a:lnTo>
                  <a:pt x="281" y="276"/>
                </a:lnTo>
                <a:lnTo>
                  <a:pt x="269" y="268"/>
                </a:lnTo>
                <a:lnTo>
                  <a:pt x="261" y="256"/>
                </a:lnTo>
                <a:lnTo>
                  <a:pt x="258" y="242"/>
                </a:lnTo>
                <a:lnTo>
                  <a:pt x="261" y="228"/>
                </a:lnTo>
                <a:lnTo>
                  <a:pt x="269" y="217"/>
                </a:lnTo>
                <a:lnTo>
                  <a:pt x="281" y="209"/>
                </a:lnTo>
                <a:lnTo>
                  <a:pt x="295" y="207"/>
                </a:lnTo>
                <a:close/>
                <a:moveTo>
                  <a:pt x="87" y="207"/>
                </a:moveTo>
                <a:lnTo>
                  <a:pt x="101" y="209"/>
                </a:lnTo>
                <a:lnTo>
                  <a:pt x="113" y="217"/>
                </a:lnTo>
                <a:lnTo>
                  <a:pt x="121" y="228"/>
                </a:lnTo>
                <a:lnTo>
                  <a:pt x="124" y="242"/>
                </a:lnTo>
                <a:lnTo>
                  <a:pt x="121" y="256"/>
                </a:lnTo>
                <a:lnTo>
                  <a:pt x="113" y="268"/>
                </a:lnTo>
                <a:lnTo>
                  <a:pt x="101" y="276"/>
                </a:lnTo>
                <a:lnTo>
                  <a:pt x="87" y="279"/>
                </a:lnTo>
                <a:lnTo>
                  <a:pt x="72" y="276"/>
                </a:lnTo>
                <a:lnTo>
                  <a:pt x="62" y="268"/>
                </a:lnTo>
                <a:lnTo>
                  <a:pt x="54" y="256"/>
                </a:lnTo>
                <a:lnTo>
                  <a:pt x="51" y="242"/>
                </a:lnTo>
                <a:lnTo>
                  <a:pt x="54" y="228"/>
                </a:lnTo>
                <a:lnTo>
                  <a:pt x="62" y="217"/>
                </a:lnTo>
                <a:lnTo>
                  <a:pt x="72" y="209"/>
                </a:lnTo>
                <a:lnTo>
                  <a:pt x="87" y="207"/>
                </a:lnTo>
                <a:close/>
                <a:moveTo>
                  <a:pt x="299" y="64"/>
                </a:moveTo>
                <a:lnTo>
                  <a:pt x="322" y="123"/>
                </a:lnTo>
                <a:lnTo>
                  <a:pt x="376" y="123"/>
                </a:lnTo>
                <a:lnTo>
                  <a:pt x="351" y="64"/>
                </a:lnTo>
                <a:lnTo>
                  <a:pt x="299" y="64"/>
                </a:lnTo>
                <a:close/>
                <a:moveTo>
                  <a:pt x="276" y="40"/>
                </a:moveTo>
                <a:lnTo>
                  <a:pt x="367" y="40"/>
                </a:lnTo>
                <a:lnTo>
                  <a:pt x="399" y="119"/>
                </a:lnTo>
                <a:lnTo>
                  <a:pt x="399" y="229"/>
                </a:lnTo>
                <a:lnTo>
                  <a:pt x="352" y="229"/>
                </a:lnTo>
                <a:lnTo>
                  <a:pt x="344" y="211"/>
                </a:lnTo>
                <a:lnTo>
                  <a:pt x="332" y="196"/>
                </a:lnTo>
                <a:lnTo>
                  <a:pt x="315" y="187"/>
                </a:lnTo>
                <a:lnTo>
                  <a:pt x="295" y="183"/>
                </a:lnTo>
                <a:lnTo>
                  <a:pt x="287" y="183"/>
                </a:lnTo>
                <a:lnTo>
                  <a:pt x="281" y="184"/>
                </a:lnTo>
                <a:lnTo>
                  <a:pt x="276" y="187"/>
                </a:lnTo>
                <a:lnTo>
                  <a:pt x="276" y="40"/>
                </a:lnTo>
                <a:close/>
                <a:moveTo>
                  <a:pt x="22" y="0"/>
                </a:moveTo>
                <a:lnTo>
                  <a:pt x="228" y="0"/>
                </a:lnTo>
                <a:lnTo>
                  <a:pt x="240" y="2"/>
                </a:lnTo>
                <a:lnTo>
                  <a:pt x="248" y="12"/>
                </a:lnTo>
                <a:lnTo>
                  <a:pt x="250" y="22"/>
                </a:lnTo>
                <a:lnTo>
                  <a:pt x="250" y="203"/>
                </a:lnTo>
                <a:lnTo>
                  <a:pt x="243" y="215"/>
                </a:lnTo>
                <a:lnTo>
                  <a:pt x="237" y="229"/>
                </a:lnTo>
                <a:lnTo>
                  <a:pt x="145" y="229"/>
                </a:lnTo>
                <a:lnTo>
                  <a:pt x="138" y="211"/>
                </a:lnTo>
                <a:lnTo>
                  <a:pt x="125" y="196"/>
                </a:lnTo>
                <a:lnTo>
                  <a:pt x="108" y="187"/>
                </a:lnTo>
                <a:lnTo>
                  <a:pt x="87" y="183"/>
                </a:lnTo>
                <a:lnTo>
                  <a:pt x="67" y="187"/>
                </a:lnTo>
                <a:lnTo>
                  <a:pt x="50" y="196"/>
                </a:lnTo>
                <a:lnTo>
                  <a:pt x="37" y="211"/>
                </a:lnTo>
                <a:lnTo>
                  <a:pt x="29" y="229"/>
                </a:lnTo>
                <a:lnTo>
                  <a:pt x="0" y="229"/>
                </a:lnTo>
                <a:lnTo>
                  <a:pt x="0" y="22"/>
                </a:lnTo>
                <a:lnTo>
                  <a:pt x="3" y="12"/>
                </a:lnTo>
                <a:lnTo>
                  <a:pt x="12" y="2"/>
                </a:lnTo>
                <a:lnTo>
                  <a:pt x="22" y="0"/>
                </a:lnTo>
                <a:close/>
              </a:path>
            </a:pathLst>
          </a:cu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grpSp>
        <p:nvGrpSpPr>
          <p:cNvPr id="24" name="Group 37"/>
          <p:cNvGrpSpPr/>
          <p:nvPr/>
        </p:nvGrpSpPr>
        <p:grpSpPr>
          <a:xfrm>
            <a:off x="4310262" y="3538018"/>
            <a:ext cx="248037" cy="285750"/>
            <a:chOff x="5773738" y="5307013"/>
            <a:chExt cx="542925" cy="625475"/>
          </a:xfrm>
          <a:solidFill>
            <a:schemeClr val="accent2"/>
          </a:solidFill>
        </p:grpSpPr>
        <p:sp>
          <p:nvSpPr>
            <p:cNvPr id="54" name="Freeform 24"/>
            <p:cNvSpPr>
              <a:spLocks/>
            </p:cNvSpPr>
            <p:nvPr/>
          </p:nvSpPr>
          <p:spPr bwMode="auto">
            <a:xfrm>
              <a:off x="5773738" y="5307013"/>
              <a:ext cx="501650" cy="355600"/>
            </a:xfrm>
            <a:custGeom>
              <a:avLst/>
              <a:gdLst/>
              <a:ahLst/>
              <a:cxnLst>
                <a:cxn ang="0">
                  <a:pos x="188" y="0"/>
                </a:cxn>
                <a:cxn ang="0">
                  <a:pos x="288" y="0"/>
                </a:cxn>
                <a:cxn ang="0">
                  <a:pos x="316" y="26"/>
                </a:cxn>
                <a:cxn ang="0">
                  <a:pos x="316" y="57"/>
                </a:cxn>
                <a:cxn ang="0">
                  <a:pos x="207" y="57"/>
                </a:cxn>
                <a:cxn ang="0">
                  <a:pos x="200" y="62"/>
                </a:cxn>
                <a:cxn ang="0">
                  <a:pos x="37" y="224"/>
                </a:cxn>
                <a:cxn ang="0">
                  <a:pos x="0" y="188"/>
                </a:cxn>
                <a:cxn ang="0">
                  <a:pos x="188" y="0"/>
                </a:cxn>
              </a:cxnLst>
              <a:rect l="0" t="0" r="r" b="b"/>
              <a:pathLst>
                <a:path w="316" h="224">
                  <a:moveTo>
                    <a:pt x="188" y="0"/>
                  </a:moveTo>
                  <a:lnTo>
                    <a:pt x="288" y="0"/>
                  </a:lnTo>
                  <a:lnTo>
                    <a:pt x="316" y="26"/>
                  </a:lnTo>
                  <a:lnTo>
                    <a:pt x="316" y="57"/>
                  </a:lnTo>
                  <a:lnTo>
                    <a:pt x="207" y="57"/>
                  </a:lnTo>
                  <a:lnTo>
                    <a:pt x="200" y="62"/>
                  </a:lnTo>
                  <a:lnTo>
                    <a:pt x="37" y="224"/>
                  </a:lnTo>
                  <a:lnTo>
                    <a:pt x="0" y="188"/>
                  </a:lnTo>
                  <a:lnTo>
                    <a:pt x="18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55" name="Freeform 25"/>
            <p:cNvSpPr>
              <a:spLocks noEditPoints="1"/>
            </p:cNvSpPr>
            <p:nvPr/>
          </p:nvSpPr>
          <p:spPr bwMode="auto">
            <a:xfrm>
              <a:off x="5815013" y="5430838"/>
              <a:ext cx="501650" cy="501650"/>
            </a:xfrm>
            <a:custGeom>
              <a:avLst/>
              <a:gdLst/>
              <a:ahLst/>
              <a:cxnLst>
                <a:cxn ang="0">
                  <a:pos x="264" y="26"/>
                </a:cxn>
                <a:cxn ang="0">
                  <a:pos x="253" y="28"/>
                </a:cxn>
                <a:cxn ang="0">
                  <a:pos x="244" y="34"/>
                </a:cxn>
                <a:cxn ang="0">
                  <a:pos x="239" y="43"/>
                </a:cxn>
                <a:cxn ang="0">
                  <a:pos x="236" y="53"/>
                </a:cxn>
                <a:cxn ang="0">
                  <a:pos x="239" y="62"/>
                </a:cxn>
                <a:cxn ang="0">
                  <a:pos x="244" y="72"/>
                </a:cxn>
                <a:cxn ang="0">
                  <a:pos x="253" y="78"/>
                </a:cxn>
                <a:cxn ang="0">
                  <a:pos x="264" y="79"/>
                </a:cxn>
                <a:cxn ang="0">
                  <a:pos x="273" y="78"/>
                </a:cxn>
                <a:cxn ang="0">
                  <a:pos x="282" y="72"/>
                </a:cxn>
                <a:cxn ang="0">
                  <a:pos x="289" y="62"/>
                </a:cxn>
                <a:cxn ang="0">
                  <a:pos x="290" y="53"/>
                </a:cxn>
                <a:cxn ang="0">
                  <a:pos x="289" y="43"/>
                </a:cxn>
                <a:cxn ang="0">
                  <a:pos x="282" y="34"/>
                </a:cxn>
                <a:cxn ang="0">
                  <a:pos x="273" y="28"/>
                </a:cxn>
                <a:cxn ang="0">
                  <a:pos x="264" y="26"/>
                </a:cxn>
                <a:cxn ang="0">
                  <a:pos x="189" y="0"/>
                </a:cxn>
                <a:cxn ang="0">
                  <a:pos x="290" y="0"/>
                </a:cxn>
                <a:cxn ang="0">
                  <a:pos x="316" y="26"/>
                </a:cxn>
                <a:cxn ang="0">
                  <a:pos x="316" y="132"/>
                </a:cxn>
                <a:cxn ang="0">
                  <a:pos x="131" y="316"/>
                </a:cxn>
                <a:cxn ang="0">
                  <a:pos x="0" y="187"/>
                </a:cxn>
                <a:cxn ang="0">
                  <a:pos x="189" y="0"/>
                </a:cxn>
              </a:cxnLst>
              <a:rect l="0" t="0" r="r" b="b"/>
              <a:pathLst>
                <a:path w="316" h="316">
                  <a:moveTo>
                    <a:pt x="264" y="26"/>
                  </a:moveTo>
                  <a:lnTo>
                    <a:pt x="253" y="28"/>
                  </a:lnTo>
                  <a:lnTo>
                    <a:pt x="244" y="34"/>
                  </a:lnTo>
                  <a:lnTo>
                    <a:pt x="239" y="43"/>
                  </a:lnTo>
                  <a:lnTo>
                    <a:pt x="236" y="53"/>
                  </a:lnTo>
                  <a:lnTo>
                    <a:pt x="239" y="62"/>
                  </a:lnTo>
                  <a:lnTo>
                    <a:pt x="244" y="72"/>
                  </a:lnTo>
                  <a:lnTo>
                    <a:pt x="253" y="78"/>
                  </a:lnTo>
                  <a:lnTo>
                    <a:pt x="264" y="79"/>
                  </a:lnTo>
                  <a:lnTo>
                    <a:pt x="273" y="78"/>
                  </a:lnTo>
                  <a:lnTo>
                    <a:pt x="282" y="72"/>
                  </a:lnTo>
                  <a:lnTo>
                    <a:pt x="289" y="62"/>
                  </a:lnTo>
                  <a:lnTo>
                    <a:pt x="290" y="53"/>
                  </a:lnTo>
                  <a:lnTo>
                    <a:pt x="289" y="43"/>
                  </a:lnTo>
                  <a:lnTo>
                    <a:pt x="282" y="34"/>
                  </a:lnTo>
                  <a:lnTo>
                    <a:pt x="273" y="28"/>
                  </a:lnTo>
                  <a:lnTo>
                    <a:pt x="264" y="26"/>
                  </a:lnTo>
                  <a:close/>
                  <a:moveTo>
                    <a:pt x="189" y="0"/>
                  </a:moveTo>
                  <a:lnTo>
                    <a:pt x="290" y="0"/>
                  </a:lnTo>
                  <a:lnTo>
                    <a:pt x="316" y="26"/>
                  </a:lnTo>
                  <a:lnTo>
                    <a:pt x="316" y="132"/>
                  </a:lnTo>
                  <a:lnTo>
                    <a:pt x="131" y="316"/>
                  </a:lnTo>
                  <a:lnTo>
                    <a:pt x="0" y="187"/>
                  </a:lnTo>
                  <a:lnTo>
                    <a:pt x="18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grpSp>
      <p:grpSp>
        <p:nvGrpSpPr>
          <p:cNvPr id="27" name="Group 52"/>
          <p:cNvGrpSpPr/>
          <p:nvPr/>
        </p:nvGrpSpPr>
        <p:grpSpPr>
          <a:xfrm>
            <a:off x="3522529" y="853847"/>
            <a:ext cx="225554" cy="226721"/>
            <a:chOff x="2917825" y="3073401"/>
            <a:chExt cx="920750" cy="925513"/>
          </a:xfrm>
          <a:solidFill>
            <a:schemeClr val="accent2"/>
          </a:solidFill>
        </p:grpSpPr>
        <p:sp>
          <p:nvSpPr>
            <p:cNvPr id="52" name="Freeform 18"/>
            <p:cNvSpPr>
              <a:spLocks/>
            </p:cNvSpPr>
            <p:nvPr/>
          </p:nvSpPr>
          <p:spPr bwMode="auto">
            <a:xfrm>
              <a:off x="2917825" y="3073401"/>
              <a:ext cx="920750" cy="925513"/>
            </a:xfrm>
            <a:custGeom>
              <a:avLst/>
              <a:gdLst/>
              <a:ahLst/>
              <a:cxnLst>
                <a:cxn ang="0">
                  <a:pos x="290" y="0"/>
                </a:cxn>
                <a:cxn ang="0">
                  <a:pos x="337" y="4"/>
                </a:cxn>
                <a:cxn ang="0">
                  <a:pos x="382" y="15"/>
                </a:cxn>
                <a:cxn ang="0">
                  <a:pos x="423" y="33"/>
                </a:cxn>
                <a:cxn ang="0">
                  <a:pos x="461" y="56"/>
                </a:cxn>
                <a:cxn ang="0">
                  <a:pos x="495" y="86"/>
                </a:cxn>
                <a:cxn ang="0">
                  <a:pos x="524" y="120"/>
                </a:cxn>
                <a:cxn ang="0">
                  <a:pos x="547" y="158"/>
                </a:cxn>
                <a:cxn ang="0">
                  <a:pos x="565" y="199"/>
                </a:cxn>
                <a:cxn ang="0">
                  <a:pos x="576" y="244"/>
                </a:cxn>
                <a:cxn ang="0">
                  <a:pos x="580" y="292"/>
                </a:cxn>
                <a:cxn ang="0">
                  <a:pos x="576" y="339"/>
                </a:cxn>
                <a:cxn ang="0">
                  <a:pos x="565" y="384"/>
                </a:cxn>
                <a:cxn ang="0">
                  <a:pos x="547" y="426"/>
                </a:cxn>
                <a:cxn ang="0">
                  <a:pos x="524" y="464"/>
                </a:cxn>
                <a:cxn ang="0">
                  <a:pos x="495" y="498"/>
                </a:cxn>
                <a:cxn ang="0">
                  <a:pos x="461" y="527"/>
                </a:cxn>
                <a:cxn ang="0">
                  <a:pos x="423" y="550"/>
                </a:cxn>
                <a:cxn ang="0">
                  <a:pos x="382" y="568"/>
                </a:cxn>
                <a:cxn ang="0">
                  <a:pos x="337" y="579"/>
                </a:cxn>
                <a:cxn ang="0">
                  <a:pos x="290" y="583"/>
                </a:cxn>
                <a:cxn ang="0">
                  <a:pos x="243" y="579"/>
                </a:cxn>
                <a:cxn ang="0">
                  <a:pos x="198" y="568"/>
                </a:cxn>
                <a:cxn ang="0">
                  <a:pos x="156" y="550"/>
                </a:cxn>
                <a:cxn ang="0">
                  <a:pos x="119" y="527"/>
                </a:cxn>
                <a:cxn ang="0">
                  <a:pos x="85" y="498"/>
                </a:cxn>
                <a:cxn ang="0">
                  <a:pos x="56" y="464"/>
                </a:cxn>
                <a:cxn ang="0">
                  <a:pos x="33" y="426"/>
                </a:cxn>
                <a:cxn ang="0">
                  <a:pos x="15" y="384"/>
                </a:cxn>
                <a:cxn ang="0">
                  <a:pos x="4" y="339"/>
                </a:cxn>
                <a:cxn ang="0">
                  <a:pos x="0" y="292"/>
                </a:cxn>
                <a:cxn ang="0">
                  <a:pos x="4" y="244"/>
                </a:cxn>
                <a:cxn ang="0">
                  <a:pos x="15" y="199"/>
                </a:cxn>
                <a:cxn ang="0">
                  <a:pos x="33" y="158"/>
                </a:cxn>
                <a:cxn ang="0">
                  <a:pos x="56" y="120"/>
                </a:cxn>
                <a:cxn ang="0">
                  <a:pos x="85" y="86"/>
                </a:cxn>
                <a:cxn ang="0">
                  <a:pos x="119" y="56"/>
                </a:cxn>
                <a:cxn ang="0">
                  <a:pos x="156" y="33"/>
                </a:cxn>
                <a:cxn ang="0">
                  <a:pos x="198" y="15"/>
                </a:cxn>
                <a:cxn ang="0">
                  <a:pos x="243" y="4"/>
                </a:cxn>
                <a:cxn ang="0">
                  <a:pos x="290" y="0"/>
                </a:cxn>
              </a:cxnLst>
              <a:rect l="0" t="0" r="r" b="b"/>
              <a:pathLst>
                <a:path w="580" h="583">
                  <a:moveTo>
                    <a:pt x="290" y="0"/>
                  </a:moveTo>
                  <a:lnTo>
                    <a:pt x="337" y="4"/>
                  </a:lnTo>
                  <a:lnTo>
                    <a:pt x="382" y="15"/>
                  </a:lnTo>
                  <a:lnTo>
                    <a:pt x="423" y="33"/>
                  </a:lnTo>
                  <a:lnTo>
                    <a:pt x="461" y="56"/>
                  </a:lnTo>
                  <a:lnTo>
                    <a:pt x="495" y="86"/>
                  </a:lnTo>
                  <a:lnTo>
                    <a:pt x="524" y="120"/>
                  </a:lnTo>
                  <a:lnTo>
                    <a:pt x="547" y="158"/>
                  </a:lnTo>
                  <a:lnTo>
                    <a:pt x="565" y="199"/>
                  </a:lnTo>
                  <a:lnTo>
                    <a:pt x="576" y="244"/>
                  </a:lnTo>
                  <a:lnTo>
                    <a:pt x="580" y="292"/>
                  </a:lnTo>
                  <a:lnTo>
                    <a:pt x="576" y="339"/>
                  </a:lnTo>
                  <a:lnTo>
                    <a:pt x="565" y="384"/>
                  </a:lnTo>
                  <a:lnTo>
                    <a:pt x="547" y="426"/>
                  </a:lnTo>
                  <a:lnTo>
                    <a:pt x="524" y="464"/>
                  </a:lnTo>
                  <a:lnTo>
                    <a:pt x="495" y="498"/>
                  </a:lnTo>
                  <a:lnTo>
                    <a:pt x="461" y="527"/>
                  </a:lnTo>
                  <a:lnTo>
                    <a:pt x="423" y="550"/>
                  </a:lnTo>
                  <a:lnTo>
                    <a:pt x="382" y="568"/>
                  </a:lnTo>
                  <a:lnTo>
                    <a:pt x="337" y="579"/>
                  </a:lnTo>
                  <a:lnTo>
                    <a:pt x="290" y="583"/>
                  </a:lnTo>
                  <a:lnTo>
                    <a:pt x="243" y="579"/>
                  </a:lnTo>
                  <a:lnTo>
                    <a:pt x="198" y="568"/>
                  </a:lnTo>
                  <a:lnTo>
                    <a:pt x="156" y="550"/>
                  </a:lnTo>
                  <a:lnTo>
                    <a:pt x="119" y="527"/>
                  </a:lnTo>
                  <a:lnTo>
                    <a:pt x="85" y="498"/>
                  </a:lnTo>
                  <a:lnTo>
                    <a:pt x="56" y="464"/>
                  </a:lnTo>
                  <a:lnTo>
                    <a:pt x="33" y="426"/>
                  </a:lnTo>
                  <a:lnTo>
                    <a:pt x="15" y="384"/>
                  </a:lnTo>
                  <a:lnTo>
                    <a:pt x="4" y="339"/>
                  </a:lnTo>
                  <a:lnTo>
                    <a:pt x="0" y="292"/>
                  </a:lnTo>
                  <a:lnTo>
                    <a:pt x="4" y="244"/>
                  </a:lnTo>
                  <a:lnTo>
                    <a:pt x="15" y="199"/>
                  </a:lnTo>
                  <a:lnTo>
                    <a:pt x="33" y="158"/>
                  </a:lnTo>
                  <a:lnTo>
                    <a:pt x="56" y="120"/>
                  </a:lnTo>
                  <a:lnTo>
                    <a:pt x="85" y="86"/>
                  </a:lnTo>
                  <a:lnTo>
                    <a:pt x="119" y="56"/>
                  </a:lnTo>
                  <a:lnTo>
                    <a:pt x="156" y="33"/>
                  </a:lnTo>
                  <a:lnTo>
                    <a:pt x="198" y="15"/>
                  </a:lnTo>
                  <a:lnTo>
                    <a:pt x="243" y="4"/>
                  </a:lnTo>
                  <a:lnTo>
                    <a:pt x="29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53" name="Freeform 19"/>
            <p:cNvSpPr>
              <a:spLocks/>
            </p:cNvSpPr>
            <p:nvPr/>
          </p:nvSpPr>
          <p:spPr bwMode="auto">
            <a:xfrm>
              <a:off x="3084513" y="3319715"/>
              <a:ext cx="584200" cy="457200"/>
            </a:xfrm>
            <a:custGeom>
              <a:avLst/>
              <a:gdLst/>
              <a:ahLst/>
              <a:cxnLst>
                <a:cxn ang="0">
                  <a:pos x="300" y="0"/>
                </a:cxn>
                <a:cxn ang="0">
                  <a:pos x="368" y="68"/>
                </a:cxn>
                <a:cxn ang="0">
                  <a:pos x="219" y="219"/>
                </a:cxn>
                <a:cxn ang="0">
                  <a:pos x="151" y="288"/>
                </a:cxn>
                <a:cxn ang="0">
                  <a:pos x="0" y="136"/>
                </a:cxn>
                <a:cxn ang="0">
                  <a:pos x="68" y="68"/>
                </a:cxn>
                <a:cxn ang="0">
                  <a:pos x="151" y="151"/>
                </a:cxn>
                <a:cxn ang="0">
                  <a:pos x="300" y="0"/>
                </a:cxn>
              </a:cxnLst>
              <a:rect l="0" t="0" r="r" b="b"/>
              <a:pathLst>
                <a:path w="368" h="288">
                  <a:moveTo>
                    <a:pt x="300" y="0"/>
                  </a:moveTo>
                  <a:lnTo>
                    <a:pt x="368" y="68"/>
                  </a:lnTo>
                  <a:lnTo>
                    <a:pt x="219" y="219"/>
                  </a:lnTo>
                  <a:lnTo>
                    <a:pt x="151" y="288"/>
                  </a:lnTo>
                  <a:lnTo>
                    <a:pt x="0" y="136"/>
                  </a:lnTo>
                  <a:lnTo>
                    <a:pt x="68" y="68"/>
                  </a:lnTo>
                  <a:lnTo>
                    <a:pt x="151" y="151"/>
                  </a:lnTo>
                  <a:lnTo>
                    <a:pt x="30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grpSp>
      <p:grpSp>
        <p:nvGrpSpPr>
          <p:cNvPr id="29" name="Group 62"/>
          <p:cNvGrpSpPr/>
          <p:nvPr/>
        </p:nvGrpSpPr>
        <p:grpSpPr>
          <a:xfrm>
            <a:off x="8353788" y="884910"/>
            <a:ext cx="317889" cy="176156"/>
            <a:chOff x="5961063" y="2919413"/>
            <a:chExt cx="1744662" cy="966788"/>
          </a:xfrm>
          <a:solidFill>
            <a:schemeClr val="accent2"/>
          </a:solidFill>
        </p:grpSpPr>
        <p:sp>
          <p:nvSpPr>
            <p:cNvPr id="46" name="Freeform 12"/>
            <p:cNvSpPr>
              <a:spLocks/>
            </p:cNvSpPr>
            <p:nvPr/>
          </p:nvSpPr>
          <p:spPr bwMode="auto">
            <a:xfrm>
              <a:off x="6635750" y="2971801"/>
              <a:ext cx="401638" cy="454025"/>
            </a:xfrm>
            <a:custGeom>
              <a:avLst/>
              <a:gdLst/>
              <a:ahLst/>
              <a:cxnLst>
                <a:cxn ang="0">
                  <a:pos x="127" y="0"/>
                </a:cxn>
                <a:cxn ang="0">
                  <a:pos x="156" y="3"/>
                </a:cxn>
                <a:cxn ang="0">
                  <a:pos x="182" y="11"/>
                </a:cxn>
                <a:cxn ang="0">
                  <a:pos x="202" y="22"/>
                </a:cxn>
                <a:cxn ang="0">
                  <a:pos x="218" y="35"/>
                </a:cxn>
                <a:cxn ang="0">
                  <a:pos x="231" y="52"/>
                </a:cxn>
                <a:cxn ang="0">
                  <a:pos x="241" y="72"/>
                </a:cxn>
                <a:cxn ang="0">
                  <a:pos x="248" y="94"/>
                </a:cxn>
                <a:cxn ang="0">
                  <a:pos x="252" y="118"/>
                </a:cxn>
                <a:cxn ang="0">
                  <a:pos x="253" y="144"/>
                </a:cxn>
                <a:cxn ang="0">
                  <a:pos x="250" y="176"/>
                </a:cxn>
                <a:cxn ang="0">
                  <a:pos x="240" y="207"/>
                </a:cxn>
                <a:cxn ang="0">
                  <a:pos x="225" y="233"/>
                </a:cxn>
                <a:cxn ang="0">
                  <a:pos x="206" y="255"/>
                </a:cxn>
                <a:cxn ang="0">
                  <a:pos x="183" y="272"/>
                </a:cxn>
                <a:cxn ang="0">
                  <a:pos x="156" y="283"/>
                </a:cxn>
                <a:cxn ang="0">
                  <a:pos x="127" y="286"/>
                </a:cxn>
                <a:cxn ang="0">
                  <a:pos x="98" y="283"/>
                </a:cxn>
                <a:cxn ang="0">
                  <a:pos x="71" y="272"/>
                </a:cxn>
                <a:cxn ang="0">
                  <a:pos x="47" y="255"/>
                </a:cxn>
                <a:cxn ang="0">
                  <a:pos x="28" y="233"/>
                </a:cxn>
                <a:cxn ang="0">
                  <a:pos x="13" y="207"/>
                </a:cxn>
                <a:cxn ang="0">
                  <a:pos x="3" y="176"/>
                </a:cxn>
                <a:cxn ang="0">
                  <a:pos x="0" y="144"/>
                </a:cxn>
                <a:cxn ang="0">
                  <a:pos x="1" y="118"/>
                </a:cxn>
                <a:cxn ang="0">
                  <a:pos x="6" y="94"/>
                </a:cxn>
                <a:cxn ang="0">
                  <a:pos x="13" y="70"/>
                </a:cxn>
                <a:cxn ang="0">
                  <a:pos x="23" y="50"/>
                </a:cxn>
                <a:cxn ang="0">
                  <a:pos x="37" y="33"/>
                </a:cxn>
                <a:cxn ang="0">
                  <a:pos x="54" y="18"/>
                </a:cxn>
                <a:cxn ang="0">
                  <a:pos x="75" y="7"/>
                </a:cxn>
                <a:cxn ang="0">
                  <a:pos x="99" y="1"/>
                </a:cxn>
                <a:cxn ang="0">
                  <a:pos x="127" y="0"/>
                </a:cxn>
              </a:cxnLst>
              <a:rect l="0" t="0" r="r" b="b"/>
              <a:pathLst>
                <a:path w="253" h="286">
                  <a:moveTo>
                    <a:pt x="127" y="0"/>
                  </a:moveTo>
                  <a:lnTo>
                    <a:pt x="156" y="3"/>
                  </a:lnTo>
                  <a:lnTo>
                    <a:pt x="182" y="11"/>
                  </a:lnTo>
                  <a:lnTo>
                    <a:pt x="202" y="22"/>
                  </a:lnTo>
                  <a:lnTo>
                    <a:pt x="218" y="35"/>
                  </a:lnTo>
                  <a:lnTo>
                    <a:pt x="231" y="52"/>
                  </a:lnTo>
                  <a:lnTo>
                    <a:pt x="241" y="72"/>
                  </a:lnTo>
                  <a:lnTo>
                    <a:pt x="248" y="94"/>
                  </a:lnTo>
                  <a:lnTo>
                    <a:pt x="252" y="118"/>
                  </a:lnTo>
                  <a:lnTo>
                    <a:pt x="253" y="144"/>
                  </a:lnTo>
                  <a:lnTo>
                    <a:pt x="250" y="176"/>
                  </a:lnTo>
                  <a:lnTo>
                    <a:pt x="240" y="207"/>
                  </a:lnTo>
                  <a:lnTo>
                    <a:pt x="225" y="233"/>
                  </a:lnTo>
                  <a:lnTo>
                    <a:pt x="206" y="255"/>
                  </a:lnTo>
                  <a:lnTo>
                    <a:pt x="183" y="272"/>
                  </a:lnTo>
                  <a:lnTo>
                    <a:pt x="156" y="283"/>
                  </a:lnTo>
                  <a:lnTo>
                    <a:pt x="127" y="286"/>
                  </a:lnTo>
                  <a:lnTo>
                    <a:pt x="98" y="283"/>
                  </a:lnTo>
                  <a:lnTo>
                    <a:pt x="71" y="272"/>
                  </a:lnTo>
                  <a:lnTo>
                    <a:pt x="47" y="255"/>
                  </a:lnTo>
                  <a:lnTo>
                    <a:pt x="28" y="233"/>
                  </a:lnTo>
                  <a:lnTo>
                    <a:pt x="13" y="207"/>
                  </a:lnTo>
                  <a:lnTo>
                    <a:pt x="3" y="176"/>
                  </a:lnTo>
                  <a:lnTo>
                    <a:pt x="0" y="144"/>
                  </a:lnTo>
                  <a:lnTo>
                    <a:pt x="1" y="118"/>
                  </a:lnTo>
                  <a:lnTo>
                    <a:pt x="6" y="94"/>
                  </a:lnTo>
                  <a:lnTo>
                    <a:pt x="13" y="70"/>
                  </a:lnTo>
                  <a:lnTo>
                    <a:pt x="23" y="50"/>
                  </a:lnTo>
                  <a:lnTo>
                    <a:pt x="37" y="33"/>
                  </a:lnTo>
                  <a:lnTo>
                    <a:pt x="54" y="18"/>
                  </a:lnTo>
                  <a:lnTo>
                    <a:pt x="75" y="7"/>
                  </a:lnTo>
                  <a:lnTo>
                    <a:pt x="99" y="1"/>
                  </a:lnTo>
                  <a:lnTo>
                    <a:pt x="12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47" name="Freeform 13"/>
            <p:cNvSpPr>
              <a:spLocks/>
            </p:cNvSpPr>
            <p:nvPr/>
          </p:nvSpPr>
          <p:spPr bwMode="auto">
            <a:xfrm>
              <a:off x="7161213" y="2919413"/>
              <a:ext cx="334963" cy="379413"/>
            </a:xfrm>
            <a:custGeom>
              <a:avLst/>
              <a:gdLst/>
              <a:ahLst/>
              <a:cxnLst>
                <a:cxn ang="0">
                  <a:pos x="105" y="0"/>
                </a:cxn>
                <a:cxn ang="0">
                  <a:pos x="132" y="3"/>
                </a:cxn>
                <a:cxn ang="0">
                  <a:pos x="155" y="11"/>
                </a:cxn>
                <a:cxn ang="0">
                  <a:pos x="173" y="22"/>
                </a:cxn>
                <a:cxn ang="0">
                  <a:pos x="188" y="36"/>
                </a:cxn>
                <a:cxn ang="0">
                  <a:pos x="199" y="53"/>
                </a:cxn>
                <a:cxn ang="0">
                  <a:pos x="206" y="73"/>
                </a:cxn>
                <a:cxn ang="0">
                  <a:pos x="210" y="95"/>
                </a:cxn>
                <a:cxn ang="0">
                  <a:pos x="211" y="119"/>
                </a:cxn>
                <a:cxn ang="0">
                  <a:pos x="208" y="146"/>
                </a:cxn>
                <a:cxn ang="0">
                  <a:pos x="200" y="172"/>
                </a:cxn>
                <a:cxn ang="0">
                  <a:pos x="188" y="194"/>
                </a:cxn>
                <a:cxn ang="0">
                  <a:pos x="171" y="212"/>
                </a:cxn>
                <a:cxn ang="0">
                  <a:pos x="151" y="227"/>
                </a:cxn>
                <a:cxn ang="0">
                  <a:pos x="130" y="235"/>
                </a:cxn>
                <a:cxn ang="0">
                  <a:pos x="105" y="239"/>
                </a:cxn>
                <a:cxn ang="0">
                  <a:pos x="81" y="235"/>
                </a:cxn>
                <a:cxn ang="0">
                  <a:pos x="59" y="227"/>
                </a:cxn>
                <a:cxn ang="0">
                  <a:pos x="40" y="212"/>
                </a:cxn>
                <a:cxn ang="0">
                  <a:pos x="23" y="194"/>
                </a:cxn>
                <a:cxn ang="0">
                  <a:pos x="11" y="172"/>
                </a:cxn>
                <a:cxn ang="0">
                  <a:pos x="2" y="146"/>
                </a:cxn>
                <a:cxn ang="0">
                  <a:pos x="0" y="119"/>
                </a:cxn>
                <a:cxn ang="0">
                  <a:pos x="1" y="95"/>
                </a:cxn>
                <a:cxn ang="0">
                  <a:pos x="6" y="73"/>
                </a:cxn>
                <a:cxn ang="0">
                  <a:pos x="13" y="52"/>
                </a:cxn>
                <a:cxn ang="0">
                  <a:pos x="24" y="34"/>
                </a:cxn>
                <a:cxn ang="0">
                  <a:pos x="39" y="19"/>
                </a:cxn>
                <a:cxn ang="0">
                  <a:pos x="57" y="8"/>
                </a:cxn>
                <a:cxn ang="0">
                  <a:pos x="79" y="1"/>
                </a:cxn>
                <a:cxn ang="0">
                  <a:pos x="105" y="0"/>
                </a:cxn>
              </a:cxnLst>
              <a:rect l="0" t="0" r="r" b="b"/>
              <a:pathLst>
                <a:path w="211" h="239">
                  <a:moveTo>
                    <a:pt x="105" y="0"/>
                  </a:moveTo>
                  <a:lnTo>
                    <a:pt x="132" y="3"/>
                  </a:lnTo>
                  <a:lnTo>
                    <a:pt x="155" y="11"/>
                  </a:lnTo>
                  <a:lnTo>
                    <a:pt x="173" y="22"/>
                  </a:lnTo>
                  <a:lnTo>
                    <a:pt x="188" y="36"/>
                  </a:lnTo>
                  <a:lnTo>
                    <a:pt x="199" y="53"/>
                  </a:lnTo>
                  <a:lnTo>
                    <a:pt x="206" y="73"/>
                  </a:lnTo>
                  <a:lnTo>
                    <a:pt x="210" y="95"/>
                  </a:lnTo>
                  <a:lnTo>
                    <a:pt x="211" y="119"/>
                  </a:lnTo>
                  <a:lnTo>
                    <a:pt x="208" y="146"/>
                  </a:lnTo>
                  <a:lnTo>
                    <a:pt x="200" y="172"/>
                  </a:lnTo>
                  <a:lnTo>
                    <a:pt x="188" y="194"/>
                  </a:lnTo>
                  <a:lnTo>
                    <a:pt x="171" y="212"/>
                  </a:lnTo>
                  <a:lnTo>
                    <a:pt x="151" y="227"/>
                  </a:lnTo>
                  <a:lnTo>
                    <a:pt x="130" y="235"/>
                  </a:lnTo>
                  <a:lnTo>
                    <a:pt x="105" y="239"/>
                  </a:lnTo>
                  <a:lnTo>
                    <a:pt x="81" y="235"/>
                  </a:lnTo>
                  <a:lnTo>
                    <a:pt x="59" y="227"/>
                  </a:lnTo>
                  <a:lnTo>
                    <a:pt x="40" y="212"/>
                  </a:lnTo>
                  <a:lnTo>
                    <a:pt x="23" y="194"/>
                  </a:lnTo>
                  <a:lnTo>
                    <a:pt x="11" y="172"/>
                  </a:lnTo>
                  <a:lnTo>
                    <a:pt x="2" y="146"/>
                  </a:lnTo>
                  <a:lnTo>
                    <a:pt x="0" y="119"/>
                  </a:lnTo>
                  <a:lnTo>
                    <a:pt x="1" y="95"/>
                  </a:lnTo>
                  <a:lnTo>
                    <a:pt x="6" y="73"/>
                  </a:lnTo>
                  <a:lnTo>
                    <a:pt x="13" y="52"/>
                  </a:lnTo>
                  <a:lnTo>
                    <a:pt x="24" y="34"/>
                  </a:lnTo>
                  <a:lnTo>
                    <a:pt x="39" y="19"/>
                  </a:lnTo>
                  <a:lnTo>
                    <a:pt x="57" y="8"/>
                  </a:lnTo>
                  <a:lnTo>
                    <a:pt x="79" y="1"/>
                  </a:lnTo>
                  <a:lnTo>
                    <a:pt x="1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48" name="Freeform 14"/>
            <p:cNvSpPr>
              <a:spLocks/>
            </p:cNvSpPr>
            <p:nvPr/>
          </p:nvSpPr>
          <p:spPr bwMode="auto">
            <a:xfrm>
              <a:off x="6173788" y="2919413"/>
              <a:ext cx="336550" cy="379413"/>
            </a:xfrm>
            <a:custGeom>
              <a:avLst/>
              <a:gdLst/>
              <a:ahLst/>
              <a:cxnLst>
                <a:cxn ang="0">
                  <a:pos x="105" y="0"/>
                </a:cxn>
                <a:cxn ang="0">
                  <a:pos x="133" y="3"/>
                </a:cxn>
                <a:cxn ang="0">
                  <a:pos x="156" y="11"/>
                </a:cxn>
                <a:cxn ang="0">
                  <a:pos x="174" y="22"/>
                </a:cxn>
                <a:cxn ang="0">
                  <a:pos x="189" y="36"/>
                </a:cxn>
                <a:cxn ang="0">
                  <a:pos x="200" y="53"/>
                </a:cxn>
                <a:cxn ang="0">
                  <a:pos x="207" y="73"/>
                </a:cxn>
                <a:cxn ang="0">
                  <a:pos x="211" y="95"/>
                </a:cxn>
                <a:cxn ang="0">
                  <a:pos x="212" y="119"/>
                </a:cxn>
                <a:cxn ang="0">
                  <a:pos x="210" y="146"/>
                </a:cxn>
                <a:cxn ang="0">
                  <a:pos x="201" y="172"/>
                </a:cxn>
                <a:cxn ang="0">
                  <a:pos x="189" y="194"/>
                </a:cxn>
                <a:cxn ang="0">
                  <a:pos x="172" y="212"/>
                </a:cxn>
                <a:cxn ang="0">
                  <a:pos x="153" y="227"/>
                </a:cxn>
                <a:cxn ang="0">
                  <a:pos x="129" y="235"/>
                </a:cxn>
                <a:cxn ang="0">
                  <a:pos x="105" y="239"/>
                </a:cxn>
                <a:cxn ang="0">
                  <a:pos x="81" y="235"/>
                </a:cxn>
                <a:cxn ang="0">
                  <a:pos x="59" y="227"/>
                </a:cxn>
                <a:cxn ang="0">
                  <a:pos x="40" y="212"/>
                </a:cxn>
                <a:cxn ang="0">
                  <a:pos x="23" y="194"/>
                </a:cxn>
                <a:cxn ang="0">
                  <a:pos x="11" y="172"/>
                </a:cxn>
                <a:cxn ang="0">
                  <a:pos x="2" y="146"/>
                </a:cxn>
                <a:cxn ang="0">
                  <a:pos x="0" y="119"/>
                </a:cxn>
                <a:cxn ang="0">
                  <a:pos x="1" y="95"/>
                </a:cxn>
                <a:cxn ang="0">
                  <a:pos x="6" y="73"/>
                </a:cxn>
                <a:cxn ang="0">
                  <a:pos x="13" y="52"/>
                </a:cxn>
                <a:cxn ang="0">
                  <a:pos x="25" y="34"/>
                </a:cxn>
                <a:cxn ang="0">
                  <a:pos x="40" y="19"/>
                </a:cxn>
                <a:cxn ang="0">
                  <a:pos x="58" y="8"/>
                </a:cxn>
                <a:cxn ang="0">
                  <a:pos x="80" y="1"/>
                </a:cxn>
                <a:cxn ang="0">
                  <a:pos x="105" y="0"/>
                </a:cxn>
              </a:cxnLst>
              <a:rect l="0" t="0" r="r" b="b"/>
              <a:pathLst>
                <a:path w="212" h="239">
                  <a:moveTo>
                    <a:pt x="105" y="0"/>
                  </a:moveTo>
                  <a:lnTo>
                    <a:pt x="133" y="3"/>
                  </a:lnTo>
                  <a:lnTo>
                    <a:pt x="156" y="11"/>
                  </a:lnTo>
                  <a:lnTo>
                    <a:pt x="174" y="22"/>
                  </a:lnTo>
                  <a:lnTo>
                    <a:pt x="189" y="36"/>
                  </a:lnTo>
                  <a:lnTo>
                    <a:pt x="200" y="53"/>
                  </a:lnTo>
                  <a:lnTo>
                    <a:pt x="207" y="73"/>
                  </a:lnTo>
                  <a:lnTo>
                    <a:pt x="211" y="95"/>
                  </a:lnTo>
                  <a:lnTo>
                    <a:pt x="212" y="119"/>
                  </a:lnTo>
                  <a:lnTo>
                    <a:pt x="210" y="146"/>
                  </a:lnTo>
                  <a:lnTo>
                    <a:pt x="201" y="172"/>
                  </a:lnTo>
                  <a:lnTo>
                    <a:pt x="189" y="194"/>
                  </a:lnTo>
                  <a:lnTo>
                    <a:pt x="172" y="212"/>
                  </a:lnTo>
                  <a:lnTo>
                    <a:pt x="153" y="227"/>
                  </a:lnTo>
                  <a:lnTo>
                    <a:pt x="129" y="235"/>
                  </a:lnTo>
                  <a:lnTo>
                    <a:pt x="105" y="239"/>
                  </a:lnTo>
                  <a:lnTo>
                    <a:pt x="81" y="235"/>
                  </a:lnTo>
                  <a:lnTo>
                    <a:pt x="59" y="227"/>
                  </a:lnTo>
                  <a:lnTo>
                    <a:pt x="40" y="212"/>
                  </a:lnTo>
                  <a:lnTo>
                    <a:pt x="23" y="194"/>
                  </a:lnTo>
                  <a:lnTo>
                    <a:pt x="11" y="172"/>
                  </a:lnTo>
                  <a:lnTo>
                    <a:pt x="2" y="146"/>
                  </a:lnTo>
                  <a:lnTo>
                    <a:pt x="0" y="119"/>
                  </a:lnTo>
                  <a:lnTo>
                    <a:pt x="1" y="95"/>
                  </a:lnTo>
                  <a:lnTo>
                    <a:pt x="6" y="73"/>
                  </a:lnTo>
                  <a:lnTo>
                    <a:pt x="13" y="52"/>
                  </a:lnTo>
                  <a:lnTo>
                    <a:pt x="25" y="34"/>
                  </a:lnTo>
                  <a:lnTo>
                    <a:pt x="40" y="19"/>
                  </a:lnTo>
                  <a:lnTo>
                    <a:pt x="58" y="8"/>
                  </a:lnTo>
                  <a:lnTo>
                    <a:pt x="80" y="1"/>
                  </a:lnTo>
                  <a:lnTo>
                    <a:pt x="1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49" name="Freeform 15"/>
            <p:cNvSpPr>
              <a:spLocks/>
            </p:cNvSpPr>
            <p:nvPr/>
          </p:nvSpPr>
          <p:spPr bwMode="auto">
            <a:xfrm>
              <a:off x="5961063" y="3308351"/>
              <a:ext cx="674688" cy="355600"/>
            </a:xfrm>
            <a:custGeom>
              <a:avLst/>
              <a:gdLst/>
              <a:ahLst/>
              <a:cxnLst>
                <a:cxn ang="0">
                  <a:pos x="319" y="0"/>
                </a:cxn>
                <a:cxn ang="0">
                  <a:pos x="348" y="7"/>
                </a:cxn>
                <a:cxn ang="0">
                  <a:pos x="373" y="17"/>
                </a:cxn>
                <a:cxn ang="0">
                  <a:pos x="391" y="27"/>
                </a:cxn>
                <a:cxn ang="0">
                  <a:pos x="404" y="36"/>
                </a:cxn>
                <a:cxn ang="0">
                  <a:pos x="414" y="45"/>
                </a:cxn>
                <a:cxn ang="0">
                  <a:pos x="420" y="52"/>
                </a:cxn>
                <a:cxn ang="0">
                  <a:pos x="424" y="58"/>
                </a:cxn>
                <a:cxn ang="0">
                  <a:pos x="425" y="60"/>
                </a:cxn>
                <a:cxn ang="0">
                  <a:pos x="393" y="68"/>
                </a:cxn>
                <a:cxn ang="0">
                  <a:pos x="364" y="80"/>
                </a:cxn>
                <a:cxn ang="0">
                  <a:pos x="340" y="96"/>
                </a:cxn>
                <a:cxn ang="0">
                  <a:pos x="318" y="113"/>
                </a:cxn>
                <a:cxn ang="0">
                  <a:pos x="300" y="133"/>
                </a:cxn>
                <a:cxn ang="0">
                  <a:pos x="285" y="151"/>
                </a:cxn>
                <a:cxn ang="0">
                  <a:pos x="273" y="171"/>
                </a:cxn>
                <a:cxn ang="0">
                  <a:pos x="263" y="188"/>
                </a:cxn>
                <a:cxn ang="0">
                  <a:pos x="256" y="202"/>
                </a:cxn>
                <a:cxn ang="0">
                  <a:pos x="251" y="213"/>
                </a:cxn>
                <a:cxn ang="0">
                  <a:pos x="249" y="222"/>
                </a:cxn>
                <a:cxn ang="0">
                  <a:pos x="248" y="224"/>
                </a:cxn>
                <a:cxn ang="0">
                  <a:pos x="158" y="224"/>
                </a:cxn>
                <a:cxn ang="0">
                  <a:pos x="123" y="222"/>
                </a:cxn>
                <a:cxn ang="0">
                  <a:pos x="92" y="218"/>
                </a:cxn>
                <a:cxn ang="0">
                  <a:pos x="67" y="214"/>
                </a:cxn>
                <a:cxn ang="0">
                  <a:pos x="48" y="211"/>
                </a:cxn>
                <a:cxn ang="0">
                  <a:pos x="31" y="207"/>
                </a:cxn>
                <a:cxn ang="0">
                  <a:pos x="19" y="202"/>
                </a:cxn>
                <a:cxn ang="0">
                  <a:pos x="10" y="199"/>
                </a:cxn>
                <a:cxn ang="0">
                  <a:pos x="4" y="196"/>
                </a:cxn>
                <a:cxn ang="0">
                  <a:pos x="2" y="195"/>
                </a:cxn>
                <a:cxn ang="0">
                  <a:pos x="0" y="194"/>
                </a:cxn>
                <a:cxn ang="0">
                  <a:pos x="4" y="160"/>
                </a:cxn>
                <a:cxn ang="0">
                  <a:pos x="11" y="129"/>
                </a:cxn>
                <a:cxn ang="0">
                  <a:pos x="22" y="103"/>
                </a:cxn>
                <a:cxn ang="0">
                  <a:pos x="35" y="80"/>
                </a:cxn>
                <a:cxn ang="0">
                  <a:pos x="51" y="62"/>
                </a:cxn>
                <a:cxn ang="0">
                  <a:pos x="67" y="46"/>
                </a:cxn>
                <a:cxn ang="0">
                  <a:pos x="83" y="34"/>
                </a:cxn>
                <a:cxn ang="0">
                  <a:pos x="101" y="24"/>
                </a:cxn>
                <a:cxn ang="0">
                  <a:pos x="116" y="17"/>
                </a:cxn>
                <a:cxn ang="0">
                  <a:pos x="129" y="12"/>
                </a:cxn>
                <a:cxn ang="0">
                  <a:pos x="139" y="8"/>
                </a:cxn>
                <a:cxn ang="0">
                  <a:pos x="146" y="6"/>
                </a:cxn>
                <a:cxn ang="0">
                  <a:pos x="148" y="6"/>
                </a:cxn>
                <a:cxn ang="0">
                  <a:pos x="176" y="22"/>
                </a:cxn>
                <a:cxn ang="0">
                  <a:pos x="202" y="32"/>
                </a:cxn>
                <a:cxn ang="0">
                  <a:pos x="225" y="35"/>
                </a:cxn>
                <a:cxn ang="0">
                  <a:pos x="245" y="35"/>
                </a:cxn>
                <a:cxn ang="0">
                  <a:pos x="265" y="32"/>
                </a:cxn>
                <a:cxn ang="0">
                  <a:pos x="280" y="27"/>
                </a:cxn>
                <a:cxn ang="0">
                  <a:pos x="294" y="19"/>
                </a:cxn>
                <a:cxn ang="0">
                  <a:pos x="305" y="12"/>
                </a:cxn>
                <a:cxn ang="0">
                  <a:pos x="313" y="6"/>
                </a:cxn>
                <a:cxn ang="0">
                  <a:pos x="319" y="0"/>
                </a:cxn>
              </a:cxnLst>
              <a:rect l="0" t="0" r="r" b="b"/>
              <a:pathLst>
                <a:path w="425" h="224">
                  <a:moveTo>
                    <a:pt x="319" y="0"/>
                  </a:moveTo>
                  <a:lnTo>
                    <a:pt x="348" y="7"/>
                  </a:lnTo>
                  <a:lnTo>
                    <a:pt x="373" y="17"/>
                  </a:lnTo>
                  <a:lnTo>
                    <a:pt x="391" y="27"/>
                  </a:lnTo>
                  <a:lnTo>
                    <a:pt x="404" y="36"/>
                  </a:lnTo>
                  <a:lnTo>
                    <a:pt x="414" y="45"/>
                  </a:lnTo>
                  <a:lnTo>
                    <a:pt x="420" y="52"/>
                  </a:lnTo>
                  <a:lnTo>
                    <a:pt x="424" y="58"/>
                  </a:lnTo>
                  <a:lnTo>
                    <a:pt x="425" y="60"/>
                  </a:lnTo>
                  <a:lnTo>
                    <a:pt x="393" y="68"/>
                  </a:lnTo>
                  <a:lnTo>
                    <a:pt x="364" y="80"/>
                  </a:lnTo>
                  <a:lnTo>
                    <a:pt x="340" y="96"/>
                  </a:lnTo>
                  <a:lnTo>
                    <a:pt x="318" y="113"/>
                  </a:lnTo>
                  <a:lnTo>
                    <a:pt x="300" y="133"/>
                  </a:lnTo>
                  <a:lnTo>
                    <a:pt x="285" y="151"/>
                  </a:lnTo>
                  <a:lnTo>
                    <a:pt x="273" y="171"/>
                  </a:lnTo>
                  <a:lnTo>
                    <a:pt x="263" y="188"/>
                  </a:lnTo>
                  <a:lnTo>
                    <a:pt x="256" y="202"/>
                  </a:lnTo>
                  <a:lnTo>
                    <a:pt x="251" y="213"/>
                  </a:lnTo>
                  <a:lnTo>
                    <a:pt x="249" y="222"/>
                  </a:lnTo>
                  <a:lnTo>
                    <a:pt x="248" y="224"/>
                  </a:lnTo>
                  <a:lnTo>
                    <a:pt x="158" y="224"/>
                  </a:lnTo>
                  <a:lnTo>
                    <a:pt x="123" y="222"/>
                  </a:lnTo>
                  <a:lnTo>
                    <a:pt x="92" y="218"/>
                  </a:lnTo>
                  <a:lnTo>
                    <a:pt x="67" y="214"/>
                  </a:lnTo>
                  <a:lnTo>
                    <a:pt x="48" y="211"/>
                  </a:lnTo>
                  <a:lnTo>
                    <a:pt x="31" y="207"/>
                  </a:lnTo>
                  <a:lnTo>
                    <a:pt x="19" y="202"/>
                  </a:lnTo>
                  <a:lnTo>
                    <a:pt x="10" y="199"/>
                  </a:lnTo>
                  <a:lnTo>
                    <a:pt x="4" y="196"/>
                  </a:lnTo>
                  <a:lnTo>
                    <a:pt x="2" y="195"/>
                  </a:lnTo>
                  <a:lnTo>
                    <a:pt x="0" y="194"/>
                  </a:lnTo>
                  <a:lnTo>
                    <a:pt x="4" y="160"/>
                  </a:lnTo>
                  <a:lnTo>
                    <a:pt x="11" y="129"/>
                  </a:lnTo>
                  <a:lnTo>
                    <a:pt x="22" y="103"/>
                  </a:lnTo>
                  <a:lnTo>
                    <a:pt x="35" y="80"/>
                  </a:lnTo>
                  <a:lnTo>
                    <a:pt x="51" y="62"/>
                  </a:lnTo>
                  <a:lnTo>
                    <a:pt x="67" y="46"/>
                  </a:lnTo>
                  <a:lnTo>
                    <a:pt x="83" y="34"/>
                  </a:lnTo>
                  <a:lnTo>
                    <a:pt x="101" y="24"/>
                  </a:lnTo>
                  <a:lnTo>
                    <a:pt x="116" y="17"/>
                  </a:lnTo>
                  <a:lnTo>
                    <a:pt x="129" y="12"/>
                  </a:lnTo>
                  <a:lnTo>
                    <a:pt x="139" y="8"/>
                  </a:lnTo>
                  <a:lnTo>
                    <a:pt x="146" y="6"/>
                  </a:lnTo>
                  <a:lnTo>
                    <a:pt x="148" y="6"/>
                  </a:lnTo>
                  <a:lnTo>
                    <a:pt x="176" y="22"/>
                  </a:lnTo>
                  <a:lnTo>
                    <a:pt x="202" y="32"/>
                  </a:lnTo>
                  <a:lnTo>
                    <a:pt x="225" y="35"/>
                  </a:lnTo>
                  <a:lnTo>
                    <a:pt x="245" y="35"/>
                  </a:lnTo>
                  <a:lnTo>
                    <a:pt x="265" y="32"/>
                  </a:lnTo>
                  <a:lnTo>
                    <a:pt x="280" y="27"/>
                  </a:lnTo>
                  <a:lnTo>
                    <a:pt x="294" y="19"/>
                  </a:lnTo>
                  <a:lnTo>
                    <a:pt x="305" y="12"/>
                  </a:lnTo>
                  <a:lnTo>
                    <a:pt x="313" y="6"/>
                  </a:lnTo>
                  <a:lnTo>
                    <a:pt x="3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50" name="Freeform 16"/>
            <p:cNvSpPr>
              <a:spLocks/>
            </p:cNvSpPr>
            <p:nvPr/>
          </p:nvSpPr>
          <p:spPr bwMode="auto">
            <a:xfrm>
              <a:off x="6383338" y="3449638"/>
              <a:ext cx="900113" cy="436563"/>
            </a:xfrm>
            <a:custGeom>
              <a:avLst/>
              <a:gdLst/>
              <a:ahLst/>
              <a:cxnLst>
                <a:cxn ang="0">
                  <a:pos x="377" y="0"/>
                </a:cxn>
                <a:cxn ang="0">
                  <a:pos x="411" y="7"/>
                </a:cxn>
                <a:cxn ang="0">
                  <a:pos x="441" y="19"/>
                </a:cxn>
                <a:cxn ang="0">
                  <a:pos x="467" y="34"/>
                </a:cxn>
                <a:cxn ang="0">
                  <a:pos x="490" y="51"/>
                </a:cxn>
                <a:cxn ang="0">
                  <a:pos x="508" y="71"/>
                </a:cxn>
                <a:cxn ang="0">
                  <a:pos x="523" y="91"/>
                </a:cxn>
                <a:cxn ang="0">
                  <a:pos x="536" y="112"/>
                </a:cxn>
                <a:cxn ang="0">
                  <a:pos x="546" y="134"/>
                </a:cxn>
                <a:cxn ang="0">
                  <a:pos x="553" y="155"/>
                </a:cxn>
                <a:cxn ang="0">
                  <a:pos x="559" y="174"/>
                </a:cxn>
                <a:cxn ang="0">
                  <a:pos x="563" y="191"/>
                </a:cxn>
                <a:cxn ang="0">
                  <a:pos x="565" y="206"/>
                </a:cxn>
                <a:cxn ang="0">
                  <a:pos x="566" y="217"/>
                </a:cxn>
                <a:cxn ang="0">
                  <a:pos x="567" y="224"/>
                </a:cxn>
                <a:cxn ang="0">
                  <a:pos x="567" y="227"/>
                </a:cxn>
                <a:cxn ang="0">
                  <a:pos x="502" y="246"/>
                </a:cxn>
                <a:cxn ang="0">
                  <a:pos x="439" y="260"/>
                </a:cxn>
                <a:cxn ang="0">
                  <a:pos x="380" y="269"/>
                </a:cxn>
                <a:cxn ang="0">
                  <a:pos x="324" y="274"/>
                </a:cxn>
                <a:cxn ang="0">
                  <a:pos x="272" y="275"/>
                </a:cxn>
                <a:cxn ang="0">
                  <a:pos x="223" y="274"/>
                </a:cxn>
                <a:cxn ang="0">
                  <a:pos x="178" y="269"/>
                </a:cxn>
                <a:cxn ang="0">
                  <a:pos x="138" y="264"/>
                </a:cxn>
                <a:cxn ang="0">
                  <a:pos x="103" y="257"/>
                </a:cxn>
                <a:cxn ang="0">
                  <a:pos x="73" y="250"/>
                </a:cxn>
                <a:cxn ang="0">
                  <a:pos x="47" y="242"/>
                </a:cxn>
                <a:cxn ang="0">
                  <a:pos x="27" y="235"/>
                </a:cxn>
                <a:cxn ang="0">
                  <a:pos x="12" y="229"/>
                </a:cxn>
                <a:cxn ang="0">
                  <a:pos x="4" y="225"/>
                </a:cxn>
                <a:cxn ang="0">
                  <a:pos x="0" y="224"/>
                </a:cxn>
                <a:cxn ang="0">
                  <a:pos x="2" y="188"/>
                </a:cxn>
                <a:cxn ang="0">
                  <a:pos x="8" y="155"/>
                </a:cxn>
                <a:cxn ang="0">
                  <a:pos x="19" y="127"/>
                </a:cxn>
                <a:cxn ang="0">
                  <a:pos x="31" y="101"/>
                </a:cxn>
                <a:cxn ang="0">
                  <a:pos x="47" y="80"/>
                </a:cxn>
                <a:cxn ang="0">
                  <a:pos x="63" y="62"/>
                </a:cxn>
                <a:cxn ang="0">
                  <a:pos x="81" y="46"/>
                </a:cxn>
                <a:cxn ang="0">
                  <a:pos x="98" y="34"/>
                </a:cxn>
                <a:cxn ang="0">
                  <a:pos x="116" y="24"/>
                </a:cxn>
                <a:cxn ang="0">
                  <a:pos x="132" y="17"/>
                </a:cxn>
                <a:cxn ang="0">
                  <a:pos x="147" y="11"/>
                </a:cxn>
                <a:cxn ang="0">
                  <a:pos x="160" y="7"/>
                </a:cxn>
                <a:cxn ang="0">
                  <a:pos x="170" y="4"/>
                </a:cxn>
                <a:cxn ang="0">
                  <a:pos x="176" y="2"/>
                </a:cxn>
                <a:cxn ang="0">
                  <a:pos x="178" y="2"/>
                </a:cxn>
                <a:cxn ang="0">
                  <a:pos x="207" y="21"/>
                </a:cxn>
                <a:cxn ang="0">
                  <a:pos x="236" y="32"/>
                </a:cxn>
                <a:cxn ang="0">
                  <a:pos x="262" y="36"/>
                </a:cxn>
                <a:cxn ang="0">
                  <a:pos x="286" y="38"/>
                </a:cxn>
                <a:cxn ang="0">
                  <a:pos x="309" y="34"/>
                </a:cxn>
                <a:cxn ang="0">
                  <a:pos x="329" y="28"/>
                </a:cxn>
                <a:cxn ang="0">
                  <a:pos x="346" y="21"/>
                </a:cxn>
                <a:cxn ang="0">
                  <a:pos x="359" y="13"/>
                </a:cxn>
                <a:cxn ang="0">
                  <a:pos x="369" y="7"/>
                </a:cxn>
                <a:cxn ang="0">
                  <a:pos x="375" y="2"/>
                </a:cxn>
                <a:cxn ang="0">
                  <a:pos x="377" y="0"/>
                </a:cxn>
              </a:cxnLst>
              <a:rect l="0" t="0" r="r" b="b"/>
              <a:pathLst>
                <a:path w="567" h="275">
                  <a:moveTo>
                    <a:pt x="377" y="0"/>
                  </a:moveTo>
                  <a:lnTo>
                    <a:pt x="411" y="7"/>
                  </a:lnTo>
                  <a:lnTo>
                    <a:pt x="441" y="19"/>
                  </a:lnTo>
                  <a:lnTo>
                    <a:pt x="467" y="34"/>
                  </a:lnTo>
                  <a:lnTo>
                    <a:pt x="490" y="51"/>
                  </a:lnTo>
                  <a:lnTo>
                    <a:pt x="508" y="71"/>
                  </a:lnTo>
                  <a:lnTo>
                    <a:pt x="523" y="91"/>
                  </a:lnTo>
                  <a:lnTo>
                    <a:pt x="536" y="112"/>
                  </a:lnTo>
                  <a:lnTo>
                    <a:pt x="546" y="134"/>
                  </a:lnTo>
                  <a:lnTo>
                    <a:pt x="553" y="155"/>
                  </a:lnTo>
                  <a:lnTo>
                    <a:pt x="559" y="174"/>
                  </a:lnTo>
                  <a:lnTo>
                    <a:pt x="563" y="191"/>
                  </a:lnTo>
                  <a:lnTo>
                    <a:pt x="565" y="206"/>
                  </a:lnTo>
                  <a:lnTo>
                    <a:pt x="566" y="217"/>
                  </a:lnTo>
                  <a:lnTo>
                    <a:pt x="567" y="224"/>
                  </a:lnTo>
                  <a:lnTo>
                    <a:pt x="567" y="227"/>
                  </a:lnTo>
                  <a:lnTo>
                    <a:pt x="502" y="246"/>
                  </a:lnTo>
                  <a:lnTo>
                    <a:pt x="439" y="260"/>
                  </a:lnTo>
                  <a:lnTo>
                    <a:pt x="380" y="269"/>
                  </a:lnTo>
                  <a:lnTo>
                    <a:pt x="324" y="274"/>
                  </a:lnTo>
                  <a:lnTo>
                    <a:pt x="272" y="275"/>
                  </a:lnTo>
                  <a:lnTo>
                    <a:pt x="223" y="274"/>
                  </a:lnTo>
                  <a:lnTo>
                    <a:pt x="178" y="269"/>
                  </a:lnTo>
                  <a:lnTo>
                    <a:pt x="138" y="264"/>
                  </a:lnTo>
                  <a:lnTo>
                    <a:pt x="103" y="257"/>
                  </a:lnTo>
                  <a:lnTo>
                    <a:pt x="73" y="250"/>
                  </a:lnTo>
                  <a:lnTo>
                    <a:pt x="47" y="242"/>
                  </a:lnTo>
                  <a:lnTo>
                    <a:pt x="27" y="235"/>
                  </a:lnTo>
                  <a:lnTo>
                    <a:pt x="12" y="229"/>
                  </a:lnTo>
                  <a:lnTo>
                    <a:pt x="4" y="225"/>
                  </a:lnTo>
                  <a:lnTo>
                    <a:pt x="0" y="224"/>
                  </a:lnTo>
                  <a:lnTo>
                    <a:pt x="2" y="188"/>
                  </a:lnTo>
                  <a:lnTo>
                    <a:pt x="8" y="155"/>
                  </a:lnTo>
                  <a:lnTo>
                    <a:pt x="19" y="127"/>
                  </a:lnTo>
                  <a:lnTo>
                    <a:pt x="31" y="101"/>
                  </a:lnTo>
                  <a:lnTo>
                    <a:pt x="47" y="80"/>
                  </a:lnTo>
                  <a:lnTo>
                    <a:pt x="63" y="62"/>
                  </a:lnTo>
                  <a:lnTo>
                    <a:pt x="81" y="46"/>
                  </a:lnTo>
                  <a:lnTo>
                    <a:pt x="98" y="34"/>
                  </a:lnTo>
                  <a:lnTo>
                    <a:pt x="116" y="24"/>
                  </a:lnTo>
                  <a:lnTo>
                    <a:pt x="132" y="17"/>
                  </a:lnTo>
                  <a:lnTo>
                    <a:pt x="147" y="11"/>
                  </a:lnTo>
                  <a:lnTo>
                    <a:pt x="160" y="7"/>
                  </a:lnTo>
                  <a:lnTo>
                    <a:pt x="170" y="4"/>
                  </a:lnTo>
                  <a:lnTo>
                    <a:pt x="176" y="2"/>
                  </a:lnTo>
                  <a:lnTo>
                    <a:pt x="178" y="2"/>
                  </a:lnTo>
                  <a:lnTo>
                    <a:pt x="207" y="21"/>
                  </a:lnTo>
                  <a:lnTo>
                    <a:pt x="236" y="32"/>
                  </a:lnTo>
                  <a:lnTo>
                    <a:pt x="262" y="36"/>
                  </a:lnTo>
                  <a:lnTo>
                    <a:pt x="286" y="38"/>
                  </a:lnTo>
                  <a:lnTo>
                    <a:pt x="309" y="34"/>
                  </a:lnTo>
                  <a:lnTo>
                    <a:pt x="329" y="28"/>
                  </a:lnTo>
                  <a:lnTo>
                    <a:pt x="346" y="21"/>
                  </a:lnTo>
                  <a:lnTo>
                    <a:pt x="359" y="13"/>
                  </a:lnTo>
                  <a:lnTo>
                    <a:pt x="369" y="7"/>
                  </a:lnTo>
                  <a:lnTo>
                    <a:pt x="375" y="2"/>
                  </a:lnTo>
                  <a:lnTo>
                    <a:pt x="37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51" name="Freeform 17"/>
            <p:cNvSpPr>
              <a:spLocks/>
            </p:cNvSpPr>
            <p:nvPr/>
          </p:nvSpPr>
          <p:spPr bwMode="auto">
            <a:xfrm>
              <a:off x="7038975" y="3311526"/>
              <a:ext cx="666750" cy="354013"/>
            </a:xfrm>
            <a:custGeom>
              <a:avLst/>
              <a:gdLst/>
              <a:ahLst/>
              <a:cxnLst>
                <a:cxn ang="0">
                  <a:pos x="91" y="0"/>
                </a:cxn>
                <a:cxn ang="0">
                  <a:pos x="117" y="17"/>
                </a:cxn>
                <a:cxn ang="0">
                  <a:pos x="142" y="27"/>
                </a:cxn>
                <a:cxn ang="0">
                  <a:pos x="165" y="32"/>
                </a:cxn>
                <a:cxn ang="0">
                  <a:pos x="188" y="33"/>
                </a:cxn>
                <a:cxn ang="0">
                  <a:pos x="208" y="31"/>
                </a:cxn>
                <a:cxn ang="0">
                  <a:pos x="226" y="26"/>
                </a:cxn>
                <a:cxn ang="0">
                  <a:pos x="253" y="12"/>
                </a:cxn>
                <a:cxn ang="0">
                  <a:pos x="262" y="6"/>
                </a:cxn>
                <a:cxn ang="0">
                  <a:pos x="267" y="2"/>
                </a:cxn>
                <a:cxn ang="0">
                  <a:pos x="270" y="0"/>
                </a:cxn>
                <a:cxn ang="0">
                  <a:pos x="301" y="10"/>
                </a:cxn>
                <a:cxn ang="0">
                  <a:pos x="329" y="23"/>
                </a:cxn>
                <a:cxn ang="0">
                  <a:pos x="351" y="38"/>
                </a:cxn>
                <a:cxn ang="0">
                  <a:pos x="370" y="55"/>
                </a:cxn>
                <a:cxn ang="0">
                  <a:pos x="385" y="72"/>
                </a:cxn>
                <a:cxn ang="0">
                  <a:pos x="397" y="92"/>
                </a:cxn>
                <a:cxn ang="0">
                  <a:pos x="406" y="110"/>
                </a:cxn>
                <a:cxn ang="0">
                  <a:pos x="412" y="127"/>
                </a:cxn>
                <a:cxn ang="0">
                  <a:pos x="416" y="144"/>
                </a:cxn>
                <a:cxn ang="0">
                  <a:pos x="419" y="159"/>
                </a:cxn>
                <a:cxn ang="0">
                  <a:pos x="420" y="171"/>
                </a:cxn>
                <a:cxn ang="0">
                  <a:pos x="420" y="189"/>
                </a:cxn>
                <a:cxn ang="0">
                  <a:pos x="393" y="200"/>
                </a:cxn>
                <a:cxn ang="0">
                  <a:pos x="365" y="209"/>
                </a:cxn>
                <a:cxn ang="0">
                  <a:pos x="335" y="215"/>
                </a:cxn>
                <a:cxn ang="0">
                  <a:pos x="305" y="220"/>
                </a:cxn>
                <a:cxn ang="0">
                  <a:pos x="276" y="222"/>
                </a:cxn>
                <a:cxn ang="0">
                  <a:pos x="248" y="223"/>
                </a:cxn>
                <a:cxn ang="0">
                  <a:pos x="224" y="223"/>
                </a:cxn>
                <a:cxn ang="0">
                  <a:pos x="202" y="222"/>
                </a:cxn>
                <a:cxn ang="0">
                  <a:pos x="186" y="222"/>
                </a:cxn>
                <a:cxn ang="0">
                  <a:pos x="175" y="221"/>
                </a:cxn>
                <a:cxn ang="0">
                  <a:pos x="171" y="221"/>
                </a:cxn>
                <a:cxn ang="0">
                  <a:pos x="156" y="184"/>
                </a:cxn>
                <a:cxn ang="0">
                  <a:pos x="137" y="154"/>
                </a:cxn>
                <a:cxn ang="0">
                  <a:pos x="117" y="128"/>
                </a:cxn>
                <a:cxn ang="0">
                  <a:pos x="96" y="108"/>
                </a:cxn>
                <a:cxn ang="0">
                  <a:pos x="76" y="91"/>
                </a:cxn>
                <a:cxn ang="0">
                  <a:pos x="56" y="78"/>
                </a:cxn>
                <a:cxn ang="0">
                  <a:pos x="38" y="70"/>
                </a:cxn>
                <a:cxn ang="0">
                  <a:pos x="23" y="64"/>
                </a:cxn>
                <a:cxn ang="0">
                  <a:pos x="11" y="60"/>
                </a:cxn>
                <a:cxn ang="0">
                  <a:pos x="3" y="58"/>
                </a:cxn>
                <a:cxn ang="0">
                  <a:pos x="0" y="58"/>
                </a:cxn>
                <a:cxn ang="0">
                  <a:pos x="15" y="39"/>
                </a:cxn>
                <a:cxn ang="0">
                  <a:pos x="32" y="26"/>
                </a:cxn>
                <a:cxn ang="0">
                  <a:pos x="49" y="16"/>
                </a:cxn>
                <a:cxn ang="0">
                  <a:pos x="65" y="9"/>
                </a:cxn>
                <a:cxn ang="0">
                  <a:pos x="79" y="4"/>
                </a:cxn>
                <a:cxn ang="0">
                  <a:pos x="88" y="2"/>
                </a:cxn>
                <a:cxn ang="0">
                  <a:pos x="91" y="0"/>
                </a:cxn>
              </a:cxnLst>
              <a:rect l="0" t="0" r="r" b="b"/>
              <a:pathLst>
                <a:path w="420" h="223">
                  <a:moveTo>
                    <a:pt x="91" y="0"/>
                  </a:moveTo>
                  <a:lnTo>
                    <a:pt x="117" y="17"/>
                  </a:lnTo>
                  <a:lnTo>
                    <a:pt x="142" y="27"/>
                  </a:lnTo>
                  <a:lnTo>
                    <a:pt x="165" y="32"/>
                  </a:lnTo>
                  <a:lnTo>
                    <a:pt x="188" y="33"/>
                  </a:lnTo>
                  <a:lnTo>
                    <a:pt x="208" y="31"/>
                  </a:lnTo>
                  <a:lnTo>
                    <a:pt x="226" y="26"/>
                  </a:lnTo>
                  <a:lnTo>
                    <a:pt x="253" y="12"/>
                  </a:lnTo>
                  <a:lnTo>
                    <a:pt x="262" y="6"/>
                  </a:lnTo>
                  <a:lnTo>
                    <a:pt x="267" y="2"/>
                  </a:lnTo>
                  <a:lnTo>
                    <a:pt x="270" y="0"/>
                  </a:lnTo>
                  <a:lnTo>
                    <a:pt x="301" y="10"/>
                  </a:lnTo>
                  <a:lnTo>
                    <a:pt x="329" y="23"/>
                  </a:lnTo>
                  <a:lnTo>
                    <a:pt x="351" y="38"/>
                  </a:lnTo>
                  <a:lnTo>
                    <a:pt x="370" y="55"/>
                  </a:lnTo>
                  <a:lnTo>
                    <a:pt x="385" y="72"/>
                  </a:lnTo>
                  <a:lnTo>
                    <a:pt x="397" y="92"/>
                  </a:lnTo>
                  <a:lnTo>
                    <a:pt x="406" y="110"/>
                  </a:lnTo>
                  <a:lnTo>
                    <a:pt x="412" y="127"/>
                  </a:lnTo>
                  <a:lnTo>
                    <a:pt x="416" y="144"/>
                  </a:lnTo>
                  <a:lnTo>
                    <a:pt x="419" y="159"/>
                  </a:lnTo>
                  <a:lnTo>
                    <a:pt x="420" y="171"/>
                  </a:lnTo>
                  <a:lnTo>
                    <a:pt x="420" y="189"/>
                  </a:lnTo>
                  <a:lnTo>
                    <a:pt x="393" y="200"/>
                  </a:lnTo>
                  <a:lnTo>
                    <a:pt x="365" y="209"/>
                  </a:lnTo>
                  <a:lnTo>
                    <a:pt x="335" y="215"/>
                  </a:lnTo>
                  <a:lnTo>
                    <a:pt x="305" y="220"/>
                  </a:lnTo>
                  <a:lnTo>
                    <a:pt x="276" y="222"/>
                  </a:lnTo>
                  <a:lnTo>
                    <a:pt x="248" y="223"/>
                  </a:lnTo>
                  <a:lnTo>
                    <a:pt x="224" y="223"/>
                  </a:lnTo>
                  <a:lnTo>
                    <a:pt x="202" y="222"/>
                  </a:lnTo>
                  <a:lnTo>
                    <a:pt x="186" y="222"/>
                  </a:lnTo>
                  <a:lnTo>
                    <a:pt x="175" y="221"/>
                  </a:lnTo>
                  <a:lnTo>
                    <a:pt x="171" y="221"/>
                  </a:lnTo>
                  <a:lnTo>
                    <a:pt x="156" y="184"/>
                  </a:lnTo>
                  <a:lnTo>
                    <a:pt x="137" y="154"/>
                  </a:lnTo>
                  <a:lnTo>
                    <a:pt x="117" y="128"/>
                  </a:lnTo>
                  <a:lnTo>
                    <a:pt x="96" y="108"/>
                  </a:lnTo>
                  <a:lnTo>
                    <a:pt x="76" y="91"/>
                  </a:lnTo>
                  <a:lnTo>
                    <a:pt x="56" y="78"/>
                  </a:lnTo>
                  <a:lnTo>
                    <a:pt x="38" y="70"/>
                  </a:lnTo>
                  <a:lnTo>
                    <a:pt x="23" y="64"/>
                  </a:lnTo>
                  <a:lnTo>
                    <a:pt x="11" y="60"/>
                  </a:lnTo>
                  <a:lnTo>
                    <a:pt x="3" y="58"/>
                  </a:lnTo>
                  <a:lnTo>
                    <a:pt x="0" y="58"/>
                  </a:lnTo>
                  <a:lnTo>
                    <a:pt x="15" y="39"/>
                  </a:lnTo>
                  <a:lnTo>
                    <a:pt x="32" y="26"/>
                  </a:lnTo>
                  <a:lnTo>
                    <a:pt x="49" y="16"/>
                  </a:lnTo>
                  <a:lnTo>
                    <a:pt x="65" y="9"/>
                  </a:lnTo>
                  <a:lnTo>
                    <a:pt x="79" y="4"/>
                  </a:lnTo>
                  <a:lnTo>
                    <a:pt x="88" y="2"/>
                  </a:lnTo>
                  <a:lnTo>
                    <a:pt x="9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grpSp>
      <p:sp>
        <p:nvSpPr>
          <p:cNvPr id="64" name="Freeform 26"/>
          <p:cNvSpPr>
            <a:spLocks noEditPoints="1"/>
          </p:cNvSpPr>
          <p:nvPr/>
        </p:nvSpPr>
        <p:spPr bwMode="auto">
          <a:xfrm>
            <a:off x="8423099" y="3516916"/>
            <a:ext cx="216851" cy="285750"/>
          </a:xfrm>
          <a:custGeom>
            <a:avLst/>
            <a:gdLst/>
            <a:ahLst/>
            <a:cxnLst>
              <a:cxn ang="0">
                <a:pos x="169" y="271"/>
              </a:cxn>
              <a:cxn ang="0">
                <a:pos x="175" y="279"/>
              </a:cxn>
              <a:cxn ang="0">
                <a:pos x="173" y="293"/>
              </a:cxn>
              <a:cxn ang="0">
                <a:pos x="166" y="300"/>
              </a:cxn>
              <a:cxn ang="0">
                <a:pos x="158" y="302"/>
              </a:cxn>
              <a:cxn ang="0">
                <a:pos x="137" y="203"/>
              </a:cxn>
              <a:cxn ang="0">
                <a:pos x="138" y="233"/>
              </a:cxn>
              <a:cxn ang="0">
                <a:pos x="126" y="227"/>
              </a:cxn>
              <a:cxn ang="0">
                <a:pos x="126" y="213"/>
              </a:cxn>
              <a:cxn ang="0">
                <a:pos x="130" y="207"/>
              </a:cxn>
              <a:cxn ang="0">
                <a:pos x="144" y="165"/>
              </a:cxn>
              <a:cxn ang="0">
                <a:pos x="121" y="185"/>
              </a:cxn>
              <a:cxn ang="0">
                <a:pos x="99" y="210"/>
              </a:cxn>
              <a:cxn ang="0">
                <a:pos x="99" y="233"/>
              </a:cxn>
              <a:cxn ang="0">
                <a:pos x="105" y="244"/>
              </a:cxn>
              <a:cxn ang="0">
                <a:pos x="117" y="254"/>
              </a:cxn>
              <a:cxn ang="0">
                <a:pos x="137" y="261"/>
              </a:cxn>
              <a:cxn ang="0">
                <a:pos x="144" y="262"/>
              </a:cxn>
              <a:cxn ang="0">
                <a:pos x="132" y="299"/>
              </a:cxn>
              <a:cxn ang="0">
                <a:pos x="124" y="287"/>
              </a:cxn>
              <a:cxn ang="0">
                <a:pos x="95" y="276"/>
              </a:cxn>
              <a:cxn ang="0">
                <a:pos x="109" y="312"/>
              </a:cxn>
              <a:cxn ang="0">
                <a:pos x="144" y="325"/>
              </a:cxn>
              <a:cxn ang="0">
                <a:pos x="154" y="325"/>
              </a:cxn>
              <a:cxn ang="0">
                <a:pos x="187" y="314"/>
              </a:cxn>
              <a:cxn ang="0">
                <a:pos x="203" y="292"/>
              </a:cxn>
              <a:cxn ang="0">
                <a:pos x="198" y="261"/>
              </a:cxn>
              <a:cxn ang="0">
                <a:pos x="178" y="244"/>
              </a:cxn>
              <a:cxn ang="0">
                <a:pos x="157" y="238"/>
              </a:cxn>
              <a:cxn ang="0">
                <a:pos x="154" y="203"/>
              </a:cxn>
              <a:cxn ang="0">
                <a:pos x="171" y="221"/>
              </a:cxn>
              <a:cxn ang="0">
                <a:pos x="194" y="204"/>
              </a:cxn>
              <a:cxn ang="0">
                <a:pos x="171" y="183"/>
              </a:cxn>
              <a:cxn ang="0">
                <a:pos x="154" y="165"/>
              </a:cxn>
              <a:cxn ang="0">
                <a:pos x="129" y="110"/>
              </a:cxn>
              <a:cxn ang="0">
                <a:pos x="129" y="84"/>
              </a:cxn>
              <a:cxn ang="0">
                <a:pos x="186" y="14"/>
              </a:cxn>
              <a:cxn ang="0">
                <a:pos x="194" y="90"/>
              </a:cxn>
              <a:cxn ang="0">
                <a:pos x="204" y="117"/>
              </a:cxn>
              <a:cxn ang="0">
                <a:pos x="245" y="178"/>
              </a:cxn>
              <a:cxn ang="0">
                <a:pos x="289" y="265"/>
              </a:cxn>
              <a:cxn ang="0">
                <a:pos x="298" y="337"/>
              </a:cxn>
              <a:cxn ang="0">
                <a:pos x="271" y="378"/>
              </a:cxn>
              <a:cxn ang="0">
                <a:pos x="219" y="393"/>
              </a:cxn>
              <a:cxn ang="0">
                <a:pos x="79" y="393"/>
              </a:cxn>
              <a:cxn ang="0">
                <a:pos x="28" y="378"/>
              </a:cxn>
              <a:cxn ang="0">
                <a:pos x="1" y="337"/>
              </a:cxn>
              <a:cxn ang="0">
                <a:pos x="10" y="265"/>
              </a:cxn>
              <a:cxn ang="0">
                <a:pos x="53" y="178"/>
              </a:cxn>
              <a:cxn ang="0">
                <a:pos x="93" y="118"/>
              </a:cxn>
              <a:cxn ang="0">
                <a:pos x="104" y="90"/>
              </a:cxn>
              <a:cxn ang="0">
                <a:pos x="113" y="18"/>
              </a:cxn>
            </a:cxnLst>
            <a:rect l="0" t="0" r="r" b="b"/>
            <a:pathLst>
              <a:path w="299" h="394">
                <a:moveTo>
                  <a:pt x="154" y="266"/>
                </a:moveTo>
                <a:lnTo>
                  <a:pt x="165" y="268"/>
                </a:lnTo>
                <a:lnTo>
                  <a:pt x="169" y="271"/>
                </a:lnTo>
                <a:lnTo>
                  <a:pt x="171" y="272"/>
                </a:lnTo>
                <a:lnTo>
                  <a:pt x="174" y="275"/>
                </a:lnTo>
                <a:lnTo>
                  <a:pt x="175" y="279"/>
                </a:lnTo>
                <a:lnTo>
                  <a:pt x="175" y="288"/>
                </a:lnTo>
                <a:lnTo>
                  <a:pt x="174" y="292"/>
                </a:lnTo>
                <a:lnTo>
                  <a:pt x="173" y="293"/>
                </a:lnTo>
                <a:lnTo>
                  <a:pt x="171" y="296"/>
                </a:lnTo>
                <a:lnTo>
                  <a:pt x="169" y="297"/>
                </a:lnTo>
                <a:lnTo>
                  <a:pt x="166" y="300"/>
                </a:lnTo>
                <a:lnTo>
                  <a:pt x="162" y="301"/>
                </a:lnTo>
                <a:lnTo>
                  <a:pt x="158" y="301"/>
                </a:lnTo>
                <a:lnTo>
                  <a:pt x="158" y="302"/>
                </a:lnTo>
                <a:lnTo>
                  <a:pt x="154" y="302"/>
                </a:lnTo>
                <a:lnTo>
                  <a:pt x="154" y="266"/>
                </a:lnTo>
                <a:close/>
                <a:moveTo>
                  <a:pt x="137" y="203"/>
                </a:moveTo>
                <a:lnTo>
                  <a:pt x="144" y="203"/>
                </a:lnTo>
                <a:lnTo>
                  <a:pt x="144" y="234"/>
                </a:lnTo>
                <a:lnTo>
                  <a:pt x="138" y="233"/>
                </a:lnTo>
                <a:lnTo>
                  <a:pt x="134" y="232"/>
                </a:lnTo>
                <a:lnTo>
                  <a:pt x="129" y="229"/>
                </a:lnTo>
                <a:lnTo>
                  <a:pt x="126" y="227"/>
                </a:lnTo>
                <a:lnTo>
                  <a:pt x="125" y="223"/>
                </a:lnTo>
                <a:lnTo>
                  <a:pt x="125" y="216"/>
                </a:lnTo>
                <a:lnTo>
                  <a:pt x="126" y="213"/>
                </a:lnTo>
                <a:lnTo>
                  <a:pt x="126" y="212"/>
                </a:lnTo>
                <a:lnTo>
                  <a:pt x="128" y="210"/>
                </a:lnTo>
                <a:lnTo>
                  <a:pt x="130" y="207"/>
                </a:lnTo>
                <a:lnTo>
                  <a:pt x="133" y="206"/>
                </a:lnTo>
                <a:lnTo>
                  <a:pt x="137" y="203"/>
                </a:lnTo>
                <a:close/>
                <a:moveTo>
                  <a:pt x="144" y="165"/>
                </a:moveTo>
                <a:lnTo>
                  <a:pt x="144" y="179"/>
                </a:lnTo>
                <a:lnTo>
                  <a:pt x="137" y="181"/>
                </a:lnTo>
                <a:lnTo>
                  <a:pt x="121" y="185"/>
                </a:lnTo>
                <a:lnTo>
                  <a:pt x="116" y="187"/>
                </a:lnTo>
                <a:lnTo>
                  <a:pt x="104" y="199"/>
                </a:lnTo>
                <a:lnTo>
                  <a:pt x="99" y="210"/>
                </a:lnTo>
                <a:lnTo>
                  <a:pt x="97" y="215"/>
                </a:lnTo>
                <a:lnTo>
                  <a:pt x="97" y="228"/>
                </a:lnTo>
                <a:lnTo>
                  <a:pt x="99" y="233"/>
                </a:lnTo>
                <a:lnTo>
                  <a:pt x="101" y="237"/>
                </a:lnTo>
                <a:lnTo>
                  <a:pt x="103" y="241"/>
                </a:lnTo>
                <a:lnTo>
                  <a:pt x="105" y="244"/>
                </a:lnTo>
                <a:lnTo>
                  <a:pt x="107" y="246"/>
                </a:lnTo>
                <a:lnTo>
                  <a:pt x="109" y="249"/>
                </a:lnTo>
                <a:lnTo>
                  <a:pt x="117" y="254"/>
                </a:lnTo>
                <a:lnTo>
                  <a:pt x="128" y="257"/>
                </a:lnTo>
                <a:lnTo>
                  <a:pt x="132" y="259"/>
                </a:lnTo>
                <a:lnTo>
                  <a:pt x="137" y="261"/>
                </a:lnTo>
                <a:lnTo>
                  <a:pt x="141" y="261"/>
                </a:lnTo>
                <a:lnTo>
                  <a:pt x="141" y="262"/>
                </a:lnTo>
                <a:lnTo>
                  <a:pt x="144" y="262"/>
                </a:lnTo>
                <a:lnTo>
                  <a:pt x="144" y="302"/>
                </a:lnTo>
                <a:lnTo>
                  <a:pt x="137" y="301"/>
                </a:lnTo>
                <a:lnTo>
                  <a:pt x="132" y="299"/>
                </a:lnTo>
                <a:lnTo>
                  <a:pt x="128" y="295"/>
                </a:lnTo>
                <a:lnTo>
                  <a:pt x="125" y="291"/>
                </a:lnTo>
                <a:lnTo>
                  <a:pt x="124" y="287"/>
                </a:lnTo>
                <a:lnTo>
                  <a:pt x="122" y="282"/>
                </a:lnTo>
                <a:lnTo>
                  <a:pt x="122" y="276"/>
                </a:lnTo>
                <a:lnTo>
                  <a:pt x="95" y="276"/>
                </a:lnTo>
                <a:lnTo>
                  <a:pt x="97" y="291"/>
                </a:lnTo>
                <a:lnTo>
                  <a:pt x="101" y="302"/>
                </a:lnTo>
                <a:lnTo>
                  <a:pt x="109" y="312"/>
                </a:lnTo>
                <a:lnTo>
                  <a:pt x="118" y="318"/>
                </a:lnTo>
                <a:lnTo>
                  <a:pt x="130" y="322"/>
                </a:lnTo>
                <a:lnTo>
                  <a:pt x="144" y="325"/>
                </a:lnTo>
                <a:lnTo>
                  <a:pt x="144" y="342"/>
                </a:lnTo>
                <a:lnTo>
                  <a:pt x="154" y="342"/>
                </a:lnTo>
                <a:lnTo>
                  <a:pt x="154" y="325"/>
                </a:lnTo>
                <a:lnTo>
                  <a:pt x="169" y="323"/>
                </a:lnTo>
                <a:lnTo>
                  <a:pt x="179" y="320"/>
                </a:lnTo>
                <a:lnTo>
                  <a:pt x="187" y="314"/>
                </a:lnTo>
                <a:lnTo>
                  <a:pt x="199" y="302"/>
                </a:lnTo>
                <a:lnTo>
                  <a:pt x="202" y="296"/>
                </a:lnTo>
                <a:lnTo>
                  <a:pt x="203" y="292"/>
                </a:lnTo>
                <a:lnTo>
                  <a:pt x="203" y="274"/>
                </a:lnTo>
                <a:lnTo>
                  <a:pt x="200" y="266"/>
                </a:lnTo>
                <a:lnTo>
                  <a:pt x="198" y="261"/>
                </a:lnTo>
                <a:lnTo>
                  <a:pt x="192" y="253"/>
                </a:lnTo>
                <a:lnTo>
                  <a:pt x="187" y="249"/>
                </a:lnTo>
                <a:lnTo>
                  <a:pt x="178" y="244"/>
                </a:lnTo>
                <a:lnTo>
                  <a:pt x="165" y="240"/>
                </a:lnTo>
                <a:lnTo>
                  <a:pt x="162" y="238"/>
                </a:lnTo>
                <a:lnTo>
                  <a:pt x="157" y="238"/>
                </a:lnTo>
                <a:lnTo>
                  <a:pt x="155" y="237"/>
                </a:lnTo>
                <a:lnTo>
                  <a:pt x="154" y="237"/>
                </a:lnTo>
                <a:lnTo>
                  <a:pt x="154" y="203"/>
                </a:lnTo>
                <a:lnTo>
                  <a:pt x="158" y="203"/>
                </a:lnTo>
                <a:lnTo>
                  <a:pt x="166" y="208"/>
                </a:lnTo>
                <a:lnTo>
                  <a:pt x="171" y="221"/>
                </a:lnTo>
                <a:lnTo>
                  <a:pt x="199" y="221"/>
                </a:lnTo>
                <a:lnTo>
                  <a:pt x="198" y="216"/>
                </a:lnTo>
                <a:lnTo>
                  <a:pt x="194" y="204"/>
                </a:lnTo>
                <a:lnTo>
                  <a:pt x="190" y="198"/>
                </a:lnTo>
                <a:lnTo>
                  <a:pt x="184" y="191"/>
                </a:lnTo>
                <a:lnTo>
                  <a:pt x="171" y="183"/>
                </a:lnTo>
                <a:lnTo>
                  <a:pt x="163" y="182"/>
                </a:lnTo>
                <a:lnTo>
                  <a:pt x="154" y="179"/>
                </a:lnTo>
                <a:lnTo>
                  <a:pt x="154" y="165"/>
                </a:lnTo>
                <a:lnTo>
                  <a:pt x="144" y="165"/>
                </a:lnTo>
                <a:close/>
                <a:moveTo>
                  <a:pt x="129" y="84"/>
                </a:moveTo>
                <a:lnTo>
                  <a:pt x="129" y="110"/>
                </a:lnTo>
                <a:lnTo>
                  <a:pt x="170" y="110"/>
                </a:lnTo>
                <a:lnTo>
                  <a:pt x="170" y="84"/>
                </a:lnTo>
                <a:lnTo>
                  <a:pt x="129" y="84"/>
                </a:lnTo>
                <a:close/>
                <a:moveTo>
                  <a:pt x="109" y="0"/>
                </a:moveTo>
                <a:lnTo>
                  <a:pt x="188" y="0"/>
                </a:lnTo>
                <a:lnTo>
                  <a:pt x="186" y="14"/>
                </a:lnTo>
                <a:lnTo>
                  <a:pt x="217" y="29"/>
                </a:lnTo>
                <a:lnTo>
                  <a:pt x="198" y="77"/>
                </a:lnTo>
                <a:lnTo>
                  <a:pt x="194" y="90"/>
                </a:lnTo>
                <a:lnTo>
                  <a:pt x="195" y="101"/>
                </a:lnTo>
                <a:lnTo>
                  <a:pt x="199" y="110"/>
                </a:lnTo>
                <a:lnTo>
                  <a:pt x="204" y="117"/>
                </a:lnTo>
                <a:lnTo>
                  <a:pt x="209" y="124"/>
                </a:lnTo>
                <a:lnTo>
                  <a:pt x="228" y="151"/>
                </a:lnTo>
                <a:lnTo>
                  <a:pt x="245" y="178"/>
                </a:lnTo>
                <a:lnTo>
                  <a:pt x="262" y="208"/>
                </a:lnTo>
                <a:lnTo>
                  <a:pt x="277" y="237"/>
                </a:lnTo>
                <a:lnTo>
                  <a:pt x="289" y="265"/>
                </a:lnTo>
                <a:lnTo>
                  <a:pt x="297" y="291"/>
                </a:lnTo>
                <a:lnTo>
                  <a:pt x="299" y="314"/>
                </a:lnTo>
                <a:lnTo>
                  <a:pt x="298" y="337"/>
                </a:lnTo>
                <a:lnTo>
                  <a:pt x="291" y="355"/>
                </a:lnTo>
                <a:lnTo>
                  <a:pt x="283" y="368"/>
                </a:lnTo>
                <a:lnTo>
                  <a:pt x="271" y="378"/>
                </a:lnTo>
                <a:lnTo>
                  <a:pt x="256" y="385"/>
                </a:lnTo>
                <a:lnTo>
                  <a:pt x="238" y="390"/>
                </a:lnTo>
                <a:lnTo>
                  <a:pt x="219" y="393"/>
                </a:lnTo>
                <a:lnTo>
                  <a:pt x="198" y="394"/>
                </a:lnTo>
                <a:lnTo>
                  <a:pt x="100" y="394"/>
                </a:lnTo>
                <a:lnTo>
                  <a:pt x="79" y="393"/>
                </a:lnTo>
                <a:lnTo>
                  <a:pt x="59" y="390"/>
                </a:lnTo>
                <a:lnTo>
                  <a:pt x="42" y="385"/>
                </a:lnTo>
                <a:lnTo>
                  <a:pt x="28" y="378"/>
                </a:lnTo>
                <a:lnTo>
                  <a:pt x="16" y="368"/>
                </a:lnTo>
                <a:lnTo>
                  <a:pt x="8" y="355"/>
                </a:lnTo>
                <a:lnTo>
                  <a:pt x="1" y="337"/>
                </a:lnTo>
                <a:lnTo>
                  <a:pt x="0" y="314"/>
                </a:lnTo>
                <a:lnTo>
                  <a:pt x="2" y="291"/>
                </a:lnTo>
                <a:lnTo>
                  <a:pt x="10" y="265"/>
                </a:lnTo>
                <a:lnTo>
                  <a:pt x="21" y="237"/>
                </a:lnTo>
                <a:lnTo>
                  <a:pt x="35" y="208"/>
                </a:lnTo>
                <a:lnTo>
                  <a:pt x="53" y="178"/>
                </a:lnTo>
                <a:lnTo>
                  <a:pt x="70" y="151"/>
                </a:lnTo>
                <a:lnTo>
                  <a:pt x="88" y="124"/>
                </a:lnTo>
                <a:lnTo>
                  <a:pt x="93" y="118"/>
                </a:lnTo>
                <a:lnTo>
                  <a:pt x="99" y="110"/>
                </a:lnTo>
                <a:lnTo>
                  <a:pt x="103" y="101"/>
                </a:lnTo>
                <a:lnTo>
                  <a:pt x="104" y="90"/>
                </a:lnTo>
                <a:lnTo>
                  <a:pt x="100" y="77"/>
                </a:lnTo>
                <a:lnTo>
                  <a:pt x="80" y="29"/>
                </a:lnTo>
                <a:lnTo>
                  <a:pt x="113" y="18"/>
                </a:lnTo>
                <a:lnTo>
                  <a:pt x="109" y="0"/>
                </a:lnTo>
                <a:close/>
              </a:path>
            </a:pathLst>
          </a:cu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p>
            <a:pPr defTabSz="914240">
              <a:buClrTx/>
            </a:pPr>
            <a:endParaRPr lang="en-US" sz="1800" kern="1200">
              <a:latin typeface="Arial" panose="020B0604020202020204" pitchFamily="34" charset="0"/>
              <a:ea typeface="+mn-ea"/>
              <a:cs typeface="Arial" panose="020B0604020202020204" pitchFamily="34" charset="0"/>
            </a:endParaRPr>
          </a:p>
        </p:txBody>
      </p:sp>
      <p:sp>
        <p:nvSpPr>
          <p:cNvPr id="30" name="TextBox 29">
            <a:extLst>
              <a:ext uri="{FF2B5EF4-FFF2-40B4-BE49-F238E27FC236}">
                <a16:creationId xmlns:a16="http://schemas.microsoft.com/office/drawing/2014/main" id="{EA15833A-FF00-4911-BF9A-F65A1DCAAC7A}"/>
              </a:ext>
            </a:extLst>
          </p:cNvPr>
          <p:cNvSpPr txBox="1"/>
          <p:nvPr/>
        </p:nvSpPr>
        <p:spPr>
          <a:xfrm>
            <a:off x="2171128" y="1197743"/>
            <a:ext cx="1645922" cy="861774"/>
          </a:xfrm>
          <a:prstGeom prst="rect">
            <a:avLst/>
          </a:prstGeom>
          <a:noFill/>
        </p:spPr>
        <p:txBody>
          <a:bodyPr wrap="square" rtlCol="0">
            <a:spAutoFit/>
          </a:bodyPr>
          <a:lstStyle/>
          <a:p>
            <a:pPr marL="285750" indent="-2857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H/w + S/W Dev</a:t>
            </a:r>
          </a:p>
          <a:p>
            <a:pPr marL="285750" indent="-285750" defTabSz="914240">
              <a:buClrTx/>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System Integration</a:t>
            </a:r>
          </a:p>
          <a:p>
            <a:endParaRPr lang="en-US"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DF3AA2DF-B8AE-4B34-B568-61F1AE650041}"/>
              </a:ext>
            </a:extLst>
          </p:cNvPr>
          <p:cNvSpPr txBox="1"/>
          <p:nvPr/>
        </p:nvSpPr>
        <p:spPr>
          <a:xfrm>
            <a:off x="7376672" y="1356793"/>
            <a:ext cx="1263278" cy="461665"/>
          </a:xfrm>
          <a:prstGeom prst="rect">
            <a:avLst/>
          </a:prstGeom>
          <a:noFill/>
        </p:spPr>
        <p:txBody>
          <a:bodyPr wrap="square" rtlCol="0">
            <a:spAutoFit/>
          </a:bodyPr>
          <a:lstStyle/>
          <a:p>
            <a:r>
              <a:rPr lang="en-US" sz="1200" kern="1200" dirty="0">
                <a:solidFill>
                  <a:srgbClr val="019ADD">
                    <a:lumMod val="50000"/>
                  </a:srgbClr>
                </a:solidFill>
                <a:latin typeface="Arial" panose="020B0604020202020204" pitchFamily="34" charset="0"/>
                <a:ea typeface="+mn-ea"/>
                <a:cs typeface="Arial" pitchFamily="34" charset="0"/>
              </a:rPr>
              <a:t>Hospitality Industry</a:t>
            </a:r>
          </a:p>
        </p:txBody>
      </p:sp>
      <p:sp>
        <p:nvSpPr>
          <p:cNvPr id="32" name="TextBox 31">
            <a:extLst>
              <a:ext uri="{FF2B5EF4-FFF2-40B4-BE49-F238E27FC236}">
                <a16:creationId xmlns:a16="http://schemas.microsoft.com/office/drawing/2014/main" id="{15B9773C-B0B4-4E4B-B912-2DC6C154BF2B}"/>
              </a:ext>
            </a:extLst>
          </p:cNvPr>
          <p:cNvSpPr txBox="1"/>
          <p:nvPr/>
        </p:nvSpPr>
        <p:spPr>
          <a:xfrm>
            <a:off x="4046365" y="1216173"/>
            <a:ext cx="1256722" cy="1200329"/>
          </a:xfrm>
          <a:prstGeom prst="rect">
            <a:avLst/>
          </a:prstGeom>
          <a:noFill/>
        </p:spPr>
        <p:txBody>
          <a:bodyPr wrap="square" rtlCol="0">
            <a:spAutoFit/>
          </a:bodyPr>
          <a:lstStyle/>
          <a:p>
            <a:pPr marL="171450" indent="-171450">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Low cost end-to-end turnkey solution with enhanced security</a:t>
            </a:r>
          </a:p>
        </p:txBody>
      </p:sp>
      <p:sp>
        <p:nvSpPr>
          <p:cNvPr id="33" name="TextBox 32">
            <a:extLst>
              <a:ext uri="{FF2B5EF4-FFF2-40B4-BE49-F238E27FC236}">
                <a16:creationId xmlns:a16="http://schemas.microsoft.com/office/drawing/2014/main" id="{60C277B3-2C5C-40D8-9559-1C6BDB59773B}"/>
              </a:ext>
            </a:extLst>
          </p:cNvPr>
          <p:cNvSpPr txBox="1"/>
          <p:nvPr/>
        </p:nvSpPr>
        <p:spPr>
          <a:xfrm>
            <a:off x="5516817" y="2424075"/>
            <a:ext cx="1569660" cy="830997"/>
          </a:xfrm>
          <a:prstGeom prst="rect">
            <a:avLst/>
          </a:prstGeom>
          <a:noFill/>
        </p:spPr>
        <p:txBody>
          <a:bodyPr wrap="square" rtlCol="0">
            <a:spAutoFit/>
          </a:bodyPr>
          <a:lstStyle/>
          <a:p>
            <a:pPr marL="285750" indent="-285750">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Distributors</a:t>
            </a:r>
          </a:p>
          <a:p>
            <a:pPr marL="285750" indent="-285750">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Resellers</a:t>
            </a:r>
          </a:p>
          <a:p>
            <a:pPr marL="285750" indent="-285750">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E-commerce</a:t>
            </a:r>
          </a:p>
          <a:p>
            <a:pPr marL="285750" indent="-285750">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Sales enquires</a:t>
            </a:r>
          </a:p>
        </p:txBody>
      </p:sp>
      <p:sp>
        <p:nvSpPr>
          <p:cNvPr id="34" name="TextBox 33">
            <a:extLst>
              <a:ext uri="{FF2B5EF4-FFF2-40B4-BE49-F238E27FC236}">
                <a16:creationId xmlns:a16="http://schemas.microsoft.com/office/drawing/2014/main" id="{34532398-F0DE-43DE-9E55-99A13087CC25}"/>
              </a:ext>
            </a:extLst>
          </p:cNvPr>
          <p:cNvSpPr txBox="1"/>
          <p:nvPr/>
        </p:nvSpPr>
        <p:spPr>
          <a:xfrm>
            <a:off x="805889" y="3667590"/>
            <a:ext cx="3168267" cy="1046440"/>
          </a:xfrm>
          <a:prstGeom prst="rect">
            <a:avLst/>
          </a:prstGeom>
          <a:noFill/>
        </p:spPr>
        <p:txBody>
          <a:bodyPr wrap="square" rtlCol="0">
            <a:spAutoFit/>
          </a:bodyPr>
          <a:lstStyle/>
          <a:p>
            <a:pPr marL="171450" indent="-171450">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Development(H/W, S/W) – NRE cost</a:t>
            </a:r>
          </a:p>
          <a:p>
            <a:pPr marL="171450" indent="-171450">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Integration</a:t>
            </a:r>
          </a:p>
          <a:p>
            <a:pPr marL="171450" indent="-171450">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Marketing</a:t>
            </a:r>
          </a:p>
          <a:p>
            <a:pPr marL="171450" indent="-171450">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Sales</a:t>
            </a:r>
          </a:p>
          <a:p>
            <a:pPr marL="171450" indent="-171450">
              <a:buFont typeface="Arial" panose="020B0604020202020204" pitchFamily="34" charset="0"/>
              <a:buChar char="•"/>
            </a:pPr>
            <a:r>
              <a:rPr lang="en-US" sz="1200" kern="1200" dirty="0">
                <a:solidFill>
                  <a:srgbClr val="019ADD">
                    <a:lumMod val="50000"/>
                  </a:srgbClr>
                </a:solidFill>
                <a:latin typeface="Arial" panose="020B0604020202020204" pitchFamily="34" charset="0"/>
                <a:ea typeface="+mn-ea"/>
                <a:cs typeface="Arial" pitchFamily="34" charset="0"/>
              </a:rPr>
              <a:t>Operational cost</a:t>
            </a:r>
          </a:p>
        </p:txBody>
      </p:sp>
    </p:spTree>
    <p:extLst>
      <p:ext uri="{BB962C8B-B14F-4D97-AF65-F5344CB8AC3E}">
        <p14:creationId xmlns:p14="http://schemas.microsoft.com/office/powerpoint/2010/main" val="3431870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CF5B6-FA28-4D22-A78A-B4137225E3B1}"/>
              </a:ext>
            </a:extLst>
          </p:cNvPr>
          <p:cNvSpPr txBox="1"/>
          <p:nvPr/>
        </p:nvSpPr>
        <p:spPr>
          <a:xfrm>
            <a:off x="207460" y="-53142"/>
            <a:ext cx="8298756" cy="646331"/>
          </a:xfrm>
          <a:prstGeom prst="rect">
            <a:avLst/>
          </a:prstGeom>
          <a:noFill/>
        </p:spPr>
        <p:txBody>
          <a:bodyPr wrap="square" rtlCol="0">
            <a:spAutoFit/>
          </a:bodyPr>
          <a:lstStyle/>
          <a:p>
            <a:pPr>
              <a:buClr>
                <a:srgbClr val="2D3D4A"/>
              </a:buClr>
              <a:buSzPts val="500"/>
            </a:pPr>
            <a:r>
              <a:rPr lang="en-US" sz="3600" dirty="0">
                <a:solidFill>
                  <a:srgbClr val="2D3D4A"/>
                </a:solidFill>
                <a:latin typeface="+mj-lt"/>
                <a:ea typeface="Microsoft YaHei UI Light" panose="020B0502040204020203" pitchFamily="34" charset="-122"/>
                <a:cs typeface="Open Sans"/>
                <a:sym typeface="Open Sans"/>
              </a:rPr>
              <a:t>Opportunity </a:t>
            </a:r>
          </a:p>
        </p:txBody>
      </p:sp>
      <p:sp>
        <p:nvSpPr>
          <p:cNvPr id="11" name="Rectangle 10">
            <a:extLst>
              <a:ext uri="{FF2B5EF4-FFF2-40B4-BE49-F238E27FC236}">
                <a16:creationId xmlns:a16="http://schemas.microsoft.com/office/drawing/2014/main" id="{75D58931-DF8A-4C05-9B93-51A470DA3C8E}"/>
              </a:ext>
            </a:extLst>
          </p:cNvPr>
          <p:cNvSpPr/>
          <p:nvPr/>
        </p:nvSpPr>
        <p:spPr>
          <a:xfrm>
            <a:off x="0" y="4293007"/>
            <a:ext cx="8237284" cy="738664"/>
          </a:xfrm>
          <a:prstGeom prst="rect">
            <a:avLst/>
          </a:prstGeom>
        </p:spPr>
        <p:txBody>
          <a:bodyPr wrap="square">
            <a:spAutoFit/>
          </a:bodyPr>
          <a:lstStyle/>
          <a:p>
            <a:r>
              <a:rPr lang="en-US" dirty="0">
                <a:latin typeface="+mj-lt"/>
                <a:hlinkClick r:id="rId2"/>
              </a:rPr>
              <a:t>https://www.prnewswire.com/in/news-releases/autonomous-last-mile-delivery-market-size-is-projected-to-reach-usd-84-72-billion-by-2030-at-cagr-24-4-valuates-reports-802847682.html</a:t>
            </a:r>
            <a:endParaRPr lang="en-US" dirty="0">
              <a:latin typeface="+mj-lt"/>
            </a:endParaRPr>
          </a:p>
          <a:p>
            <a:endParaRPr lang="en-US" dirty="0">
              <a:latin typeface="+mj-lt"/>
            </a:endParaRPr>
          </a:p>
        </p:txBody>
      </p:sp>
      <p:grpSp>
        <p:nvGrpSpPr>
          <p:cNvPr id="25" name="Group 24">
            <a:extLst>
              <a:ext uri="{FF2B5EF4-FFF2-40B4-BE49-F238E27FC236}">
                <a16:creationId xmlns:a16="http://schemas.microsoft.com/office/drawing/2014/main" id="{456B4AAE-3E10-4796-A4C4-6CB594D6F563}"/>
              </a:ext>
            </a:extLst>
          </p:cNvPr>
          <p:cNvGrpSpPr/>
          <p:nvPr/>
        </p:nvGrpSpPr>
        <p:grpSpPr>
          <a:xfrm>
            <a:off x="1167972" y="1346373"/>
            <a:ext cx="5594537" cy="2720249"/>
            <a:chOff x="459902" y="832961"/>
            <a:chExt cx="7393180" cy="3594809"/>
          </a:xfrm>
        </p:grpSpPr>
        <p:sp>
          <p:nvSpPr>
            <p:cNvPr id="19" name="Rectangle 18">
              <a:extLst>
                <a:ext uri="{FF2B5EF4-FFF2-40B4-BE49-F238E27FC236}">
                  <a16:creationId xmlns:a16="http://schemas.microsoft.com/office/drawing/2014/main" id="{645C7C16-5113-4FDD-BB9B-518D76624881}"/>
                </a:ext>
              </a:extLst>
            </p:cNvPr>
            <p:cNvSpPr/>
            <p:nvPr/>
          </p:nvSpPr>
          <p:spPr>
            <a:xfrm>
              <a:off x="6234291" y="1446280"/>
              <a:ext cx="1618791" cy="447399"/>
            </a:xfrm>
            <a:prstGeom prst="rect">
              <a:avLst/>
            </a:prstGeom>
          </p:spPr>
          <p:txBody>
            <a:bodyPr wrap="square">
              <a:spAutoFit/>
            </a:bodyPr>
            <a:lstStyle/>
            <a:p>
              <a:pPr defTabSz="914126"/>
              <a:r>
                <a:rPr lang="en-US" sz="1600" dirty="0">
                  <a:solidFill>
                    <a:schemeClr val="accent1"/>
                  </a:solidFill>
                  <a:latin typeface="+mj-lt"/>
                  <a:cs typeface="Arial" panose="020B0604020202020204" pitchFamily="34" charset="0"/>
                </a:rPr>
                <a:t>TAM 2021</a:t>
              </a:r>
              <a:endParaRPr lang="en-US" sz="1200" dirty="0">
                <a:solidFill>
                  <a:schemeClr val="accent1"/>
                </a:solidFill>
                <a:latin typeface="+mj-lt"/>
                <a:cs typeface="Arial" panose="020B0604020202020204" pitchFamily="34" charset="0"/>
              </a:endParaRPr>
            </a:p>
          </p:txBody>
        </p:sp>
        <p:sp>
          <p:nvSpPr>
            <p:cNvPr id="14" name="Round Diagonal Corner Rectangle 2">
              <a:extLst>
                <a:ext uri="{FF2B5EF4-FFF2-40B4-BE49-F238E27FC236}">
                  <a16:creationId xmlns:a16="http://schemas.microsoft.com/office/drawing/2014/main" id="{672F04CC-861E-44AD-B332-3353E658699F}"/>
                </a:ext>
              </a:extLst>
            </p:cNvPr>
            <p:cNvSpPr/>
            <p:nvPr/>
          </p:nvSpPr>
          <p:spPr>
            <a:xfrm>
              <a:off x="3985843" y="832961"/>
              <a:ext cx="2248447" cy="1828324"/>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4000" dirty="0">
                  <a:solidFill>
                    <a:prstClr val="white"/>
                  </a:solidFill>
                  <a:latin typeface="+mj-lt"/>
                  <a:cs typeface="Arial" panose="020B0604020202020204" pitchFamily="34" charset="0"/>
                </a:rPr>
                <a:t>$212 Mn </a:t>
              </a:r>
              <a:endParaRPr lang="en-US" sz="4000" baseline="30000" dirty="0">
                <a:solidFill>
                  <a:prstClr val="white"/>
                </a:solidFill>
                <a:latin typeface="+mj-lt"/>
                <a:cs typeface="Arial" panose="020B0604020202020204" pitchFamily="34" charset="0"/>
              </a:endParaRPr>
            </a:p>
          </p:txBody>
        </p:sp>
        <p:sp>
          <p:nvSpPr>
            <p:cNvPr id="15" name="Round Diagonal Corner Rectangle 3">
              <a:extLst>
                <a:ext uri="{FF2B5EF4-FFF2-40B4-BE49-F238E27FC236}">
                  <a16:creationId xmlns:a16="http://schemas.microsoft.com/office/drawing/2014/main" id="{B11FEB00-857C-4360-91BE-AC8BDA159C87}"/>
                </a:ext>
              </a:extLst>
            </p:cNvPr>
            <p:cNvSpPr/>
            <p:nvPr/>
          </p:nvSpPr>
          <p:spPr>
            <a:xfrm>
              <a:off x="2052578" y="1847348"/>
              <a:ext cx="1462659" cy="1462659"/>
            </a:xfrm>
            <a:prstGeom prst="round2DiagRect">
              <a:avLst/>
            </a:prstGeom>
            <a:solidFill>
              <a:schemeClr val="accent3"/>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3999" dirty="0">
                  <a:solidFill>
                    <a:prstClr val="white"/>
                  </a:solidFill>
                  <a:latin typeface="+mj-lt"/>
                  <a:cs typeface="Arial" panose="020B0604020202020204" pitchFamily="34" charset="0"/>
                </a:rPr>
                <a:t>35</a:t>
              </a:r>
              <a:r>
                <a:rPr lang="en-US" sz="3999" baseline="30000" dirty="0">
                  <a:solidFill>
                    <a:prstClr val="white"/>
                  </a:solidFill>
                  <a:latin typeface="+mj-lt"/>
                  <a:cs typeface="Arial" panose="020B0604020202020204" pitchFamily="34" charset="0"/>
                </a:rPr>
                <a:t>%</a:t>
              </a:r>
            </a:p>
          </p:txBody>
        </p:sp>
        <p:sp>
          <p:nvSpPr>
            <p:cNvPr id="17" name="Round Diagonal Corner Rectangle 5">
              <a:extLst>
                <a:ext uri="{FF2B5EF4-FFF2-40B4-BE49-F238E27FC236}">
                  <a16:creationId xmlns:a16="http://schemas.microsoft.com/office/drawing/2014/main" id="{BD39BC9C-0FF2-4DD5-A945-7DB6ADC2EABE}"/>
                </a:ext>
              </a:extLst>
            </p:cNvPr>
            <p:cNvSpPr/>
            <p:nvPr/>
          </p:nvSpPr>
          <p:spPr>
            <a:xfrm flipH="1">
              <a:off x="3985846" y="2782279"/>
              <a:ext cx="1645491" cy="1645491"/>
            </a:xfrm>
            <a:prstGeom prst="round2DiagRect">
              <a:avLst/>
            </a:prstGeom>
            <a:solidFill>
              <a:schemeClr val="accent4"/>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4399" baseline="30000" dirty="0">
                  <a:solidFill>
                    <a:prstClr val="white"/>
                  </a:solidFill>
                  <a:latin typeface="+mj-lt"/>
                  <a:cs typeface="Arial" panose="020B0604020202020204" pitchFamily="34" charset="0"/>
                </a:rPr>
                <a:t>$957 Mn</a:t>
              </a:r>
            </a:p>
          </p:txBody>
        </p:sp>
        <p:sp>
          <p:nvSpPr>
            <p:cNvPr id="22" name="Rectangle 21">
              <a:extLst>
                <a:ext uri="{FF2B5EF4-FFF2-40B4-BE49-F238E27FC236}">
                  <a16:creationId xmlns:a16="http://schemas.microsoft.com/office/drawing/2014/main" id="{6CD0B774-8642-4FDB-9E32-5C8474C9601A}"/>
                </a:ext>
              </a:extLst>
            </p:cNvPr>
            <p:cNvSpPr/>
            <p:nvPr/>
          </p:nvSpPr>
          <p:spPr>
            <a:xfrm>
              <a:off x="5692336" y="3310007"/>
              <a:ext cx="1916410" cy="447399"/>
            </a:xfrm>
            <a:prstGeom prst="rect">
              <a:avLst/>
            </a:prstGeom>
          </p:spPr>
          <p:txBody>
            <a:bodyPr wrap="square">
              <a:spAutoFit/>
            </a:bodyPr>
            <a:lstStyle/>
            <a:p>
              <a:pPr defTabSz="914126"/>
              <a:r>
                <a:rPr lang="en-US" sz="1600" dirty="0">
                  <a:solidFill>
                    <a:schemeClr val="accent4"/>
                  </a:solidFill>
                  <a:latin typeface="+mj-lt"/>
                  <a:cs typeface="Arial" panose="020B0604020202020204" pitchFamily="34" charset="0"/>
                </a:rPr>
                <a:t>TAM 2026</a:t>
              </a:r>
              <a:endParaRPr lang="en-US" sz="1200" dirty="0">
                <a:solidFill>
                  <a:prstClr val="black">
                    <a:lumMod val="75000"/>
                    <a:lumOff val="25000"/>
                  </a:prstClr>
                </a:solidFill>
                <a:latin typeface="+mj-lt"/>
                <a:cs typeface="Arial" panose="020B0604020202020204" pitchFamily="34" charset="0"/>
              </a:endParaRPr>
            </a:p>
          </p:txBody>
        </p:sp>
        <p:sp>
          <p:nvSpPr>
            <p:cNvPr id="23" name="TextBox 22">
              <a:extLst>
                <a:ext uri="{FF2B5EF4-FFF2-40B4-BE49-F238E27FC236}">
                  <a16:creationId xmlns:a16="http://schemas.microsoft.com/office/drawing/2014/main" id="{CAD758F8-C1C0-4844-8BAC-7DABCF03AB32}"/>
                </a:ext>
              </a:extLst>
            </p:cNvPr>
            <p:cNvSpPr txBox="1"/>
            <p:nvPr/>
          </p:nvSpPr>
          <p:spPr>
            <a:xfrm>
              <a:off x="459902" y="2330781"/>
              <a:ext cx="1462659" cy="451498"/>
            </a:xfrm>
            <a:prstGeom prst="rect">
              <a:avLst/>
            </a:prstGeom>
            <a:solidFill>
              <a:schemeClr val="accent3"/>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algn="ctr" defTabSz="914126">
                <a:defRPr sz="3999">
                  <a:solidFill>
                    <a:prstClr val="white"/>
                  </a:solidFill>
                  <a:latin typeface="Arial" panose="020B0604020202020204" pitchFamily="34" charset="0"/>
                  <a:ea typeface="+mn-ea"/>
                  <a:cs typeface="Arial" panose="020B0604020202020204" pitchFamily="34"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200" dirty="0">
                  <a:latin typeface="+mj-lt"/>
                </a:rPr>
                <a:t>CAGR</a:t>
              </a:r>
            </a:p>
          </p:txBody>
        </p:sp>
      </p:grpSp>
    </p:spTree>
    <p:extLst>
      <p:ext uri="{BB962C8B-B14F-4D97-AF65-F5344CB8AC3E}">
        <p14:creationId xmlns:p14="http://schemas.microsoft.com/office/powerpoint/2010/main" val="88902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4051</TotalTime>
  <Words>1916</Words>
  <Application>Microsoft Office PowerPoint</Application>
  <PresentationFormat>On-screen Show (16:9)</PresentationFormat>
  <Paragraphs>258</Paragraphs>
  <Slides>28</Slides>
  <Notes>21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28</vt:i4>
      </vt:variant>
    </vt:vector>
  </HeadingPairs>
  <TitlesOfParts>
    <vt:vector size="37" baseType="lpstr">
      <vt:lpstr>Cabin</vt:lpstr>
      <vt:lpstr>Calibri</vt:lpstr>
      <vt:lpstr>Arial</vt:lpstr>
      <vt:lpstr>Wingdings</vt:lpstr>
      <vt:lpstr>Open Sans</vt:lpstr>
      <vt:lpstr>Udacity Template 16x9</vt:lpstr>
      <vt:lpstr>7_Office Theme</vt:lpstr>
      <vt:lpstr>Office Theme</vt:lpstr>
      <vt:lpstr>Binary Worksheet</vt:lpstr>
      <vt:lpstr>Door  Dash </vt:lpstr>
      <vt:lpstr>Table of Contents</vt:lpstr>
      <vt:lpstr>Introduction</vt:lpstr>
      <vt:lpstr>Dash door solution in a nutshell</vt:lpstr>
      <vt:lpstr>Business Case</vt:lpstr>
      <vt:lpstr>Executive summary of Dash door</vt:lpstr>
      <vt:lpstr>Problem statement &amp; Solution</vt:lpstr>
      <vt:lpstr>Business Model Canvas </vt:lpstr>
      <vt:lpstr>PowerPoint Presentation</vt:lpstr>
      <vt:lpstr>Proposal</vt:lpstr>
      <vt:lpstr>Return On Investment</vt:lpstr>
      <vt:lpstr>Measurement</vt:lpstr>
      <vt:lpstr>Competitors</vt:lpstr>
      <vt:lpstr>Competitive analysis</vt:lpstr>
      <vt:lpstr>Competitor –Starship Technologies</vt:lpstr>
      <vt:lpstr>Competitor- Eliport</vt:lpstr>
      <vt:lpstr>Competitor - Nuro</vt:lpstr>
      <vt:lpstr>Our Advantages</vt:lpstr>
      <vt:lpstr>Roadmap and Vision</vt:lpstr>
      <vt:lpstr>       Vision</vt:lpstr>
      <vt:lpstr>Doordash Roadmap</vt:lpstr>
      <vt:lpstr>Roadmap Pillars</vt:lpstr>
      <vt:lpstr>Board bring-up</vt:lpstr>
      <vt:lpstr>Application development and Mobile app development</vt:lpstr>
      <vt:lpstr>Security App</vt:lpstr>
      <vt:lpstr>What’s next?</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Srinivas R Katti</dc:creator>
  <cp:lastModifiedBy>Srinivas R Katti</cp:lastModifiedBy>
  <cp:revision>82</cp:revision>
  <dcterms:modified xsi:type="dcterms:W3CDTF">2021-06-28T07:47:24Z</dcterms:modified>
</cp:coreProperties>
</file>