
<file path=[Content_Types].xml><?xml version="1.0" encoding="utf-8"?>
<Types xmlns="http://schemas.openxmlformats.org/package/2006/content-types">
  <Default Extension="fntdata" ContentType="application/x-fontdata"/>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33"/>
  </p:notesMasterIdLst>
  <p:sldIdLst>
    <p:sldId id="256" r:id="rId3"/>
    <p:sldId id="259" r:id="rId4"/>
    <p:sldId id="313" r:id="rId5"/>
    <p:sldId id="262" r:id="rId6"/>
    <p:sldId id="264" r:id="rId7"/>
    <p:sldId id="338" r:id="rId8"/>
    <p:sldId id="337" r:id="rId9"/>
    <p:sldId id="339" r:id="rId10"/>
    <p:sldId id="269" r:id="rId11"/>
    <p:sldId id="271" r:id="rId12"/>
    <p:sldId id="273" r:id="rId13"/>
    <p:sldId id="274" r:id="rId14"/>
    <p:sldId id="278" r:id="rId15"/>
    <p:sldId id="277" r:id="rId16"/>
    <p:sldId id="279" r:id="rId17"/>
    <p:sldId id="281" r:id="rId18"/>
    <p:sldId id="282" r:id="rId19"/>
    <p:sldId id="304" r:id="rId20"/>
    <p:sldId id="305" r:id="rId21"/>
    <p:sldId id="341" r:id="rId22"/>
    <p:sldId id="286" r:id="rId23"/>
    <p:sldId id="287" r:id="rId24"/>
    <p:sldId id="306" r:id="rId25"/>
    <p:sldId id="307" r:id="rId26"/>
    <p:sldId id="291" r:id="rId27"/>
    <p:sldId id="309" r:id="rId28"/>
    <p:sldId id="310" r:id="rId29"/>
    <p:sldId id="311" r:id="rId30"/>
    <p:sldId id="301" r:id="rId31"/>
    <p:sldId id="336" r:id="rId32"/>
  </p:sldIdLst>
  <p:sldSz cx="9144000" cy="5143500" type="screen16x9"/>
  <p:notesSz cx="6858000" cy="9144000"/>
  <p:embeddedFontLst>
    <p:embeddedFont>
      <p:font typeface="Open Sans"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3504CE0-DB88-45E9-9528-990517D5C9B6}">
  <a:tblStyle styleId="{33504CE0-DB88-45E9-9528-990517D5C9B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94694"/>
  </p:normalViewPr>
  <p:slideViewPr>
    <p:cSldViewPr snapToGrid="0">
      <p:cViewPr varScale="1">
        <p:scale>
          <a:sx n="83" d="100"/>
          <a:sy n="83" d="100"/>
        </p:scale>
        <p:origin x="660" y="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font" Target="fonts/font1.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4.fnt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3.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2.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646198fe3c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g646198fe3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62287a28b8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62287a28b8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646198fe3c_0_9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292" name="Google Shape;292;g646198fe3c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646f7ac38c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646f7ac38c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6463a1fcc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6463a1fcc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6463a1fccc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326" name="Google Shape;326;g6463a1fcc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651f5eb01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651f5eb01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646198fe3c_0_11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348" name="Google Shape;348;g646198fe3c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646198fe3c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646198fe3c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646198fe3c_0_10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390" name="Google Shape;390;g646198fe3c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646198fe3c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646198fe3c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646198fe3c_0_1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155" name="Google Shape;155;g646198fe3c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646198fe3c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646198fe3c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054301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647293ff5d_0_14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511" name="Google Shape;511;g647293ff5d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8426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62287a28b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181" name="Google Shape;181;g62287a28b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646198fe3c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646198fe3c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646198fe3c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646198fe3c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3855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646198fe3c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646198fe3c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4386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646198fe3c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646198fe3c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996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646198fe3c_0_92: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[ALL PARTICIPATION]</a:t>
            </a:r>
            <a:endParaRPr/>
          </a:p>
        </p:txBody>
      </p:sp>
      <p:sp>
        <p:nvSpPr>
          <p:cNvPr id="252" name="Google Shape;252;g646198fe3c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62287a28b8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62287a28b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pic>
        <p:nvPicPr>
          <p:cNvPr id="55" name="Google Shape;55;p1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56" name="Google Shape;56;p14"/>
          <p:cNvSpPr txBox="1">
            <a:spLocks noGrp="1"/>
          </p:cNvSpPr>
          <p:nvPr>
            <p:ph type="title"/>
          </p:nvPr>
        </p:nvSpPr>
        <p:spPr>
          <a:xfrm>
            <a:off x="457200" y="834727"/>
            <a:ext cx="8229600" cy="13893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7" name="Google Shape;57;p14"/>
          <p:cNvSpPr txBox="1">
            <a:spLocks noGrp="1"/>
          </p:cNvSpPr>
          <p:nvPr>
            <p:ph type="body" idx="1"/>
          </p:nvPr>
        </p:nvSpPr>
        <p:spPr>
          <a:xfrm>
            <a:off x="457200" y="2195513"/>
            <a:ext cx="5038800" cy="10035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8" name="Google Shape;58;p1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gue" type="tx">
  <p:cSld name="TITLE_AND_BODY">
    <p:spTree>
      <p:nvGrpSpPr>
        <p:cNvPr id="1" name="Shape 59"/>
        <p:cNvGrpSpPr/>
        <p:nvPr/>
      </p:nvGrpSpPr>
      <p:grpSpPr>
        <a:xfrm>
          <a:off x="0" y="0"/>
          <a:ext cx="0" cy="0"/>
          <a:chOff x="0" y="0"/>
          <a:chExt cx="0" cy="0"/>
        </a:xfrm>
      </p:grpSpPr>
      <p:sp>
        <p:nvSpPr>
          <p:cNvPr id="60" name="Google Shape;60;p15"/>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61" name="Google Shape;61;p1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p:cSld name="Title">
    <p:bg>
      <p:bgPr>
        <a:solidFill>
          <a:srgbClr val="FFFFFF"/>
        </a:solidFill>
        <a:effectLst/>
      </p:bgPr>
    </p:bg>
    <p:spTree>
      <p:nvGrpSpPr>
        <p:cNvPr id="1" name="Shape 62"/>
        <p:cNvGrpSpPr/>
        <p:nvPr/>
      </p:nvGrpSpPr>
      <p:grpSpPr>
        <a:xfrm>
          <a:off x="0" y="0"/>
          <a:ext cx="0" cy="0"/>
          <a:chOff x="0" y="0"/>
          <a:chExt cx="0" cy="0"/>
        </a:xfrm>
      </p:grpSpPr>
      <p:sp>
        <p:nvSpPr>
          <p:cNvPr id="63" name="Google Shape;63;p16"/>
          <p:cNvSpPr txBox="1">
            <a:spLocks noGrp="1"/>
          </p:cNvSpPr>
          <p:nvPr>
            <p:ph type="body" idx="1"/>
          </p:nvPr>
        </p:nvSpPr>
        <p:spPr>
          <a:xfrm>
            <a:off x="457200" y="914251"/>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4" name="Google Shape;64;p16"/>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65" name="Google Shape;65;p16"/>
          <p:cNvSpPr txBox="1">
            <a:spLocks noGrp="1"/>
          </p:cNvSpPr>
          <p:nvPr>
            <p:ph type="title"/>
          </p:nvPr>
        </p:nvSpPr>
        <p:spPr>
          <a:xfrm>
            <a:off x="457200" y="304800"/>
            <a:ext cx="8229600" cy="5952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66" name="Google Shape;66;p16"/>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
        <p:nvSpPr>
          <p:cNvPr id="67" name="Google Shape;67;p16"/>
          <p:cNvSpPr txBox="1">
            <a:spLocks noGrp="1"/>
          </p:cNvSpPr>
          <p:nvPr>
            <p:ph type="body" idx="3"/>
          </p:nvPr>
        </p:nvSpPr>
        <p:spPr>
          <a:xfrm>
            <a:off x="457200" y="1715877"/>
            <a:ext cx="8229600" cy="2857800"/>
          </a:xfrm>
          <a:prstGeom prst="rect">
            <a:avLst/>
          </a:prstGeom>
          <a:noFill/>
          <a:ln>
            <a:noFill/>
          </a:ln>
        </p:spPr>
        <p:txBody>
          <a:bodyPr spcFirstLastPara="1" wrap="square" lIns="34275" tIns="34275" rIns="34275" bIns="34275" anchor="ctr" anchorCtr="0">
            <a:noAutofit/>
          </a:bodyPr>
          <a:lstStyle>
            <a:lvl1pPr marL="457200" marR="0" lvl="0"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gue with Subtitle">
  <p:cSld name="Segue with Subtitle">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0" name="Google Shape;70;p17"/>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9CBDD8"/>
              </a:buClr>
              <a:buSzPts val="500"/>
              <a:buFont typeface="Open Sans"/>
              <a:buNone/>
              <a:defRPr sz="24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71" name="Google Shape;71;p1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gue with Subtitle Light">
  <p:cSld name="Segue with Subtitle Light">
    <p:bg>
      <p:bgPr>
        <a:solidFill>
          <a:srgbClr val="02B3E4"/>
        </a:solidFill>
        <a:effectLst/>
      </p:bgPr>
    </p:bg>
    <p:spTree>
      <p:nvGrpSpPr>
        <p:cNvPr id="1" name="Shape 72"/>
        <p:cNvGrpSpPr/>
        <p:nvPr/>
      </p:nvGrpSpPr>
      <p:grpSpPr>
        <a:xfrm>
          <a:off x="0" y="0"/>
          <a:ext cx="0" cy="0"/>
          <a:chOff x="0" y="0"/>
          <a:chExt cx="0" cy="0"/>
        </a:xfrm>
      </p:grpSpPr>
      <p:sp>
        <p:nvSpPr>
          <p:cNvPr id="73" name="Google Shape;73;p18"/>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4" name="Google Shape;74;p18"/>
          <p:cNvSpPr txBox="1">
            <a:spLocks noGrp="1"/>
          </p:cNvSpPr>
          <p:nvPr>
            <p:ph type="body" idx="1"/>
          </p:nvPr>
        </p:nvSpPr>
        <p:spPr>
          <a:xfrm>
            <a:off x="457200" y="2633663"/>
            <a:ext cx="82296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1pPr>
            <a:lvl2pPr marL="914400" marR="0" lvl="1"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2pPr>
            <a:lvl3pPr marL="1371600" marR="0" lvl="2"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3pPr>
            <a:lvl4pPr marL="1828800" marR="0" lvl="3"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4pPr>
            <a:lvl5pPr marL="2286000" marR="0" lvl="4" indent="-228600" algn="l" rtl="0">
              <a:lnSpc>
                <a:spcPct val="131250"/>
              </a:lnSpc>
              <a:spcBef>
                <a:spcPts val="0"/>
              </a:spcBef>
              <a:spcAft>
                <a:spcPts val="0"/>
              </a:spcAft>
              <a:buClr>
                <a:srgbClr val="FAFBFC"/>
              </a:buClr>
              <a:buSzPts val="500"/>
              <a:buFont typeface="Open Sans"/>
              <a:buNone/>
              <a:defRPr sz="2400" b="0" i="0" u="none" strike="noStrike" cap="none">
                <a:solidFill>
                  <a:srgbClr val="FAFBFC"/>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75" name="Google Shape;75;p1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gue Light">
  <p:cSld name="Segue Light">
    <p:bg>
      <p:bgPr>
        <a:solidFill>
          <a:srgbClr val="02B3E4"/>
        </a:solidFill>
        <a:effectLst/>
      </p:bgPr>
    </p:bg>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78" name="Google Shape;78;p19"/>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Quote">
  <p:cSld name="Quote">
    <p:bg>
      <p:bgPr>
        <a:solidFill>
          <a:srgbClr val="FFFFFF"/>
        </a:solidFill>
        <a:effectLst/>
      </p:bgPr>
    </p:bg>
    <p:spTree>
      <p:nvGrpSpPr>
        <p:cNvPr id="1" name="Shape 79"/>
        <p:cNvGrpSpPr/>
        <p:nvPr/>
      </p:nvGrpSpPr>
      <p:grpSpPr>
        <a:xfrm>
          <a:off x="0" y="0"/>
          <a:ext cx="0" cy="0"/>
          <a:chOff x="0" y="0"/>
          <a:chExt cx="0" cy="0"/>
        </a:xfrm>
      </p:grpSpPr>
      <p:sp>
        <p:nvSpPr>
          <p:cNvPr id="80" name="Google Shape;80;p20"/>
          <p:cNvSpPr txBox="1">
            <a:spLocks noGrp="1"/>
          </p:cNvSpPr>
          <p:nvPr>
            <p:ph type="title"/>
          </p:nvPr>
        </p:nvSpPr>
        <p:spPr>
          <a:xfrm>
            <a:off x="457200" y="667978"/>
            <a:ext cx="8229600" cy="2665800"/>
          </a:xfrm>
          <a:prstGeom prst="rect">
            <a:avLst/>
          </a:prstGeom>
          <a:noFill/>
          <a:ln>
            <a:noFill/>
          </a:ln>
        </p:spPr>
        <p:txBody>
          <a:bodyPr spcFirstLastPara="1" wrap="square" lIns="34275" tIns="34275" rIns="34275" bIns="34275" anchor="b" anchorCtr="0">
            <a:noAutofit/>
          </a:bodyPr>
          <a:lstStyle>
            <a:lvl1pPr marL="152400" marR="0" lvl="0" indent="-152400" algn="l" rtl="0">
              <a:lnSpc>
                <a:spcPct val="100000"/>
              </a:lnSpc>
              <a:spcBef>
                <a:spcPts val="0"/>
              </a:spcBef>
              <a:spcAft>
                <a:spcPts val="0"/>
              </a:spcAft>
              <a:buClr>
                <a:srgbClr val="2D3D4A"/>
              </a:buClr>
              <a:buSzPts val="500"/>
              <a:buFont typeface="Open Sans"/>
              <a:buNone/>
              <a:defRPr sz="3600" b="0" i="1"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81" name="Google Shape;81;p20"/>
          <p:cNvSpPr txBox="1">
            <a:spLocks noGrp="1"/>
          </p:cNvSpPr>
          <p:nvPr>
            <p:ph type="body" idx="1"/>
          </p:nvPr>
        </p:nvSpPr>
        <p:spPr>
          <a:xfrm>
            <a:off x="609600" y="3419475"/>
            <a:ext cx="8077200" cy="7449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2pPr>
            <a:lvl3pPr marL="1371600" marR="0" lvl="2"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3pPr>
            <a:lvl4pPr marL="1828800" marR="0" lvl="3"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4pPr>
            <a:lvl5pPr marL="2286000" marR="0" lvl="4" indent="-228600" algn="l" rtl="0">
              <a:lnSpc>
                <a:spcPct val="135416"/>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82" name="Google Shape;82;p20"/>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with Content &amp; Image">
  <p:cSld name="Title with Content &amp; Image">
    <p:bg>
      <p:bgPr>
        <a:solidFill>
          <a:srgbClr val="FFFFFF"/>
        </a:solidFill>
        <a:effectLst/>
      </p:bgPr>
    </p:bg>
    <p:spTree>
      <p:nvGrpSpPr>
        <p:cNvPr id="1" name="Shape 89"/>
        <p:cNvGrpSpPr/>
        <p:nvPr/>
      </p:nvGrpSpPr>
      <p:grpSpPr>
        <a:xfrm>
          <a:off x="0" y="0"/>
          <a:ext cx="0" cy="0"/>
          <a:chOff x="0" y="0"/>
          <a:chExt cx="0" cy="0"/>
        </a:xfrm>
      </p:grpSpPr>
      <p:sp>
        <p:nvSpPr>
          <p:cNvPr id="90" name="Google Shape;90;p22"/>
          <p:cNvSpPr txBox="1">
            <a:spLocks noGrp="1"/>
          </p:cNvSpPr>
          <p:nvPr>
            <p:ph type="body" idx="1"/>
          </p:nvPr>
        </p:nvSpPr>
        <p:spPr>
          <a:xfrm>
            <a:off x="457200" y="912875"/>
            <a:ext cx="8229600" cy="3096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02B3E4"/>
              </a:buClr>
              <a:buSzPts val="500"/>
              <a:buFont typeface="Open Sans"/>
              <a:buNone/>
              <a:defRPr sz="1800" b="0" i="0" u="none" strike="noStrike" cap="none">
                <a:solidFill>
                  <a:srgbClr val="02B3E4"/>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1" name="Google Shape;91;p22"/>
          <p:cNvSpPr txBox="1">
            <a:spLocks noGrp="1"/>
          </p:cNvSpPr>
          <p:nvPr>
            <p:ph type="body" idx="2"/>
          </p:nvPr>
        </p:nvSpPr>
        <p:spPr>
          <a:xfrm>
            <a:off x="457200" y="4914900"/>
            <a:ext cx="3957600" cy="1143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0"/>
              </a:spcBef>
              <a:spcAft>
                <a:spcPts val="0"/>
              </a:spcAft>
              <a:buClr>
                <a:srgbClr val="7D97AD"/>
              </a:buClr>
              <a:buSzPts val="500"/>
              <a:buFont typeface="Open Sans"/>
              <a:buNone/>
              <a:defRPr sz="700" b="0" i="0" u="none" strike="noStrike" cap="none">
                <a:solidFill>
                  <a:srgbClr val="7D97AD"/>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2" name="Google Shape;92;p22"/>
          <p:cNvSpPr txBox="1">
            <a:spLocks noGrp="1"/>
          </p:cNvSpPr>
          <p:nvPr>
            <p:ph type="title"/>
          </p:nvPr>
        </p:nvSpPr>
        <p:spPr>
          <a:xfrm>
            <a:off x="457200" y="304800"/>
            <a:ext cx="8229600" cy="5937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0"/>
              </a:spcBef>
              <a:spcAft>
                <a:spcPts val="0"/>
              </a:spcAft>
              <a:buClr>
                <a:srgbClr val="2D3D4A"/>
              </a:buClr>
              <a:buSzPts val="500"/>
              <a:buFont typeface="Open Sans"/>
              <a:buNone/>
              <a:defRPr sz="3600" b="0" i="0" u="none" strike="noStrike" cap="none">
                <a:solidFill>
                  <a:srgbClr val="2D3D4A"/>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93" name="Google Shape;93;p22"/>
          <p:cNvSpPr txBox="1">
            <a:spLocks noGrp="1"/>
          </p:cNvSpPr>
          <p:nvPr>
            <p:ph type="body" idx="3"/>
          </p:nvPr>
        </p:nvSpPr>
        <p:spPr>
          <a:xfrm>
            <a:off x="457200" y="1714500"/>
            <a:ext cx="4025100" cy="28575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700"/>
              </a:spcBef>
              <a:spcAft>
                <a:spcPts val="0"/>
              </a:spcAft>
              <a:buClr>
                <a:srgbClr val="2D3D4A"/>
              </a:buClr>
              <a:buSzPts val="1400"/>
              <a:buFont typeface="Open Sans"/>
              <a:buChar char="•"/>
              <a:defRPr sz="1800" b="0" i="0" u="none" strike="noStrike" cap="none">
                <a:solidFill>
                  <a:srgbClr val="2D3D4A"/>
                </a:solidFill>
                <a:latin typeface="Open Sans"/>
                <a:ea typeface="Open Sans"/>
                <a:cs typeface="Open Sans"/>
                <a:sym typeface="Open Sans"/>
              </a:defRPr>
            </a:lvl1pPr>
            <a:lvl2pPr marL="914400" marR="0" lvl="1" indent="-311150" algn="l" rtl="0">
              <a:lnSpc>
                <a:spcPct val="100000"/>
              </a:lnSpc>
              <a:spcBef>
                <a:spcPts val="700"/>
              </a:spcBef>
              <a:spcAft>
                <a:spcPts val="0"/>
              </a:spcAft>
              <a:buClr>
                <a:srgbClr val="2D3D4A"/>
              </a:buClr>
              <a:buSzPts val="1300"/>
              <a:buFont typeface="Open Sans"/>
              <a:buChar char="–"/>
              <a:defRPr sz="1600" b="0" i="0" u="none" strike="noStrike" cap="none">
                <a:solidFill>
                  <a:srgbClr val="2D3D4A"/>
                </a:solidFill>
                <a:latin typeface="Open Sans"/>
                <a:ea typeface="Open Sans"/>
                <a:cs typeface="Open Sans"/>
                <a:sym typeface="Open Sans"/>
              </a:defRPr>
            </a:lvl2pPr>
            <a:lvl3pPr marL="1371600" marR="0" lvl="2"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3pPr>
            <a:lvl4pPr marL="1828800" marR="0" lvl="3"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4pPr>
            <a:lvl5pPr marL="2286000" marR="0" lvl="4" indent="-298450" algn="l" rtl="0">
              <a:lnSpc>
                <a:spcPct val="100000"/>
              </a:lnSpc>
              <a:spcBef>
                <a:spcPts val="700"/>
              </a:spcBef>
              <a:spcAft>
                <a:spcPts val="0"/>
              </a:spcAft>
              <a:buClr>
                <a:srgbClr val="2D3D4A"/>
              </a:buClr>
              <a:buSzPts val="1100"/>
              <a:buFont typeface="Open Sans"/>
              <a:buChar char="–"/>
              <a:defRPr sz="14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4" name="Google Shape;94;p22"/>
          <p:cNvSpPr txBox="1">
            <a:spLocks noGrp="1"/>
          </p:cNvSpPr>
          <p:nvPr>
            <p:ph type="sldNum" idx="12"/>
          </p:nvPr>
        </p:nvSpPr>
        <p:spPr>
          <a:xfrm>
            <a:off x="8635403" y="4914900"/>
            <a:ext cx="102900" cy="114300"/>
          </a:xfrm>
          <a:prstGeom prst="rect">
            <a:avLst/>
          </a:prstGeom>
          <a:noFill/>
          <a:ln>
            <a:noFill/>
          </a:ln>
        </p:spPr>
        <p:txBody>
          <a:bodyPr spcFirstLastPara="1" wrap="square" lIns="0" tIns="0" rIns="0" bIns="0" anchor="t" anchorCtr="0">
            <a:noAutofit/>
          </a:bodyPr>
          <a:lstStyle>
            <a:lvl1pPr marL="0" marR="0" lvl="0"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1pPr>
            <a:lvl2pPr marL="0" marR="0" lvl="1"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2pPr>
            <a:lvl3pPr marL="0" marR="0" lvl="2"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3pPr>
            <a:lvl4pPr marL="0" marR="0" lvl="3"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4pPr>
            <a:lvl5pPr marL="0" marR="0" lvl="4"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5pPr>
            <a:lvl6pPr marL="0" marR="0" lvl="5"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6pPr>
            <a:lvl7pPr marL="0" marR="0" lvl="6"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7pPr>
            <a:lvl8pPr marL="0" marR="0" lvl="7"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8pPr>
            <a:lvl9pPr marL="0" marR="0" lvl="8" indent="0" algn="ctr" rtl="0">
              <a:lnSpc>
                <a:spcPct val="100000"/>
              </a:lnSpc>
              <a:spcBef>
                <a:spcPts val="0"/>
              </a:spcBef>
              <a:spcAft>
                <a:spcPts val="0"/>
              </a:spcAft>
              <a:buClr>
                <a:srgbClr val="7D97AD"/>
              </a:buClr>
              <a:buFont typeface="Open Sans"/>
              <a:buNone/>
              <a:defRPr sz="700" b="0" i="0" u="none" strike="noStrike" cap="none">
                <a:solidFill>
                  <a:srgbClr val="7D97AD"/>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solidFill>
                <a:srgbClr val="929292"/>
              </a:solidFill>
            </a:endParaRPr>
          </a:p>
        </p:txBody>
      </p:sp>
      <p:sp>
        <p:nvSpPr>
          <p:cNvPr id="95" name="Google Shape;95;p22"/>
          <p:cNvSpPr>
            <a:spLocks noGrp="1"/>
          </p:cNvSpPr>
          <p:nvPr>
            <p:ph type="pic" idx="4"/>
          </p:nvPr>
        </p:nvSpPr>
        <p:spPr>
          <a:xfrm>
            <a:off x="4662488" y="1714500"/>
            <a:ext cx="4024200" cy="28575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0" marR="0" lvl="1"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0" marR="0" lvl="2"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0" marR="0" lvl="3"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0" marR="0" lvl="4"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0" marR="0" lvl="5" indent="5334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0" marR="0" lvl="6" indent="7112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0" marR="0" lvl="7" indent="8890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0" marR="0" lvl="8" indent="10668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age">
  <p:cSld name="Image">
    <p:bg>
      <p:bgPr>
        <a:solidFill>
          <a:srgbClr val="2D3D4A"/>
        </a:solidFill>
        <a:effectLst/>
      </p:bgPr>
    </p:bg>
    <p:spTree>
      <p:nvGrpSpPr>
        <p:cNvPr id="1" name="Shape 96"/>
        <p:cNvGrpSpPr/>
        <p:nvPr/>
      </p:nvGrpSpPr>
      <p:grpSpPr>
        <a:xfrm>
          <a:off x="0" y="0"/>
          <a:ext cx="0" cy="0"/>
          <a:chOff x="0" y="0"/>
          <a:chExt cx="0" cy="0"/>
        </a:xfrm>
      </p:grpSpPr>
      <p:sp>
        <p:nvSpPr>
          <p:cNvPr id="97" name="Google Shape;97;p23"/>
          <p:cNvSpPr>
            <a:spLocks noGrp="1"/>
          </p:cNvSpPr>
          <p:nvPr>
            <p:ph type="pic" idx="2"/>
          </p:nvPr>
        </p:nvSpPr>
        <p:spPr>
          <a:xfrm>
            <a:off x="0" y="0"/>
            <a:ext cx="9144000" cy="5143500"/>
          </a:xfrm>
          <a:prstGeom prst="rect">
            <a:avLst/>
          </a:prstGeom>
          <a:noFill/>
          <a:ln>
            <a:noFill/>
          </a:ln>
        </p:spPr>
        <p:txBody>
          <a:bodyPr spcFirstLastPara="1" wrap="square" lIns="34275" tIns="34275" rIns="34275" bIns="34275" anchor="t" anchorCtr="0">
            <a:noAutofit/>
          </a:bodyPr>
          <a:lstStyle>
            <a:lvl1pPr marL="0" marR="0" lvl="0"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1pPr>
            <a:lvl2pPr marL="0" marR="0" lvl="1"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0" marR="0" lvl="2"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0" marR="0" lvl="3"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0" marR="0" lvl="4" indent="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0" marR="0" lvl="5" indent="5334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0" marR="0" lvl="6" indent="7112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0" marR="0" lvl="7" indent="8890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0" marR="0" lvl="8" indent="10668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98" name="Google Shape;98;p2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emo">
  <p:cSld name="Demo">
    <p:spTree>
      <p:nvGrpSpPr>
        <p:cNvPr id="1" name="Shape 99"/>
        <p:cNvGrpSpPr/>
        <p:nvPr/>
      </p:nvGrpSpPr>
      <p:grpSpPr>
        <a:xfrm>
          <a:off x="0" y="0"/>
          <a:ext cx="0" cy="0"/>
          <a:chOff x="0" y="0"/>
          <a:chExt cx="0" cy="0"/>
        </a:xfrm>
      </p:grpSpPr>
      <p:pic>
        <p:nvPicPr>
          <p:cNvPr id="100" name="Google Shape;100;p24"/>
          <p:cNvPicPr preferRelativeResize="0"/>
          <p:nvPr/>
        </p:nvPicPr>
        <p:blipFill rotWithShape="1">
          <a:blip r:embed="rId2">
            <a:alphaModFix/>
          </a:blip>
          <a:srcRect r="7800" b="7535"/>
          <a:stretch/>
        </p:blipFill>
        <p:spPr>
          <a:xfrm>
            <a:off x="6579650" y="2571750"/>
            <a:ext cx="2564400" cy="2571900"/>
          </a:xfrm>
          <a:prstGeom prst="rect">
            <a:avLst/>
          </a:prstGeom>
          <a:noFill/>
          <a:ln>
            <a:noFill/>
          </a:ln>
        </p:spPr>
      </p:pic>
      <p:sp>
        <p:nvSpPr>
          <p:cNvPr id="101" name="Google Shape;101;p24"/>
          <p:cNvSpPr txBox="1">
            <a:spLocks noGrp="1"/>
          </p:cNvSpPr>
          <p:nvPr>
            <p:ph type="body" idx="1"/>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457200" marR="0" lvl="0" indent="-2286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2D3D4A"/>
              </a:buClr>
              <a:buSzPts val="500"/>
              <a:buFont typeface="Open Sans"/>
              <a:buNone/>
              <a:defRPr sz="1800" b="0" i="0" u="none" strike="noStrike" cap="none">
                <a:solidFill>
                  <a:srgbClr val="2D3D4A"/>
                </a:solidFill>
                <a:latin typeface="Open Sans"/>
                <a:ea typeface="Open Sans"/>
                <a:cs typeface="Open Sans"/>
                <a:sym typeface="Open Sans"/>
              </a:defRPr>
            </a:lvl9pPr>
          </a:lstStyle>
          <a:p>
            <a:endParaRPr/>
          </a:p>
        </p:txBody>
      </p:sp>
      <p:sp>
        <p:nvSpPr>
          <p:cNvPr id="102" name="Google Shape;102;p24"/>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Logo A Dark">
  <p:cSld name="Logo A Dark">
    <p:spTree>
      <p:nvGrpSpPr>
        <p:cNvPr id="1" name="Shape 103"/>
        <p:cNvGrpSpPr/>
        <p:nvPr/>
      </p:nvGrpSpPr>
      <p:grpSpPr>
        <a:xfrm>
          <a:off x="0" y="0"/>
          <a:ext cx="0" cy="0"/>
          <a:chOff x="0" y="0"/>
          <a:chExt cx="0" cy="0"/>
        </a:xfrm>
      </p:grpSpPr>
      <p:sp>
        <p:nvSpPr>
          <p:cNvPr id="104" name="Google Shape;104;p25"/>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a:p>
        </p:txBody>
      </p:sp>
      <p:sp>
        <p:nvSpPr>
          <p:cNvPr id="105" name="Google Shape;105;p25"/>
          <p:cNvSpPr/>
          <p:nvPr/>
        </p:nvSpPr>
        <p:spPr>
          <a:xfrm>
            <a:off x="3796401" y="3514398"/>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Font typeface="Open Sans"/>
              <a:buNone/>
            </a:pPr>
            <a:r>
              <a:rPr lang="en" sz="1800" b="0" i="0" u="none" strike="noStrike" cap="none">
                <a:solidFill>
                  <a:srgbClr val="FFFFFF"/>
                </a:solidFill>
                <a:latin typeface="Open Sans"/>
                <a:ea typeface="Open Sans"/>
                <a:cs typeface="Open Sans"/>
                <a:sym typeface="Open Sans"/>
              </a:rPr>
              <a:t>Be in Demand</a:t>
            </a:r>
            <a:endParaRPr sz="500"/>
          </a:p>
        </p:txBody>
      </p:sp>
      <p:pic>
        <p:nvPicPr>
          <p:cNvPr id="106" name="Google Shape;106;p25"/>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107" name="Google Shape;107;p25"/>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Logo A Light">
  <p:cSld name="Logo A Light">
    <p:bg>
      <p:bgPr>
        <a:solidFill>
          <a:srgbClr val="02B3E4"/>
        </a:solidFill>
        <a:effectLst/>
      </p:bgPr>
    </p:bg>
    <p:spTree>
      <p:nvGrpSpPr>
        <p:cNvPr id="1" name="Shape 108"/>
        <p:cNvGrpSpPr/>
        <p:nvPr/>
      </p:nvGrpSpPr>
      <p:grpSpPr>
        <a:xfrm>
          <a:off x="0" y="0"/>
          <a:ext cx="0" cy="0"/>
          <a:chOff x="0" y="0"/>
          <a:chExt cx="0" cy="0"/>
        </a:xfrm>
      </p:grpSpPr>
      <p:sp>
        <p:nvSpPr>
          <p:cNvPr id="109" name="Google Shape;109;p26"/>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a:p>
        </p:txBody>
      </p:sp>
      <p:sp>
        <p:nvSpPr>
          <p:cNvPr id="110" name="Google Shape;110;p26"/>
          <p:cNvSpPr/>
          <p:nvPr/>
        </p:nvSpPr>
        <p:spPr>
          <a:xfrm>
            <a:off x="3796401" y="3514725"/>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Font typeface="Open Sans"/>
              <a:buNone/>
            </a:pPr>
            <a:r>
              <a:rPr lang="en" sz="1800" b="0" i="0" u="none" strike="noStrike" cap="none">
                <a:solidFill>
                  <a:srgbClr val="FAFBFC"/>
                </a:solidFill>
                <a:latin typeface="Open Sans"/>
                <a:ea typeface="Open Sans"/>
                <a:cs typeface="Open Sans"/>
                <a:sym typeface="Open Sans"/>
              </a:rPr>
              <a:t>Be in Demand</a:t>
            </a:r>
            <a:endParaRPr sz="500"/>
          </a:p>
        </p:txBody>
      </p:sp>
      <p:pic>
        <p:nvPicPr>
          <p:cNvPr id="111" name="Google Shape;111;p26"/>
          <p:cNvPicPr preferRelativeResize="0"/>
          <p:nvPr/>
        </p:nvPicPr>
        <p:blipFill rotWithShape="1">
          <a:blip r:embed="rId2">
            <a:alphaModFix/>
          </a:blip>
          <a:srcRect/>
          <a:stretch/>
        </p:blipFill>
        <p:spPr>
          <a:xfrm>
            <a:off x="3485828" y="1370725"/>
            <a:ext cx="2172300" cy="1941000"/>
          </a:xfrm>
          <a:prstGeom prst="rect">
            <a:avLst/>
          </a:prstGeom>
          <a:noFill/>
          <a:ln>
            <a:noFill/>
          </a:ln>
        </p:spPr>
      </p:pic>
      <p:sp>
        <p:nvSpPr>
          <p:cNvPr id="112" name="Google Shape;112;p26"/>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Logo B Dark">
  <p:cSld name="Logo B Dark">
    <p:spTree>
      <p:nvGrpSpPr>
        <p:cNvPr id="1" name="Shape 113"/>
        <p:cNvGrpSpPr/>
        <p:nvPr/>
      </p:nvGrpSpPr>
      <p:grpSpPr>
        <a:xfrm>
          <a:off x="0" y="0"/>
          <a:ext cx="0" cy="0"/>
          <a:chOff x="0" y="0"/>
          <a:chExt cx="0" cy="0"/>
        </a:xfrm>
      </p:grpSpPr>
      <p:sp>
        <p:nvSpPr>
          <p:cNvPr id="114" name="Google Shape;114;p27"/>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2016 Udacity. All rights reserved.</a:t>
            </a:r>
            <a:endParaRPr sz="500"/>
          </a:p>
        </p:txBody>
      </p:sp>
      <p:sp>
        <p:nvSpPr>
          <p:cNvPr id="115" name="Google Shape;115;p27"/>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FFFFF"/>
              </a:buClr>
              <a:buFont typeface="Open Sans"/>
              <a:buNone/>
            </a:pPr>
            <a:r>
              <a:rPr lang="en" sz="1800" b="0" i="0" u="none" strike="noStrike" cap="none">
                <a:solidFill>
                  <a:srgbClr val="FFFFFF"/>
                </a:solidFill>
                <a:latin typeface="Open Sans"/>
                <a:ea typeface="Open Sans"/>
                <a:cs typeface="Open Sans"/>
                <a:sym typeface="Open Sans"/>
              </a:rPr>
              <a:t>Be in Demand</a:t>
            </a:r>
            <a:endParaRPr sz="500"/>
          </a:p>
        </p:txBody>
      </p:sp>
      <p:pic>
        <p:nvPicPr>
          <p:cNvPr id="116" name="Google Shape;116;p27"/>
          <p:cNvPicPr preferRelativeResize="0"/>
          <p:nvPr/>
        </p:nvPicPr>
        <p:blipFill rotWithShape="1">
          <a:blip r:embed="rId2">
            <a:alphaModFix/>
          </a:blip>
          <a:srcRect/>
          <a:stretch/>
        </p:blipFill>
        <p:spPr>
          <a:xfrm>
            <a:off x="2500679" y="2221260"/>
            <a:ext cx="4143300" cy="720000"/>
          </a:xfrm>
          <a:prstGeom prst="rect">
            <a:avLst/>
          </a:prstGeom>
          <a:noFill/>
          <a:ln>
            <a:noFill/>
          </a:ln>
        </p:spPr>
      </p:pic>
      <p:sp>
        <p:nvSpPr>
          <p:cNvPr id="117" name="Google Shape;117;p27"/>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Logo B Light">
  <p:cSld name="Logo B Light">
    <p:bg>
      <p:bgPr>
        <a:solidFill>
          <a:srgbClr val="02B3E4"/>
        </a:solidFill>
        <a:effectLst/>
      </p:bgPr>
    </p:bg>
    <p:spTree>
      <p:nvGrpSpPr>
        <p:cNvPr id="1" name="Shape 118"/>
        <p:cNvGrpSpPr/>
        <p:nvPr/>
      </p:nvGrpSpPr>
      <p:grpSpPr>
        <a:xfrm>
          <a:off x="0" y="0"/>
          <a:ext cx="0" cy="0"/>
          <a:chOff x="0" y="0"/>
          <a:chExt cx="0" cy="0"/>
        </a:xfrm>
      </p:grpSpPr>
      <p:sp>
        <p:nvSpPr>
          <p:cNvPr id="119" name="Google Shape;119;p28"/>
          <p:cNvSpPr/>
          <p:nvPr/>
        </p:nvSpPr>
        <p:spPr>
          <a:xfrm>
            <a:off x="489756" y="4800600"/>
            <a:ext cx="8164500" cy="152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Clr>
                <a:srgbClr val="FAFBFC"/>
              </a:buClr>
              <a:buFont typeface="Open Sans"/>
              <a:buNone/>
            </a:pPr>
            <a:r>
              <a:rPr lang="en" sz="700" b="0" i="0" u="none" strike="noStrike" cap="none">
                <a:solidFill>
                  <a:srgbClr val="FAFBFC"/>
                </a:solidFill>
                <a:latin typeface="Open Sans"/>
                <a:ea typeface="Open Sans"/>
                <a:cs typeface="Open Sans"/>
                <a:sym typeface="Open Sans"/>
              </a:rPr>
              <a:t>© 2016 Udacity. All rights reserved.</a:t>
            </a:r>
            <a:endParaRPr sz="500"/>
          </a:p>
        </p:txBody>
      </p:sp>
      <p:sp>
        <p:nvSpPr>
          <p:cNvPr id="120" name="Google Shape;120;p28"/>
          <p:cNvSpPr/>
          <p:nvPr/>
        </p:nvSpPr>
        <p:spPr>
          <a:xfrm>
            <a:off x="3796401" y="3048793"/>
            <a:ext cx="1551300" cy="3477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FAFBFC"/>
              </a:buClr>
              <a:buFont typeface="Open Sans"/>
              <a:buNone/>
            </a:pPr>
            <a:r>
              <a:rPr lang="en" sz="1800" b="0" i="0" u="none" strike="noStrike" cap="none">
                <a:solidFill>
                  <a:srgbClr val="FAFBFC"/>
                </a:solidFill>
                <a:latin typeface="Open Sans"/>
                <a:ea typeface="Open Sans"/>
                <a:cs typeface="Open Sans"/>
                <a:sym typeface="Open Sans"/>
              </a:rPr>
              <a:t>Be in Demand</a:t>
            </a:r>
            <a:endParaRPr sz="500"/>
          </a:p>
        </p:txBody>
      </p:sp>
      <p:pic>
        <p:nvPicPr>
          <p:cNvPr id="121" name="Google Shape;121;p28"/>
          <p:cNvPicPr preferRelativeResize="0"/>
          <p:nvPr/>
        </p:nvPicPr>
        <p:blipFill rotWithShape="1">
          <a:blip r:embed="rId2">
            <a:alphaModFix/>
          </a:blip>
          <a:srcRect/>
          <a:stretch/>
        </p:blipFill>
        <p:spPr>
          <a:xfrm>
            <a:off x="2500313" y="2221260"/>
            <a:ext cx="4143300" cy="720000"/>
          </a:xfrm>
          <a:prstGeom prst="rect">
            <a:avLst/>
          </a:prstGeom>
          <a:noFill/>
          <a:ln>
            <a:noFill/>
          </a:ln>
        </p:spPr>
      </p:pic>
      <p:sp>
        <p:nvSpPr>
          <p:cNvPr id="122" name="Google Shape;122;p28"/>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8061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2E3D49"/>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1295400"/>
            <a:ext cx="8229600" cy="1390800"/>
          </a:xfrm>
          <a:prstGeom prst="rect">
            <a:avLst/>
          </a:prstGeom>
          <a:noFill/>
          <a:ln>
            <a:noFill/>
          </a:ln>
        </p:spPr>
        <p:txBody>
          <a:bodyPr spcFirstLastPara="1" wrap="square" lIns="34275" tIns="34275" rIns="34275" bIns="34275" anchor="b" anchorCtr="0">
            <a:noAutofit/>
          </a:bodyPr>
          <a:lstStyle>
            <a:lvl1pPr marL="0" marR="0" lvl="0" indent="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1pPr>
            <a:lvl2pPr marL="0" marR="0" lvl="1" indent="88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2pPr>
            <a:lvl3pPr marL="0" marR="0" lvl="2" indent="177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3pPr>
            <a:lvl4pPr marL="0" marR="0" lvl="3" indent="2540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4pPr>
            <a:lvl5pPr marL="0" marR="0" lvl="4" indent="342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5pPr>
            <a:lvl6pPr marL="0" marR="0" lvl="5" indent="431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6pPr>
            <a:lvl7pPr marL="0" marR="0" lvl="6" indent="5207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7pPr>
            <a:lvl8pPr marL="0" marR="0" lvl="7" indent="5969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8pPr>
            <a:lvl9pPr marL="0" marR="0" lvl="8" indent="685800" algn="l" rtl="0">
              <a:lnSpc>
                <a:spcPct val="120000"/>
              </a:lnSpc>
              <a:spcBef>
                <a:spcPts val="0"/>
              </a:spcBef>
              <a:spcAft>
                <a:spcPts val="0"/>
              </a:spcAft>
              <a:buClr>
                <a:srgbClr val="FFFFFF"/>
              </a:buClr>
              <a:buSzPts val="500"/>
              <a:buFont typeface="Open Sans"/>
              <a:buNone/>
              <a:defRPr sz="4500" b="0" i="0" u="none" strike="noStrike" cap="none">
                <a:solidFill>
                  <a:srgbClr val="FFFFFF"/>
                </a:solidFill>
                <a:latin typeface="Open Sans"/>
                <a:ea typeface="Open Sans"/>
                <a:cs typeface="Open Sans"/>
                <a:sym typeface="Open Sans"/>
              </a:defRPr>
            </a:lvl9pPr>
          </a:lstStyle>
          <a:p>
            <a:endParaRPr/>
          </a:p>
        </p:txBody>
      </p:sp>
      <p:sp>
        <p:nvSpPr>
          <p:cNvPr id="52" name="Google Shape;52;p13"/>
          <p:cNvSpPr txBox="1">
            <a:spLocks noGrp="1"/>
          </p:cNvSpPr>
          <p:nvPr>
            <p:ph type="body" idx="1"/>
          </p:nvPr>
        </p:nvSpPr>
        <p:spPr>
          <a:xfrm>
            <a:off x="614363" y="2662238"/>
            <a:ext cx="7915200" cy="1390800"/>
          </a:xfrm>
          <a:prstGeom prst="rect">
            <a:avLst/>
          </a:prstGeom>
          <a:noFill/>
          <a:ln>
            <a:noFill/>
          </a:ln>
        </p:spPr>
        <p:txBody>
          <a:bodyPr spcFirstLastPara="1" wrap="square" lIns="34275" tIns="34275" rIns="34275" bIns="34275" anchor="t" anchorCtr="0">
            <a:noAutofit/>
          </a:bodyPr>
          <a:lstStyle>
            <a:lvl1pPr marL="457200" marR="0" lvl="0"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1pPr>
            <a:lvl2pPr marL="914400" marR="0" lvl="1"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2pPr>
            <a:lvl3pPr marL="1371600" marR="0" lvl="2"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3pPr>
            <a:lvl4pPr marL="1828800" marR="0" lvl="3"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4pPr>
            <a:lvl5pPr marL="2286000" marR="0" lvl="4"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5pPr>
            <a:lvl6pPr marL="2743200" marR="0" lvl="5"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6pPr>
            <a:lvl7pPr marL="3200400" marR="0" lvl="6"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7pPr>
            <a:lvl8pPr marL="3657600" marR="0" lvl="7"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8pPr>
            <a:lvl9pPr marL="4114800" marR="0" lvl="8" indent="-228600" algn="l" rtl="0">
              <a:lnSpc>
                <a:spcPct val="100000"/>
              </a:lnSpc>
              <a:spcBef>
                <a:spcPts val="700"/>
              </a:spcBef>
              <a:spcAft>
                <a:spcPts val="0"/>
              </a:spcAft>
              <a:buClr>
                <a:srgbClr val="9CBDD8"/>
              </a:buClr>
              <a:buSzPts val="500"/>
              <a:buFont typeface="Open Sans"/>
              <a:buNone/>
              <a:defRPr sz="1800" b="0" i="0" u="none" strike="noStrike" cap="none">
                <a:solidFill>
                  <a:srgbClr val="9CBDD8"/>
                </a:solidFill>
                <a:latin typeface="Open Sans"/>
                <a:ea typeface="Open Sans"/>
                <a:cs typeface="Open Sans"/>
                <a:sym typeface="Open Sans"/>
              </a:defRPr>
            </a:lvl9pPr>
          </a:lstStyle>
          <a:p>
            <a:endParaRPr/>
          </a:p>
        </p:txBody>
      </p:sp>
      <p:sp>
        <p:nvSpPr>
          <p:cNvPr id="53" name="Google Shape;53;p13"/>
          <p:cNvSpPr txBox="1">
            <a:spLocks noGrp="1"/>
          </p:cNvSpPr>
          <p:nvPr>
            <p:ph type="sldNum" idx="12"/>
          </p:nvPr>
        </p:nvSpPr>
        <p:spPr>
          <a:xfrm>
            <a:off x="8892578" y="4953000"/>
            <a:ext cx="141000" cy="152400"/>
          </a:xfrm>
          <a:prstGeom prst="rect">
            <a:avLst/>
          </a:prstGeom>
          <a:noFill/>
          <a:ln>
            <a:noFill/>
          </a:ln>
        </p:spPr>
        <p:txBody>
          <a:bodyPr spcFirstLastPara="1" wrap="square" lIns="19050" tIns="19050" rIns="19050" bIns="19050" anchor="t" anchorCtr="0">
            <a:noAutofit/>
          </a:bodyPr>
          <a:lstStyle>
            <a:lvl1pPr marL="0" marR="0" lvl="0"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1pPr>
            <a:lvl2pPr marL="0" marR="0" lvl="1"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2pPr>
            <a:lvl3pPr marL="0" marR="0" lvl="2"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3pPr>
            <a:lvl4pPr marL="0" marR="0" lvl="3"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4pPr>
            <a:lvl5pPr marL="0" marR="0" lvl="4"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5pPr>
            <a:lvl6pPr marL="0" marR="0" lvl="5"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6pPr>
            <a:lvl7pPr marL="0" marR="0" lvl="6"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7pPr>
            <a:lvl8pPr marL="0" marR="0" lvl="7"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8pPr>
            <a:lvl9pPr marL="0" marR="0" lvl="8" indent="0" algn="ctr" rtl="0">
              <a:lnSpc>
                <a:spcPct val="100000"/>
              </a:lnSpc>
              <a:spcBef>
                <a:spcPts val="0"/>
              </a:spcBef>
              <a:spcAft>
                <a:spcPts val="0"/>
              </a:spcAft>
              <a:buClr>
                <a:srgbClr val="929292"/>
              </a:buClr>
              <a:buFont typeface="Open Sans"/>
              <a:buNone/>
              <a:defRPr sz="700" b="0" i="0" u="none" strike="noStrike" cap="none">
                <a:solidFill>
                  <a:srgbClr val="929292"/>
                </a:solidFill>
                <a:latin typeface="Open Sans"/>
                <a:ea typeface="Open Sans"/>
                <a:cs typeface="Open Sans"/>
                <a:sym typeface="Open Sans"/>
              </a:defRPr>
            </a:lvl9pPr>
          </a:lstStyle>
          <a:p>
            <a:pPr marL="0" lvl="0" indent="0" algn="ctr" rtl="0">
              <a:spcBef>
                <a:spcPts val="0"/>
              </a:spcBef>
              <a:spcAft>
                <a:spcPts val="0"/>
              </a:spcAft>
              <a:buNone/>
            </a:pPr>
            <a:fld id="{00000000-1234-1234-1234-123412341234}" type="slidenum">
              <a:rPr lang="en"/>
              <a:t>‹#›</a:t>
            </a:fld>
            <a:endParaRPr sz="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 id="2147483669" r:id="rId10"/>
    <p:sldLayoutId id="2147483670" r:id="rId11"/>
    <p:sldLayoutId id="2147483671" r:id="rId12"/>
    <p:sldLayoutId id="2147483672" r:id="rId13"/>
    <p:sldLayoutId id="2147483673" r:id="rId14"/>
    <p:sldLayoutId id="2147483678"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mailto:srkatti81@gmail.com" TargetMode="External"/><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9.jfif"/><Relationship Id="rId2" Type="http://schemas.openxmlformats.org/officeDocument/2006/relationships/image" Target="../media/image8.jfif"/><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2.jfif"/><Relationship Id="rId2" Type="http://schemas.openxmlformats.org/officeDocument/2006/relationships/image" Target="../media/image11.jfif"/><Relationship Id="rId1" Type="http://schemas.openxmlformats.org/officeDocument/2006/relationships/slideLayout" Target="../slideLayouts/slideLayout19.xml"/><Relationship Id="rId4" Type="http://schemas.openxmlformats.org/officeDocument/2006/relationships/image" Target="../media/image1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14.jfif"/><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hyperlink" Target="https://www.figma.com/file/8RtRrd1wJPSHU1KKvIqpuI/Doordash-Prj?node-id=0%3A1" TargetMode="External"/><Relationship Id="rId2" Type="http://schemas.openxmlformats.org/officeDocument/2006/relationships/notesSlide" Target="../notesSlides/notesSlide17.xml"/><Relationship Id="rId1" Type="http://schemas.openxmlformats.org/officeDocument/2006/relationships/slideLayout" Target="../slideLayouts/slideLayout19.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drive.google.com/file/d/11MbXb4NmYW-VOSbWa2ahGbhnWrm-ecE2/view?usp=sharing" TargetMode="External"/><Relationship Id="rId2" Type="http://schemas.openxmlformats.org/officeDocument/2006/relationships/notesSlide" Target="../notesSlides/notesSlide19.xml"/><Relationship Id="rId1" Type="http://schemas.openxmlformats.org/officeDocument/2006/relationships/slideLayout" Target="../slideLayouts/slideLayout19.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hyperlink" Target="https://www.prnewswire.com/in/news-releases/autonomous-last-mile-delivery-market-size-is-projected-to-reach-usd-84-72-billion-by-2030-at-cagr-24-4-valuates-reports-802847682.html" TargetMode="External"/><Relationship Id="rId2" Type="http://schemas.openxmlformats.org/officeDocument/2006/relationships/hyperlink" Target="https://upserve.com/restaurant-insider/online-ordering-statistics/"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0"/>
          <p:cNvSpPr txBox="1">
            <a:spLocks noGrp="1"/>
          </p:cNvSpPr>
          <p:nvPr>
            <p:ph type="title"/>
          </p:nvPr>
        </p:nvSpPr>
        <p:spPr>
          <a:xfrm>
            <a:off x="457200" y="834727"/>
            <a:ext cx="8229600" cy="1389300"/>
          </a:xfrm>
          <a:prstGeom prst="rect">
            <a:avLst/>
          </a:prstGeom>
          <a:noFill/>
          <a:ln>
            <a:noFill/>
          </a:ln>
        </p:spPr>
        <p:txBody>
          <a:bodyPr spcFirstLastPara="1" wrap="square" lIns="0" tIns="0" rIns="0" bIns="0" anchor="b" anchorCtr="0">
            <a:noAutofit/>
          </a:bodyPr>
          <a:lstStyle/>
          <a:p>
            <a:pPr marL="0" marR="0" lvl="0" indent="0" algn="l" rtl="0">
              <a:lnSpc>
                <a:spcPct val="120000"/>
              </a:lnSpc>
              <a:spcBef>
                <a:spcPts val="0"/>
              </a:spcBef>
              <a:spcAft>
                <a:spcPts val="0"/>
              </a:spcAft>
              <a:buClr>
                <a:srgbClr val="FFFFFF"/>
              </a:buClr>
              <a:buFont typeface="Open Sans"/>
              <a:buNone/>
            </a:pPr>
            <a:r>
              <a:rPr lang="en" dirty="0"/>
              <a:t>DoorDash™</a:t>
            </a:r>
            <a:endParaRPr sz="500" dirty="0"/>
          </a:p>
        </p:txBody>
      </p:sp>
      <p:sp>
        <p:nvSpPr>
          <p:cNvPr id="130" name="Google Shape;130;p30"/>
          <p:cNvSpPr txBox="1">
            <a:spLocks noGrp="1"/>
          </p:cNvSpPr>
          <p:nvPr>
            <p:ph type="body" idx="1"/>
          </p:nvPr>
        </p:nvSpPr>
        <p:spPr>
          <a:xfrm>
            <a:off x="457200" y="2195525"/>
            <a:ext cx="5900700" cy="1858500"/>
          </a:xfrm>
          <a:prstGeom prst="rect">
            <a:avLst/>
          </a:prstGeom>
          <a:noFill/>
          <a:ln>
            <a:noFill/>
          </a:ln>
        </p:spPr>
        <p:txBody>
          <a:bodyPr spcFirstLastPara="1" wrap="square" lIns="0" tIns="0" rIns="0" bIns="0" anchor="t" anchorCtr="0">
            <a:noAutofit/>
          </a:bodyPr>
          <a:lstStyle/>
          <a:p>
            <a:pPr marL="0" marR="0" lvl="0" indent="0" algn="l" rtl="0">
              <a:lnSpc>
                <a:spcPct val="131250"/>
              </a:lnSpc>
              <a:spcBef>
                <a:spcPts val="0"/>
              </a:spcBef>
              <a:spcAft>
                <a:spcPts val="0"/>
              </a:spcAft>
              <a:buClr>
                <a:srgbClr val="9CBDD8"/>
              </a:buClr>
              <a:buFont typeface="Open Sans"/>
              <a:buNone/>
            </a:pPr>
            <a:r>
              <a:rPr lang="en" dirty="0"/>
              <a:t>Design Sprint</a:t>
            </a:r>
            <a:endParaRPr b="1" dirty="0"/>
          </a:p>
          <a:p>
            <a:pPr marL="0" marR="0" lvl="0" indent="0" algn="l" rtl="0">
              <a:lnSpc>
                <a:spcPct val="131250"/>
              </a:lnSpc>
              <a:spcBef>
                <a:spcPts val="0"/>
              </a:spcBef>
              <a:spcAft>
                <a:spcPts val="0"/>
              </a:spcAft>
              <a:buClr>
                <a:srgbClr val="9CBDD8"/>
              </a:buClr>
              <a:buFont typeface="Open Sans"/>
              <a:buNone/>
            </a:pPr>
            <a:endParaRPr b="1" dirty="0"/>
          </a:p>
          <a:p>
            <a:pPr marL="0" marR="0" lvl="0" indent="0" algn="l" rtl="0">
              <a:lnSpc>
                <a:spcPct val="131250"/>
              </a:lnSpc>
              <a:spcBef>
                <a:spcPts val="0"/>
              </a:spcBef>
              <a:spcAft>
                <a:spcPts val="0"/>
              </a:spcAft>
              <a:buClr>
                <a:srgbClr val="9CBDD8"/>
              </a:buClr>
              <a:buFont typeface="Open Sans"/>
              <a:buNone/>
            </a:pPr>
            <a:endParaRPr b="1" dirty="0"/>
          </a:p>
          <a:p>
            <a:pPr marL="0" marR="0" lvl="0" indent="0" algn="l" rtl="0">
              <a:lnSpc>
                <a:spcPct val="131250"/>
              </a:lnSpc>
              <a:spcBef>
                <a:spcPts val="0"/>
              </a:spcBef>
              <a:spcAft>
                <a:spcPts val="0"/>
              </a:spcAft>
              <a:buClr>
                <a:srgbClr val="9CBDD8"/>
              </a:buClr>
              <a:buFont typeface="Open Sans"/>
              <a:buNone/>
            </a:pPr>
            <a:r>
              <a:rPr lang="en" b="1" dirty="0"/>
              <a:t>Product Manager: Srinivas Katti</a:t>
            </a:r>
            <a:endParaRPr b="1" dirty="0"/>
          </a:p>
          <a:p>
            <a:pPr marL="0" marR="0" lvl="0" indent="0" algn="l" rtl="0">
              <a:lnSpc>
                <a:spcPct val="131250"/>
              </a:lnSpc>
              <a:spcBef>
                <a:spcPts val="0"/>
              </a:spcBef>
              <a:spcAft>
                <a:spcPts val="0"/>
              </a:spcAft>
              <a:buClr>
                <a:srgbClr val="9CBDD8"/>
              </a:buClr>
              <a:buFont typeface="Open Sans"/>
              <a:buNone/>
            </a:pPr>
            <a:endParaRPr sz="500" dirty="0"/>
          </a:p>
        </p:txBody>
      </p:sp>
      <p:sp>
        <p:nvSpPr>
          <p:cNvPr id="131" name="Google Shape;131;p30"/>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7D97AD"/>
              </a:buClr>
              <a:buFont typeface="Open Sans"/>
              <a:buNone/>
            </a:pPr>
            <a:r>
              <a:rPr lang="en" sz="700" b="0" i="0" u="none" strike="noStrike" cap="none">
                <a:solidFill>
                  <a:srgbClr val="7D97AD"/>
                </a:solidFill>
                <a:latin typeface="Open Sans"/>
                <a:ea typeface="Open Sans"/>
                <a:cs typeface="Open Sans"/>
                <a:sym typeface="Open Sans"/>
              </a:rPr>
              <a:t>© 2019 Udacity.  All rights reserved.</a:t>
            </a:r>
            <a:endParaRPr sz="50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5"/>
          <p:cNvSpPr txBox="1">
            <a:spLocks noGrp="1"/>
          </p:cNvSpPr>
          <p:nvPr>
            <p:ph type="title"/>
          </p:nvPr>
        </p:nvSpPr>
        <p:spPr>
          <a:xfrm>
            <a:off x="457200" y="74279"/>
            <a:ext cx="8229600" cy="593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2000" dirty="0">
                <a:solidFill>
                  <a:schemeClr val="tx1"/>
                </a:solidFill>
              </a:rPr>
              <a:t>Smart end-to-end automated food delivery system!</a:t>
            </a:r>
            <a:endParaRPr sz="2000" dirty="0">
              <a:solidFill>
                <a:schemeClr val="tx1"/>
              </a:solidFill>
            </a:endParaRPr>
          </a:p>
        </p:txBody>
      </p:sp>
      <p:sp>
        <p:nvSpPr>
          <p:cNvPr id="272" name="Google Shape;272;p45"/>
          <p:cNvSpPr txBox="1">
            <a:spLocks noGrp="1"/>
          </p:cNvSpPr>
          <p:nvPr>
            <p:ph type="body" idx="1"/>
          </p:nvPr>
        </p:nvSpPr>
        <p:spPr>
          <a:xfrm>
            <a:off x="311700" y="498930"/>
            <a:ext cx="8520600" cy="4165278"/>
          </a:xfrm>
          <a:prstGeom prst="rect">
            <a:avLst/>
          </a:prstGeom>
        </p:spPr>
        <p:txBody>
          <a:bodyPr spcFirstLastPara="1" wrap="square" lIns="34275" tIns="34275" rIns="34275" bIns="34275" anchor="t" anchorCtr="0">
            <a:noAutofit/>
          </a:bodyPr>
          <a:lstStyle/>
          <a:p>
            <a:pPr marL="0" lvl="0" indent="0" algn="l" rtl="0">
              <a:lnSpc>
                <a:spcPct val="115000"/>
              </a:lnSpc>
              <a:spcBef>
                <a:spcPts val="700"/>
              </a:spcBef>
              <a:spcAft>
                <a:spcPts val="0"/>
              </a:spcAft>
              <a:buNone/>
            </a:pPr>
            <a:r>
              <a:rPr lang="en-US" sz="1200" dirty="0">
                <a:solidFill>
                  <a:schemeClr val="tx1"/>
                </a:solidFill>
              </a:rPr>
              <a:t>Yes, you read it right. smart end-to-end automated delivery system. Doordash a prominent player in the automated player in the automated food delivery system, takes pride in launching the new features to the existing product which enables users to order food online with the enhanced security, where in the user can authenticate at the last mile delivery before the food is delivered at the last mile delivery and also fancy feature to check for the tampering of the food to ensure that the food is not tampered ,all the way from the origin to last mile delivery. It is certainly a gamechanger in the field of automated food delivery systems and has competitive advantage over its customers in terms of the features which makes use of the AI/ML ,Data science technology to address the problem( Much details are not revealed by the company due to pending patents on this, as reported by company’s spokes person ).</a:t>
            </a:r>
          </a:p>
          <a:p>
            <a:pPr marL="0" lvl="0" indent="0" algn="l" rtl="0">
              <a:lnSpc>
                <a:spcPct val="115000"/>
              </a:lnSpc>
              <a:spcBef>
                <a:spcPts val="700"/>
              </a:spcBef>
              <a:spcAft>
                <a:spcPts val="0"/>
              </a:spcAft>
              <a:buNone/>
            </a:pPr>
            <a:r>
              <a:rPr lang="en-US" sz="1200" dirty="0">
                <a:solidFill>
                  <a:schemeClr val="tx1"/>
                </a:solidFill>
              </a:rPr>
              <a:t>Dashdoor undoubtedly is a disruptive product in its segment, apart from reducing the operational cost and the on-time delivery of the order, Dashdoor robots makes intelligent decisions in real time and are well equipped to auto heal itself, in worst case scenario the robot shall reach out for help to the customer care. </a:t>
            </a:r>
          </a:p>
          <a:p>
            <a:pPr marL="0" lvl="0" indent="0" algn="l" rtl="0">
              <a:lnSpc>
                <a:spcPct val="115000"/>
              </a:lnSpc>
              <a:spcBef>
                <a:spcPts val="700"/>
              </a:spcBef>
              <a:spcAft>
                <a:spcPts val="0"/>
              </a:spcAft>
              <a:buNone/>
            </a:pPr>
            <a:r>
              <a:rPr lang="en-US" sz="1200" dirty="0">
                <a:solidFill>
                  <a:schemeClr val="tx1"/>
                </a:solidFill>
              </a:rPr>
              <a:t>When we talk about the mobile app for ordering the food, it is simple and intuitive with easy navigation and can be integrated with Alexa for ordering food .However, this feature is for the premium segment customer. </a:t>
            </a:r>
          </a:p>
          <a:p>
            <a:pPr marL="0" lvl="0" indent="0" algn="l" rtl="0">
              <a:lnSpc>
                <a:spcPct val="115000"/>
              </a:lnSpc>
              <a:spcBef>
                <a:spcPts val="700"/>
              </a:spcBef>
              <a:spcAft>
                <a:spcPts val="0"/>
              </a:spcAft>
              <a:buNone/>
            </a:pPr>
            <a:r>
              <a:rPr lang="en-US" sz="1200" dirty="0">
                <a:solidFill>
                  <a:schemeClr val="tx1"/>
                </a:solidFill>
              </a:rPr>
              <a:t>Finally, to sum up, all we could say that there is a product available now , which the market was waiting for . </a:t>
            </a:r>
          </a:p>
          <a:p>
            <a:pPr marL="0" lvl="0" indent="0" algn="l" rtl="0">
              <a:lnSpc>
                <a:spcPct val="115000"/>
              </a:lnSpc>
              <a:spcBef>
                <a:spcPts val="700"/>
              </a:spcBef>
              <a:spcAft>
                <a:spcPts val="0"/>
              </a:spcAft>
              <a:buNone/>
            </a:pPr>
            <a:endParaRPr lang="en-US" sz="1200" dirty="0">
              <a:solidFill>
                <a:schemeClr val="tx1"/>
              </a:solidFill>
            </a:endParaRPr>
          </a:p>
          <a:p>
            <a:pPr marL="0" lvl="0" indent="0" algn="l" rtl="0">
              <a:lnSpc>
                <a:spcPct val="115000"/>
              </a:lnSpc>
              <a:spcBef>
                <a:spcPts val="700"/>
              </a:spcBef>
              <a:spcAft>
                <a:spcPts val="0"/>
              </a:spcAft>
              <a:buNone/>
            </a:pPr>
            <a:r>
              <a:rPr lang="en-US" sz="1200" dirty="0">
                <a:solidFill>
                  <a:schemeClr val="tx1"/>
                </a:solidFill>
              </a:rPr>
              <a:t>Please feel to write to </a:t>
            </a:r>
            <a:r>
              <a:rPr lang="en-US" sz="1200" dirty="0">
                <a:solidFill>
                  <a:schemeClr val="tx1"/>
                </a:solidFill>
                <a:hlinkClick r:id="rId3"/>
              </a:rPr>
              <a:t>srkatti81@gmail.com</a:t>
            </a:r>
            <a:r>
              <a:rPr lang="en-US" sz="1200" dirty="0">
                <a:solidFill>
                  <a:schemeClr val="tx1"/>
                </a:solidFill>
              </a:rPr>
              <a:t> for more information.</a:t>
            </a:r>
          </a:p>
          <a:p>
            <a:pPr marL="0" lvl="0" indent="0" algn="l" rtl="0">
              <a:lnSpc>
                <a:spcPct val="115000"/>
              </a:lnSpc>
              <a:spcBef>
                <a:spcPts val="700"/>
              </a:spcBef>
              <a:spcAft>
                <a:spcPts val="0"/>
              </a:spcAft>
              <a:buNone/>
            </a:pPr>
            <a:endParaRPr lang="en-IN" sz="1200" dirty="0">
              <a:solidFill>
                <a:schemeClr val="tx1"/>
              </a:solidFill>
            </a:endParaRPr>
          </a:p>
          <a:p>
            <a:pPr marL="0" lvl="0" indent="0" algn="l" rtl="0">
              <a:lnSpc>
                <a:spcPct val="115000"/>
              </a:lnSpc>
              <a:spcBef>
                <a:spcPts val="700"/>
              </a:spcBef>
              <a:spcAft>
                <a:spcPts val="0"/>
              </a:spcAft>
            </a:pPr>
            <a:endParaRPr lang="en-US" sz="1200" dirty="0">
              <a:solidFill>
                <a:srgbClr val="9E9E9E"/>
              </a:solidFill>
            </a:endParaRPr>
          </a:p>
          <a:p>
            <a:pPr marL="0" lvl="0" indent="0" algn="l" rtl="0">
              <a:lnSpc>
                <a:spcPct val="115000"/>
              </a:lnSpc>
              <a:spcBef>
                <a:spcPts val="700"/>
              </a:spcBef>
              <a:spcAft>
                <a:spcPts val="0"/>
              </a:spcAft>
            </a:pPr>
            <a:endParaRPr lang="en-IN" sz="1200" dirty="0">
              <a:solidFill>
                <a:srgbClr val="9E9E9E"/>
              </a:solidFill>
            </a:endParaRPr>
          </a:p>
          <a:p>
            <a:pPr marL="0" lvl="0" indent="0" algn="l" rtl="0">
              <a:lnSpc>
                <a:spcPct val="115000"/>
              </a:lnSpc>
              <a:spcBef>
                <a:spcPts val="700"/>
              </a:spcBef>
              <a:spcAft>
                <a:spcPts val="0"/>
              </a:spcAft>
            </a:pPr>
            <a:endParaRPr lang="en-IN" sz="1200" dirty="0">
              <a:solidFill>
                <a:srgbClr val="9E9E9E"/>
              </a:solidFill>
            </a:endParaRPr>
          </a:p>
          <a:p>
            <a:pPr marL="0" lvl="0" indent="0" algn="l" rtl="0">
              <a:lnSpc>
                <a:spcPct val="115000"/>
              </a:lnSpc>
              <a:spcBef>
                <a:spcPts val="700"/>
              </a:spcBef>
              <a:spcAft>
                <a:spcPts val="0"/>
              </a:spcAft>
            </a:pPr>
            <a:endParaRPr sz="1200" dirty="0">
              <a:solidFill>
                <a:srgbClr val="9E9E9E"/>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7"/>
          <p:cNvSpPr txBox="1">
            <a:spLocks noGrp="1"/>
          </p:cNvSpPr>
          <p:nvPr>
            <p:ph type="title"/>
          </p:nvPr>
        </p:nvSpPr>
        <p:spPr>
          <a:xfrm>
            <a:off x="311700" y="216425"/>
            <a:ext cx="30612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dirty="0"/>
              <a:t>Success Metrics</a:t>
            </a:r>
            <a:endParaRPr sz="3200" dirty="0"/>
          </a:p>
        </p:txBody>
      </p:sp>
      <p:graphicFrame>
        <p:nvGraphicFramePr>
          <p:cNvPr id="288" name="Google Shape;288;p47"/>
          <p:cNvGraphicFramePr/>
          <p:nvPr>
            <p:extLst>
              <p:ext uri="{D42A27DB-BD31-4B8C-83A1-F6EECF244321}">
                <p14:modId xmlns:p14="http://schemas.microsoft.com/office/powerpoint/2010/main" val="2364422563"/>
              </p:ext>
            </p:extLst>
          </p:nvPr>
        </p:nvGraphicFramePr>
        <p:xfrm>
          <a:off x="228599" y="653511"/>
          <a:ext cx="8686801" cy="4302408"/>
        </p:xfrm>
        <a:graphic>
          <a:graphicData uri="http://schemas.openxmlformats.org/drawingml/2006/table">
            <a:tbl>
              <a:tblPr>
                <a:noFill/>
                <a:tableStyleId>{33504CE0-DB88-45E9-9528-990517D5C9B6}</a:tableStyleId>
              </a:tblPr>
              <a:tblGrid>
                <a:gridCol w="1387992">
                  <a:extLst>
                    <a:ext uri="{9D8B030D-6E8A-4147-A177-3AD203B41FA5}">
                      <a16:colId xmlns:a16="http://schemas.microsoft.com/office/drawing/2014/main" val="20000"/>
                    </a:ext>
                  </a:extLst>
                </a:gridCol>
                <a:gridCol w="2536330">
                  <a:extLst>
                    <a:ext uri="{9D8B030D-6E8A-4147-A177-3AD203B41FA5}">
                      <a16:colId xmlns:a16="http://schemas.microsoft.com/office/drawing/2014/main" val="20001"/>
                    </a:ext>
                  </a:extLst>
                </a:gridCol>
                <a:gridCol w="2341807">
                  <a:extLst>
                    <a:ext uri="{9D8B030D-6E8A-4147-A177-3AD203B41FA5}">
                      <a16:colId xmlns:a16="http://schemas.microsoft.com/office/drawing/2014/main" val="20002"/>
                    </a:ext>
                  </a:extLst>
                </a:gridCol>
                <a:gridCol w="2420672">
                  <a:extLst>
                    <a:ext uri="{9D8B030D-6E8A-4147-A177-3AD203B41FA5}">
                      <a16:colId xmlns:a16="http://schemas.microsoft.com/office/drawing/2014/main" val="20003"/>
                    </a:ext>
                  </a:extLst>
                </a:gridCol>
              </a:tblGrid>
              <a:tr h="367648">
                <a:tc>
                  <a:txBody>
                    <a:bodyPr/>
                    <a:lstStyle/>
                    <a:p>
                      <a:pPr marL="0" lvl="0" indent="0" algn="l" rtl="0">
                        <a:spcBef>
                          <a:spcPts val="0"/>
                        </a:spcBef>
                        <a:spcAft>
                          <a:spcPts val="0"/>
                        </a:spcAft>
                        <a:buNone/>
                      </a:pPr>
                      <a:endParaRPr dirty="0">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 dirty="0">
                          <a:solidFill>
                            <a:srgbClr val="FFFFFF"/>
                          </a:solidFill>
                        </a:rPr>
                        <a:t>Goals</a:t>
                      </a:r>
                      <a:endParaRPr dirty="0">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
                          <a:solidFill>
                            <a:srgbClr val="FFFFFF"/>
                          </a:solidFill>
                        </a:rPr>
                        <a:t>Signals</a:t>
                      </a:r>
                      <a:endParaRPr>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
                          <a:solidFill>
                            <a:srgbClr val="FFFFFF"/>
                          </a:solidFill>
                        </a:rPr>
                        <a:t>Metrics</a:t>
                      </a:r>
                      <a:endParaRPr>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extLst>
                  <a:ext uri="{0D108BD9-81ED-4DB2-BD59-A6C34878D82A}">
                    <a16:rowId xmlns:a16="http://schemas.microsoft.com/office/drawing/2014/main" val="10000"/>
                  </a:ext>
                </a:extLst>
              </a:tr>
              <a:tr h="585038">
                <a:tc>
                  <a:txBody>
                    <a:bodyPr/>
                    <a:lstStyle/>
                    <a:p>
                      <a:pPr marL="0" lvl="0" indent="0" algn="l" rtl="0">
                        <a:spcBef>
                          <a:spcPts val="0"/>
                        </a:spcBef>
                        <a:spcAft>
                          <a:spcPts val="0"/>
                        </a:spcAft>
                        <a:buNone/>
                      </a:pPr>
                      <a:r>
                        <a:rPr lang="en" sz="1400" b="0" i="0" u="none" strike="noStrike" cap="none" dirty="0">
                          <a:solidFill>
                            <a:srgbClr val="FFFFFF"/>
                          </a:solidFill>
                          <a:latin typeface="Arial"/>
                          <a:cs typeface="Arial"/>
                          <a:sym typeface="Arial"/>
                        </a:rPr>
                        <a:t>Happiness</a:t>
                      </a:r>
                    </a:p>
                    <a:p>
                      <a:pPr marL="0" lvl="0" indent="0" algn="l" rtl="0">
                        <a:spcBef>
                          <a:spcPts val="0"/>
                        </a:spcBef>
                        <a:spcAft>
                          <a:spcPts val="0"/>
                        </a:spcAft>
                        <a:buNone/>
                      </a:pPr>
                      <a:br>
                        <a:rPr lang="en" dirty="0">
                          <a:solidFill>
                            <a:srgbClr val="FFFFFF"/>
                          </a:solidFill>
                        </a:rPr>
                      </a:br>
                      <a:endParaRPr dirty="0">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1000" dirty="0"/>
                        <a:t>Intuitive design</a:t>
                      </a:r>
                    </a:p>
                    <a:p>
                      <a:pPr marL="0" lvl="0" indent="0" algn="l" rtl="0">
                        <a:spcBef>
                          <a:spcPts val="0"/>
                        </a:spcBef>
                        <a:spcAft>
                          <a:spcPts val="0"/>
                        </a:spcAft>
                        <a:buNone/>
                      </a:pPr>
                      <a:endParaRPr sz="1000"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t>Provide the user with elegant and simple to use app</a:t>
                      </a:r>
                    </a:p>
                    <a:p>
                      <a:pPr marL="0" lvl="0" indent="0" algn="l" rtl="0">
                        <a:spcBef>
                          <a:spcPts val="0"/>
                        </a:spcBef>
                        <a:spcAft>
                          <a:spcPts val="0"/>
                        </a:spcAft>
                        <a:buNone/>
                      </a:pPr>
                      <a:endParaRPr sz="1000"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0" lvl="0" indent="0" algn="l" rtl="0">
                        <a:spcBef>
                          <a:spcPts val="0"/>
                        </a:spcBef>
                        <a:spcAft>
                          <a:spcPts val="0"/>
                        </a:spcAft>
                        <a:buNone/>
                      </a:pPr>
                      <a:r>
                        <a:rPr lang="en-US" sz="1000" dirty="0"/>
                        <a:t>Anyone shall be able to use this app.</a:t>
                      </a:r>
                      <a:endParaRPr sz="1000"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1"/>
                  </a:ext>
                </a:extLst>
              </a:tr>
              <a:tr h="763606">
                <a:tc>
                  <a:txBody>
                    <a:bodyPr/>
                    <a:lstStyle/>
                    <a:p>
                      <a:pPr marL="0" lvl="0" indent="0" algn="l" rtl="0">
                        <a:spcBef>
                          <a:spcPts val="0"/>
                        </a:spcBef>
                        <a:spcAft>
                          <a:spcPts val="0"/>
                        </a:spcAft>
                        <a:buNone/>
                      </a:pPr>
                      <a:r>
                        <a:rPr lang="en" sz="1400" b="0" i="0" u="none" strike="noStrike" cap="none" dirty="0">
                          <a:solidFill>
                            <a:srgbClr val="FFFFFF"/>
                          </a:solidFill>
                          <a:latin typeface="Arial"/>
                          <a:cs typeface="Arial"/>
                          <a:sym typeface="Arial"/>
                        </a:rPr>
                        <a:t>Engagement</a:t>
                      </a:r>
                      <a:endParaRPr sz="1400" b="0" i="0" u="none" strike="noStrike" cap="none" dirty="0">
                        <a:solidFill>
                          <a:srgbClr val="FFFFFF"/>
                        </a:solidFill>
                        <a:latin typeface="Arial"/>
                        <a:cs typeface="Arial"/>
                        <a:sym typeface="Aria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1000" dirty="0"/>
                        <a:t>Social media/app community/blog</a:t>
                      </a:r>
                      <a:endParaRPr sz="1000"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0" lvl="0" indent="0" algn="l" rtl="0">
                        <a:spcBef>
                          <a:spcPts val="0"/>
                        </a:spcBef>
                        <a:spcAft>
                          <a:spcPts val="0"/>
                        </a:spcAft>
                        <a:buNone/>
                      </a:pPr>
                      <a:r>
                        <a:rPr lang="en-US" sz="1000" dirty="0"/>
                        <a:t>The more tweets and comments from the user, the better</a:t>
                      </a:r>
                      <a:endParaRPr sz="1000"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0" lvl="0" indent="0" algn="l" rtl="0">
                        <a:spcBef>
                          <a:spcPts val="0"/>
                        </a:spcBef>
                        <a:spcAft>
                          <a:spcPts val="0"/>
                        </a:spcAft>
                        <a:buNone/>
                      </a:pPr>
                      <a:r>
                        <a:rPr lang="en-US" sz="1000" dirty="0"/>
                        <a:t>80% 5 star rating for the app determines the success of the product</a:t>
                      </a:r>
                      <a:endParaRPr sz="1000"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2"/>
                  </a:ext>
                </a:extLst>
              </a:tr>
              <a:tr h="763606">
                <a:tc>
                  <a:txBody>
                    <a:bodyPr/>
                    <a:lstStyle/>
                    <a:p>
                      <a:pPr marL="0" lvl="0" indent="0" algn="l" rtl="0">
                        <a:spcBef>
                          <a:spcPts val="0"/>
                        </a:spcBef>
                        <a:spcAft>
                          <a:spcPts val="0"/>
                        </a:spcAft>
                        <a:buNone/>
                      </a:pPr>
                      <a:r>
                        <a:rPr lang="en" dirty="0">
                          <a:solidFill>
                            <a:srgbClr val="FFFFFF"/>
                          </a:solidFill>
                        </a:rPr>
                        <a:t>Adoption</a:t>
                      </a:r>
                      <a:endParaRPr dirty="0">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1000" b="0" i="0" u="none" strike="noStrike" cap="none" dirty="0">
                          <a:solidFill>
                            <a:srgbClr val="000000"/>
                          </a:solidFill>
                          <a:latin typeface="Arial"/>
                          <a:cs typeface="Arial"/>
                          <a:sym typeface="Arial"/>
                        </a:rPr>
                        <a:t>App download and subscribe </a:t>
                      </a:r>
                      <a:endParaRPr sz="1000" b="0" i="0" u="none" strike="noStrike" cap="none" dirty="0">
                        <a:solidFill>
                          <a:srgbClr val="000000"/>
                        </a:solidFill>
                        <a:latin typeface="Arial"/>
                        <a:cs typeface="Arial"/>
                        <a:sym typeface="Aria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0" lvl="0" indent="0" algn="l" rtl="0">
                        <a:spcBef>
                          <a:spcPts val="0"/>
                        </a:spcBef>
                        <a:spcAft>
                          <a:spcPts val="0"/>
                        </a:spcAft>
                        <a:buNone/>
                      </a:pPr>
                      <a:r>
                        <a:rPr lang="en-US" sz="1000" b="0" i="0" u="none" strike="noStrike" cap="none" dirty="0">
                          <a:solidFill>
                            <a:srgbClr val="000000"/>
                          </a:solidFill>
                          <a:latin typeface="Arial"/>
                          <a:cs typeface="Arial"/>
                          <a:sym typeface="Arial"/>
                        </a:rPr>
                        <a:t>The user downloads and be a subscriber</a:t>
                      </a:r>
                      <a:endParaRPr sz="1000" b="0" i="0" u="none" strike="noStrike" cap="none" dirty="0">
                        <a:solidFill>
                          <a:srgbClr val="000000"/>
                        </a:solidFill>
                        <a:latin typeface="Arial"/>
                        <a:cs typeface="Arial"/>
                        <a:sym typeface="Aria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Font typeface="Arial"/>
                        <a:buNone/>
                      </a:pPr>
                      <a:r>
                        <a:rPr lang="en-US" sz="1000" b="0" i="0" u="none" strike="noStrike" cap="none" dirty="0">
                          <a:solidFill>
                            <a:srgbClr val="000000"/>
                          </a:solidFill>
                          <a:latin typeface="Arial"/>
                          <a:cs typeface="Arial"/>
                          <a:sym typeface="Arial"/>
                        </a:rPr>
                        <a:t>80% Referrals from the current customers and 20% from others sources </a:t>
                      </a:r>
                      <a:endParaRPr sz="1000" b="0" i="0" u="none" strike="noStrike" cap="none" dirty="0">
                        <a:solidFill>
                          <a:srgbClr val="000000"/>
                        </a:solidFill>
                        <a:latin typeface="Arial"/>
                        <a:cs typeface="Arial"/>
                        <a:sym typeface="Aria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3"/>
                  </a:ext>
                </a:extLst>
              </a:tr>
              <a:tr h="763606">
                <a:tc>
                  <a:txBody>
                    <a:bodyPr/>
                    <a:lstStyle/>
                    <a:p>
                      <a:pPr marL="0" lvl="0" indent="0" algn="l" rtl="0">
                        <a:spcBef>
                          <a:spcPts val="0"/>
                        </a:spcBef>
                        <a:spcAft>
                          <a:spcPts val="0"/>
                        </a:spcAft>
                        <a:buNone/>
                      </a:pPr>
                      <a:r>
                        <a:rPr lang="en" dirty="0">
                          <a:solidFill>
                            <a:srgbClr val="FFFFFF"/>
                          </a:solidFill>
                        </a:rPr>
                        <a:t>Retention</a:t>
                      </a:r>
                      <a:endParaRPr dirty="0">
                        <a:solidFill>
                          <a:srgbClr val="FFFFFF"/>
                        </a:solidFill>
                      </a:endParaRPr>
                    </a:p>
                    <a:p>
                      <a:pPr marL="0" lvl="0" indent="0" algn="l" rtl="0">
                        <a:spcBef>
                          <a:spcPts val="0"/>
                        </a:spcBef>
                        <a:spcAft>
                          <a:spcPts val="0"/>
                        </a:spcAft>
                        <a:buNone/>
                      </a:pPr>
                      <a:endParaRPr dirty="0">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1000" b="0" i="0" u="none" strike="noStrike" cap="none" dirty="0">
                          <a:solidFill>
                            <a:srgbClr val="000000"/>
                          </a:solidFill>
                          <a:latin typeface="Arial"/>
                          <a:cs typeface="Arial"/>
                          <a:sym typeface="Arial"/>
                        </a:rPr>
                        <a:t>Customer subscription rate</a:t>
                      </a:r>
                      <a:endParaRPr sz="1000" b="0" i="0" u="none" strike="noStrike" cap="none" dirty="0">
                        <a:solidFill>
                          <a:srgbClr val="000000"/>
                        </a:solidFill>
                        <a:latin typeface="Arial"/>
                        <a:cs typeface="Arial"/>
                        <a:sym typeface="Aria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0" lvl="0" indent="0" algn="l" rtl="0">
                        <a:spcBef>
                          <a:spcPts val="0"/>
                        </a:spcBef>
                        <a:spcAft>
                          <a:spcPts val="0"/>
                        </a:spcAft>
                        <a:buNone/>
                      </a:pPr>
                      <a:r>
                        <a:rPr lang="en-US" sz="1000" b="0" i="0" u="none" strike="noStrike" cap="none" dirty="0">
                          <a:solidFill>
                            <a:srgbClr val="000000"/>
                          </a:solidFill>
                          <a:latin typeface="Arial"/>
                          <a:cs typeface="Arial"/>
                          <a:sym typeface="Arial"/>
                        </a:rPr>
                        <a:t>Higher Customer subscription is the indicator of growth</a:t>
                      </a:r>
                      <a:endParaRPr sz="1000" b="0" i="0" u="none" strike="noStrike" cap="none" dirty="0">
                        <a:solidFill>
                          <a:srgbClr val="000000"/>
                        </a:solidFill>
                        <a:latin typeface="Arial"/>
                        <a:cs typeface="Arial"/>
                        <a:sym typeface="Aria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tc>
                  <a:txBody>
                    <a:bodyPr/>
                    <a:lstStyle/>
                    <a:p>
                      <a:pPr marL="0" lvl="0" indent="0" algn="l" rtl="0">
                        <a:spcBef>
                          <a:spcPts val="0"/>
                        </a:spcBef>
                        <a:spcAft>
                          <a:spcPts val="0"/>
                        </a:spcAft>
                        <a:buNone/>
                      </a:pPr>
                      <a:r>
                        <a:rPr lang="en-US" sz="1000" b="0" i="0" u="none" strike="noStrike" cap="none" dirty="0">
                          <a:solidFill>
                            <a:srgbClr val="000000"/>
                          </a:solidFill>
                          <a:latin typeface="Arial"/>
                          <a:cs typeface="Arial"/>
                          <a:sym typeface="Arial"/>
                        </a:rPr>
                        <a:t>At least 75% of the registered customers are active and subscribing for our grocery products</a:t>
                      </a:r>
                      <a:endParaRPr sz="1000" b="0" i="0" u="none" strike="noStrike" cap="none" dirty="0">
                        <a:solidFill>
                          <a:srgbClr val="000000"/>
                        </a:solidFill>
                        <a:latin typeface="Arial"/>
                        <a:cs typeface="Arial"/>
                        <a:sym typeface="Aria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4"/>
                  </a:ext>
                </a:extLst>
              </a:tr>
              <a:tr h="763606">
                <a:tc>
                  <a:txBody>
                    <a:bodyPr/>
                    <a:lstStyle/>
                    <a:p>
                      <a:pPr marL="0" lvl="0" indent="0" algn="l" rtl="0">
                        <a:spcBef>
                          <a:spcPts val="0"/>
                        </a:spcBef>
                        <a:spcAft>
                          <a:spcPts val="0"/>
                        </a:spcAft>
                        <a:buNone/>
                      </a:pPr>
                      <a:r>
                        <a:rPr lang="en" dirty="0">
                          <a:solidFill>
                            <a:srgbClr val="FFFFFF"/>
                          </a:solidFill>
                        </a:rPr>
                        <a:t>Task Success</a:t>
                      </a:r>
                      <a:endParaRPr dirty="0">
                        <a:solidFill>
                          <a:srgbClr val="FFFFFF"/>
                        </a:solidFill>
                      </a:endParaRPr>
                    </a:p>
                    <a:p>
                      <a:pPr marL="0" lvl="0" indent="0" algn="l" rtl="0">
                        <a:spcBef>
                          <a:spcPts val="0"/>
                        </a:spcBef>
                        <a:spcAft>
                          <a:spcPts val="0"/>
                        </a:spcAft>
                        <a:buNone/>
                      </a:pPr>
                      <a:endParaRPr dirty="0">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lgn="ctr">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1000" b="0" i="0" u="none" strike="noStrike" cap="none" dirty="0">
                          <a:solidFill>
                            <a:srgbClr val="000000"/>
                          </a:solidFill>
                          <a:latin typeface="Arial"/>
                          <a:cs typeface="Arial"/>
                          <a:sym typeface="Arial"/>
                        </a:rPr>
                        <a:t>No failure rate /No margin for error</a:t>
                      </a:r>
                      <a:endParaRPr sz="1000" b="0" i="0" u="none" strike="noStrike" cap="none" dirty="0">
                        <a:solidFill>
                          <a:srgbClr val="000000"/>
                        </a:solidFill>
                        <a:latin typeface="Arial"/>
                        <a:cs typeface="Arial"/>
                        <a:sym typeface="Aria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lgn="ctr">
                      <a:solidFill>
                        <a:srgbClr val="02B3E4"/>
                      </a:solidFill>
                      <a:prstDash val="solid"/>
                      <a:round/>
                      <a:headEnd type="none" w="sm" len="sm"/>
                      <a:tailEnd type="none" w="sm" len="sm"/>
                    </a:lnB>
                  </a:tcPr>
                </a:tc>
                <a:tc>
                  <a:txBody>
                    <a:bodyPr/>
                    <a:lstStyle/>
                    <a:p>
                      <a:pPr marL="0" lvl="0" indent="0" algn="l" rtl="0">
                        <a:spcBef>
                          <a:spcPts val="0"/>
                        </a:spcBef>
                        <a:spcAft>
                          <a:spcPts val="0"/>
                        </a:spcAft>
                        <a:buNone/>
                      </a:pPr>
                      <a:r>
                        <a:rPr lang="en-US" sz="1000" b="0" i="0" u="none" strike="noStrike" cap="none" dirty="0">
                          <a:solidFill>
                            <a:srgbClr val="000000"/>
                          </a:solidFill>
                          <a:latin typeface="Arial"/>
                          <a:cs typeface="Arial"/>
                          <a:sym typeface="Arial"/>
                        </a:rPr>
                        <a:t>The ordering mechanism shall happen every time the user wants to place order</a:t>
                      </a:r>
                      <a:endParaRPr sz="1000" b="0" i="0" u="none" strike="noStrike" cap="none" dirty="0">
                        <a:solidFill>
                          <a:srgbClr val="000000"/>
                        </a:solidFill>
                        <a:latin typeface="Arial"/>
                        <a:cs typeface="Arial"/>
                        <a:sym typeface="Aria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lgn="ctr">
                      <a:solidFill>
                        <a:srgbClr val="02B3E4"/>
                      </a:solidFill>
                      <a:prstDash val="solid"/>
                      <a:round/>
                      <a:headEnd type="none" w="sm" len="sm"/>
                      <a:tailEnd type="none" w="sm" len="sm"/>
                    </a:lnB>
                  </a:tcPr>
                </a:tc>
                <a:tc>
                  <a:txBody>
                    <a:bodyPr/>
                    <a:lstStyle/>
                    <a:p>
                      <a:pPr marL="0" lvl="0" indent="0" algn="l" rtl="0">
                        <a:spcBef>
                          <a:spcPts val="0"/>
                        </a:spcBef>
                        <a:spcAft>
                          <a:spcPts val="0"/>
                        </a:spcAft>
                        <a:buNone/>
                      </a:pPr>
                      <a:r>
                        <a:rPr lang="en-US" sz="1000" dirty="0"/>
                        <a:t>The ordering app shall not fail at all. If it all it fails, the notification shall trigger and the support team reaches out to customer immediately.</a:t>
                      </a:r>
                      <a:endParaRPr sz="1000"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lgn="ctr">
                      <a:solidFill>
                        <a:srgbClr val="02B3E4"/>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8"/>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t>Sketch</a:t>
            </a:r>
            <a:endParaRPr sz="500"/>
          </a:p>
        </p:txBody>
      </p:sp>
      <p:sp>
        <p:nvSpPr>
          <p:cNvPr id="296" name="Google Shape;296;p48"/>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Open Sans"/>
                <a:ea typeface="Open Sans"/>
                <a:cs typeface="Open Sans"/>
                <a:sym typeface="Open Sans"/>
              </a:rPr>
              <a:t>Generate tons of ideas, then narrow them down to two in depth solution sketches</a:t>
            </a:r>
            <a:endParaRPr>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52"/>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dirty="0"/>
              <a:t>Mobile app and backend development</a:t>
            </a:r>
            <a:endParaRPr sz="3200" dirty="0"/>
          </a:p>
        </p:txBody>
      </p:sp>
      <p:sp>
        <p:nvSpPr>
          <p:cNvPr id="323" name="Google Shape;323;p52"/>
          <p:cNvSpPr txBox="1">
            <a:spLocks noGrp="1"/>
          </p:cNvSpPr>
          <p:nvPr>
            <p:ph type="body" idx="1"/>
          </p:nvPr>
        </p:nvSpPr>
        <p:spPr>
          <a:xfrm>
            <a:off x="311700" y="923875"/>
            <a:ext cx="8520600" cy="4040700"/>
          </a:xfrm>
          <a:prstGeom prst="rect">
            <a:avLst/>
          </a:prstGeom>
          <a:solidFill>
            <a:srgbClr val="CCCCCC"/>
          </a:solidFill>
          <a:ln w="38100" cap="flat" cmpd="sng">
            <a:solidFill>
              <a:srgbClr val="000000"/>
            </a:solidFill>
            <a:prstDash val="lgDash"/>
            <a:round/>
            <a:headEnd type="none" w="sm" len="sm"/>
            <a:tailEnd type="none" w="sm" len="sm"/>
          </a:ln>
        </p:spPr>
        <p:txBody>
          <a:bodyPr spcFirstLastPara="1" wrap="square" lIns="34275" tIns="34275" rIns="34275" bIns="34275" anchor="t" anchorCtr="0">
            <a:noAutofit/>
          </a:bodyPr>
          <a:lstStyle/>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0" lvl="0" indent="0" algn="l"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r>
              <a:rPr lang="en" sz="1200" dirty="0">
                <a:solidFill>
                  <a:srgbClr val="000000"/>
                </a:solidFill>
              </a:rPr>
              <a:t>Upload a photo of your sketch on this slide</a:t>
            </a:r>
            <a:endParaRPr sz="1200" dirty="0">
              <a:solidFill>
                <a:srgbClr val="000000"/>
              </a:solidFill>
            </a:endParaRPr>
          </a:p>
        </p:txBody>
      </p:sp>
      <p:pic>
        <p:nvPicPr>
          <p:cNvPr id="3" name="Picture 2" descr="Text, letter&#10;&#10;Description automatically generated">
            <a:extLst>
              <a:ext uri="{FF2B5EF4-FFF2-40B4-BE49-F238E27FC236}">
                <a16:creationId xmlns:a16="http://schemas.microsoft.com/office/drawing/2014/main" id="{278F7FDB-9C93-46E4-8BA7-9F15B596C8B7}"/>
              </a:ext>
            </a:extLst>
          </p:cNvPr>
          <p:cNvPicPr>
            <a:picLocks noChangeAspect="1"/>
          </p:cNvPicPr>
          <p:nvPr/>
        </p:nvPicPr>
        <p:blipFill>
          <a:blip r:embed="rId3"/>
          <a:stretch>
            <a:fillRect/>
          </a:stretch>
        </p:blipFill>
        <p:spPr>
          <a:xfrm>
            <a:off x="311700" y="845244"/>
            <a:ext cx="8520600" cy="42982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1"/>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dirty="0"/>
              <a:t>Order delivery flow by Doordash robot</a:t>
            </a:r>
            <a:endParaRPr sz="3200" dirty="0"/>
          </a:p>
        </p:txBody>
      </p:sp>
      <p:sp>
        <p:nvSpPr>
          <p:cNvPr id="317" name="Google Shape;317;p51"/>
          <p:cNvSpPr txBox="1">
            <a:spLocks noGrp="1"/>
          </p:cNvSpPr>
          <p:nvPr>
            <p:ph type="body" idx="1"/>
          </p:nvPr>
        </p:nvSpPr>
        <p:spPr>
          <a:xfrm>
            <a:off x="311700" y="923875"/>
            <a:ext cx="8520600" cy="4040700"/>
          </a:xfrm>
          <a:prstGeom prst="rect">
            <a:avLst/>
          </a:prstGeom>
          <a:solidFill>
            <a:srgbClr val="CCCCCC"/>
          </a:solidFill>
          <a:ln w="38100" cap="flat" cmpd="sng">
            <a:solidFill>
              <a:srgbClr val="000000"/>
            </a:solidFill>
            <a:prstDash val="lgDash"/>
            <a:round/>
            <a:headEnd type="none" w="sm" len="sm"/>
            <a:tailEnd type="none" w="sm" len="sm"/>
          </a:ln>
        </p:spPr>
        <p:txBody>
          <a:bodyPr spcFirstLastPara="1" wrap="square" lIns="34275" tIns="34275" rIns="34275" bIns="34275" anchor="t" anchorCtr="0">
            <a:noAutofit/>
          </a:bodyPr>
          <a:lstStyle/>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endParaRPr sz="1200" dirty="0">
              <a:solidFill>
                <a:srgbClr val="000000"/>
              </a:solidFill>
            </a:endParaRPr>
          </a:p>
          <a:p>
            <a:pPr marL="0" lvl="0" indent="0" algn="l" rtl="0">
              <a:lnSpc>
                <a:spcPct val="115000"/>
              </a:lnSpc>
              <a:spcBef>
                <a:spcPts val="700"/>
              </a:spcBef>
              <a:spcAft>
                <a:spcPts val="0"/>
              </a:spcAft>
              <a:buNone/>
            </a:pPr>
            <a:endParaRPr sz="1200" dirty="0">
              <a:solidFill>
                <a:srgbClr val="000000"/>
              </a:solidFill>
            </a:endParaRPr>
          </a:p>
          <a:p>
            <a:pPr marL="114300" lvl="0" indent="0" algn="ctr" rtl="0">
              <a:lnSpc>
                <a:spcPct val="115000"/>
              </a:lnSpc>
              <a:spcBef>
                <a:spcPts val="700"/>
              </a:spcBef>
              <a:spcAft>
                <a:spcPts val="0"/>
              </a:spcAft>
              <a:buNone/>
            </a:pPr>
            <a:r>
              <a:rPr lang="en" sz="1200" dirty="0">
                <a:solidFill>
                  <a:srgbClr val="000000"/>
                </a:solidFill>
              </a:rPr>
              <a:t>Upload a photo of your sketch on this slide</a:t>
            </a:r>
            <a:endParaRPr sz="1200" dirty="0">
              <a:solidFill>
                <a:srgbClr val="000000"/>
              </a:solidFill>
            </a:endParaRPr>
          </a:p>
        </p:txBody>
      </p:sp>
      <p:pic>
        <p:nvPicPr>
          <p:cNvPr id="4" name="Picture 3" descr="A picture containing text, whiteboard&#10;&#10;Description automatically generated">
            <a:extLst>
              <a:ext uri="{FF2B5EF4-FFF2-40B4-BE49-F238E27FC236}">
                <a16:creationId xmlns:a16="http://schemas.microsoft.com/office/drawing/2014/main" id="{B4E6C66C-3D39-4398-8D94-8E07EA1E7ECB}"/>
              </a:ext>
            </a:extLst>
          </p:cNvPr>
          <p:cNvPicPr>
            <a:picLocks noChangeAspect="1"/>
          </p:cNvPicPr>
          <p:nvPr/>
        </p:nvPicPr>
        <p:blipFill>
          <a:blip r:embed="rId3"/>
          <a:stretch>
            <a:fillRect/>
          </a:stretch>
        </p:blipFill>
        <p:spPr>
          <a:xfrm rot="16200000">
            <a:off x="2491686" y="-1256113"/>
            <a:ext cx="4003201" cy="836317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53"/>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t>Decide</a:t>
            </a:r>
            <a:endParaRPr sz="500"/>
          </a:p>
        </p:txBody>
      </p:sp>
      <p:sp>
        <p:nvSpPr>
          <p:cNvPr id="330" name="Google Shape;330;p53"/>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Open Sans"/>
                <a:ea typeface="Open Sans"/>
                <a:cs typeface="Open Sans"/>
                <a:sym typeface="Open Sans"/>
              </a:rPr>
              <a:t>Pick the final concept that you develop into a prototype</a:t>
            </a:r>
            <a:endParaRPr>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5"/>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Decision</a:t>
            </a:r>
            <a:endParaRPr sz="3200"/>
          </a:p>
        </p:txBody>
      </p:sp>
      <p:graphicFrame>
        <p:nvGraphicFramePr>
          <p:cNvPr id="345" name="Google Shape;345;p55"/>
          <p:cNvGraphicFramePr/>
          <p:nvPr>
            <p:extLst>
              <p:ext uri="{D42A27DB-BD31-4B8C-83A1-F6EECF244321}">
                <p14:modId xmlns:p14="http://schemas.microsoft.com/office/powerpoint/2010/main" val="2751423657"/>
              </p:ext>
            </p:extLst>
          </p:nvPr>
        </p:nvGraphicFramePr>
        <p:xfrm>
          <a:off x="311700" y="1129971"/>
          <a:ext cx="7239000" cy="2590740"/>
        </p:xfrm>
        <a:graphic>
          <a:graphicData uri="http://schemas.openxmlformats.org/drawingml/2006/table">
            <a:tbl>
              <a:tblPr>
                <a:noFill/>
                <a:tableStyleId>{33504CE0-DB88-45E9-9528-990517D5C9B6}</a:tableStyleId>
              </a:tblPr>
              <a:tblGrid>
                <a:gridCol w="2271925">
                  <a:extLst>
                    <a:ext uri="{9D8B030D-6E8A-4147-A177-3AD203B41FA5}">
                      <a16:colId xmlns:a16="http://schemas.microsoft.com/office/drawing/2014/main" val="20000"/>
                    </a:ext>
                  </a:extLst>
                </a:gridCol>
                <a:gridCol w="49670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b="1">
                          <a:solidFill>
                            <a:srgbClr val="FFFFFF"/>
                          </a:solidFill>
                        </a:rPr>
                        <a:t>Decision</a:t>
                      </a:r>
                      <a:endParaRPr b="1">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endParaRPr sz="1200" dirty="0">
                        <a:latin typeface="Open Sans"/>
                        <a:ea typeface="Open Sans"/>
                        <a:cs typeface="Open Sans"/>
                        <a:sym typeface="Open Sans"/>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b="1">
                          <a:solidFill>
                            <a:srgbClr val="FFFFFF"/>
                          </a:solidFill>
                        </a:rPr>
                        <a:t>Rationale</a:t>
                      </a: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1200" dirty="0">
                          <a:latin typeface="Open Sans"/>
                          <a:ea typeface="Open Sans"/>
                          <a:cs typeface="Open Sans"/>
                          <a:sym typeface="Open Sans"/>
                        </a:rPr>
                        <a:t>The rationale of choosing this feature is because this is the first step or the origin of the task. That is , the user places the order and then the sequence flows starts from the user. Also, this app can be prototyped quickly till it reaches robot for the delivery and then the robot shall do the needful.</a:t>
                      </a:r>
                    </a:p>
                    <a:p>
                      <a:pPr marL="0" lvl="0" indent="0" algn="l" rtl="0">
                        <a:spcBef>
                          <a:spcPts val="0"/>
                        </a:spcBef>
                        <a:spcAft>
                          <a:spcPts val="0"/>
                        </a:spcAft>
                        <a:buNone/>
                      </a:pPr>
                      <a:endParaRPr lang="en-US" sz="1200" dirty="0">
                        <a:latin typeface="Open Sans"/>
                        <a:ea typeface="Open Sans"/>
                        <a:cs typeface="Open Sans"/>
                        <a:sym typeface="Open Sans"/>
                      </a:endParaRPr>
                    </a:p>
                    <a:p>
                      <a:pPr marL="0" lvl="0" indent="0" algn="l" rtl="0">
                        <a:spcBef>
                          <a:spcPts val="0"/>
                        </a:spcBef>
                        <a:spcAft>
                          <a:spcPts val="0"/>
                        </a:spcAft>
                        <a:buNone/>
                      </a:pPr>
                      <a:r>
                        <a:rPr lang="en-US" sz="1200" dirty="0">
                          <a:latin typeface="Open Sans"/>
                          <a:ea typeface="Open Sans"/>
                          <a:cs typeface="Open Sans"/>
                          <a:sym typeface="Open Sans"/>
                        </a:rPr>
                        <a:t>The rationale behind choosing this feature is because this is the very step that the user interacts with the Doordash </a:t>
                      </a:r>
                      <a:r>
                        <a:rPr lang="en-US" sz="1200" dirty="0" err="1">
                          <a:latin typeface="Open Sans"/>
                          <a:ea typeface="Open Sans"/>
                          <a:cs typeface="Open Sans"/>
                          <a:sym typeface="Open Sans"/>
                        </a:rPr>
                        <a:t>system,also</a:t>
                      </a:r>
                      <a:r>
                        <a:rPr lang="en-US" sz="1200" dirty="0">
                          <a:latin typeface="Open Sans"/>
                          <a:ea typeface="Open Sans"/>
                          <a:cs typeface="Open Sans"/>
                          <a:sym typeface="Open Sans"/>
                        </a:rPr>
                        <a:t> we can validate this and get user feedbacks soon. If the user/market response is not good, we are failing early and also we can save a lot of investment required to develop the hardware.</a:t>
                      </a:r>
                      <a:endParaRPr sz="1200" dirty="0">
                        <a:latin typeface="Open Sans"/>
                        <a:ea typeface="Open Sans"/>
                        <a:cs typeface="Open Sans"/>
                        <a:sym typeface="Open Sans"/>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4" name="TextBox 3">
            <a:extLst>
              <a:ext uri="{FF2B5EF4-FFF2-40B4-BE49-F238E27FC236}">
                <a16:creationId xmlns:a16="http://schemas.microsoft.com/office/drawing/2014/main" id="{79DF2523-7FB6-4F71-8C15-13B8C3312F42}"/>
              </a:ext>
            </a:extLst>
          </p:cNvPr>
          <p:cNvSpPr txBox="1"/>
          <p:nvPr/>
        </p:nvSpPr>
        <p:spPr>
          <a:xfrm>
            <a:off x="2707828" y="1208115"/>
            <a:ext cx="5955565" cy="307777"/>
          </a:xfrm>
          <a:prstGeom prst="rect">
            <a:avLst/>
          </a:prstGeom>
          <a:noFill/>
        </p:spPr>
        <p:txBody>
          <a:bodyPr wrap="square" rtlCol="0">
            <a:spAutoFit/>
          </a:bodyPr>
          <a:lstStyle/>
          <a:p>
            <a:r>
              <a:rPr lang="en-US" dirty="0"/>
              <a:t>Mobile app and backend development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56"/>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t>Prototype</a:t>
            </a:r>
            <a:endParaRPr sz="500"/>
          </a:p>
        </p:txBody>
      </p:sp>
      <p:sp>
        <p:nvSpPr>
          <p:cNvPr id="352" name="Google Shape;352;p56"/>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Open Sans"/>
                <a:ea typeface="Open Sans"/>
                <a:cs typeface="Open Sans"/>
                <a:sym typeface="Open Sans"/>
              </a:rPr>
              <a:t>Turn your concept into a realistic, interactive prototype that you will use to validate your assumptions and ideas</a:t>
            </a:r>
            <a:endParaRPr>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315C01-8801-4A4B-A691-5FA47CA32E1E}"/>
              </a:ext>
            </a:extLst>
          </p:cNvPr>
          <p:cNvSpPr>
            <a:spLocks noGrp="1"/>
          </p:cNvSpPr>
          <p:nvPr>
            <p:ph type="title"/>
          </p:nvPr>
        </p:nvSpPr>
        <p:spPr>
          <a:xfrm>
            <a:off x="365760" y="149352"/>
            <a:ext cx="7418166" cy="593700"/>
          </a:xfrm>
        </p:spPr>
        <p:txBody>
          <a:bodyPr/>
          <a:lstStyle/>
          <a:p>
            <a:r>
              <a:rPr lang="en-US" dirty="0"/>
              <a:t>Storyboard -Dashdoor</a:t>
            </a:r>
          </a:p>
        </p:txBody>
      </p:sp>
      <p:graphicFrame>
        <p:nvGraphicFramePr>
          <p:cNvPr id="7" name="Table 7">
            <a:extLst>
              <a:ext uri="{FF2B5EF4-FFF2-40B4-BE49-F238E27FC236}">
                <a16:creationId xmlns:a16="http://schemas.microsoft.com/office/drawing/2014/main" id="{256A9DAC-C006-2F40-BAE8-115440994F8D}"/>
              </a:ext>
            </a:extLst>
          </p:cNvPr>
          <p:cNvGraphicFramePr>
            <a:graphicFrameLocks noGrp="1"/>
          </p:cNvGraphicFramePr>
          <p:nvPr>
            <p:extLst>
              <p:ext uri="{D42A27DB-BD31-4B8C-83A1-F6EECF244321}">
                <p14:modId xmlns:p14="http://schemas.microsoft.com/office/powerpoint/2010/main" val="1588126960"/>
              </p:ext>
            </p:extLst>
          </p:nvPr>
        </p:nvGraphicFramePr>
        <p:xfrm>
          <a:off x="338097" y="802444"/>
          <a:ext cx="8531583" cy="3644323"/>
        </p:xfrm>
        <a:graphic>
          <a:graphicData uri="http://schemas.openxmlformats.org/drawingml/2006/table">
            <a:tbl>
              <a:tblPr firstRow="1" bandRow="1">
                <a:tableStyleId>{33504CE0-DB88-45E9-9528-990517D5C9B6}</a:tableStyleId>
              </a:tblPr>
              <a:tblGrid>
                <a:gridCol w="2862303">
                  <a:extLst>
                    <a:ext uri="{9D8B030D-6E8A-4147-A177-3AD203B41FA5}">
                      <a16:colId xmlns:a16="http://schemas.microsoft.com/office/drawing/2014/main" val="720221820"/>
                    </a:ext>
                  </a:extLst>
                </a:gridCol>
                <a:gridCol w="2834640">
                  <a:extLst>
                    <a:ext uri="{9D8B030D-6E8A-4147-A177-3AD203B41FA5}">
                      <a16:colId xmlns:a16="http://schemas.microsoft.com/office/drawing/2014/main" val="1227833890"/>
                    </a:ext>
                  </a:extLst>
                </a:gridCol>
                <a:gridCol w="2834640">
                  <a:extLst>
                    <a:ext uri="{9D8B030D-6E8A-4147-A177-3AD203B41FA5}">
                      <a16:colId xmlns:a16="http://schemas.microsoft.com/office/drawing/2014/main" val="2973852454"/>
                    </a:ext>
                  </a:extLst>
                </a:gridCol>
              </a:tblGrid>
              <a:tr h="1831370">
                <a:tc>
                  <a:txBody>
                    <a:bodyPr/>
                    <a:lstStyle/>
                    <a:p>
                      <a:br>
                        <a:rPr lang="en-US" dirty="0"/>
                      </a:br>
                      <a:br>
                        <a:rPr lang="en-US" dirty="0"/>
                      </a:br>
                      <a:br>
                        <a:rPr lang="en-US" dirty="0"/>
                      </a:br>
                      <a:br>
                        <a:rPr lang="en-US" dirty="0"/>
                      </a:br>
                      <a:br>
                        <a:rPr lang="en-US" dirty="0"/>
                      </a:br>
                      <a:br>
                        <a:rPr lang="en-US" dirty="0"/>
                      </a:br>
                      <a:br>
                        <a:rPr lang="en-US" dirty="0"/>
                      </a:br>
                      <a:br>
                        <a:rPr lang="en-US" dirty="0"/>
                      </a:b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05420175"/>
                  </a:ext>
                </a:extLst>
              </a:tr>
              <a:tr h="1632643">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tx1"/>
                          </a:solidFill>
                          <a:latin typeface="Arial"/>
                          <a:ea typeface="Open Sans"/>
                          <a:cs typeface="Arial"/>
                          <a:sym typeface="Arial"/>
                        </a:rPr>
                        <a:t>Connoisseur foods was desperately looking to reduce the cost of the food delivery with the help of delivery robot. </a:t>
                      </a:r>
                    </a:p>
                  </a:txBody>
                  <a:tcPr/>
                </a:tc>
                <a:tc>
                  <a:txBody>
                    <a:bodyPr/>
                    <a:lstStyle/>
                    <a:p>
                      <a:pPr marR="0" algn="l" rtl="0">
                        <a:lnSpc>
                          <a:spcPct val="100000"/>
                        </a:lnSpc>
                        <a:spcBef>
                          <a:spcPts val="0"/>
                        </a:spcBef>
                        <a:spcAft>
                          <a:spcPts val="0"/>
                        </a:spcAft>
                        <a:buClr>
                          <a:srgbClr val="000000"/>
                        </a:buClr>
                        <a:buFont typeface="Arial"/>
                      </a:pPr>
                      <a:r>
                        <a:rPr lang="en-US" sz="1400" b="0" i="0" u="none" strike="noStrike" cap="none" dirty="0">
                          <a:solidFill>
                            <a:schemeClr val="tx1"/>
                          </a:solidFill>
                          <a:latin typeface="Arial"/>
                          <a:ea typeface="Open Sans"/>
                          <a:cs typeface="Arial"/>
                          <a:sym typeface="Arial"/>
                        </a:rPr>
                        <a:t>Since the connoisseur foods forte  was not having experience in managing the software and products, they are looking for managed services for the food delivery through complete automation.</a:t>
                      </a:r>
                      <a:endParaRPr lang="en-US" sz="1400" b="0" i="0" u="none" strike="noStrike" cap="none" dirty="0">
                        <a:solidFill>
                          <a:schemeClr val="tx1"/>
                        </a:solidFill>
                        <a:latin typeface="Arial"/>
                        <a:cs typeface="Arial"/>
                        <a:sym typeface="Arial"/>
                      </a:endParaRPr>
                    </a:p>
                  </a:txBody>
                  <a:tcPr/>
                </a:tc>
                <a:tc>
                  <a:txBody>
                    <a:bodyPr/>
                    <a:lstStyle/>
                    <a:p>
                      <a:r>
                        <a:rPr lang="en-US" dirty="0"/>
                        <a:t>Steve from yummy foods  our existing customer, referred us to   Connoisseur foods, who happens to be the friend of Connoisseur food’s  owner, Steve vouched for our managed services.</a:t>
                      </a:r>
                    </a:p>
                  </a:txBody>
                  <a:tcPr/>
                </a:tc>
                <a:extLst>
                  <a:ext uri="{0D108BD9-81ED-4DB2-BD59-A6C34878D82A}">
                    <a16:rowId xmlns:a16="http://schemas.microsoft.com/office/drawing/2014/main" val="688902328"/>
                  </a:ext>
                </a:extLst>
              </a:tr>
            </a:tbl>
          </a:graphicData>
        </a:graphic>
      </p:graphicFrame>
      <p:sp>
        <p:nvSpPr>
          <p:cNvPr id="2" name="TextBox 1">
            <a:extLst>
              <a:ext uri="{FF2B5EF4-FFF2-40B4-BE49-F238E27FC236}">
                <a16:creationId xmlns:a16="http://schemas.microsoft.com/office/drawing/2014/main" id="{DF81082E-5F55-49BF-83EF-FBCF67449123}"/>
              </a:ext>
            </a:extLst>
          </p:cNvPr>
          <p:cNvSpPr txBox="1"/>
          <p:nvPr/>
        </p:nvSpPr>
        <p:spPr>
          <a:xfrm>
            <a:off x="607039" y="4825804"/>
            <a:ext cx="7007838" cy="307777"/>
          </a:xfrm>
          <a:prstGeom prst="rect">
            <a:avLst/>
          </a:prstGeom>
          <a:noFill/>
        </p:spPr>
        <p:txBody>
          <a:bodyPr wrap="square" rtlCol="0">
            <a:spAutoFit/>
          </a:bodyPr>
          <a:lstStyle/>
          <a:p>
            <a:r>
              <a:rPr lang="en-US" dirty="0"/>
              <a:t>Note: </a:t>
            </a:r>
            <a:r>
              <a:rPr lang="en-US" dirty="0" err="1"/>
              <a:t>Dashdoor</a:t>
            </a:r>
            <a:r>
              <a:rPr lang="en-US" dirty="0"/>
              <a:t>  is B2B  product.</a:t>
            </a:r>
          </a:p>
        </p:txBody>
      </p:sp>
      <p:pic>
        <p:nvPicPr>
          <p:cNvPr id="5" name="Picture 4">
            <a:extLst>
              <a:ext uri="{FF2B5EF4-FFF2-40B4-BE49-F238E27FC236}">
                <a16:creationId xmlns:a16="http://schemas.microsoft.com/office/drawing/2014/main" id="{E5157126-8221-4B52-852B-C71243DE3D7D}"/>
              </a:ext>
            </a:extLst>
          </p:cNvPr>
          <p:cNvPicPr>
            <a:picLocks noChangeAspect="1"/>
          </p:cNvPicPr>
          <p:nvPr/>
        </p:nvPicPr>
        <p:blipFill>
          <a:blip r:embed="rId2"/>
          <a:stretch>
            <a:fillRect/>
          </a:stretch>
        </p:blipFill>
        <p:spPr>
          <a:xfrm>
            <a:off x="607039" y="1041525"/>
            <a:ext cx="2160046" cy="1524632"/>
          </a:xfrm>
          <a:prstGeom prst="rect">
            <a:avLst/>
          </a:prstGeom>
        </p:spPr>
      </p:pic>
      <p:pic>
        <p:nvPicPr>
          <p:cNvPr id="8" name="Picture 7">
            <a:extLst>
              <a:ext uri="{FF2B5EF4-FFF2-40B4-BE49-F238E27FC236}">
                <a16:creationId xmlns:a16="http://schemas.microsoft.com/office/drawing/2014/main" id="{EBF716F7-665E-4B2E-9A07-45969E99DAD1}"/>
              </a:ext>
            </a:extLst>
          </p:cNvPr>
          <p:cNvPicPr>
            <a:picLocks noChangeAspect="1"/>
          </p:cNvPicPr>
          <p:nvPr/>
        </p:nvPicPr>
        <p:blipFill>
          <a:blip r:embed="rId3"/>
          <a:stretch>
            <a:fillRect/>
          </a:stretch>
        </p:blipFill>
        <p:spPr>
          <a:xfrm>
            <a:off x="3415553" y="1041525"/>
            <a:ext cx="2312894" cy="1632517"/>
          </a:xfrm>
          <a:prstGeom prst="rect">
            <a:avLst/>
          </a:prstGeom>
        </p:spPr>
      </p:pic>
      <p:pic>
        <p:nvPicPr>
          <p:cNvPr id="10" name="Picture 9" descr="A picture containing text&#10;&#10;Description automatically generated">
            <a:extLst>
              <a:ext uri="{FF2B5EF4-FFF2-40B4-BE49-F238E27FC236}">
                <a16:creationId xmlns:a16="http://schemas.microsoft.com/office/drawing/2014/main" id="{3F60BF4A-73D8-4568-A8CD-5EC81FBA3ACE}"/>
              </a:ext>
            </a:extLst>
          </p:cNvPr>
          <p:cNvPicPr>
            <a:picLocks noChangeAspect="1"/>
          </p:cNvPicPr>
          <p:nvPr/>
        </p:nvPicPr>
        <p:blipFill>
          <a:blip r:embed="rId4"/>
          <a:stretch>
            <a:fillRect/>
          </a:stretch>
        </p:blipFill>
        <p:spPr>
          <a:xfrm>
            <a:off x="6509849" y="915040"/>
            <a:ext cx="1905000" cy="1632517"/>
          </a:xfrm>
          <a:prstGeom prst="rect">
            <a:avLst/>
          </a:prstGeom>
        </p:spPr>
      </p:pic>
    </p:spTree>
    <p:extLst>
      <p:ext uri="{BB962C8B-B14F-4D97-AF65-F5344CB8AC3E}">
        <p14:creationId xmlns:p14="http://schemas.microsoft.com/office/powerpoint/2010/main" val="1809217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315C01-8801-4A4B-A691-5FA47CA32E1E}"/>
              </a:ext>
            </a:extLst>
          </p:cNvPr>
          <p:cNvSpPr>
            <a:spLocks noGrp="1"/>
          </p:cNvSpPr>
          <p:nvPr>
            <p:ph type="title"/>
          </p:nvPr>
        </p:nvSpPr>
        <p:spPr>
          <a:xfrm>
            <a:off x="365760" y="149352"/>
            <a:ext cx="7932996" cy="593700"/>
          </a:xfrm>
        </p:spPr>
        <p:txBody>
          <a:bodyPr/>
          <a:lstStyle/>
          <a:p>
            <a:r>
              <a:rPr lang="en-US" dirty="0"/>
              <a:t>Storyboard Dashdoor – Contd…</a:t>
            </a:r>
          </a:p>
        </p:txBody>
      </p:sp>
      <p:graphicFrame>
        <p:nvGraphicFramePr>
          <p:cNvPr id="7" name="Table 7">
            <a:extLst>
              <a:ext uri="{FF2B5EF4-FFF2-40B4-BE49-F238E27FC236}">
                <a16:creationId xmlns:a16="http://schemas.microsoft.com/office/drawing/2014/main" id="{256A9DAC-C006-2F40-BAE8-115440994F8D}"/>
              </a:ext>
            </a:extLst>
          </p:cNvPr>
          <p:cNvGraphicFramePr>
            <a:graphicFrameLocks noGrp="1"/>
          </p:cNvGraphicFramePr>
          <p:nvPr>
            <p:extLst>
              <p:ext uri="{D42A27DB-BD31-4B8C-83A1-F6EECF244321}">
                <p14:modId xmlns:p14="http://schemas.microsoft.com/office/powerpoint/2010/main" val="2377983926"/>
              </p:ext>
            </p:extLst>
          </p:nvPr>
        </p:nvGraphicFramePr>
        <p:xfrm>
          <a:off x="299677" y="773157"/>
          <a:ext cx="8529278" cy="4342911"/>
        </p:xfrm>
        <a:graphic>
          <a:graphicData uri="http://schemas.openxmlformats.org/drawingml/2006/table">
            <a:tbl>
              <a:tblPr firstRow="1" bandRow="1">
                <a:tableStyleId>{33504CE0-DB88-45E9-9528-990517D5C9B6}</a:tableStyleId>
              </a:tblPr>
              <a:tblGrid>
                <a:gridCol w="2856676">
                  <a:extLst>
                    <a:ext uri="{9D8B030D-6E8A-4147-A177-3AD203B41FA5}">
                      <a16:colId xmlns:a16="http://schemas.microsoft.com/office/drawing/2014/main" val="720221820"/>
                    </a:ext>
                  </a:extLst>
                </a:gridCol>
                <a:gridCol w="2836301">
                  <a:extLst>
                    <a:ext uri="{9D8B030D-6E8A-4147-A177-3AD203B41FA5}">
                      <a16:colId xmlns:a16="http://schemas.microsoft.com/office/drawing/2014/main" val="1227833890"/>
                    </a:ext>
                  </a:extLst>
                </a:gridCol>
                <a:gridCol w="2836301">
                  <a:extLst>
                    <a:ext uri="{9D8B030D-6E8A-4147-A177-3AD203B41FA5}">
                      <a16:colId xmlns:a16="http://schemas.microsoft.com/office/drawing/2014/main" val="2973852454"/>
                    </a:ext>
                  </a:extLst>
                </a:gridCol>
              </a:tblGrid>
              <a:tr h="3154191">
                <a:tc>
                  <a:txBody>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05420175"/>
                  </a:ext>
                </a:extLst>
              </a:tr>
              <a:tr h="841737">
                <a:tc>
                  <a:txBody>
                    <a:bodyPr/>
                    <a:lstStyle/>
                    <a:p>
                      <a:r>
                        <a:rPr lang="en-US" sz="1200" b="0" i="0" u="none" strike="noStrike" cap="none" dirty="0">
                          <a:solidFill>
                            <a:schemeClr val="tx1"/>
                          </a:solidFill>
                          <a:latin typeface="Open Sans"/>
                          <a:ea typeface="Open Sans"/>
                          <a:cs typeface="Open Sans"/>
                          <a:sym typeface="Arial"/>
                        </a:rPr>
                        <a:t>Connoisseur wants to run the POC at their premises to see how does the solution works . </a:t>
                      </a:r>
                      <a:br>
                        <a:rPr lang="en-US" dirty="0"/>
                      </a:br>
                      <a:endParaRPr lang="en-US" dirty="0"/>
                    </a:p>
                  </a:txBody>
                  <a:tcPr/>
                </a:tc>
                <a:tc>
                  <a:txBody>
                    <a:bodyPr/>
                    <a:lstStyle/>
                    <a:p>
                      <a:r>
                        <a:rPr lang="en-US" sz="1200" b="0" i="0" u="none" strike="noStrike" cap="none" dirty="0">
                          <a:solidFill>
                            <a:schemeClr val="tx1"/>
                          </a:solidFill>
                          <a:latin typeface="Open Sans"/>
                          <a:ea typeface="Open Sans"/>
                          <a:cs typeface="Open Sans"/>
                          <a:sym typeface="Arial"/>
                        </a:rPr>
                        <a:t>With the help of DoorDash mobile app, the operations team ordered a food, they were amazed to see the order got successfully placed with all the notifications and real time tracking .</a:t>
                      </a:r>
                    </a:p>
                  </a:txBody>
                  <a:tcPr/>
                </a:tc>
                <a:tc>
                  <a:txBody>
                    <a:bodyPr/>
                    <a:lstStyle/>
                    <a:p>
                      <a:r>
                        <a:rPr lang="en-US" sz="1200" b="0" i="0" u="none" strike="noStrike" cap="none" dirty="0">
                          <a:solidFill>
                            <a:schemeClr val="tx1"/>
                          </a:solidFill>
                          <a:latin typeface="Open Sans"/>
                          <a:ea typeface="Open Sans"/>
                          <a:cs typeface="Open Sans"/>
                          <a:sym typeface="Arial"/>
                        </a:rPr>
                        <a:t>The order next moved to the kitchen and then the ordered is ready to handover to Robot for the delivery.</a:t>
                      </a:r>
                    </a:p>
                  </a:txBody>
                  <a:tcPr/>
                </a:tc>
                <a:extLst>
                  <a:ext uri="{0D108BD9-81ED-4DB2-BD59-A6C34878D82A}">
                    <a16:rowId xmlns:a16="http://schemas.microsoft.com/office/drawing/2014/main" val="688902328"/>
                  </a:ext>
                </a:extLst>
              </a:tr>
            </a:tbl>
          </a:graphicData>
        </a:graphic>
      </p:graphicFrame>
      <p:pic>
        <p:nvPicPr>
          <p:cNvPr id="6" name="Picture 5" descr="A picture containing text, person, cellphone&#10;&#10;Description automatically generated">
            <a:extLst>
              <a:ext uri="{FF2B5EF4-FFF2-40B4-BE49-F238E27FC236}">
                <a16:creationId xmlns:a16="http://schemas.microsoft.com/office/drawing/2014/main" id="{20F2E85A-9AA3-4EA3-A826-F4ADFFDB7158}"/>
              </a:ext>
            </a:extLst>
          </p:cNvPr>
          <p:cNvPicPr>
            <a:picLocks noChangeAspect="1"/>
          </p:cNvPicPr>
          <p:nvPr/>
        </p:nvPicPr>
        <p:blipFill>
          <a:blip r:embed="rId2"/>
          <a:stretch>
            <a:fillRect/>
          </a:stretch>
        </p:blipFill>
        <p:spPr>
          <a:xfrm>
            <a:off x="3165821" y="1608004"/>
            <a:ext cx="2882553" cy="1743075"/>
          </a:xfrm>
          <a:prstGeom prst="rect">
            <a:avLst/>
          </a:prstGeom>
        </p:spPr>
      </p:pic>
      <p:pic>
        <p:nvPicPr>
          <p:cNvPr id="9" name="Picture 8" descr="A picture containing text, kitchenware, pan&#10;&#10;Description automatically generated">
            <a:extLst>
              <a:ext uri="{FF2B5EF4-FFF2-40B4-BE49-F238E27FC236}">
                <a16:creationId xmlns:a16="http://schemas.microsoft.com/office/drawing/2014/main" id="{B7A2AEAE-6ED9-4F02-A178-7A98A3D18E77}"/>
              </a:ext>
            </a:extLst>
          </p:cNvPr>
          <p:cNvPicPr>
            <a:picLocks noChangeAspect="1"/>
          </p:cNvPicPr>
          <p:nvPr/>
        </p:nvPicPr>
        <p:blipFill>
          <a:blip r:embed="rId3"/>
          <a:stretch>
            <a:fillRect/>
          </a:stretch>
        </p:blipFill>
        <p:spPr>
          <a:xfrm>
            <a:off x="298016" y="1608004"/>
            <a:ext cx="2857500" cy="1743075"/>
          </a:xfrm>
          <a:prstGeom prst="rect">
            <a:avLst/>
          </a:prstGeom>
        </p:spPr>
      </p:pic>
      <p:pic>
        <p:nvPicPr>
          <p:cNvPr id="1026" name="Picture 2" descr="Chief, hotel, kitchen, restaurant, service, cooking, food icon - Download  on Iconfinder">
            <a:extLst>
              <a:ext uri="{FF2B5EF4-FFF2-40B4-BE49-F238E27FC236}">
                <a16:creationId xmlns:a16="http://schemas.microsoft.com/office/drawing/2014/main" id="{93453E69-4B10-4EF4-BAF4-F20A2D4DE8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8375" y="1500187"/>
            <a:ext cx="279761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3468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3"/>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t>Set the stage</a:t>
            </a:r>
            <a:endParaRPr sz="500"/>
          </a:p>
        </p:txBody>
      </p:sp>
      <p:sp>
        <p:nvSpPr>
          <p:cNvPr id="158" name="Google Shape;158;p33"/>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rPr>
              <a:t>© 2019 Udacity.  All rights reserved.</a:t>
            </a:r>
            <a:endParaRPr sz="700">
              <a:solidFill>
                <a:schemeClr val="lt2"/>
              </a:solidFill>
            </a:endParaRPr>
          </a:p>
        </p:txBody>
      </p:sp>
      <p:sp>
        <p:nvSpPr>
          <p:cNvPr id="159" name="Google Shape;159;p33"/>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Open Sans"/>
                <a:ea typeface="Open Sans"/>
                <a:cs typeface="Open Sans"/>
                <a:sym typeface="Open Sans"/>
              </a:rPr>
              <a:t>Set the stage for the Design Sprint by framing the problem</a:t>
            </a:r>
            <a:endParaRPr>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315C01-8801-4A4B-A691-5FA47CA32E1E}"/>
              </a:ext>
            </a:extLst>
          </p:cNvPr>
          <p:cNvSpPr>
            <a:spLocks noGrp="1"/>
          </p:cNvSpPr>
          <p:nvPr>
            <p:ph type="title"/>
          </p:nvPr>
        </p:nvSpPr>
        <p:spPr>
          <a:xfrm>
            <a:off x="365760" y="149352"/>
            <a:ext cx="7932996" cy="593700"/>
          </a:xfrm>
        </p:spPr>
        <p:txBody>
          <a:bodyPr/>
          <a:lstStyle/>
          <a:p>
            <a:r>
              <a:rPr lang="en-US" dirty="0"/>
              <a:t>Storyboard Dashdoor – Contd…</a:t>
            </a:r>
          </a:p>
        </p:txBody>
      </p:sp>
      <p:graphicFrame>
        <p:nvGraphicFramePr>
          <p:cNvPr id="7" name="Table 7">
            <a:extLst>
              <a:ext uri="{FF2B5EF4-FFF2-40B4-BE49-F238E27FC236}">
                <a16:creationId xmlns:a16="http://schemas.microsoft.com/office/drawing/2014/main" id="{256A9DAC-C006-2F40-BAE8-115440994F8D}"/>
              </a:ext>
            </a:extLst>
          </p:cNvPr>
          <p:cNvGraphicFramePr>
            <a:graphicFrameLocks noGrp="1"/>
          </p:cNvGraphicFramePr>
          <p:nvPr>
            <p:extLst>
              <p:ext uri="{D42A27DB-BD31-4B8C-83A1-F6EECF244321}">
                <p14:modId xmlns:p14="http://schemas.microsoft.com/office/powerpoint/2010/main" val="3879355694"/>
              </p:ext>
            </p:extLst>
          </p:nvPr>
        </p:nvGraphicFramePr>
        <p:xfrm>
          <a:off x="299677" y="773157"/>
          <a:ext cx="8529278" cy="3995928"/>
        </p:xfrm>
        <a:graphic>
          <a:graphicData uri="http://schemas.openxmlformats.org/drawingml/2006/table">
            <a:tbl>
              <a:tblPr firstRow="1" bandRow="1">
                <a:tableStyleId>{33504CE0-DB88-45E9-9528-990517D5C9B6}</a:tableStyleId>
              </a:tblPr>
              <a:tblGrid>
                <a:gridCol w="2856676">
                  <a:extLst>
                    <a:ext uri="{9D8B030D-6E8A-4147-A177-3AD203B41FA5}">
                      <a16:colId xmlns:a16="http://schemas.microsoft.com/office/drawing/2014/main" val="720221820"/>
                    </a:ext>
                  </a:extLst>
                </a:gridCol>
                <a:gridCol w="2836301">
                  <a:extLst>
                    <a:ext uri="{9D8B030D-6E8A-4147-A177-3AD203B41FA5}">
                      <a16:colId xmlns:a16="http://schemas.microsoft.com/office/drawing/2014/main" val="1227833890"/>
                    </a:ext>
                  </a:extLst>
                </a:gridCol>
                <a:gridCol w="2836301">
                  <a:extLst>
                    <a:ext uri="{9D8B030D-6E8A-4147-A177-3AD203B41FA5}">
                      <a16:colId xmlns:a16="http://schemas.microsoft.com/office/drawing/2014/main" val="2973852454"/>
                    </a:ext>
                  </a:extLst>
                </a:gridCol>
              </a:tblGrid>
              <a:tr h="3154191">
                <a:tc>
                  <a:txBody>
                    <a:bodyPr/>
                    <a:lstStyle/>
                    <a:p>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05420175"/>
                  </a:ext>
                </a:extLst>
              </a:tr>
              <a:tr h="841737">
                <a:tc>
                  <a:txBody>
                    <a:bodyPr/>
                    <a:lstStyle/>
                    <a:p>
                      <a:r>
                        <a:rPr lang="en-US" sz="1200" b="0" i="0" u="none" strike="noStrike" cap="none" dirty="0">
                          <a:solidFill>
                            <a:schemeClr val="tx1"/>
                          </a:solidFill>
                          <a:latin typeface="Open Sans"/>
                          <a:ea typeface="Open Sans"/>
                          <a:cs typeface="Open Sans"/>
                          <a:sym typeface="Arial"/>
                        </a:rPr>
                        <a:t>Doordash Robot picks the delivery and delivers it to the destination address</a:t>
                      </a:r>
                      <a:endParaRPr lang="en-US" dirty="0"/>
                    </a:p>
                  </a:txBody>
                  <a:tcPr/>
                </a:tc>
                <a:tc>
                  <a:txBody>
                    <a:bodyPr/>
                    <a:lstStyle/>
                    <a:p>
                      <a:endParaRPr lang="en-US" sz="1200" b="0" i="0" u="none" strike="noStrike" cap="none" dirty="0">
                        <a:solidFill>
                          <a:schemeClr val="tx1"/>
                        </a:solidFill>
                        <a:latin typeface="Open Sans"/>
                        <a:ea typeface="Open Sans"/>
                        <a:cs typeface="Open Sans"/>
                        <a:sym typeface="Arial"/>
                      </a:endParaRPr>
                    </a:p>
                  </a:txBody>
                  <a:tcPr/>
                </a:tc>
                <a:tc>
                  <a:txBody>
                    <a:bodyPr/>
                    <a:lstStyle/>
                    <a:p>
                      <a:r>
                        <a:rPr lang="en-US" sz="1200" b="0" i="0" u="none" strike="noStrike" cap="none" dirty="0">
                          <a:solidFill>
                            <a:schemeClr val="tx1"/>
                          </a:solidFill>
                          <a:latin typeface="Open Sans"/>
                          <a:ea typeface="Open Sans"/>
                          <a:cs typeface="Open Sans"/>
                          <a:sym typeface="Arial"/>
                        </a:rPr>
                        <a:t>.</a:t>
                      </a:r>
                    </a:p>
                  </a:txBody>
                  <a:tcPr/>
                </a:tc>
                <a:extLst>
                  <a:ext uri="{0D108BD9-81ED-4DB2-BD59-A6C34878D82A}">
                    <a16:rowId xmlns:a16="http://schemas.microsoft.com/office/drawing/2014/main" val="688902328"/>
                  </a:ext>
                </a:extLst>
              </a:tr>
            </a:tbl>
          </a:graphicData>
        </a:graphic>
      </p:graphicFrame>
      <p:pic>
        <p:nvPicPr>
          <p:cNvPr id="3" name="Picture 2">
            <a:extLst>
              <a:ext uri="{FF2B5EF4-FFF2-40B4-BE49-F238E27FC236}">
                <a16:creationId xmlns:a16="http://schemas.microsoft.com/office/drawing/2014/main" id="{6709E53E-A71A-45F3-9BD5-44C67F4B185A}"/>
              </a:ext>
            </a:extLst>
          </p:cNvPr>
          <p:cNvPicPr>
            <a:picLocks noChangeAspect="1"/>
          </p:cNvPicPr>
          <p:nvPr/>
        </p:nvPicPr>
        <p:blipFill>
          <a:blip r:embed="rId2"/>
          <a:stretch>
            <a:fillRect/>
          </a:stretch>
        </p:blipFill>
        <p:spPr>
          <a:xfrm>
            <a:off x="365760" y="1577267"/>
            <a:ext cx="2780028" cy="1743075"/>
          </a:xfrm>
          <a:prstGeom prst="rect">
            <a:avLst/>
          </a:prstGeom>
        </p:spPr>
      </p:pic>
    </p:spTree>
    <p:extLst>
      <p:ext uri="{BB962C8B-B14F-4D97-AF65-F5344CB8AC3E}">
        <p14:creationId xmlns:p14="http://schemas.microsoft.com/office/powerpoint/2010/main" val="851830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60"/>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a:t>Prototype</a:t>
            </a:r>
            <a:endParaRPr sz="3200"/>
          </a:p>
        </p:txBody>
      </p:sp>
      <p:sp>
        <p:nvSpPr>
          <p:cNvPr id="385" name="Google Shape;385;p60"/>
          <p:cNvSpPr txBox="1"/>
          <p:nvPr/>
        </p:nvSpPr>
        <p:spPr>
          <a:xfrm>
            <a:off x="7117013" y="301197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latin typeface="Open Sans"/>
                <a:ea typeface="Open Sans"/>
                <a:cs typeface="Open Sans"/>
                <a:sym typeface="Open Sans"/>
              </a:rPr>
              <a:t>Link your prototype</a:t>
            </a:r>
            <a:endParaRPr sz="800">
              <a:latin typeface="Open Sans"/>
              <a:ea typeface="Open Sans"/>
              <a:cs typeface="Open Sans"/>
              <a:sym typeface="Open Sans"/>
            </a:endParaRPr>
          </a:p>
        </p:txBody>
      </p:sp>
      <p:pic>
        <p:nvPicPr>
          <p:cNvPr id="386" name="Google Shape;386;p60">
            <a:hlinkClick r:id="rId3"/>
          </p:cNvPr>
          <p:cNvPicPr preferRelativeResize="0"/>
          <p:nvPr/>
        </p:nvPicPr>
        <p:blipFill>
          <a:blip r:embed="rId4">
            <a:alphaModFix/>
          </a:blip>
          <a:stretch>
            <a:fillRect/>
          </a:stretch>
        </p:blipFill>
        <p:spPr>
          <a:xfrm>
            <a:off x="6679500" y="1629488"/>
            <a:ext cx="1884525" cy="1884525"/>
          </a:xfrm>
          <a:prstGeom prst="rect">
            <a:avLst/>
          </a:prstGeom>
          <a:noFill/>
          <a:ln>
            <a:noFill/>
          </a:ln>
        </p:spPr>
      </p:pic>
      <p:graphicFrame>
        <p:nvGraphicFramePr>
          <p:cNvPr id="387" name="Google Shape;387;p60"/>
          <p:cNvGraphicFramePr/>
          <p:nvPr>
            <p:extLst>
              <p:ext uri="{D42A27DB-BD31-4B8C-83A1-F6EECF244321}">
                <p14:modId xmlns:p14="http://schemas.microsoft.com/office/powerpoint/2010/main" val="3631278161"/>
              </p:ext>
            </p:extLst>
          </p:nvPr>
        </p:nvGraphicFramePr>
        <p:xfrm>
          <a:off x="311700" y="1077138"/>
          <a:ext cx="6476850" cy="3776382"/>
        </p:xfrm>
        <a:graphic>
          <a:graphicData uri="http://schemas.openxmlformats.org/drawingml/2006/table">
            <a:tbl>
              <a:tblPr>
                <a:noFill/>
                <a:tableStyleId>{33504CE0-DB88-45E9-9528-990517D5C9B6}</a:tableStyleId>
              </a:tblPr>
              <a:tblGrid>
                <a:gridCol w="1965300">
                  <a:extLst>
                    <a:ext uri="{9D8B030D-6E8A-4147-A177-3AD203B41FA5}">
                      <a16:colId xmlns:a16="http://schemas.microsoft.com/office/drawing/2014/main" val="20000"/>
                    </a:ext>
                  </a:extLst>
                </a:gridCol>
                <a:gridCol w="45115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a:solidFill>
                            <a:srgbClr val="FFFFFF"/>
                          </a:solidFill>
                        </a:rPr>
                        <a:t>Description</a:t>
                      </a:r>
                      <a:endParaRPr>
                        <a:solidFill>
                          <a:srgbClr val="FFFFFF"/>
                        </a:solidFill>
                      </a:endParaRPr>
                    </a:p>
                    <a:p>
                      <a:pPr marL="457200" lvl="0" indent="-292100" algn="l" rtl="0">
                        <a:spcBef>
                          <a:spcPts val="0"/>
                        </a:spcBef>
                        <a:spcAft>
                          <a:spcPts val="0"/>
                        </a:spcAft>
                        <a:buClr>
                          <a:srgbClr val="FFFFFF"/>
                        </a:buClr>
                        <a:buSzPts val="1000"/>
                        <a:buChar char="●"/>
                      </a:pPr>
                      <a:r>
                        <a:rPr lang="en" sz="1000">
                          <a:solidFill>
                            <a:srgbClr val="FFFFFF"/>
                          </a:solidFill>
                        </a:rPr>
                        <a:t>High level overview of the prototype</a:t>
                      </a:r>
                      <a:endParaRPr sz="1000">
                        <a:solidFill>
                          <a:srgbClr val="FFFFFF"/>
                        </a:solidFill>
                      </a:endParaRPr>
                    </a:p>
                    <a:p>
                      <a:pPr marL="457200" lvl="0" indent="-292100" algn="l" rtl="0">
                        <a:spcBef>
                          <a:spcPts val="0"/>
                        </a:spcBef>
                        <a:spcAft>
                          <a:spcPts val="0"/>
                        </a:spcAft>
                        <a:buClr>
                          <a:srgbClr val="FFFFFF"/>
                        </a:buClr>
                        <a:buSzPts val="1000"/>
                        <a:buChar char="●"/>
                      </a:pPr>
                      <a:r>
                        <a:rPr lang="en" sz="1000">
                          <a:solidFill>
                            <a:srgbClr val="FFFFFF"/>
                          </a:solidFill>
                        </a:rPr>
                        <a:t>What does it do?</a:t>
                      </a:r>
                      <a:endParaRPr sz="1000">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lnSpc>
                          <a:spcPct val="115000"/>
                        </a:lnSpc>
                        <a:spcBef>
                          <a:spcPts val="700"/>
                        </a:spcBef>
                        <a:spcAft>
                          <a:spcPts val="0"/>
                        </a:spcAft>
                        <a:buNone/>
                      </a:pPr>
                      <a:r>
                        <a:rPr lang="en" sz="1200" dirty="0">
                          <a:latin typeface="Open Sans"/>
                          <a:ea typeface="Open Sans"/>
                          <a:cs typeface="Open Sans"/>
                          <a:sym typeface="Open Sans"/>
                        </a:rPr>
                        <a:t>This prototype is a pretty quick and dirty way to demonstrate the minimal feature that the doordash mobile app has , it has bare minimal features of searching and placing the order</a:t>
                      </a:r>
                      <a:endParaRPr sz="1200" dirty="0">
                        <a:latin typeface="Open Sans"/>
                        <a:ea typeface="Open Sans"/>
                        <a:cs typeface="Open Sans"/>
                        <a:sym typeface="Open Sans"/>
                      </a:endParaRPr>
                    </a:p>
                    <a:p>
                      <a:pPr marL="0" lvl="0" indent="0" algn="l" rtl="0">
                        <a:spcBef>
                          <a:spcPts val="0"/>
                        </a:spcBef>
                        <a:spcAft>
                          <a:spcPts val="0"/>
                        </a:spcAft>
                        <a:buNone/>
                      </a:pPr>
                      <a:endParaRPr sz="1000" i="1"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a:solidFill>
                            <a:srgbClr val="FFFFFF"/>
                          </a:solidFill>
                        </a:rPr>
                        <a:t>Assumptions</a:t>
                      </a:r>
                      <a:endParaRPr>
                        <a:solidFill>
                          <a:srgbClr val="FFFFFF"/>
                        </a:solidFill>
                      </a:endParaRPr>
                    </a:p>
                    <a:p>
                      <a:pPr marL="457200" lvl="0" indent="-292100" algn="l" rtl="0">
                        <a:spcBef>
                          <a:spcPts val="0"/>
                        </a:spcBef>
                        <a:spcAft>
                          <a:spcPts val="0"/>
                        </a:spcAft>
                        <a:buClr>
                          <a:srgbClr val="FFFFFF"/>
                        </a:buClr>
                        <a:buSzPts val="1000"/>
                        <a:buChar char="●"/>
                      </a:pPr>
                      <a:r>
                        <a:rPr lang="en" sz="1000">
                          <a:solidFill>
                            <a:srgbClr val="FFFFFF"/>
                          </a:solidFill>
                        </a:rPr>
                        <a:t>Any assumptions within the prototype</a:t>
                      </a:r>
                      <a:endParaRPr>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lnSpc>
                          <a:spcPct val="115000"/>
                        </a:lnSpc>
                        <a:spcBef>
                          <a:spcPts val="700"/>
                        </a:spcBef>
                        <a:spcAft>
                          <a:spcPts val="0"/>
                        </a:spcAft>
                        <a:buNone/>
                      </a:pPr>
                      <a:r>
                        <a:rPr lang="en-US" sz="1200" b="1" i="1" dirty="0">
                          <a:latin typeface="Open Sans"/>
                          <a:ea typeface="Open Sans"/>
                          <a:cs typeface="Open Sans"/>
                          <a:sym typeface="Open Sans"/>
                        </a:rPr>
                        <a:t> </a:t>
                      </a:r>
                      <a:r>
                        <a:rPr lang="en-US" sz="1200" dirty="0">
                          <a:latin typeface="Open Sans"/>
                          <a:ea typeface="Open Sans"/>
                          <a:cs typeface="Open Sans"/>
                          <a:sym typeface="Open Sans"/>
                        </a:rPr>
                        <a:t>   </a:t>
                      </a:r>
                      <a:endParaRPr lang="en-US" sz="1000" i="1" dirty="0">
                        <a:latin typeface="Open Sans"/>
                        <a:ea typeface="Open Sans"/>
                        <a:cs typeface="Open Sans"/>
                        <a:sym typeface="Open Sans"/>
                      </a:endParaRPr>
                    </a:p>
                    <a:p>
                      <a:pPr marL="457200" lvl="0" indent="-292100" algn="l" rtl="0">
                        <a:spcBef>
                          <a:spcPts val="0"/>
                        </a:spcBef>
                        <a:spcAft>
                          <a:spcPts val="0"/>
                        </a:spcAft>
                        <a:buSzPts val="1000"/>
                        <a:buFont typeface="Open Sans"/>
                        <a:buChar char="●"/>
                      </a:pPr>
                      <a:r>
                        <a:rPr lang="en-US" sz="1000" dirty="0">
                          <a:latin typeface="Open Sans"/>
                          <a:ea typeface="Open Sans"/>
                          <a:cs typeface="Open Sans"/>
                          <a:sym typeface="Open Sans"/>
                        </a:rPr>
                        <a:t> The prototype and the app is specifically built for food delivery</a:t>
                      </a:r>
                    </a:p>
                    <a:p>
                      <a:pPr marL="457200" lvl="0" indent="-292100" algn="l" rtl="0">
                        <a:spcBef>
                          <a:spcPts val="0"/>
                        </a:spcBef>
                        <a:spcAft>
                          <a:spcPts val="0"/>
                        </a:spcAft>
                        <a:buSzPts val="1000"/>
                        <a:buFont typeface="Open Sans"/>
                        <a:buChar char="●"/>
                      </a:pPr>
                      <a:r>
                        <a:rPr lang="en" sz="1000" dirty="0">
                          <a:latin typeface="Open Sans"/>
                          <a:ea typeface="Open Sans"/>
                          <a:cs typeface="Open Sans"/>
                          <a:sym typeface="Open Sans"/>
                        </a:rPr>
                        <a:t> The prototype is built mobile android and ios platform only.</a:t>
                      </a:r>
                    </a:p>
                    <a:p>
                      <a:pPr marL="457200" lvl="0" indent="-292100" algn="l" rtl="0">
                        <a:spcBef>
                          <a:spcPts val="0"/>
                        </a:spcBef>
                        <a:spcAft>
                          <a:spcPts val="0"/>
                        </a:spcAft>
                        <a:buSzPts val="1000"/>
                        <a:buFont typeface="Open Sans"/>
                        <a:buChar char="●"/>
                      </a:pPr>
                      <a:r>
                        <a:rPr lang="en" sz="1000" dirty="0">
                          <a:latin typeface="Open Sans"/>
                          <a:ea typeface="Open Sans"/>
                          <a:cs typeface="Open Sans"/>
                          <a:sym typeface="Open Sans"/>
                        </a:rPr>
                        <a:t>  The delivery is in the vicnity of 2 miles.</a:t>
                      </a:r>
                      <a:endParaRPr sz="1000" dirty="0">
                        <a:latin typeface="Open Sans"/>
                        <a:ea typeface="Open Sans"/>
                        <a:cs typeface="Open Sans"/>
                        <a:sym typeface="Open Sans"/>
                      </a:endParaRPr>
                    </a:p>
                    <a:p>
                      <a:pPr marL="457200" lvl="0" indent="-292100" algn="l" rtl="0">
                        <a:spcBef>
                          <a:spcPts val="0"/>
                        </a:spcBef>
                        <a:spcAft>
                          <a:spcPts val="0"/>
                        </a:spcAft>
                        <a:buSzPts val="1000"/>
                        <a:buFont typeface="Open Sans"/>
                        <a:buChar char="●"/>
                      </a:pPr>
                      <a:endParaRPr sz="1000" dirty="0">
                        <a:latin typeface="Open Sans"/>
                        <a:ea typeface="Open Sans"/>
                        <a:cs typeface="Open Sans"/>
                        <a:sym typeface="Open Sans"/>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a:solidFill>
                            <a:srgbClr val="FFFFFF"/>
                          </a:solidFill>
                        </a:rPr>
                        <a:t>Tasks</a:t>
                      </a:r>
                      <a:endParaRPr>
                        <a:solidFill>
                          <a:srgbClr val="FFFFFF"/>
                        </a:solidFill>
                      </a:endParaRPr>
                    </a:p>
                    <a:p>
                      <a:pPr marL="457200" lvl="0" indent="-292100" algn="l" rtl="0">
                        <a:spcBef>
                          <a:spcPts val="0"/>
                        </a:spcBef>
                        <a:spcAft>
                          <a:spcPts val="0"/>
                        </a:spcAft>
                        <a:buClr>
                          <a:srgbClr val="FFFFFF"/>
                        </a:buClr>
                        <a:buSzPts val="1000"/>
                        <a:buChar char="●"/>
                      </a:pPr>
                      <a:r>
                        <a:rPr lang="en" sz="1000">
                          <a:solidFill>
                            <a:srgbClr val="FFFFFF"/>
                          </a:solidFill>
                        </a:rPr>
                        <a:t>What are the tasks that a user can complete in the prototype?</a:t>
                      </a:r>
                      <a:endParaRPr sz="1000">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a:solidFill>
                          <a:srgbClr val="FFFFFF"/>
                        </a:solidFill>
                      </a:endParaRPr>
                    </a:p>
                    <a:p>
                      <a:pPr marL="0" lvl="0" indent="0" algn="l" rtl="0">
                        <a:spcBef>
                          <a:spcPts val="0"/>
                        </a:spcBef>
                        <a:spcAft>
                          <a:spcPts val="0"/>
                        </a:spcAft>
                        <a:buNone/>
                      </a:pPr>
                      <a:endParaRPr>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lgn="ctr">
                      <a:solidFill>
                        <a:srgbClr val="02B3E4"/>
                      </a:solidFill>
                      <a:prstDash val="solid"/>
                      <a:round/>
                      <a:headEnd type="none" w="sm" len="sm"/>
                      <a:tailEnd type="none" w="sm" len="sm"/>
                    </a:lnB>
                    <a:solidFill>
                      <a:srgbClr val="02B3E4"/>
                    </a:solidFill>
                  </a:tcPr>
                </a:tc>
                <a:tc>
                  <a:txBody>
                    <a:bodyPr/>
                    <a:lstStyle/>
                    <a:p>
                      <a:pPr marL="0" lvl="0" indent="0" algn="l" rtl="0">
                        <a:lnSpc>
                          <a:spcPct val="115000"/>
                        </a:lnSpc>
                        <a:spcBef>
                          <a:spcPts val="700"/>
                        </a:spcBef>
                        <a:spcAft>
                          <a:spcPts val="0"/>
                        </a:spcAft>
                        <a:buNone/>
                      </a:pPr>
                      <a:r>
                        <a:rPr lang="en-US" sz="1200" b="1" i="1" dirty="0">
                          <a:latin typeface="Open Sans"/>
                          <a:ea typeface="Open Sans"/>
                          <a:cs typeface="Open Sans"/>
                          <a:sym typeface="Open Sans"/>
                        </a:rPr>
                        <a:t> </a:t>
                      </a:r>
                      <a:r>
                        <a:rPr lang="en-US" sz="1200" dirty="0">
                          <a:latin typeface="Open Sans"/>
                          <a:ea typeface="Open Sans"/>
                          <a:cs typeface="Open Sans"/>
                          <a:sym typeface="Open Sans"/>
                        </a:rPr>
                        <a:t>   </a:t>
                      </a:r>
                      <a:endParaRPr lang="en-US" sz="1000" i="1" dirty="0">
                        <a:latin typeface="Open Sans"/>
                        <a:ea typeface="Open Sans"/>
                        <a:cs typeface="Open Sans"/>
                        <a:sym typeface="Open Sans"/>
                      </a:endParaRPr>
                    </a:p>
                    <a:p>
                      <a:pPr marL="457200" lvl="0" indent="-292100" algn="l" rtl="0">
                        <a:spcBef>
                          <a:spcPts val="0"/>
                        </a:spcBef>
                        <a:spcAft>
                          <a:spcPts val="0"/>
                        </a:spcAft>
                        <a:buSzPts val="1000"/>
                        <a:buFont typeface="Open Sans"/>
                        <a:buChar char="●"/>
                      </a:pPr>
                      <a:r>
                        <a:rPr lang="en-US" sz="1000" dirty="0">
                          <a:latin typeface="Open Sans"/>
                          <a:ea typeface="Open Sans"/>
                          <a:cs typeface="Open Sans"/>
                          <a:sym typeface="Open Sans"/>
                        </a:rPr>
                        <a:t>User can search and order the food .</a:t>
                      </a:r>
                    </a:p>
                    <a:p>
                      <a:pPr marL="457200" lvl="0" indent="-292100" algn="l" rtl="0">
                        <a:spcBef>
                          <a:spcPts val="0"/>
                        </a:spcBef>
                        <a:spcAft>
                          <a:spcPts val="0"/>
                        </a:spcAft>
                        <a:buSzPts val="1000"/>
                        <a:buFont typeface="Open Sans"/>
                        <a:buChar char="●"/>
                      </a:pPr>
                      <a:r>
                        <a:rPr lang="en" sz="1000" dirty="0">
                          <a:latin typeface="Open Sans"/>
                          <a:ea typeface="Open Sans"/>
                          <a:cs typeface="Open Sans"/>
                          <a:sym typeface="Open Sans"/>
                        </a:rPr>
                        <a:t> User can contact the support center , in case of any assistance.</a:t>
                      </a:r>
                      <a:endParaRPr sz="1000" dirty="0">
                        <a:latin typeface="Open Sans"/>
                        <a:ea typeface="Open Sans"/>
                        <a:cs typeface="Open Sans"/>
                        <a:sym typeface="Open Sans"/>
                      </a:endParaRPr>
                    </a:p>
                    <a:p>
                      <a:pPr marL="457200" lvl="0" indent="-292100" algn="l" rtl="0">
                        <a:spcBef>
                          <a:spcPts val="0"/>
                        </a:spcBef>
                        <a:spcAft>
                          <a:spcPts val="0"/>
                        </a:spcAft>
                        <a:buSzPts val="1000"/>
                        <a:buFont typeface="Open Sans"/>
                        <a:buChar char="●"/>
                      </a:pPr>
                      <a:endParaRPr sz="1000" dirty="0">
                        <a:latin typeface="Open Sans"/>
                        <a:ea typeface="Open Sans"/>
                        <a:cs typeface="Open Sans"/>
                        <a:sym typeface="Open Sans"/>
                      </a:endParaRPr>
                    </a:p>
                    <a:p>
                      <a:pPr marL="457200" lvl="0" indent="-292100" algn="l" rtl="0">
                        <a:spcBef>
                          <a:spcPts val="0"/>
                        </a:spcBef>
                        <a:spcAft>
                          <a:spcPts val="0"/>
                        </a:spcAft>
                        <a:buSzPts val="1000"/>
                        <a:buFont typeface="Open Sans"/>
                        <a:buChar char="●"/>
                      </a:pPr>
                      <a:endParaRPr sz="1000" i="1"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lgn="ctr">
                      <a:solidFill>
                        <a:srgbClr val="02B3E4"/>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61"/>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t>Validate</a:t>
            </a:r>
            <a:endParaRPr sz="500"/>
          </a:p>
        </p:txBody>
      </p:sp>
      <p:sp>
        <p:nvSpPr>
          <p:cNvPr id="394" name="Google Shape;394;p61"/>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Open Sans"/>
                <a:ea typeface="Open Sans"/>
                <a:cs typeface="Open Sans"/>
                <a:sym typeface="Open Sans"/>
              </a:rPr>
              <a:t>Users will go through your prototype and provide feedback on your concept. This is also an opportunity to have an engineering feasibility discussion</a:t>
            </a:r>
            <a:endParaRPr>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26FD03D-B645-8444-AF45-7A884798817D}"/>
              </a:ext>
            </a:extLst>
          </p:cNvPr>
          <p:cNvSpPr>
            <a:spLocks noGrp="1"/>
          </p:cNvSpPr>
          <p:nvPr>
            <p:ph type="title"/>
          </p:nvPr>
        </p:nvSpPr>
        <p:spPr>
          <a:xfrm>
            <a:off x="311700" y="445025"/>
            <a:ext cx="5762529" cy="572700"/>
          </a:xfrm>
        </p:spPr>
        <p:txBody>
          <a:bodyPr/>
          <a:lstStyle/>
          <a:p>
            <a:r>
              <a:rPr lang="en-US" dirty="0"/>
              <a:t>Doordash delivery system</a:t>
            </a:r>
          </a:p>
        </p:txBody>
      </p:sp>
      <p:sp>
        <p:nvSpPr>
          <p:cNvPr id="8" name="Text Placeholder 7">
            <a:extLst>
              <a:ext uri="{FF2B5EF4-FFF2-40B4-BE49-F238E27FC236}">
                <a16:creationId xmlns:a16="http://schemas.microsoft.com/office/drawing/2014/main" id="{86702795-FD03-624D-94EC-592F17403ED4}"/>
              </a:ext>
            </a:extLst>
          </p:cNvPr>
          <p:cNvSpPr>
            <a:spLocks noGrp="1"/>
          </p:cNvSpPr>
          <p:nvPr>
            <p:ph type="body" idx="1"/>
          </p:nvPr>
        </p:nvSpPr>
        <p:spPr/>
        <p:txBody>
          <a:bodyPr/>
          <a:lstStyle/>
          <a:p>
            <a:pPr marL="114300" indent="0">
              <a:buNone/>
            </a:pPr>
            <a:r>
              <a:rPr lang="en-US" sz="1200" b="1" dirty="0">
                <a:solidFill>
                  <a:srgbClr val="000000"/>
                </a:solidFill>
                <a:latin typeface="Open Sans"/>
                <a:ea typeface="Open Sans"/>
                <a:cs typeface="Open Sans"/>
              </a:rPr>
              <a:t>Objectives</a:t>
            </a:r>
          </a:p>
          <a:p>
            <a:pPr marL="114300" indent="0">
              <a:buNone/>
            </a:pPr>
            <a:r>
              <a:rPr lang="en-US" sz="1200" dirty="0">
                <a:solidFill>
                  <a:srgbClr val="000000"/>
                </a:solidFill>
                <a:latin typeface="Open Sans"/>
                <a:ea typeface="Open Sans"/>
                <a:cs typeface="Open Sans"/>
              </a:rPr>
              <a:t>The objective of the prototype is two folds, addressing the direct customer(B2B) and the end-user( Customer’s customers) to get the feedback on the prototype and get voice of customers in real time. This way we would get feedback from the customer and also from customer’s customers which will definitely help in improvising the product.</a:t>
            </a:r>
          </a:p>
          <a:p>
            <a:pPr marL="114300" indent="0">
              <a:buNone/>
            </a:pPr>
            <a:endParaRPr lang="en-US" sz="1200" dirty="0">
              <a:solidFill>
                <a:srgbClr val="000000"/>
              </a:solidFill>
              <a:latin typeface="Open Sans"/>
              <a:ea typeface="Open Sans"/>
              <a:cs typeface="Open Sans"/>
            </a:endParaRPr>
          </a:p>
          <a:p>
            <a:pPr marL="114300" indent="0">
              <a:buNone/>
            </a:pPr>
            <a:r>
              <a:rPr lang="en-US" sz="1200" b="1" dirty="0">
                <a:solidFill>
                  <a:srgbClr val="000000"/>
                </a:solidFill>
                <a:latin typeface="Open Sans"/>
                <a:ea typeface="Open Sans"/>
                <a:cs typeface="Open Sans"/>
              </a:rPr>
              <a:t>Methodology</a:t>
            </a:r>
          </a:p>
          <a:p>
            <a:pPr marL="114300" indent="0">
              <a:buNone/>
            </a:pPr>
            <a:r>
              <a:rPr lang="en-US" sz="1200" dirty="0">
                <a:solidFill>
                  <a:srgbClr val="000000"/>
                </a:solidFill>
                <a:latin typeface="Open Sans"/>
                <a:ea typeface="Open Sans"/>
                <a:cs typeface="Open Sans"/>
              </a:rPr>
              <a:t>We are going to set to interview the users </a:t>
            </a:r>
          </a:p>
          <a:p>
            <a:pPr marL="114300" indent="0">
              <a:buNone/>
            </a:pPr>
            <a:endParaRPr lang="en-US" sz="1200" dirty="0">
              <a:solidFill>
                <a:srgbClr val="000000"/>
              </a:solidFill>
              <a:latin typeface="Open Sans"/>
              <a:ea typeface="Open Sans"/>
              <a:cs typeface="Open Sans"/>
            </a:endParaRPr>
          </a:p>
          <a:p>
            <a:pPr marL="114300" indent="0">
              <a:buNone/>
            </a:pPr>
            <a:r>
              <a:rPr lang="en-US" sz="1200" b="1" dirty="0">
                <a:solidFill>
                  <a:srgbClr val="000000"/>
                </a:solidFill>
                <a:latin typeface="Open Sans"/>
                <a:ea typeface="Open Sans"/>
                <a:cs typeface="Open Sans"/>
              </a:rPr>
              <a:t>Participants</a:t>
            </a:r>
          </a:p>
          <a:p>
            <a:r>
              <a:rPr lang="en-US" sz="1200" dirty="0">
                <a:solidFill>
                  <a:srgbClr val="000000"/>
                </a:solidFill>
                <a:latin typeface="Open Sans"/>
                <a:ea typeface="Open Sans"/>
                <a:cs typeface="Open Sans"/>
              </a:rPr>
              <a:t>Operations team  members from the customer to make them understand about the product </a:t>
            </a:r>
          </a:p>
          <a:p>
            <a:r>
              <a:rPr lang="en-US" sz="1200" dirty="0">
                <a:solidFill>
                  <a:srgbClr val="000000"/>
                </a:solidFill>
                <a:latin typeface="Open Sans"/>
                <a:ea typeface="Open Sans"/>
                <a:cs typeface="Open Sans"/>
              </a:rPr>
              <a:t>End users who shall be willing to volunteer for the testing the app through play store</a:t>
            </a:r>
          </a:p>
          <a:p>
            <a:pPr marL="114300" indent="0">
              <a:buNone/>
            </a:pPr>
            <a:endParaRPr lang="en-US" sz="1200" dirty="0">
              <a:solidFill>
                <a:srgbClr val="9E9E9E"/>
              </a:solidFill>
              <a:latin typeface="Open Sans"/>
              <a:ea typeface="Open Sans"/>
              <a:cs typeface="Open Sans"/>
            </a:endParaRPr>
          </a:p>
          <a:p>
            <a:pPr marL="114300" indent="0">
              <a:buNone/>
            </a:pPr>
            <a:endParaRPr lang="en-US" sz="1200" b="1" dirty="0">
              <a:solidFill>
                <a:srgbClr val="9E9E9E"/>
              </a:solidFill>
              <a:latin typeface="Open Sans"/>
              <a:ea typeface="Open Sans"/>
              <a:cs typeface="Open Sans"/>
            </a:endParaRPr>
          </a:p>
          <a:p>
            <a:endParaRPr lang="en-US" dirty="0"/>
          </a:p>
        </p:txBody>
      </p:sp>
      <p:sp>
        <p:nvSpPr>
          <p:cNvPr id="11" name="TextBox 10">
            <a:extLst>
              <a:ext uri="{FF2B5EF4-FFF2-40B4-BE49-F238E27FC236}">
                <a16:creationId xmlns:a16="http://schemas.microsoft.com/office/drawing/2014/main" id="{EA2B202C-59C0-8547-815D-47589253B3D9}"/>
              </a:ext>
            </a:extLst>
          </p:cNvPr>
          <p:cNvSpPr txBox="1"/>
          <p:nvPr/>
        </p:nvSpPr>
        <p:spPr>
          <a:xfrm>
            <a:off x="6161314" y="445025"/>
            <a:ext cx="2670986" cy="523220"/>
          </a:xfrm>
          <a:prstGeom prst="rect">
            <a:avLst/>
          </a:prstGeom>
          <a:noFill/>
        </p:spPr>
        <p:txBody>
          <a:bodyPr wrap="square" rtlCol="0">
            <a:spAutoFit/>
          </a:bodyPr>
          <a:lstStyle/>
          <a:p>
            <a:r>
              <a:rPr lang="en-US" dirty="0"/>
              <a:t>PM: Srinivas Katti</a:t>
            </a:r>
          </a:p>
          <a:p>
            <a:r>
              <a:rPr lang="en-US" dirty="0"/>
              <a:t>STATUS: DRAFT</a:t>
            </a:r>
          </a:p>
        </p:txBody>
      </p:sp>
    </p:spTree>
    <p:extLst>
      <p:ext uri="{BB962C8B-B14F-4D97-AF65-F5344CB8AC3E}">
        <p14:creationId xmlns:p14="http://schemas.microsoft.com/office/powerpoint/2010/main" val="4266545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26FD03D-B645-8444-AF45-7A884798817D}"/>
              </a:ext>
            </a:extLst>
          </p:cNvPr>
          <p:cNvSpPr>
            <a:spLocks noGrp="1"/>
          </p:cNvSpPr>
          <p:nvPr>
            <p:ph type="title"/>
          </p:nvPr>
        </p:nvSpPr>
        <p:spPr>
          <a:xfrm>
            <a:off x="311700" y="0"/>
            <a:ext cx="8520600" cy="572700"/>
          </a:xfrm>
        </p:spPr>
        <p:txBody>
          <a:bodyPr/>
          <a:lstStyle/>
          <a:p>
            <a:r>
              <a:rPr lang="en-US" dirty="0"/>
              <a:t>Dashdoor :Interview Sessions</a:t>
            </a:r>
          </a:p>
        </p:txBody>
      </p:sp>
      <p:sp>
        <p:nvSpPr>
          <p:cNvPr id="8" name="Text Placeholder 7">
            <a:extLst>
              <a:ext uri="{FF2B5EF4-FFF2-40B4-BE49-F238E27FC236}">
                <a16:creationId xmlns:a16="http://schemas.microsoft.com/office/drawing/2014/main" id="{86702795-FD03-624D-94EC-592F17403ED4}"/>
              </a:ext>
            </a:extLst>
          </p:cNvPr>
          <p:cNvSpPr>
            <a:spLocks noGrp="1"/>
          </p:cNvSpPr>
          <p:nvPr>
            <p:ph type="body" idx="1"/>
          </p:nvPr>
        </p:nvSpPr>
        <p:spPr>
          <a:xfrm>
            <a:off x="311700" y="514700"/>
            <a:ext cx="8520600" cy="3546000"/>
          </a:xfrm>
        </p:spPr>
        <p:txBody>
          <a:bodyPr/>
          <a:lstStyle/>
          <a:p>
            <a:pPr marL="114300" indent="0">
              <a:buNone/>
            </a:pPr>
            <a:r>
              <a:rPr lang="en-US" sz="1050" dirty="0">
                <a:solidFill>
                  <a:srgbClr val="000000"/>
                </a:solidFill>
                <a:latin typeface="Open Sans"/>
                <a:ea typeface="Open Sans"/>
                <a:cs typeface="Open Sans"/>
              </a:rPr>
              <a:t>Introduction</a:t>
            </a:r>
          </a:p>
          <a:p>
            <a:pPr marL="114300" indent="0">
              <a:buNone/>
            </a:pPr>
            <a:r>
              <a:rPr lang="en-US" sz="1050" dirty="0">
                <a:solidFill>
                  <a:srgbClr val="000000"/>
                </a:solidFill>
                <a:latin typeface="Open Sans"/>
                <a:ea typeface="Open Sans"/>
                <a:cs typeface="Open Sans"/>
              </a:rPr>
              <a:t>Hi , I am Srinivas Katti , Product Manager at XYZ Corporation. At the outset , I would like to thank you for your time to volunteer for to test our prototype and provide the feedback. Doordash is the end-to-end solution for automated food delivery through robots.</a:t>
            </a:r>
          </a:p>
          <a:p>
            <a:pPr marL="114300" indent="0">
              <a:buNone/>
            </a:pPr>
            <a:endParaRPr lang="en-US" sz="1050" dirty="0">
              <a:solidFill>
                <a:srgbClr val="000000"/>
              </a:solidFill>
              <a:latin typeface="Open Sans"/>
              <a:ea typeface="Open Sans"/>
              <a:cs typeface="Open Sans"/>
            </a:endParaRPr>
          </a:p>
          <a:p>
            <a:pPr marL="114300" indent="0">
              <a:buNone/>
            </a:pPr>
            <a:r>
              <a:rPr lang="en-US" sz="1050" dirty="0">
                <a:solidFill>
                  <a:srgbClr val="000000"/>
                </a:solidFill>
                <a:latin typeface="Open Sans"/>
                <a:ea typeface="Open Sans"/>
                <a:cs typeface="Open Sans"/>
              </a:rPr>
              <a:t>Background Questions</a:t>
            </a:r>
          </a:p>
          <a:p>
            <a:pPr marL="114300" indent="0">
              <a:buNone/>
            </a:pPr>
            <a:r>
              <a:rPr lang="en-US" sz="1050" dirty="0">
                <a:solidFill>
                  <a:srgbClr val="000000"/>
                </a:solidFill>
                <a:latin typeface="Open Sans"/>
                <a:ea typeface="Open Sans"/>
                <a:cs typeface="Open Sans"/>
              </a:rPr>
              <a:t>How did you find the user interface ? </a:t>
            </a:r>
          </a:p>
          <a:p>
            <a:pPr marL="114300" indent="0">
              <a:buNone/>
            </a:pPr>
            <a:r>
              <a:rPr lang="en-US" sz="1050" dirty="0">
                <a:solidFill>
                  <a:srgbClr val="000000"/>
                </a:solidFill>
                <a:latin typeface="Open Sans"/>
                <a:ea typeface="Open Sans"/>
                <a:cs typeface="Open Sans"/>
              </a:rPr>
              <a:t>How was the navigation ?</a:t>
            </a:r>
          </a:p>
          <a:p>
            <a:pPr marL="114300" indent="0">
              <a:buNone/>
            </a:pPr>
            <a:r>
              <a:rPr lang="en-US" sz="1050" dirty="0">
                <a:solidFill>
                  <a:srgbClr val="000000"/>
                </a:solidFill>
                <a:latin typeface="Open Sans"/>
                <a:ea typeface="Open Sans"/>
                <a:cs typeface="Open Sans"/>
              </a:rPr>
              <a:t>Are you able to find what you wanted to find  and place order?</a:t>
            </a:r>
          </a:p>
          <a:p>
            <a:pPr marL="114300" indent="0">
              <a:buNone/>
            </a:pPr>
            <a:r>
              <a:rPr lang="en-US" sz="1050" dirty="0">
                <a:solidFill>
                  <a:srgbClr val="000000"/>
                </a:solidFill>
                <a:latin typeface="Open Sans"/>
                <a:ea typeface="Open Sans"/>
                <a:cs typeface="Open Sans"/>
              </a:rPr>
              <a:t>What might you think would be able to help the end user </a:t>
            </a:r>
          </a:p>
          <a:p>
            <a:pPr marL="114300" indent="0">
              <a:buNone/>
            </a:pPr>
            <a:r>
              <a:rPr lang="en-US" sz="1050" dirty="0">
                <a:solidFill>
                  <a:srgbClr val="000000"/>
                </a:solidFill>
                <a:latin typeface="Open Sans"/>
                <a:ea typeface="Open Sans"/>
                <a:cs typeface="Open Sans"/>
              </a:rPr>
              <a:t>Do you like the notification ?</a:t>
            </a:r>
          </a:p>
          <a:p>
            <a:pPr marL="114300" indent="0">
              <a:buNone/>
            </a:pPr>
            <a:r>
              <a:rPr lang="en-US" sz="1050" dirty="0">
                <a:solidFill>
                  <a:srgbClr val="000000"/>
                </a:solidFill>
                <a:latin typeface="Open Sans"/>
                <a:ea typeface="Open Sans"/>
                <a:cs typeface="Open Sans"/>
              </a:rPr>
              <a:t>What other means of notification do you think would be good to have ?</a:t>
            </a:r>
          </a:p>
          <a:p>
            <a:pPr marL="114300" indent="0">
              <a:buNone/>
            </a:pPr>
            <a:r>
              <a:rPr lang="en-US" sz="1050" dirty="0">
                <a:solidFill>
                  <a:srgbClr val="000000"/>
                </a:solidFill>
                <a:latin typeface="Open Sans"/>
                <a:ea typeface="Open Sans"/>
                <a:cs typeface="Open Sans"/>
              </a:rPr>
              <a:t>Is there any thing you feel that app should have, which you think is missing ?</a:t>
            </a:r>
          </a:p>
          <a:p>
            <a:pPr marL="114300" indent="0">
              <a:buNone/>
            </a:pPr>
            <a:r>
              <a:rPr lang="en-US" sz="1050" dirty="0">
                <a:solidFill>
                  <a:srgbClr val="000000"/>
                </a:solidFill>
                <a:latin typeface="Open Sans"/>
                <a:ea typeface="Open Sans"/>
                <a:cs typeface="Open Sans"/>
              </a:rPr>
              <a:t>Tasks</a:t>
            </a:r>
          </a:p>
          <a:p>
            <a:pPr marL="114300" indent="0">
              <a:buNone/>
            </a:pPr>
            <a:r>
              <a:rPr lang="en-US" sz="1050" dirty="0">
                <a:solidFill>
                  <a:srgbClr val="000000"/>
                </a:solidFill>
                <a:latin typeface="Open Sans"/>
                <a:ea typeface="Open Sans"/>
                <a:cs typeface="Open Sans"/>
              </a:rPr>
              <a:t>Try to search the food you want to delivery and see if the order was </a:t>
            </a:r>
            <a:r>
              <a:rPr lang="en-US" sz="1050" dirty="0" err="1">
                <a:solidFill>
                  <a:srgbClr val="000000"/>
                </a:solidFill>
                <a:latin typeface="Open Sans"/>
                <a:ea typeface="Open Sans"/>
                <a:cs typeface="Open Sans"/>
              </a:rPr>
              <a:t>sucessful</a:t>
            </a:r>
            <a:endParaRPr lang="en-US" sz="1050" dirty="0">
              <a:solidFill>
                <a:srgbClr val="000000"/>
              </a:solidFill>
              <a:latin typeface="Open Sans"/>
              <a:ea typeface="Open Sans"/>
              <a:cs typeface="Open Sans"/>
            </a:endParaRPr>
          </a:p>
          <a:p>
            <a:pPr marL="114300" indent="0">
              <a:buNone/>
            </a:pPr>
            <a:r>
              <a:rPr lang="en-US" sz="1050" dirty="0">
                <a:solidFill>
                  <a:srgbClr val="000000"/>
                </a:solidFill>
                <a:latin typeface="Open Sans"/>
                <a:ea typeface="Open Sans"/>
                <a:cs typeface="Open Sans"/>
              </a:rPr>
              <a:t> </a:t>
            </a:r>
          </a:p>
          <a:p>
            <a:pPr marL="114300" indent="0">
              <a:buNone/>
            </a:pPr>
            <a:r>
              <a:rPr lang="en-US" sz="1050" dirty="0">
                <a:solidFill>
                  <a:srgbClr val="000000"/>
                </a:solidFill>
                <a:latin typeface="Open Sans"/>
                <a:ea typeface="Open Sans"/>
                <a:cs typeface="Open Sans"/>
              </a:rPr>
              <a:t>Task 1</a:t>
            </a:r>
          </a:p>
          <a:p>
            <a:pPr marL="114300" indent="0">
              <a:buNone/>
            </a:pPr>
            <a:r>
              <a:rPr lang="en-US" sz="1050" dirty="0">
                <a:solidFill>
                  <a:srgbClr val="000000"/>
                </a:solidFill>
                <a:latin typeface="Open Sans"/>
                <a:ea typeface="Open Sans"/>
                <a:cs typeface="Open Sans"/>
              </a:rPr>
              <a:t>Go to menu and start navigation till you purchase the order</a:t>
            </a:r>
          </a:p>
          <a:p>
            <a:pPr marL="114300" indent="0">
              <a:buNone/>
            </a:pPr>
            <a:r>
              <a:rPr lang="en-US" sz="1050" dirty="0">
                <a:solidFill>
                  <a:srgbClr val="000000"/>
                </a:solidFill>
                <a:latin typeface="Open Sans"/>
                <a:ea typeface="Open Sans"/>
                <a:cs typeface="Open Sans"/>
              </a:rPr>
              <a:t> </a:t>
            </a:r>
          </a:p>
          <a:p>
            <a:pPr marL="114300" indent="0">
              <a:buNone/>
            </a:pPr>
            <a:r>
              <a:rPr lang="en-US" sz="1050" dirty="0">
                <a:solidFill>
                  <a:srgbClr val="000000"/>
                </a:solidFill>
                <a:latin typeface="Open Sans"/>
                <a:ea typeface="Open Sans"/>
                <a:cs typeface="Open Sans"/>
              </a:rPr>
              <a:t>Task 2</a:t>
            </a:r>
          </a:p>
          <a:p>
            <a:pPr marL="114300" indent="0">
              <a:buNone/>
            </a:pPr>
            <a:r>
              <a:rPr lang="en-US" sz="1050" dirty="0">
                <a:solidFill>
                  <a:srgbClr val="000000"/>
                </a:solidFill>
                <a:latin typeface="Open Sans"/>
                <a:ea typeface="Open Sans"/>
                <a:cs typeface="Open Sans"/>
              </a:rPr>
              <a:t>Click on the offers and see if you can purchase your order</a:t>
            </a:r>
          </a:p>
          <a:p>
            <a:pPr marL="114300" indent="0">
              <a:buNone/>
            </a:pPr>
            <a:r>
              <a:rPr lang="en-US" sz="1050" dirty="0">
                <a:solidFill>
                  <a:srgbClr val="000000"/>
                </a:solidFill>
                <a:latin typeface="Open Sans"/>
                <a:ea typeface="Open Sans"/>
                <a:cs typeface="Open Sans"/>
              </a:rPr>
              <a:t> </a:t>
            </a:r>
          </a:p>
          <a:p>
            <a:pPr marL="114300" indent="0">
              <a:buNone/>
            </a:pPr>
            <a:r>
              <a:rPr lang="en-US" sz="1050" dirty="0">
                <a:solidFill>
                  <a:srgbClr val="000000"/>
                </a:solidFill>
                <a:latin typeface="Open Sans"/>
                <a:ea typeface="Open Sans"/>
                <a:cs typeface="Open Sans"/>
              </a:rPr>
              <a:t>Wrap Up</a:t>
            </a:r>
          </a:p>
          <a:p>
            <a:pPr marL="114300" indent="0">
              <a:buNone/>
            </a:pPr>
            <a:r>
              <a:rPr lang="en-US" sz="1050" dirty="0">
                <a:solidFill>
                  <a:srgbClr val="000000"/>
                </a:solidFill>
                <a:latin typeface="Open Sans"/>
                <a:ea typeface="Open Sans"/>
                <a:cs typeface="Open Sans"/>
              </a:rPr>
              <a:t>What do you think about the navigation experience? . Any improvements / suggestions</a:t>
            </a:r>
          </a:p>
          <a:p>
            <a:pPr marL="114300" indent="0">
              <a:buNone/>
            </a:pPr>
            <a:endParaRPr lang="en-US" sz="1050" b="1" dirty="0">
              <a:solidFill>
                <a:srgbClr val="9E9E9E"/>
              </a:solidFill>
              <a:latin typeface="Open Sans"/>
              <a:ea typeface="Open Sans"/>
              <a:cs typeface="Open Sans"/>
            </a:endParaRPr>
          </a:p>
          <a:p>
            <a:endParaRPr lang="en-US" sz="1400" dirty="0"/>
          </a:p>
        </p:txBody>
      </p:sp>
    </p:spTree>
    <p:extLst>
      <p:ext uri="{BB962C8B-B14F-4D97-AF65-F5344CB8AC3E}">
        <p14:creationId xmlns:p14="http://schemas.microsoft.com/office/powerpoint/2010/main" val="1456311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65"/>
          <p:cNvSpPr txBox="1">
            <a:spLocks noGrp="1"/>
          </p:cNvSpPr>
          <p:nvPr>
            <p:ph type="title"/>
          </p:nvPr>
        </p:nvSpPr>
        <p:spPr>
          <a:xfrm>
            <a:off x="0" y="1956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dirty="0"/>
              <a:t>User Testing: Participant 1 Key Findings</a:t>
            </a:r>
            <a:endParaRPr sz="3200" dirty="0"/>
          </a:p>
        </p:txBody>
      </p:sp>
      <p:pic>
        <p:nvPicPr>
          <p:cNvPr id="428" name="Google Shape;428;p65">
            <a:hlinkClick r:id="rId3"/>
          </p:cNvPr>
          <p:cNvPicPr preferRelativeResize="0"/>
          <p:nvPr/>
        </p:nvPicPr>
        <p:blipFill>
          <a:blip r:embed="rId4">
            <a:alphaModFix/>
          </a:blip>
          <a:stretch>
            <a:fillRect/>
          </a:stretch>
        </p:blipFill>
        <p:spPr>
          <a:xfrm>
            <a:off x="8218850" y="151850"/>
            <a:ext cx="772025" cy="772025"/>
          </a:xfrm>
          <a:prstGeom prst="rect">
            <a:avLst/>
          </a:prstGeom>
          <a:noFill/>
          <a:ln>
            <a:noFill/>
          </a:ln>
        </p:spPr>
      </p:pic>
      <p:sp>
        <p:nvSpPr>
          <p:cNvPr id="429" name="Google Shape;429;p65"/>
          <p:cNvSpPr txBox="1"/>
          <p:nvPr/>
        </p:nvSpPr>
        <p:spPr>
          <a:xfrm>
            <a:off x="8100100" y="84767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latin typeface="Open Sans"/>
                <a:ea typeface="Open Sans"/>
                <a:cs typeface="Open Sans"/>
                <a:sym typeface="Open Sans"/>
              </a:rPr>
              <a:t>Link your audio recording</a:t>
            </a:r>
            <a:endParaRPr sz="800">
              <a:latin typeface="Open Sans"/>
              <a:ea typeface="Open Sans"/>
              <a:cs typeface="Open Sans"/>
              <a:sym typeface="Open Sans"/>
            </a:endParaRPr>
          </a:p>
        </p:txBody>
      </p:sp>
      <p:graphicFrame>
        <p:nvGraphicFramePr>
          <p:cNvPr id="432" name="Google Shape;432;p65"/>
          <p:cNvGraphicFramePr/>
          <p:nvPr>
            <p:extLst>
              <p:ext uri="{D42A27DB-BD31-4B8C-83A1-F6EECF244321}">
                <p14:modId xmlns:p14="http://schemas.microsoft.com/office/powerpoint/2010/main" val="2642728288"/>
              </p:ext>
            </p:extLst>
          </p:nvPr>
        </p:nvGraphicFramePr>
        <p:xfrm>
          <a:off x="153125" y="772626"/>
          <a:ext cx="8520600" cy="3867941"/>
        </p:xfrm>
        <a:graphic>
          <a:graphicData uri="http://schemas.openxmlformats.org/drawingml/2006/table">
            <a:tbl>
              <a:tblPr>
                <a:noFill/>
                <a:tableStyleId>{33504CE0-DB88-45E9-9528-990517D5C9B6}</a:tableStyleId>
              </a:tblPr>
              <a:tblGrid>
                <a:gridCol w="2400127">
                  <a:extLst>
                    <a:ext uri="{9D8B030D-6E8A-4147-A177-3AD203B41FA5}">
                      <a16:colId xmlns:a16="http://schemas.microsoft.com/office/drawing/2014/main" val="20000"/>
                    </a:ext>
                  </a:extLst>
                </a:gridCol>
                <a:gridCol w="6120473">
                  <a:extLst>
                    <a:ext uri="{9D8B030D-6E8A-4147-A177-3AD203B41FA5}">
                      <a16:colId xmlns:a16="http://schemas.microsoft.com/office/drawing/2014/main" val="20001"/>
                    </a:ext>
                  </a:extLst>
                </a:gridCol>
              </a:tblGrid>
              <a:tr h="1133703">
                <a:tc>
                  <a:txBody>
                    <a:bodyPr/>
                    <a:lstStyle/>
                    <a:p>
                      <a:pPr marL="0" lvl="0" indent="0" algn="l" rtl="0">
                        <a:spcBef>
                          <a:spcPts val="0"/>
                        </a:spcBef>
                        <a:spcAft>
                          <a:spcPts val="0"/>
                        </a:spcAft>
                        <a:buNone/>
                      </a:pPr>
                      <a:r>
                        <a:rPr lang="en" b="1">
                          <a:solidFill>
                            <a:srgbClr val="FFFFFF"/>
                          </a:solidFill>
                        </a:rPr>
                        <a:t>What worked well</a:t>
                      </a: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1000" i="1" dirty="0"/>
                        <a:t>The navigation was working well for the purchase from the main menu icon.</a:t>
                      </a:r>
                      <a:endParaRPr sz="1000" i="1"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0"/>
                  </a:ext>
                </a:extLst>
              </a:tr>
              <a:tr h="1133703">
                <a:tc>
                  <a:txBody>
                    <a:bodyPr/>
                    <a:lstStyle/>
                    <a:p>
                      <a:pPr marL="0" lvl="0" indent="0" algn="l" rtl="0">
                        <a:spcBef>
                          <a:spcPts val="0"/>
                        </a:spcBef>
                        <a:spcAft>
                          <a:spcPts val="0"/>
                        </a:spcAft>
                        <a:buNone/>
                      </a:pPr>
                      <a:r>
                        <a:rPr lang="en" b="1">
                          <a:solidFill>
                            <a:srgbClr val="FFFFFF"/>
                          </a:solidFill>
                        </a:rPr>
                        <a:t>Where participants got stuck</a:t>
                      </a: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1000" i="1" dirty="0"/>
                        <a:t>If you want to go ahead and re-purchase, the app doesn’t seem to be working and it is stuck.</a:t>
                      </a:r>
                      <a:endParaRPr sz="1000" i="1"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1"/>
                  </a:ext>
                </a:extLst>
              </a:tr>
              <a:tr h="1600535">
                <a:tc>
                  <a:txBody>
                    <a:bodyPr/>
                    <a:lstStyle/>
                    <a:p>
                      <a:pPr marL="0" lvl="0" indent="0" algn="l" rtl="0">
                        <a:spcBef>
                          <a:spcPts val="0"/>
                        </a:spcBef>
                        <a:spcAft>
                          <a:spcPts val="0"/>
                        </a:spcAft>
                        <a:buNone/>
                      </a:pPr>
                      <a:r>
                        <a:rPr lang="en" b="1" dirty="0">
                          <a:solidFill>
                            <a:srgbClr val="FFFFFF"/>
                          </a:solidFill>
                        </a:rPr>
                        <a:t>Other observations</a:t>
                      </a:r>
                      <a:endParaRPr b="1" dirty="0">
                        <a:solidFill>
                          <a:srgbClr val="FFFFFF"/>
                        </a:solidFill>
                      </a:endParaRPr>
                    </a:p>
                    <a:p>
                      <a:pPr marL="0" lvl="0" indent="0" algn="l" rtl="0">
                        <a:spcBef>
                          <a:spcPts val="0"/>
                        </a:spcBef>
                        <a:spcAft>
                          <a:spcPts val="0"/>
                        </a:spcAft>
                        <a:buNone/>
                      </a:pPr>
                      <a:endParaRPr b="1" dirty="0">
                        <a:solidFill>
                          <a:srgbClr val="FFFFFF"/>
                        </a:solidFill>
                      </a:endParaRPr>
                    </a:p>
                    <a:p>
                      <a:pPr marL="0" lvl="0" indent="0" algn="l" rtl="0">
                        <a:spcBef>
                          <a:spcPts val="0"/>
                        </a:spcBef>
                        <a:spcAft>
                          <a:spcPts val="0"/>
                        </a:spcAft>
                        <a:buNone/>
                      </a:pPr>
                      <a:endParaRPr b="1" dirty="0">
                        <a:solidFill>
                          <a:srgbClr val="FFFFFF"/>
                        </a:solidFill>
                      </a:endParaRPr>
                    </a:p>
                    <a:p>
                      <a:pPr marL="0" lvl="0" indent="0" algn="l" rtl="0">
                        <a:spcBef>
                          <a:spcPts val="0"/>
                        </a:spcBef>
                        <a:spcAft>
                          <a:spcPts val="0"/>
                        </a:spcAft>
                        <a:buNone/>
                      </a:pPr>
                      <a:endParaRPr b="1" dirty="0">
                        <a:solidFill>
                          <a:srgbClr val="FFFFFF"/>
                        </a:solidFill>
                      </a:endParaRPr>
                    </a:p>
                    <a:p>
                      <a:pPr marL="0" lvl="0" indent="0" algn="l" rtl="0">
                        <a:spcBef>
                          <a:spcPts val="0"/>
                        </a:spcBef>
                        <a:spcAft>
                          <a:spcPts val="0"/>
                        </a:spcAft>
                        <a:buNone/>
                      </a:pPr>
                      <a:endParaRPr b="1" dirty="0">
                        <a:solidFill>
                          <a:srgbClr val="FFFFFF"/>
                        </a:solidFill>
                      </a:endParaRPr>
                    </a:p>
                    <a:p>
                      <a:pPr marL="0" lvl="0" indent="0" algn="l" rtl="0">
                        <a:spcBef>
                          <a:spcPts val="0"/>
                        </a:spcBef>
                        <a:spcAft>
                          <a:spcPts val="0"/>
                        </a:spcAft>
                        <a:buNone/>
                      </a:pPr>
                      <a:endParaRPr b="1" dirty="0">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1000" i="1" dirty="0"/>
                        <a:t>The app is not foolproof and doesn’t consider all permutations and combinations of tasks, while ordering what if he wants to talk to call center ?. There is no voice support for searching and ordering the food.</a:t>
                      </a:r>
                      <a:endParaRPr sz="1000" i="1"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3" name="TextBox 2">
            <a:extLst>
              <a:ext uri="{FF2B5EF4-FFF2-40B4-BE49-F238E27FC236}">
                <a16:creationId xmlns:a16="http://schemas.microsoft.com/office/drawing/2014/main" id="{9405175F-4657-418F-881D-A6D21490DB13}"/>
              </a:ext>
            </a:extLst>
          </p:cNvPr>
          <p:cNvSpPr txBox="1"/>
          <p:nvPr/>
        </p:nvSpPr>
        <p:spPr>
          <a:xfrm>
            <a:off x="514830" y="4825573"/>
            <a:ext cx="6569849" cy="307777"/>
          </a:xfrm>
          <a:prstGeom prst="rect">
            <a:avLst/>
          </a:prstGeom>
          <a:noFill/>
        </p:spPr>
        <p:txBody>
          <a:bodyPr wrap="square" rtlCol="0">
            <a:spAutoFit/>
          </a:bodyPr>
          <a:lstStyle/>
          <a:p>
            <a:r>
              <a:rPr lang="en-US" dirty="0"/>
              <a:t>Note: The google drive link of the recorded audio is provided as link.</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F594DF-952F-DD47-9BE5-A92E805AF74F}"/>
              </a:ext>
            </a:extLst>
          </p:cNvPr>
          <p:cNvSpPr>
            <a:spLocks noGrp="1"/>
          </p:cNvSpPr>
          <p:nvPr>
            <p:ph type="title"/>
          </p:nvPr>
        </p:nvSpPr>
        <p:spPr/>
        <p:txBody>
          <a:bodyPr/>
          <a:lstStyle/>
          <a:p>
            <a:r>
              <a:rPr lang="en-US" sz="3200" dirty="0"/>
              <a:t>Participant 1:  Interview Notes</a:t>
            </a:r>
          </a:p>
        </p:txBody>
      </p:sp>
      <p:sp>
        <p:nvSpPr>
          <p:cNvPr id="5" name="Text Placeholder 4">
            <a:extLst>
              <a:ext uri="{FF2B5EF4-FFF2-40B4-BE49-F238E27FC236}">
                <a16:creationId xmlns:a16="http://schemas.microsoft.com/office/drawing/2014/main" id="{BD1D5139-22A4-1044-88A2-57985B7BD2EE}"/>
              </a:ext>
            </a:extLst>
          </p:cNvPr>
          <p:cNvSpPr>
            <a:spLocks noGrp="1"/>
          </p:cNvSpPr>
          <p:nvPr>
            <p:ph type="body" idx="3"/>
          </p:nvPr>
        </p:nvSpPr>
        <p:spPr>
          <a:xfrm>
            <a:off x="457200" y="900000"/>
            <a:ext cx="8229600" cy="3673677"/>
          </a:xfrm>
        </p:spPr>
        <p:txBody>
          <a:bodyPr anchor="t"/>
          <a:lstStyle/>
          <a:p>
            <a:r>
              <a:rPr lang="en-US" dirty="0"/>
              <a:t>The user was able to navigate to order the food. </a:t>
            </a:r>
          </a:p>
          <a:p>
            <a:r>
              <a:rPr lang="en-US" dirty="0"/>
              <a:t>The app will be stuck if he wants to go ahead and the order.</a:t>
            </a:r>
          </a:p>
          <a:p>
            <a:r>
              <a:rPr lang="en-US" dirty="0"/>
              <a:t>All possible scenarios of ordering the food is not considered, order cancellations and sending out the notifications to user if the order is not placed, querying the user if he needs to purchase the order. </a:t>
            </a:r>
          </a:p>
        </p:txBody>
      </p:sp>
    </p:spTree>
    <p:extLst>
      <p:ext uri="{BB962C8B-B14F-4D97-AF65-F5344CB8AC3E}">
        <p14:creationId xmlns:p14="http://schemas.microsoft.com/office/powerpoint/2010/main" val="2955922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65"/>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dirty="0"/>
              <a:t>User Testing: Participant 2 Key Findings</a:t>
            </a:r>
            <a:endParaRPr sz="3200" dirty="0"/>
          </a:p>
        </p:txBody>
      </p:sp>
      <p:pic>
        <p:nvPicPr>
          <p:cNvPr id="428" name="Google Shape;428;p65"/>
          <p:cNvPicPr preferRelativeResize="0"/>
          <p:nvPr/>
        </p:nvPicPr>
        <p:blipFill>
          <a:blip r:embed="rId3">
            <a:alphaModFix/>
          </a:blip>
          <a:stretch>
            <a:fillRect/>
          </a:stretch>
        </p:blipFill>
        <p:spPr>
          <a:xfrm>
            <a:off x="8218850" y="151850"/>
            <a:ext cx="772025" cy="772025"/>
          </a:xfrm>
          <a:prstGeom prst="rect">
            <a:avLst/>
          </a:prstGeom>
          <a:noFill/>
          <a:ln>
            <a:noFill/>
          </a:ln>
        </p:spPr>
      </p:pic>
      <p:sp>
        <p:nvSpPr>
          <p:cNvPr id="429" name="Google Shape;429;p65"/>
          <p:cNvSpPr txBox="1"/>
          <p:nvPr/>
        </p:nvSpPr>
        <p:spPr>
          <a:xfrm>
            <a:off x="8100100" y="847675"/>
            <a:ext cx="1009500" cy="441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
                <a:latin typeface="Open Sans"/>
                <a:ea typeface="Open Sans"/>
                <a:cs typeface="Open Sans"/>
                <a:sym typeface="Open Sans"/>
              </a:rPr>
              <a:t>Link your audio recording</a:t>
            </a:r>
            <a:endParaRPr sz="800">
              <a:latin typeface="Open Sans"/>
              <a:ea typeface="Open Sans"/>
              <a:cs typeface="Open Sans"/>
              <a:sym typeface="Open Sans"/>
            </a:endParaRPr>
          </a:p>
        </p:txBody>
      </p:sp>
      <p:graphicFrame>
        <p:nvGraphicFramePr>
          <p:cNvPr id="432" name="Google Shape;432;p65"/>
          <p:cNvGraphicFramePr/>
          <p:nvPr>
            <p:extLst>
              <p:ext uri="{D42A27DB-BD31-4B8C-83A1-F6EECF244321}">
                <p14:modId xmlns:p14="http://schemas.microsoft.com/office/powerpoint/2010/main" val="1950873352"/>
              </p:ext>
            </p:extLst>
          </p:nvPr>
        </p:nvGraphicFramePr>
        <p:xfrm>
          <a:off x="311700" y="982425"/>
          <a:ext cx="8520600" cy="3867941"/>
        </p:xfrm>
        <a:graphic>
          <a:graphicData uri="http://schemas.openxmlformats.org/drawingml/2006/table">
            <a:tbl>
              <a:tblPr>
                <a:noFill/>
                <a:tableStyleId>{33504CE0-DB88-45E9-9528-990517D5C9B6}</a:tableStyleId>
              </a:tblPr>
              <a:tblGrid>
                <a:gridCol w="2400127">
                  <a:extLst>
                    <a:ext uri="{9D8B030D-6E8A-4147-A177-3AD203B41FA5}">
                      <a16:colId xmlns:a16="http://schemas.microsoft.com/office/drawing/2014/main" val="20000"/>
                    </a:ext>
                  </a:extLst>
                </a:gridCol>
                <a:gridCol w="6120473">
                  <a:extLst>
                    <a:ext uri="{9D8B030D-6E8A-4147-A177-3AD203B41FA5}">
                      <a16:colId xmlns:a16="http://schemas.microsoft.com/office/drawing/2014/main" val="20001"/>
                    </a:ext>
                  </a:extLst>
                </a:gridCol>
              </a:tblGrid>
              <a:tr h="1133703">
                <a:tc>
                  <a:txBody>
                    <a:bodyPr/>
                    <a:lstStyle/>
                    <a:p>
                      <a:pPr marL="0" lvl="0" indent="0" algn="l" rtl="0">
                        <a:spcBef>
                          <a:spcPts val="0"/>
                        </a:spcBef>
                        <a:spcAft>
                          <a:spcPts val="0"/>
                        </a:spcAft>
                        <a:buNone/>
                      </a:pPr>
                      <a:r>
                        <a:rPr lang="en" b="1">
                          <a:solidFill>
                            <a:srgbClr val="FFFFFF"/>
                          </a:solidFill>
                        </a:rPr>
                        <a:t>What worked well</a:t>
                      </a: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1000" i="1" dirty="0"/>
                        <a:t>The navigation is intuitive and simple to use.</a:t>
                      </a:r>
                      <a:endParaRPr sz="1000" i="1"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0"/>
                  </a:ext>
                </a:extLst>
              </a:tr>
              <a:tr h="1133703">
                <a:tc>
                  <a:txBody>
                    <a:bodyPr/>
                    <a:lstStyle/>
                    <a:p>
                      <a:pPr marL="0" lvl="0" indent="0" algn="l" rtl="0">
                        <a:spcBef>
                          <a:spcPts val="0"/>
                        </a:spcBef>
                        <a:spcAft>
                          <a:spcPts val="0"/>
                        </a:spcAft>
                        <a:buNone/>
                      </a:pPr>
                      <a:r>
                        <a:rPr lang="en" b="1">
                          <a:solidFill>
                            <a:srgbClr val="FFFFFF"/>
                          </a:solidFill>
                        </a:rPr>
                        <a:t>Where participants got stuck</a:t>
                      </a: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1000" i="1" dirty="0"/>
                        <a:t>The user is stuck, if wants to order the deal of the day and combo offer, there is no provision to ask if he wants to continue to purchase more or checkout the cart. </a:t>
                      </a:r>
                      <a:endParaRPr sz="1000" i="1"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1"/>
                  </a:ext>
                </a:extLst>
              </a:tr>
              <a:tr h="1600535">
                <a:tc>
                  <a:txBody>
                    <a:bodyPr/>
                    <a:lstStyle/>
                    <a:p>
                      <a:pPr marL="0" lvl="0" indent="0" algn="l" rtl="0">
                        <a:spcBef>
                          <a:spcPts val="0"/>
                        </a:spcBef>
                        <a:spcAft>
                          <a:spcPts val="0"/>
                        </a:spcAft>
                        <a:buNone/>
                      </a:pPr>
                      <a:r>
                        <a:rPr lang="en" b="1">
                          <a:solidFill>
                            <a:srgbClr val="FFFFFF"/>
                          </a:solidFill>
                        </a:rPr>
                        <a:t>Other observations</a:t>
                      </a: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p>
                      <a:pPr marL="0" lvl="0" indent="0" algn="l" rtl="0">
                        <a:spcBef>
                          <a:spcPts val="0"/>
                        </a:spcBef>
                        <a:spcAft>
                          <a:spcPts val="0"/>
                        </a:spcAft>
                        <a:buNone/>
                      </a:pPr>
                      <a:endParaRPr b="1">
                        <a:solidFill>
                          <a:srgbClr val="FFFFFF"/>
                        </a:solidFill>
                      </a:endParaRPr>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solidFill>
                      <a:srgbClr val="02B3E4"/>
                    </a:solidFill>
                  </a:tcPr>
                </a:tc>
                <a:tc>
                  <a:txBody>
                    <a:bodyPr/>
                    <a:lstStyle/>
                    <a:p>
                      <a:pPr marL="0" lvl="0" indent="0" algn="l" rtl="0">
                        <a:spcBef>
                          <a:spcPts val="0"/>
                        </a:spcBef>
                        <a:spcAft>
                          <a:spcPts val="0"/>
                        </a:spcAft>
                        <a:buNone/>
                      </a:pPr>
                      <a:r>
                        <a:rPr lang="en-US" sz="1000" i="1" dirty="0"/>
                        <a:t>The app is not bi-directional and the navigation doesn’t seem work , if we try to go and add other items to the cart and want to traverse back to the main screen for deal of the da, it is not possible ,also count of items is not shown.</a:t>
                      </a:r>
                      <a:endParaRPr sz="1000" i="1" dirty="0"/>
                    </a:p>
                  </a:txBody>
                  <a:tcPr marL="91425" marR="91425" marT="91425" marB="91425">
                    <a:lnL w="9525" cap="flat" cmpd="sng">
                      <a:solidFill>
                        <a:srgbClr val="02B3E4"/>
                      </a:solidFill>
                      <a:prstDash val="solid"/>
                      <a:round/>
                      <a:headEnd type="none" w="sm" len="sm"/>
                      <a:tailEnd type="none" w="sm" len="sm"/>
                    </a:lnL>
                    <a:lnR w="9525" cap="flat" cmpd="sng">
                      <a:solidFill>
                        <a:srgbClr val="02B3E4"/>
                      </a:solidFill>
                      <a:prstDash val="solid"/>
                      <a:round/>
                      <a:headEnd type="none" w="sm" len="sm"/>
                      <a:tailEnd type="none" w="sm" len="sm"/>
                    </a:lnR>
                    <a:lnT w="9525" cap="flat" cmpd="sng">
                      <a:solidFill>
                        <a:srgbClr val="02B3E4"/>
                      </a:solidFill>
                      <a:prstDash val="solid"/>
                      <a:round/>
                      <a:headEnd type="none" w="sm" len="sm"/>
                      <a:tailEnd type="none" w="sm" len="sm"/>
                    </a:lnT>
                    <a:lnB w="9525" cap="flat" cmpd="sng">
                      <a:solidFill>
                        <a:srgbClr val="02B3E4"/>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232568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F594DF-952F-DD47-9BE5-A92E805AF74F}"/>
              </a:ext>
            </a:extLst>
          </p:cNvPr>
          <p:cNvSpPr>
            <a:spLocks noGrp="1"/>
          </p:cNvSpPr>
          <p:nvPr>
            <p:ph type="title"/>
          </p:nvPr>
        </p:nvSpPr>
        <p:spPr/>
        <p:txBody>
          <a:bodyPr/>
          <a:lstStyle/>
          <a:p>
            <a:r>
              <a:rPr lang="en-US" sz="3200" dirty="0"/>
              <a:t>Participant 2:  Interview Notes</a:t>
            </a:r>
          </a:p>
        </p:txBody>
      </p:sp>
      <p:sp>
        <p:nvSpPr>
          <p:cNvPr id="5" name="Text Placeholder 4">
            <a:extLst>
              <a:ext uri="{FF2B5EF4-FFF2-40B4-BE49-F238E27FC236}">
                <a16:creationId xmlns:a16="http://schemas.microsoft.com/office/drawing/2014/main" id="{BD1D5139-22A4-1044-88A2-57985B7BD2EE}"/>
              </a:ext>
            </a:extLst>
          </p:cNvPr>
          <p:cNvSpPr>
            <a:spLocks noGrp="1"/>
          </p:cNvSpPr>
          <p:nvPr>
            <p:ph type="body" idx="3"/>
          </p:nvPr>
        </p:nvSpPr>
        <p:spPr>
          <a:xfrm>
            <a:off x="457200" y="900000"/>
            <a:ext cx="8229600" cy="3673677"/>
          </a:xfrm>
        </p:spPr>
        <p:txBody>
          <a:bodyPr anchor="t"/>
          <a:lstStyle/>
          <a:p>
            <a:r>
              <a:rPr lang="en-US" dirty="0"/>
              <a:t>User has captured valid point on the count of orders, which should been captured in the prototype. Since, it was quick and dirty app, the app will have bare minimum features to start with, this was communicated to the user.</a:t>
            </a:r>
          </a:p>
        </p:txBody>
      </p:sp>
    </p:spTree>
    <p:extLst>
      <p:ext uri="{BB962C8B-B14F-4D97-AF65-F5344CB8AC3E}">
        <p14:creationId xmlns:p14="http://schemas.microsoft.com/office/powerpoint/2010/main" val="26413297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75"/>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t>Handoff</a:t>
            </a:r>
            <a:endParaRPr sz="500"/>
          </a:p>
        </p:txBody>
      </p:sp>
      <p:sp>
        <p:nvSpPr>
          <p:cNvPr id="514" name="Google Shape;514;p75"/>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rPr>
              <a:t>© 2019 Udacity.  All rights reserved.</a:t>
            </a:r>
            <a:endParaRPr sz="700">
              <a:solidFill>
                <a:srgbClr val="7D97AD"/>
              </a:solidFill>
            </a:endParaRPr>
          </a:p>
        </p:txBody>
      </p:sp>
      <p:sp>
        <p:nvSpPr>
          <p:cNvPr id="515" name="Google Shape;515;p75"/>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F86EBCF-71CB-F748-9399-D97E1CF70082}"/>
              </a:ext>
            </a:extLst>
          </p:cNvPr>
          <p:cNvSpPr>
            <a:spLocks noGrp="1"/>
          </p:cNvSpPr>
          <p:nvPr>
            <p:ph type="title"/>
          </p:nvPr>
        </p:nvSpPr>
        <p:spPr>
          <a:xfrm>
            <a:off x="311700" y="0"/>
            <a:ext cx="8520600" cy="572700"/>
          </a:xfrm>
        </p:spPr>
        <p:txBody>
          <a:bodyPr/>
          <a:lstStyle/>
          <a:p>
            <a:r>
              <a:rPr lang="en-US" dirty="0"/>
              <a:t>Initial PRD</a:t>
            </a:r>
          </a:p>
        </p:txBody>
      </p:sp>
      <p:sp>
        <p:nvSpPr>
          <p:cNvPr id="8" name="Text Placeholder 7">
            <a:extLst>
              <a:ext uri="{FF2B5EF4-FFF2-40B4-BE49-F238E27FC236}">
                <a16:creationId xmlns:a16="http://schemas.microsoft.com/office/drawing/2014/main" id="{C0E47C1E-1B17-FE45-B080-AEAD7CDC373D}"/>
              </a:ext>
            </a:extLst>
          </p:cNvPr>
          <p:cNvSpPr>
            <a:spLocks noGrp="1"/>
          </p:cNvSpPr>
          <p:nvPr>
            <p:ph type="body" idx="1"/>
          </p:nvPr>
        </p:nvSpPr>
        <p:spPr>
          <a:xfrm>
            <a:off x="311700" y="572700"/>
            <a:ext cx="8520600" cy="4348612"/>
          </a:xfrm>
        </p:spPr>
        <p:txBody>
          <a:bodyPr/>
          <a:lstStyle/>
          <a:p>
            <a:pPr marL="114300" indent="0">
              <a:buNone/>
            </a:pPr>
            <a:r>
              <a:rPr lang="en-US" sz="1200" b="1" dirty="0">
                <a:solidFill>
                  <a:schemeClr val="tx1"/>
                </a:solidFill>
                <a:latin typeface="Open Sans"/>
                <a:ea typeface="Open Sans"/>
                <a:cs typeface="Open Sans"/>
                <a:sym typeface="Open Sans"/>
              </a:rPr>
              <a:t>Background</a:t>
            </a:r>
          </a:p>
          <a:p>
            <a:pPr marL="114300" indent="0">
              <a:buNone/>
            </a:pPr>
            <a:r>
              <a:rPr lang="en-US" sz="1100" dirty="0">
                <a:solidFill>
                  <a:schemeClr val="tx1"/>
                </a:solidFill>
                <a:latin typeface="Open Sans"/>
                <a:ea typeface="Open Sans"/>
                <a:cs typeface="Open Sans"/>
                <a:sym typeface="Open Sans"/>
              </a:rPr>
              <a:t>Based on the recent study , the food delivery/hospitality industry is incurring huge operational cost and the on-time delivery of the food is also a on-going concern  . To address the problem ,there is a need for automating the process entire supply chain of food delivery right from ordering the food to the last mile delivery, thereby  food delivery/hospitality industry shall achieve significant reduction in the cost and also increase the productivity , thus improving the bottom line improving the topline.</a:t>
            </a:r>
          </a:p>
          <a:p>
            <a:pPr marL="114300" indent="0">
              <a:buNone/>
            </a:pPr>
            <a:r>
              <a:rPr lang="en-US" sz="1100" dirty="0">
                <a:solidFill>
                  <a:schemeClr val="tx1"/>
                </a:solidFill>
                <a:latin typeface="Open Sans"/>
                <a:ea typeface="Open Sans"/>
                <a:cs typeface="Open Sans"/>
                <a:sym typeface="Open Sans"/>
              </a:rPr>
              <a:t>According to the survey or data available, we surmise that 60% of the US population order food online(</a:t>
            </a:r>
            <a:r>
              <a:rPr lang="en-US" sz="1100" dirty="0">
                <a:solidFill>
                  <a:schemeClr val="tx1"/>
                </a:solidFill>
                <a:latin typeface="Open Sans"/>
                <a:ea typeface="Open Sans"/>
                <a:cs typeface="Open Sans"/>
                <a:sym typeface="Open Sans"/>
                <a:hlinkClick r:id="rId2"/>
              </a:rPr>
              <a:t>https://upserve.com/restaurant-insider/online-ordering-statistics/</a:t>
            </a:r>
            <a:r>
              <a:rPr lang="en-US" sz="1100" dirty="0">
                <a:solidFill>
                  <a:schemeClr val="tx1"/>
                </a:solidFill>
                <a:latin typeface="Open Sans"/>
                <a:ea typeface="Open Sans"/>
                <a:cs typeface="Open Sans"/>
                <a:sym typeface="Open Sans"/>
              </a:rPr>
              <a:t>) and there is an immense potential in tapping this market and DoorDash as a solution is deemed fit to help our customers with their operational needs and cutting down on the operational cost.  The market size for this is $212 Mn with a CAGR of 35% (</a:t>
            </a:r>
          </a:p>
          <a:p>
            <a:pPr marL="114300" indent="0">
              <a:buNone/>
            </a:pPr>
            <a:r>
              <a:rPr lang="en-US" sz="1100" dirty="0">
                <a:solidFill>
                  <a:schemeClr val="tx1"/>
                </a:solidFill>
                <a:latin typeface="Open Sans"/>
                <a:ea typeface="Open Sans"/>
                <a:cs typeface="Open Sans"/>
                <a:hlinkClick r:id="rId3">
                  <a:extLst>
                    <a:ext uri="{A12FA001-AC4F-418D-AE19-62706E023703}">
                      <ahyp:hlinkClr xmlns:ahyp="http://schemas.microsoft.com/office/drawing/2018/hyperlinkcolor" val="tx"/>
                    </a:ext>
                  </a:extLst>
                </a:hlinkClick>
              </a:rPr>
              <a:t>(https://www.prnewswire.com/in/news-releases/autonomous-last-mile-delivery-market-size-is-projected-to-reach-usd-84-72-billion-by-2030-at-cagr-24-4-valuates-reports-802847682.html</a:t>
            </a:r>
            <a:r>
              <a:rPr lang="en-US" sz="1100" dirty="0">
                <a:solidFill>
                  <a:schemeClr val="tx1"/>
                </a:solidFill>
                <a:latin typeface="Open Sans"/>
                <a:ea typeface="Open Sans"/>
                <a:cs typeface="Open Sans"/>
              </a:rPr>
              <a:t>) , which is very  </a:t>
            </a:r>
            <a:r>
              <a:rPr lang="en-US" sz="1100" dirty="0" err="1">
                <a:solidFill>
                  <a:schemeClr val="tx1"/>
                </a:solidFill>
                <a:latin typeface="Open Sans"/>
                <a:ea typeface="Open Sans"/>
                <a:cs typeface="Open Sans"/>
              </a:rPr>
              <a:t>lucarative</a:t>
            </a:r>
            <a:r>
              <a:rPr lang="en-US" sz="1100" dirty="0">
                <a:solidFill>
                  <a:schemeClr val="tx1"/>
                </a:solidFill>
                <a:latin typeface="Open Sans"/>
                <a:ea typeface="Open Sans"/>
                <a:cs typeface="Open Sans"/>
              </a:rPr>
              <a:t> business to capitalize on.</a:t>
            </a:r>
          </a:p>
          <a:p>
            <a:pPr marL="114300" indent="0">
              <a:buNone/>
            </a:pPr>
            <a:r>
              <a:rPr lang="en-US" sz="1100" dirty="0">
                <a:solidFill>
                  <a:schemeClr val="tx1"/>
                </a:solidFill>
                <a:latin typeface="Open Sans"/>
                <a:ea typeface="Open Sans"/>
                <a:cs typeface="Open Sans"/>
                <a:sym typeface="Open Sans"/>
              </a:rPr>
              <a:t>DoorDash being one of the prominent player in the automated food delivery solution provider, shall bespoke the solution to cater to the customer’s requirements be it  in terms of distance , re-routing and host of other features the customers intends to have .</a:t>
            </a:r>
            <a:endParaRPr lang="en-US" sz="1100" b="1" dirty="0">
              <a:solidFill>
                <a:schemeClr val="tx1"/>
              </a:solidFill>
              <a:latin typeface="Open Sans"/>
              <a:ea typeface="Open Sans"/>
              <a:cs typeface="Open Sans"/>
              <a:sym typeface="Open Sans"/>
            </a:endParaRPr>
          </a:p>
          <a:p>
            <a:pPr marL="114300" indent="0">
              <a:buNone/>
            </a:pPr>
            <a:r>
              <a:rPr lang="en-US" sz="1100" dirty="0">
                <a:solidFill>
                  <a:schemeClr val="tx1"/>
                </a:solidFill>
                <a:latin typeface="Open Sans"/>
                <a:ea typeface="Open Sans"/>
                <a:cs typeface="Open Sans"/>
                <a:sym typeface="Open Sans"/>
              </a:rPr>
              <a:t>To keep ourselves with the everchanging market demands, Doordash shall have the below new features in the product :</a:t>
            </a:r>
          </a:p>
          <a:p>
            <a:pPr>
              <a:buFont typeface="Wingdings" panose="05000000000000000000" pitchFamily="2" charset="2"/>
              <a:buChar char="§"/>
            </a:pPr>
            <a:r>
              <a:rPr lang="en-US" sz="1100" dirty="0">
                <a:solidFill>
                  <a:schemeClr val="tx1"/>
                </a:solidFill>
                <a:latin typeface="Open Sans"/>
                <a:ea typeface="Open Sans"/>
                <a:cs typeface="Open Sans"/>
                <a:sym typeface="Open Sans"/>
              </a:rPr>
              <a:t>Delivery of the goods  right from origin to the last mile delivery without human intervention or minimal human intervention in case of failure.</a:t>
            </a:r>
          </a:p>
          <a:p>
            <a:pPr>
              <a:buFont typeface="Wingdings" panose="05000000000000000000" pitchFamily="2" charset="2"/>
              <a:buChar char="§"/>
            </a:pPr>
            <a:r>
              <a:rPr lang="en-US" sz="1100" dirty="0">
                <a:solidFill>
                  <a:schemeClr val="tx1"/>
                </a:solidFill>
                <a:latin typeface="Open Sans"/>
                <a:ea typeface="Open Sans"/>
                <a:cs typeface="Open Sans"/>
                <a:sym typeface="Open Sans"/>
              </a:rPr>
              <a:t>Build an efficient mobile or native app for the users to place the order, track the order, notifications of the delivery, secured transaction at the last mile delivery to authenticate the user.</a:t>
            </a:r>
          </a:p>
          <a:p>
            <a:pPr>
              <a:buFont typeface="Wingdings" panose="05000000000000000000" pitchFamily="2" charset="2"/>
              <a:buChar char="§"/>
            </a:pPr>
            <a:r>
              <a:rPr lang="en-US" sz="1100" dirty="0">
                <a:solidFill>
                  <a:schemeClr val="tx1"/>
                </a:solidFill>
                <a:latin typeface="Open Sans"/>
                <a:ea typeface="Open Sans"/>
                <a:cs typeface="Open Sans"/>
                <a:sym typeface="Open Sans"/>
              </a:rPr>
              <a:t>Remote asset management and tracking</a:t>
            </a:r>
          </a:p>
          <a:p>
            <a:pPr>
              <a:buFont typeface="Wingdings" panose="05000000000000000000" pitchFamily="2" charset="2"/>
              <a:buChar char="§"/>
            </a:pPr>
            <a:endParaRPr lang="en-US" sz="1100" dirty="0">
              <a:solidFill>
                <a:schemeClr val="tx1"/>
              </a:solidFill>
              <a:latin typeface="Open Sans"/>
              <a:ea typeface="Open Sans"/>
              <a:cs typeface="Open Sans"/>
              <a:sym typeface="Open Sans"/>
            </a:endParaRPr>
          </a:p>
          <a:p>
            <a:pPr marL="114300" indent="0">
              <a:buNone/>
            </a:pPr>
            <a:endParaRPr lang="en-US" sz="1100" dirty="0">
              <a:solidFill>
                <a:schemeClr val="tx1"/>
              </a:solidFill>
              <a:latin typeface="Open Sans"/>
              <a:ea typeface="Open Sans"/>
              <a:cs typeface="Open Sans"/>
              <a:sym typeface="Open Sans"/>
            </a:endParaRPr>
          </a:p>
          <a:p>
            <a:pPr>
              <a:buFont typeface="Wingdings" panose="05000000000000000000" pitchFamily="2" charset="2"/>
              <a:buChar char="§"/>
            </a:pPr>
            <a:endParaRPr lang="en-US" sz="1100" dirty="0">
              <a:solidFill>
                <a:schemeClr val="tx1"/>
              </a:solidFill>
              <a:latin typeface="Open Sans"/>
              <a:ea typeface="Open Sans"/>
              <a:cs typeface="Open Sans"/>
              <a:sym typeface="Open Sans"/>
            </a:endParaRPr>
          </a:p>
          <a:p>
            <a:pPr marL="114300" indent="0">
              <a:buNone/>
            </a:pPr>
            <a:endParaRPr lang="en-US" sz="1100" dirty="0">
              <a:solidFill>
                <a:schemeClr val="tx1"/>
              </a:solidFill>
              <a:latin typeface="Open Sans"/>
              <a:ea typeface="Open Sans"/>
              <a:cs typeface="Open Sans"/>
              <a:sym typeface="Open Sans"/>
            </a:endParaRPr>
          </a:p>
          <a:p>
            <a:pPr marL="114300" indent="0">
              <a:buNone/>
            </a:pPr>
            <a:endParaRPr lang="en-US" sz="1100" dirty="0">
              <a:solidFill>
                <a:schemeClr val="tx1"/>
              </a:solidFill>
              <a:latin typeface="Open Sans"/>
              <a:ea typeface="Open Sans"/>
              <a:cs typeface="Open Sans"/>
              <a:sym typeface="Open Sans"/>
            </a:endParaRPr>
          </a:p>
          <a:p>
            <a:endParaRPr lang="en-US" sz="1600" dirty="0"/>
          </a:p>
        </p:txBody>
      </p:sp>
    </p:spTree>
    <p:extLst>
      <p:ext uri="{BB962C8B-B14F-4D97-AF65-F5344CB8AC3E}">
        <p14:creationId xmlns:p14="http://schemas.microsoft.com/office/powerpoint/2010/main" val="1937908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7">
            <a:extLst>
              <a:ext uri="{FF2B5EF4-FFF2-40B4-BE49-F238E27FC236}">
                <a16:creationId xmlns:a16="http://schemas.microsoft.com/office/drawing/2014/main" id="{03925744-6C2B-45BC-8305-752CE96A64A9}"/>
              </a:ext>
            </a:extLst>
          </p:cNvPr>
          <p:cNvSpPr txBox="1">
            <a:spLocks/>
          </p:cNvSpPr>
          <p:nvPr/>
        </p:nvSpPr>
        <p:spPr>
          <a:xfrm>
            <a:off x="-75920" y="869602"/>
            <a:ext cx="8520600" cy="434861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Font typeface="Arial"/>
              <a:buNone/>
            </a:pPr>
            <a:endParaRPr lang="en-US" sz="1200" dirty="0">
              <a:solidFill>
                <a:schemeClr val="tx1"/>
              </a:solidFill>
              <a:latin typeface="Open Sans"/>
              <a:ea typeface="Open Sans"/>
              <a:cs typeface="Open Sans"/>
              <a:sym typeface="Open Sans"/>
            </a:endParaRPr>
          </a:p>
          <a:p>
            <a:pPr>
              <a:buFont typeface="Wingdings" panose="05000000000000000000" pitchFamily="2" charset="2"/>
              <a:buChar char="§"/>
            </a:pPr>
            <a:endParaRPr lang="en-US" sz="1200" dirty="0">
              <a:solidFill>
                <a:schemeClr val="tx1"/>
              </a:solidFill>
              <a:latin typeface="Open Sans"/>
              <a:ea typeface="Open Sans"/>
              <a:cs typeface="Open Sans"/>
              <a:sym typeface="Open Sans"/>
            </a:endParaRPr>
          </a:p>
          <a:p>
            <a:pPr marL="114300" indent="0">
              <a:buFont typeface="Arial"/>
              <a:buNone/>
            </a:pPr>
            <a:endParaRPr lang="en-US" sz="1200" dirty="0">
              <a:solidFill>
                <a:schemeClr val="tx1"/>
              </a:solidFill>
              <a:latin typeface="Open Sans"/>
              <a:ea typeface="Open Sans"/>
              <a:cs typeface="Open Sans"/>
              <a:sym typeface="Open Sans"/>
            </a:endParaRPr>
          </a:p>
          <a:p>
            <a:pPr marL="114300" indent="0">
              <a:buFont typeface="Arial"/>
              <a:buNone/>
            </a:pPr>
            <a:endParaRPr lang="en-US" sz="1200" dirty="0">
              <a:solidFill>
                <a:schemeClr val="tx1"/>
              </a:solidFill>
              <a:latin typeface="Open Sans"/>
              <a:ea typeface="Open Sans"/>
              <a:cs typeface="Open Sans"/>
              <a:sym typeface="Open Sans"/>
            </a:endParaRPr>
          </a:p>
          <a:p>
            <a:endParaRPr lang="en-US" dirty="0"/>
          </a:p>
        </p:txBody>
      </p:sp>
      <p:sp>
        <p:nvSpPr>
          <p:cNvPr id="18" name="Title 17">
            <a:extLst>
              <a:ext uri="{FF2B5EF4-FFF2-40B4-BE49-F238E27FC236}">
                <a16:creationId xmlns:a16="http://schemas.microsoft.com/office/drawing/2014/main" id="{E4FEA47E-A420-4916-AC6C-134F881C89B6}"/>
              </a:ext>
            </a:extLst>
          </p:cNvPr>
          <p:cNvSpPr>
            <a:spLocks noGrp="1"/>
          </p:cNvSpPr>
          <p:nvPr>
            <p:ph type="title"/>
          </p:nvPr>
        </p:nvSpPr>
        <p:spPr>
          <a:xfrm>
            <a:off x="400763" y="0"/>
            <a:ext cx="8520600" cy="572700"/>
          </a:xfrm>
        </p:spPr>
        <p:txBody>
          <a:bodyPr/>
          <a:lstStyle/>
          <a:p>
            <a:r>
              <a:rPr lang="en-US" dirty="0"/>
              <a:t>Updated PRD</a:t>
            </a:r>
          </a:p>
        </p:txBody>
      </p:sp>
      <p:graphicFrame>
        <p:nvGraphicFramePr>
          <p:cNvPr id="19" name="Table 19">
            <a:extLst>
              <a:ext uri="{FF2B5EF4-FFF2-40B4-BE49-F238E27FC236}">
                <a16:creationId xmlns:a16="http://schemas.microsoft.com/office/drawing/2014/main" id="{828FA7AF-A86D-453E-AF84-D9E1ABA96C8B}"/>
              </a:ext>
            </a:extLst>
          </p:cNvPr>
          <p:cNvGraphicFramePr>
            <a:graphicFrameLocks noGrp="1"/>
          </p:cNvGraphicFramePr>
          <p:nvPr>
            <p:extLst>
              <p:ext uri="{D42A27DB-BD31-4B8C-83A1-F6EECF244321}">
                <p14:modId xmlns:p14="http://schemas.microsoft.com/office/powerpoint/2010/main" val="322967122"/>
              </p:ext>
            </p:extLst>
          </p:nvPr>
        </p:nvGraphicFramePr>
        <p:xfrm>
          <a:off x="0" y="869602"/>
          <a:ext cx="9044108" cy="4128366"/>
        </p:xfrm>
        <a:graphic>
          <a:graphicData uri="http://schemas.openxmlformats.org/drawingml/2006/table">
            <a:tbl>
              <a:tblPr firstRow="1" bandRow="1">
                <a:tableStyleId>{F5AB1C69-6EDB-4FF4-983F-18BD219EF322}</a:tableStyleId>
              </a:tblPr>
              <a:tblGrid>
                <a:gridCol w="1571086">
                  <a:extLst>
                    <a:ext uri="{9D8B030D-6E8A-4147-A177-3AD203B41FA5}">
                      <a16:colId xmlns:a16="http://schemas.microsoft.com/office/drawing/2014/main" val="3580024414"/>
                    </a:ext>
                  </a:extLst>
                </a:gridCol>
                <a:gridCol w="2792924">
                  <a:extLst>
                    <a:ext uri="{9D8B030D-6E8A-4147-A177-3AD203B41FA5}">
                      <a16:colId xmlns:a16="http://schemas.microsoft.com/office/drawing/2014/main" val="781897188"/>
                    </a:ext>
                  </a:extLst>
                </a:gridCol>
                <a:gridCol w="4680098">
                  <a:extLst>
                    <a:ext uri="{9D8B030D-6E8A-4147-A177-3AD203B41FA5}">
                      <a16:colId xmlns:a16="http://schemas.microsoft.com/office/drawing/2014/main" val="177032407"/>
                    </a:ext>
                  </a:extLst>
                </a:gridCol>
              </a:tblGrid>
              <a:tr h="585903">
                <a:tc>
                  <a:txBody>
                    <a:bodyPr/>
                    <a:lstStyle/>
                    <a:p>
                      <a:r>
                        <a:rPr lang="en-US" sz="1000" dirty="0"/>
                        <a:t>Priority</a:t>
                      </a:r>
                    </a:p>
                  </a:txBody>
                  <a:tcPr/>
                </a:tc>
                <a:tc>
                  <a:txBody>
                    <a:bodyPr/>
                    <a:lstStyle/>
                    <a:p>
                      <a:r>
                        <a:rPr lang="en-US" sz="1000" dirty="0"/>
                        <a:t>Feature</a:t>
                      </a:r>
                    </a:p>
                  </a:txBody>
                  <a:tcPr/>
                </a:tc>
                <a:tc>
                  <a:txBody>
                    <a:bodyPr/>
                    <a:lstStyle/>
                    <a:p>
                      <a:r>
                        <a:rPr lang="en-US" sz="1000" dirty="0"/>
                        <a:t>Description</a:t>
                      </a:r>
                    </a:p>
                  </a:txBody>
                  <a:tcPr/>
                </a:tc>
                <a:extLst>
                  <a:ext uri="{0D108BD9-81ED-4DB2-BD59-A6C34878D82A}">
                    <a16:rowId xmlns:a16="http://schemas.microsoft.com/office/drawing/2014/main" val="3725408256"/>
                  </a:ext>
                </a:extLst>
              </a:tr>
              <a:tr h="0">
                <a:tc>
                  <a:txBody>
                    <a:bodyPr/>
                    <a:lstStyle/>
                    <a:p>
                      <a:r>
                        <a:rPr lang="en-US" sz="1000" dirty="0"/>
                        <a:t>P0</a:t>
                      </a:r>
                    </a:p>
                  </a:txBody>
                  <a:tcPr/>
                </a:tc>
                <a:tc>
                  <a:txBody>
                    <a:bodyPr/>
                    <a:lstStyle/>
                    <a:p>
                      <a:r>
                        <a:rPr lang="en-US" sz="1000" dirty="0"/>
                        <a:t>User login</a:t>
                      </a:r>
                    </a:p>
                  </a:txBody>
                  <a:tcPr/>
                </a:tc>
                <a:tc>
                  <a:txBody>
                    <a:bodyPr/>
                    <a:lstStyle/>
                    <a:p>
                      <a:pPr marL="285750" indent="-285750">
                        <a:buFont typeface="Arial" panose="020B0604020202020204" pitchFamily="34" charset="0"/>
                        <a:buChar char="•"/>
                      </a:pPr>
                      <a:r>
                        <a:rPr lang="en-US" sz="1000" dirty="0"/>
                        <a:t>The user login screen presents the user with the username and password. </a:t>
                      </a:r>
                    </a:p>
                    <a:p>
                      <a:pPr marL="285750" indent="-285750">
                        <a:buFont typeface="Arial" panose="020B0604020202020204" pitchFamily="34" charset="0"/>
                        <a:buChar char="•"/>
                      </a:pPr>
                      <a:r>
                        <a:rPr lang="en-US" sz="1000" dirty="0"/>
                        <a:t>The username and the password is validated, if the username or password is incorrect the login fails.</a:t>
                      </a:r>
                    </a:p>
                    <a:p>
                      <a:pPr marL="285750" indent="-285750">
                        <a:buFont typeface="Arial" panose="020B0604020202020204" pitchFamily="34" charset="0"/>
                        <a:buChar char="•"/>
                      </a:pPr>
                      <a:r>
                        <a:rPr lang="en-US" sz="1000" dirty="0"/>
                        <a:t>There is a username or password recovery mechanism provided</a:t>
                      </a:r>
                    </a:p>
                  </a:txBody>
                  <a:tcPr/>
                </a:tc>
                <a:extLst>
                  <a:ext uri="{0D108BD9-81ED-4DB2-BD59-A6C34878D82A}">
                    <a16:rowId xmlns:a16="http://schemas.microsoft.com/office/drawing/2014/main" val="1421169383"/>
                  </a:ext>
                </a:extLst>
              </a:tr>
              <a:tr h="317797">
                <a:tc>
                  <a:txBody>
                    <a:bodyPr/>
                    <a:lstStyle/>
                    <a:p>
                      <a:r>
                        <a:rPr lang="en-US" sz="1000" dirty="0"/>
                        <a:t>P0</a:t>
                      </a:r>
                    </a:p>
                  </a:txBody>
                  <a:tcPr/>
                </a:tc>
                <a:tc>
                  <a:txBody>
                    <a:bodyPr/>
                    <a:lstStyle/>
                    <a:p>
                      <a:r>
                        <a:rPr lang="en-US" sz="1000" dirty="0"/>
                        <a:t>Ordering the food</a:t>
                      </a:r>
                    </a:p>
                  </a:txBody>
                  <a:tcPr/>
                </a:tc>
                <a:tc>
                  <a:txBody>
                    <a:bodyPr/>
                    <a:lstStyle/>
                    <a:p>
                      <a:pPr marL="285750" indent="-285750">
                        <a:buFont typeface="Arial" panose="020B0604020202020204" pitchFamily="34" charset="0"/>
                        <a:buChar char="•"/>
                      </a:pPr>
                      <a:r>
                        <a:rPr lang="en-US" sz="1000" dirty="0"/>
                        <a:t>The user  has the option to search for the food and order drop menu or through search icon</a:t>
                      </a:r>
                    </a:p>
                    <a:p>
                      <a:pPr marL="285750" indent="-285750">
                        <a:buFont typeface="Arial" panose="020B0604020202020204" pitchFamily="34" charset="0"/>
                        <a:buChar char="•"/>
                      </a:pPr>
                      <a:r>
                        <a:rPr lang="en-US" sz="1000" dirty="0"/>
                        <a:t>The app captures the information and sends out the notification to the user as well as to the Doordash backend system in real time </a:t>
                      </a:r>
                    </a:p>
                  </a:txBody>
                  <a:tcPr/>
                </a:tc>
                <a:extLst>
                  <a:ext uri="{0D108BD9-81ED-4DB2-BD59-A6C34878D82A}">
                    <a16:rowId xmlns:a16="http://schemas.microsoft.com/office/drawing/2014/main" val="2233956363"/>
                  </a:ext>
                </a:extLst>
              </a:tr>
              <a:tr h="341907">
                <a:tc>
                  <a:txBody>
                    <a:bodyPr/>
                    <a:lstStyle/>
                    <a:p>
                      <a:r>
                        <a:rPr lang="en-US" sz="1000" dirty="0"/>
                        <a:t>P1</a:t>
                      </a:r>
                    </a:p>
                  </a:txBody>
                  <a:tcPr/>
                </a:tc>
                <a:tc>
                  <a:txBody>
                    <a:bodyPr/>
                    <a:lstStyle/>
                    <a:p>
                      <a:r>
                        <a:rPr lang="en-US" sz="1000" dirty="0"/>
                        <a:t>Customer feedback</a:t>
                      </a:r>
                    </a:p>
                  </a:txBody>
                  <a:tcPr/>
                </a:tc>
                <a:tc>
                  <a:txBody>
                    <a:bodyPr/>
                    <a:lstStyle/>
                    <a:p>
                      <a:pPr marL="171450" indent="-171450">
                        <a:buFont typeface="Arial" panose="020B0604020202020204" pitchFamily="34" charset="0"/>
                        <a:buChar char="•"/>
                      </a:pPr>
                      <a:endParaRPr lang="en-US" sz="1000" dirty="0"/>
                    </a:p>
                    <a:p>
                      <a:pPr marL="171450" indent="-171450">
                        <a:buFont typeface="Arial" panose="020B0604020202020204" pitchFamily="34" charset="0"/>
                        <a:buChar char="•"/>
                      </a:pPr>
                      <a:r>
                        <a:rPr lang="en-US" sz="1000" dirty="0"/>
                        <a:t>The customer feedback is sought by giving the user the option either to record the audio feedback or to type in feedback dialogue box.</a:t>
                      </a:r>
                    </a:p>
                    <a:p>
                      <a:pPr marL="171450" indent="-171450">
                        <a:buFont typeface="Arial" panose="020B0604020202020204" pitchFamily="34" charset="0"/>
                        <a:buChar char="•"/>
                      </a:pPr>
                      <a:r>
                        <a:rPr lang="en-US" sz="1000" dirty="0"/>
                        <a:t>The feedback is collected and is stored in the database for further analysis and decision making </a:t>
                      </a:r>
                    </a:p>
                  </a:txBody>
                  <a:tcPr/>
                </a:tc>
                <a:extLst>
                  <a:ext uri="{0D108BD9-81ED-4DB2-BD59-A6C34878D82A}">
                    <a16:rowId xmlns:a16="http://schemas.microsoft.com/office/drawing/2014/main" val="891776863"/>
                  </a:ext>
                </a:extLst>
              </a:tr>
              <a:tr h="286247">
                <a:tc>
                  <a:txBody>
                    <a:bodyPr/>
                    <a:lstStyle/>
                    <a:p>
                      <a:r>
                        <a:rPr lang="en-US" sz="1000" dirty="0"/>
                        <a:t>P1</a:t>
                      </a:r>
                    </a:p>
                  </a:txBody>
                  <a:tcPr/>
                </a:tc>
                <a:tc>
                  <a:txBody>
                    <a:bodyPr/>
                    <a:lstStyle/>
                    <a:p>
                      <a:r>
                        <a:rPr lang="en-US" sz="1000" dirty="0"/>
                        <a:t>Analytics</a:t>
                      </a:r>
                    </a:p>
                  </a:txBody>
                  <a:tcPr/>
                </a:tc>
                <a:tc>
                  <a:txBody>
                    <a:bodyPr/>
                    <a:lstStyle/>
                    <a:p>
                      <a:pPr marL="171450" indent="-171450">
                        <a:buFont typeface="Arial" panose="020B0604020202020204" pitchFamily="34" charset="0"/>
                        <a:buChar char="•"/>
                      </a:pPr>
                      <a:r>
                        <a:rPr lang="en-US" sz="1000" dirty="0"/>
                        <a:t>The analytics engine provides the user downloads , subscribers and the order placed on weekly/bi-weekly/monthly-weekly which is customizable.</a:t>
                      </a:r>
                    </a:p>
                    <a:p>
                      <a:pPr marL="171450" indent="-171450">
                        <a:buFont typeface="Arial" panose="020B0604020202020204" pitchFamily="34" charset="0"/>
                        <a:buChar char="•"/>
                      </a:pPr>
                      <a:r>
                        <a:rPr lang="en-US" sz="1000" dirty="0"/>
                        <a:t>Google analytics or any other third party tools which is integrated shall provides the analytics information.</a:t>
                      </a:r>
                    </a:p>
                  </a:txBody>
                  <a:tcPr/>
                </a:tc>
                <a:extLst>
                  <a:ext uri="{0D108BD9-81ED-4DB2-BD59-A6C34878D82A}">
                    <a16:rowId xmlns:a16="http://schemas.microsoft.com/office/drawing/2014/main" val="1488848645"/>
                  </a:ext>
                </a:extLst>
              </a:tr>
              <a:tr h="585903">
                <a:tc>
                  <a:txBody>
                    <a:bodyPr/>
                    <a:lstStyle/>
                    <a:p>
                      <a:r>
                        <a:rPr lang="en-US" sz="1000" dirty="0"/>
                        <a:t>P2</a:t>
                      </a:r>
                    </a:p>
                  </a:txBody>
                  <a:tcPr/>
                </a:tc>
                <a:tc>
                  <a:txBody>
                    <a:bodyPr/>
                    <a:lstStyle/>
                    <a:p>
                      <a:r>
                        <a:rPr lang="en-US" sz="1000" dirty="0"/>
                        <a:t>Twitter/Linkedin/facebook feeds</a:t>
                      </a:r>
                    </a:p>
                  </a:txBody>
                  <a:tcPr/>
                </a:tc>
                <a:tc>
                  <a:txBody>
                    <a:bodyPr/>
                    <a:lstStyle/>
                    <a:p>
                      <a:pPr marL="171450" indent="-171450">
                        <a:buFont typeface="Arial" panose="020B0604020202020204" pitchFamily="34" charset="0"/>
                        <a:buChar char="•"/>
                      </a:pPr>
                      <a:r>
                        <a:rPr lang="en-US" sz="1000" dirty="0"/>
                        <a:t>The feeds shall be integrated with the different social platform for evangelizing our products and creating brand awareness.</a:t>
                      </a:r>
                    </a:p>
                    <a:p>
                      <a:pPr marL="171450" indent="-171450">
                        <a:buFont typeface="Arial" panose="020B0604020202020204" pitchFamily="34" charset="0"/>
                        <a:buChar char="•"/>
                      </a:pPr>
                      <a:r>
                        <a:rPr lang="en-US" sz="1000" dirty="0"/>
                        <a:t>The twitter, LinkedIn, Facebook API shall be integrated with the APP. </a:t>
                      </a:r>
                    </a:p>
                  </a:txBody>
                  <a:tcPr/>
                </a:tc>
                <a:extLst>
                  <a:ext uri="{0D108BD9-81ED-4DB2-BD59-A6C34878D82A}">
                    <a16:rowId xmlns:a16="http://schemas.microsoft.com/office/drawing/2014/main" val="1093999069"/>
                  </a:ext>
                </a:extLst>
              </a:tr>
            </a:tbl>
          </a:graphicData>
        </a:graphic>
      </p:graphicFrame>
    </p:spTree>
    <p:extLst>
      <p:ext uri="{BB962C8B-B14F-4D97-AF65-F5344CB8AC3E}">
        <p14:creationId xmlns:p14="http://schemas.microsoft.com/office/powerpoint/2010/main" val="1741368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6"/>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t>Understand</a:t>
            </a:r>
            <a:endParaRPr sz="500"/>
          </a:p>
        </p:txBody>
      </p:sp>
      <p:sp>
        <p:nvSpPr>
          <p:cNvPr id="184" name="Google Shape;184;p36"/>
          <p:cNvSpPr txBox="1">
            <a:spLocks noGrp="1"/>
          </p:cNvSpPr>
          <p:nvPr>
            <p:ph type="body" idx="4294967295"/>
          </p:nvPr>
        </p:nvSpPr>
        <p:spPr>
          <a:xfrm>
            <a:off x="457200" y="4914900"/>
            <a:ext cx="3957600" cy="1143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Clr>
                <a:schemeClr val="lt1"/>
              </a:buClr>
              <a:buFont typeface="Open Sans"/>
              <a:buNone/>
            </a:pPr>
            <a:r>
              <a:rPr lang="en" sz="700">
                <a:solidFill>
                  <a:schemeClr val="lt1"/>
                </a:solidFill>
              </a:rPr>
              <a:t>© 2019 Udacity.  All rights reserved.</a:t>
            </a:r>
            <a:endParaRPr sz="700">
              <a:solidFill>
                <a:schemeClr val="lt2"/>
              </a:solidFill>
            </a:endParaRPr>
          </a:p>
        </p:txBody>
      </p:sp>
      <p:sp>
        <p:nvSpPr>
          <p:cNvPr id="185" name="Google Shape;185;p36"/>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rgbClr val="FFFFFF"/>
                </a:solidFill>
                <a:latin typeface="Open Sans"/>
                <a:ea typeface="Open Sans"/>
                <a:cs typeface="Open Sans"/>
                <a:sym typeface="Open Sans"/>
              </a:rPr>
              <a:t>Create a shared understanding of the space, problem, and goals</a:t>
            </a:r>
            <a:endParaRPr dirty="0">
              <a:solidFill>
                <a:srgbClr val="FFFFFF"/>
              </a:solidFill>
              <a:latin typeface="Open Sans"/>
              <a:ea typeface="Open Sans"/>
              <a:cs typeface="Open Sans"/>
              <a:sym typeface="Open Sans"/>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8"/>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dirty="0"/>
              <a:t>How Might We</a:t>
            </a:r>
            <a:endParaRPr sz="3200" dirty="0"/>
          </a:p>
        </p:txBody>
      </p:sp>
      <p:sp>
        <p:nvSpPr>
          <p:cNvPr id="201" name="Google Shape;201;p38"/>
          <p:cNvSpPr/>
          <p:nvPr/>
        </p:nvSpPr>
        <p:spPr>
          <a:xfrm>
            <a:off x="3639500" y="2662592"/>
            <a:ext cx="1176929" cy="1629014"/>
          </a:xfrm>
          <a:prstGeom prst="foldedCorner">
            <a:avLst>
              <a:gd name="adj" fmla="val 16667"/>
            </a:avLst>
          </a:prstGeom>
          <a:solidFill>
            <a:srgbClr val="00B0F0"/>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r>
              <a:rPr lang="en-US" sz="1000" dirty="0"/>
              <a:t>How might we help the robot re-route if the user changes the destination delivery address</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endParaRPr sz="1000" dirty="0"/>
          </a:p>
        </p:txBody>
      </p:sp>
      <p:sp>
        <p:nvSpPr>
          <p:cNvPr id="202" name="Google Shape;202;p38"/>
          <p:cNvSpPr/>
          <p:nvPr/>
        </p:nvSpPr>
        <p:spPr>
          <a:xfrm>
            <a:off x="5185232" y="2602309"/>
            <a:ext cx="1182602" cy="1689297"/>
          </a:xfrm>
          <a:prstGeom prst="foldedCorner">
            <a:avLst>
              <a:gd name="adj" fmla="val 16667"/>
            </a:avLst>
          </a:prstGeom>
          <a:solidFill>
            <a:srgbClr val="00B0F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a:t>How might we help robot for obstacle detection</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endParaRPr sz="1000" dirty="0"/>
          </a:p>
        </p:txBody>
      </p:sp>
      <p:sp>
        <p:nvSpPr>
          <p:cNvPr id="203" name="Google Shape;203;p38"/>
          <p:cNvSpPr/>
          <p:nvPr/>
        </p:nvSpPr>
        <p:spPr>
          <a:xfrm>
            <a:off x="3603818" y="717767"/>
            <a:ext cx="1299859" cy="1629014"/>
          </a:xfrm>
          <a:prstGeom prst="foldedCorner">
            <a:avLst>
              <a:gd name="adj" fmla="val 16667"/>
            </a:avLst>
          </a:prstGeom>
          <a:solidFill>
            <a:srgbClr val="00B0F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n-US" sz="1000" dirty="0"/>
          </a:p>
          <a:p>
            <a:endParaRPr lang="en-US" sz="1000" dirty="0"/>
          </a:p>
          <a:p>
            <a:r>
              <a:rPr lang="en-US" sz="1000" dirty="0"/>
              <a:t>How might we build robot to ask for help from the operations team, in case of failure or prognostication</a:t>
            </a:r>
            <a:endParaRPr sz="1000" dirty="0"/>
          </a:p>
          <a:p>
            <a:endParaRPr sz="1000" dirty="0"/>
          </a:p>
          <a:p>
            <a:endParaRPr sz="1000" dirty="0"/>
          </a:p>
        </p:txBody>
      </p:sp>
      <p:sp>
        <p:nvSpPr>
          <p:cNvPr id="204" name="Google Shape;204;p38"/>
          <p:cNvSpPr/>
          <p:nvPr/>
        </p:nvSpPr>
        <p:spPr>
          <a:xfrm>
            <a:off x="5086837" y="707446"/>
            <a:ext cx="1508977" cy="1682290"/>
          </a:xfrm>
          <a:prstGeom prst="foldedCorner">
            <a:avLst>
              <a:gd name="adj" fmla="val 16667"/>
            </a:avLst>
          </a:prstGeom>
          <a:solidFill>
            <a:srgbClr val="00B0F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a:t>How might we help help to robot to read and decipher traffic signals</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endParaRPr sz="1000" dirty="0"/>
          </a:p>
        </p:txBody>
      </p:sp>
      <p:sp>
        <p:nvSpPr>
          <p:cNvPr id="205" name="Google Shape;205;p38"/>
          <p:cNvSpPr/>
          <p:nvPr/>
        </p:nvSpPr>
        <p:spPr>
          <a:xfrm>
            <a:off x="468537" y="2720044"/>
            <a:ext cx="1202888" cy="1851852"/>
          </a:xfrm>
          <a:prstGeom prst="foldedCorner">
            <a:avLst>
              <a:gd name="adj" fmla="val 16667"/>
            </a:avLst>
          </a:prstGeom>
          <a:solidFill>
            <a:srgbClr val="00B0F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a:t>How might we help robot to notify in case of theft or robbery or someone trying to attack robot?</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endParaRPr sz="1000" dirty="0"/>
          </a:p>
        </p:txBody>
      </p:sp>
      <p:sp>
        <p:nvSpPr>
          <p:cNvPr id="206" name="Google Shape;206;p38"/>
          <p:cNvSpPr/>
          <p:nvPr/>
        </p:nvSpPr>
        <p:spPr>
          <a:xfrm>
            <a:off x="2137188" y="2662592"/>
            <a:ext cx="1202888" cy="1851851"/>
          </a:xfrm>
          <a:prstGeom prst="foldedCorner">
            <a:avLst>
              <a:gd name="adj" fmla="val 16667"/>
            </a:avLst>
          </a:prstGeom>
          <a:solidFill>
            <a:srgbClr val="00B0F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a:t>How might we help robot to bootstrap itself if there are any failures ?</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endParaRPr sz="1000" dirty="0"/>
          </a:p>
        </p:txBody>
      </p:sp>
      <p:sp>
        <p:nvSpPr>
          <p:cNvPr id="207" name="Google Shape;207;p38"/>
          <p:cNvSpPr/>
          <p:nvPr/>
        </p:nvSpPr>
        <p:spPr>
          <a:xfrm>
            <a:off x="557197" y="698460"/>
            <a:ext cx="1299860" cy="1851851"/>
          </a:xfrm>
          <a:prstGeom prst="foldedCorner">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a:t>How might we build an intuitive app for the users</a:t>
            </a:r>
            <a:endParaRPr sz="1000" dirty="0"/>
          </a:p>
          <a:p>
            <a:pPr marL="0" lvl="0" indent="0" algn="l" rtl="0">
              <a:spcBef>
                <a:spcPts val="0"/>
              </a:spcBef>
              <a:spcAft>
                <a:spcPts val="0"/>
              </a:spcAft>
              <a:buNone/>
            </a:pPr>
            <a:endParaRPr sz="1000" dirty="0"/>
          </a:p>
        </p:txBody>
      </p:sp>
      <p:sp>
        <p:nvSpPr>
          <p:cNvPr id="208" name="Google Shape;208;p38"/>
          <p:cNvSpPr/>
          <p:nvPr/>
        </p:nvSpPr>
        <p:spPr>
          <a:xfrm>
            <a:off x="1962969" y="685859"/>
            <a:ext cx="1508977" cy="1851852"/>
          </a:xfrm>
          <a:prstGeom prst="foldedCorner">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build a strong  backend to support and the delivery system for the operations team?</a:t>
            </a:r>
          </a:p>
          <a:p>
            <a:pPr marL="0" lvl="0" indent="0" algn="l" rtl="0">
              <a:spcBef>
                <a:spcPts val="0"/>
              </a:spcBef>
              <a:spcAft>
                <a:spcPts val="0"/>
              </a:spcAft>
              <a:buNone/>
            </a:pPr>
            <a:endParaRPr sz="1000" dirty="0"/>
          </a:p>
          <a:p>
            <a:pPr marL="0" lvl="0" indent="0" algn="l" rtl="0">
              <a:spcBef>
                <a:spcPts val="0"/>
              </a:spcBef>
              <a:spcAft>
                <a:spcPts val="0"/>
              </a:spcAft>
              <a:buNone/>
            </a:pPr>
            <a:endParaRPr sz="1000" dirty="0"/>
          </a:p>
        </p:txBody>
      </p:sp>
      <p:sp>
        <p:nvSpPr>
          <p:cNvPr id="13" name="Google Shape;204;p38">
            <a:extLst>
              <a:ext uri="{FF2B5EF4-FFF2-40B4-BE49-F238E27FC236}">
                <a16:creationId xmlns:a16="http://schemas.microsoft.com/office/drawing/2014/main" id="{23777E5B-099B-4D0B-8CCB-6D8F70D8DAFF}"/>
              </a:ext>
            </a:extLst>
          </p:cNvPr>
          <p:cNvSpPr/>
          <p:nvPr/>
        </p:nvSpPr>
        <p:spPr>
          <a:xfrm>
            <a:off x="6833598" y="700439"/>
            <a:ext cx="1508977" cy="1682290"/>
          </a:xfrm>
          <a:prstGeom prst="foldedCorner">
            <a:avLst>
              <a:gd name="adj" fmla="val 16667"/>
            </a:avLst>
          </a:prstGeom>
          <a:solidFill>
            <a:srgbClr val="00B0F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a:t>How might we help robot for authenticating the user at the last mile delivery ?</a:t>
            </a:r>
            <a:endParaRPr sz="1000" dirty="0"/>
          </a:p>
          <a:p>
            <a:pPr marL="0" lvl="0" indent="0" algn="l" rtl="0">
              <a:spcBef>
                <a:spcPts val="0"/>
              </a:spcBef>
              <a:spcAft>
                <a:spcPts val="0"/>
              </a:spcAft>
              <a:buNone/>
            </a:pPr>
            <a:endParaRPr sz="1000" dirty="0"/>
          </a:p>
          <a:p>
            <a:pPr marL="0" lvl="0" indent="0" algn="l" rtl="0">
              <a:spcBef>
                <a:spcPts val="0"/>
              </a:spcBef>
              <a:spcAft>
                <a:spcPts val="0"/>
              </a:spcAft>
              <a:buNone/>
            </a:pPr>
            <a:endParaRPr sz="1000" dirty="0"/>
          </a:p>
        </p:txBody>
      </p:sp>
      <p:sp>
        <p:nvSpPr>
          <p:cNvPr id="14" name="Google Shape;208;p38">
            <a:extLst>
              <a:ext uri="{FF2B5EF4-FFF2-40B4-BE49-F238E27FC236}">
                <a16:creationId xmlns:a16="http://schemas.microsoft.com/office/drawing/2014/main" id="{1B9184F7-08C2-4398-B0B7-20B853434C7B}"/>
              </a:ext>
            </a:extLst>
          </p:cNvPr>
          <p:cNvSpPr/>
          <p:nvPr/>
        </p:nvSpPr>
        <p:spPr>
          <a:xfrm>
            <a:off x="6833597" y="2516146"/>
            <a:ext cx="1508977" cy="1851852"/>
          </a:xfrm>
          <a:prstGeom prst="foldedCorner">
            <a:avLst>
              <a:gd name="adj" fmla="val 16667"/>
            </a:avLst>
          </a:prstGeom>
          <a:solidFill>
            <a:srgbClr val="00B0F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build anti collision on the road ? </a:t>
            </a:r>
          </a:p>
          <a:p>
            <a:pPr marL="0" lvl="0" indent="0" algn="l" rtl="0">
              <a:spcBef>
                <a:spcPts val="0"/>
              </a:spcBef>
              <a:spcAft>
                <a:spcPts val="0"/>
              </a:spcAft>
              <a:buNone/>
            </a:pPr>
            <a:endParaRPr sz="1000" dirty="0"/>
          </a:p>
          <a:p>
            <a:pPr marL="0" lvl="0" indent="0" algn="l" rtl="0">
              <a:spcBef>
                <a:spcPts val="0"/>
              </a:spcBef>
              <a:spcAft>
                <a:spcPts val="0"/>
              </a:spcAft>
              <a:buNone/>
            </a:pPr>
            <a:endParaRPr sz="1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8"/>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ctr" rtl="0">
              <a:spcBef>
                <a:spcPts val="0"/>
              </a:spcBef>
              <a:spcAft>
                <a:spcPts val="0"/>
              </a:spcAft>
              <a:buNone/>
            </a:pPr>
            <a:r>
              <a:rPr lang="en" sz="3200" dirty="0"/>
              <a:t>Theme App and backend development</a:t>
            </a:r>
            <a:endParaRPr sz="3200" dirty="0"/>
          </a:p>
        </p:txBody>
      </p:sp>
      <p:sp>
        <p:nvSpPr>
          <p:cNvPr id="208" name="Google Shape;208;p38"/>
          <p:cNvSpPr/>
          <p:nvPr/>
        </p:nvSpPr>
        <p:spPr>
          <a:xfrm>
            <a:off x="1901713" y="947116"/>
            <a:ext cx="1508977" cy="1851852"/>
          </a:xfrm>
          <a:prstGeom prst="foldedCorner">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build a strong  backend to support and the delivery system for the operations team?</a:t>
            </a:r>
          </a:p>
          <a:p>
            <a:pPr marL="0" lvl="0" indent="0" algn="l" rtl="0">
              <a:spcBef>
                <a:spcPts val="0"/>
              </a:spcBef>
              <a:spcAft>
                <a:spcPts val="0"/>
              </a:spcAft>
              <a:buNone/>
            </a:pPr>
            <a:endParaRPr sz="1000" dirty="0"/>
          </a:p>
          <a:p>
            <a:pPr marL="0" lvl="0" indent="0" algn="l" rtl="0">
              <a:spcBef>
                <a:spcPts val="0"/>
              </a:spcBef>
              <a:spcAft>
                <a:spcPts val="0"/>
              </a:spcAft>
              <a:buNone/>
            </a:pPr>
            <a:endParaRPr sz="1000" dirty="0"/>
          </a:p>
        </p:txBody>
      </p:sp>
      <p:sp>
        <p:nvSpPr>
          <p:cNvPr id="15" name="Google Shape;208;p38">
            <a:extLst>
              <a:ext uri="{FF2B5EF4-FFF2-40B4-BE49-F238E27FC236}">
                <a16:creationId xmlns:a16="http://schemas.microsoft.com/office/drawing/2014/main" id="{9C4A30FD-EA67-4D38-BAF6-B99AB05F236B}"/>
              </a:ext>
            </a:extLst>
          </p:cNvPr>
          <p:cNvSpPr/>
          <p:nvPr/>
        </p:nvSpPr>
        <p:spPr>
          <a:xfrm>
            <a:off x="3717835" y="956780"/>
            <a:ext cx="1508977" cy="1851852"/>
          </a:xfrm>
          <a:prstGeom prst="foldedCorner">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build safe and secure payment systems?</a:t>
            </a:r>
          </a:p>
          <a:p>
            <a:pPr marL="0" lvl="0" indent="0" algn="l" rtl="0">
              <a:spcBef>
                <a:spcPts val="0"/>
              </a:spcBef>
              <a:spcAft>
                <a:spcPts val="0"/>
              </a:spcAft>
              <a:buNone/>
            </a:pPr>
            <a:endParaRPr sz="1000" dirty="0"/>
          </a:p>
          <a:p>
            <a:pPr marL="0" lvl="0" indent="0" algn="l" rtl="0">
              <a:spcBef>
                <a:spcPts val="0"/>
              </a:spcBef>
              <a:spcAft>
                <a:spcPts val="0"/>
              </a:spcAft>
              <a:buNone/>
            </a:pPr>
            <a:endParaRPr sz="1000" dirty="0"/>
          </a:p>
        </p:txBody>
      </p:sp>
      <p:sp>
        <p:nvSpPr>
          <p:cNvPr id="16" name="Google Shape;208;p38">
            <a:extLst>
              <a:ext uri="{FF2B5EF4-FFF2-40B4-BE49-F238E27FC236}">
                <a16:creationId xmlns:a16="http://schemas.microsoft.com/office/drawing/2014/main" id="{2EE78974-DBE4-4CAA-8197-5E419FA7B0AB}"/>
              </a:ext>
            </a:extLst>
          </p:cNvPr>
          <p:cNvSpPr/>
          <p:nvPr/>
        </p:nvSpPr>
        <p:spPr>
          <a:xfrm>
            <a:off x="5533957" y="958760"/>
            <a:ext cx="1508977" cy="1851852"/>
          </a:xfrm>
          <a:prstGeom prst="foldedCorner">
            <a:avLst>
              <a:gd name="adj" fmla="val 16667"/>
            </a:avLst>
          </a:prstGeom>
          <a:solidFill>
            <a:schemeClr val="accent5">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handle build the self healing app and backend system in case of failure</a:t>
            </a:r>
          </a:p>
          <a:p>
            <a:pPr marL="0" lvl="0" indent="0" algn="l" rtl="0">
              <a:spcBef>
                <a:spcPts val="0"/>
              </a:spcBef>
              <a:spcAft>
                <a:spcPts val="0"/>
              </a:spcAft>
              <a:buNone/>
            </a:pPr>
            <a:endParaRPr sz="1000" dirty="0"/>
          </a:p>
          <a:p>
            <a:pPr marL="0" lvl="0" indent="0" algn="l" rtl="0">
              <a:spcBef>
                <a:spcPts val="0"/>
              </a:spcBef>
              <a:spcAft>
                <a:spcPts val="0"/>
              </a:spcAft>
              <a:buNone/>
            </a:pPr>
            <a:endParaRPr sz="1000" dirty="0"/>
          </a:p>
        </p:txBody>
      </p:sp>
      <p:sp>
        <p:nvSpPr>
          <p:cNvPr id="17" name="Google Shape;208;p38">
            <a:extLst>
              <a:ext uri="{FF2B5EF4-FFF2-40B4-BE49-F238E27FC236}">
                <a16:creationId xmlns:a16="http://schemas.microsoft.com/office/drawing/2014/main" id="{1D6528D4-1C50-41A5-BA1B-B839DDD0AC8A}"/>
              </a:ext>
            </a:extLst>
          </p:cNvPr>
          <p:cNvSpPr/>
          <p:nvPr/>
        </p:nvSpPr>
        <p:spPr>
          <a:xfrm>
            <a:off x="85591" y="947116"/>
            <a:ext cx="1508977" cy="1851852"/>
          </a:xfrm>
          <a:prstGeom prst="foldedCorner">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build an intuitive app for the users</a:t>
            </a:r>
          </a:p>
          <a:p>
            <a:pPr marL="0" lvl="0" indent="0" algn="l" rtl="0">
              <a:spcBef>
                <a:spcPts val="0"/>
              </a:spcBef>
              <a:spcAft>
                <a:spcPts val="0"/>
              </a:spcAft>
              <a:buNone/>
            </a:pPr>
            <a:endParaRPr sz="1000" dirty="0"/>
          </a:p>
          <a:p>
            <a:pPr marL="0" lvl="0" indent="0" algn="l" rtl="0">
              <a:spcBef>
                <a:spcPts val="0"/>
              </a:spcBef>
              <a:spcAft>
                <a:spcPts val="0"/>
              </a:spcAft>
              <a:buNone/>
            </a:pPr>
            <a:endParaRPr sz="1000" dirty="0"/>
          </a:p>
        </p:txBody>
      </p:sp>
      <p:sp>
        <p:nvSpPr>
          <p:cNvPr id="18" name="Google Shape;208;p38">
            <a:extLst>
              <a:ext uri="{FF2B5EF4-FFF2-40B4-BE49-F238E27FC236}">
                <a16:creationId xmlns:a16="http://schemas.microsoft.com/office/drawing/2014/main" id="{E15285A2-52ED-4437-823C-08B3E9680E15}"/>
              </a:ext>
            </a:extLst>
          </p:cNvPr>
          <p:cNvSpPr/>
          <p:nvPr/>
        </p:nvSpPr>
        <p:spPr>
          <a:xfrm>
            <a:off x="7323323" y="943392"/>
            <a:ext cx="1508977" cy="1851852"/>
          </a:xfrm>
          <a:prstGeom prst="foldedCorner">
            <a:avLst>
              <a:gd name="adj" fmla="val 16667"/>
            </a:avLst>
          </a:prstGeom>
          <a:solidFill>
            <a:schemeClr val="accent5">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provide reslience to the back-end system?</a:t>
            </a:r>
          </a:p>
          <a:p>
            <a:pPr marL="0" lvl="0" indent="0" algn="l" rtl="0">
              <a:spcBef>
                <a:spcPts val="0"/>
              </a:spcBef>
              <a:spcAft>
                <a:spcPts val="0"/>
              </a:spcAft>
              <a:buNone/>
            </a:pPr>
            <a:endParaRPr sz="1000" dirty="0"/>
          </a:p>
          <a:p>
            <a:pPr marL="0" lvl="0" indent="0" algn="l" rtl="0">
              <a:spcBef>
                <a:spcPts val="0"/>
              </a:spcBef>
              <a:spcAft>
                <a:spcPts val="0"/>
              </a:spcAft>
              <a:buNone/>
            </a:pPr>
            <a:endParaRPr sz="1000" dirty="0"/>
          </a:p>
        </p:txBody>
      </p:sp>
      <p:sp>
        <p:nvSpPr>
          <p:cNvPr id="2" name="TextBox 1">
            <a:extLst>
              <a:ext uri="{FF2B5EF4-FFF2-40B4-BE49-F238E27FC236}">
                <a16:creationId xmlns:a16="http://schemas.microsoft.com/office/drawing/2014/main" id="{A3C15314-5845-4018-AA07-3720070CFC31}"/>
              </a:ext>
            </a:extLst>
          </p:cNvPr>
          <p:cNvSpPr txBox="1"/>
          <p:nvPr/>
        </p:nvSpPr>
        <p:spPr>
          <a:xfrm>
            <a:off x="1367758" y="3273398"/>
            <a:ext cx="5955565" cy="307777"/>
          </a:xfrm>
          <a:prstGeom prst="rect">
            <a:avLst/>
          </a:prstGeom>
          <a:noFill/>
        </p:spPr>
        <p:txBody>
          <a:bodyPr wrap="square" rtlCol="0">
            <a:spAutoFit/>
          </a:bodyPr>
          <a:lstStyle/>
          <a:p>
            <a:r>
              <a:rPr lang="en-US" dirty="0"/>
              <a:t>Mobile app and backend development</a:t>
            </a:r>
          </a:p>
        </p:txBody>
      </p:sp>
    </p:spTree>
    <p:extLst>
      <p:ext uri="{BB962C8B-B14F-4D97-AF65-F5344CB8AC3E}">
        <p14:creationId xmlns:p14="http://schemas.microsoft.com/office/powerpoint/2010/main" val="156193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8"/>
          <p:cNvSpPr txBox="1">
            <a:spLocks noGrp="1"/>
          </p:cNvSpPr>
          <p:nvPr>
            <p:ph type="title"/>
          </p:nvPr>
        </p:nvSpPr>
        <p:spPr>
          <a:xfrm>
            <a:off x="1922972" y="207469"/>
            <a:ext cx="2157250" cy="572700"/>
          </a:xfrm>
          <a:prstGeom prst="rect">
            <a:avLst/>
          </a:prstGeom>
        </p:spPr>
        <p:txBody>
          <a:bodyPr spcFirstLastPara="1" wrap="square" lIns="34275" tIns="34275" rIns="34275" bIns="34275" anchor="t" anchorCtr="0">
            <a:noAutofit/>
          </a:bodyPr>
          <a:lstStyle/>
          <a:p>
            <a:pPr marL="0" lvl="0" indent="0" algn="ctr" rtl="0">
              <a:spcBef>
                <a:spcPts val="0"/>
              </a:spcBef>
              <a:spcAft>
                <a:spcPts val="0"/>
              </a:spcAft>
              <a:buNone/>
            </a:pPr>
            <a:r>
              <a:rPr lang="en" sz="3200" dirty="0"/>
              <a:t>Theme</a:t>
            </a:r>
            <a:endParaRPr sz="3200" dirty="0"/>
          </a:p>
        </p:txBody>
      </p:sp>
      <p:sp>
        <p:nvSpPr>
          <p:cNvPr id="208" name="Google Shape;208;p38"/>
          <p:cNvSpPr/>
          <p:nvPr/>
        </p:nvSpPr>
        <p:spPr>
          <a:xfrm>
            <a:off x="925624" y="1003955"/>
            <a:ext cx="1508977" cy="1851852"/>
          </a:xfrm>
          <a:prstGeom prst="foldedCorner">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r>
              <a:rPr lang="en-US" sz="1000" dirty="0"/>
              <a:t>How might we provide different mechanism for user login?</a:t>
            </a:r>
          </a:p>
          <a:p>
            <a:pPr marL="0" lvl="0" indent="0" algn="l" rtl="0">
              <a:spcBef>
                <a:spcPts val="0"/>
              </a:spcBef>
              <a:spcAft>
                <a:spcPts val="0"/>
              </a:spcAft>
              <a:buNone/>
            </a:pPr>
            <a:endParaRPr sz="1000" dirty="0"/>
          </a:p>
          <a:p>
            <a:pPr marL="0" lvl="0" indent="0" algn="l" rtl="0">
              <a:spcBef>
                <a:spcPts val="0"/>
              </a:spcBef>
              <a:spcAft>
                <a:spcPts val="0"/>
              </a:spcAft>
              <a:buNone/>
            </a:pPr>
            <a:endParaRPr sz="1000" dirty="0"/>
          </a:p>
        </p:txBody>
      </p:sp>
      <p:sp>
        <p:nvSpPr>
          <p:cNvPr id="15" name="Google Shape;208;p38">
            <a:extLst>
              <a:ext uri="{FF2B5EF4-FFF2-40B4-BE49-F238E27FC236}">
                <a16:creationId xmlns:a16="http://schemas.microsoft.com/office/drawing/2014/main" id="{4ADDE99F-5CBB-470C-B657-AE8E44F3DB85}"/>
              </a:ext>
            </a:extLst>
          </p:cNvPr>
          <p:cNvSpPr/>
          <p:nvPr/>
        </p:nvSpPr>
        <p:spPr>
          <a:xfrm>
            <a:off x="2864704" y="1003955"/>
            <a:ext cx="1508977" cy="1851852"/>
          </a:xfrm>
          <a:prstGeom prst="foldedCorner">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t>How might we recover the forgot username and password options for login ?</a:t>
            </a:r>
          </a:p>
          <a:p>
            <a:pPr marL="0" lvl="0" indent="0" algn="l" rtl="0">
              <a:spcBef>
                <a:spcPts val="0"/>
              </a:spcBef>
              <a:spcAft>
                <a:spcPts val="0"/>
              </a:spcAft>
              <a:buNone/>
            </a:pPr>
            <a:endParaRPr sz="1000" dirty="0"/>
          </a:p>
          <a:p>
            <a:pPr marL="0" lvl="0" indent="0" algn="l" rtl="0">
              <a:spcBef>
                <a:spcPts val="0"/>
              </a:spcBef>
              <a:spcAft>
                <a:spcPts val="0"/>
              </a:spcAft>
              <a:buNone/>
            </a:pPr>
            <a:endParaRPr sz="1000" dirty="0"/>
          </a:p>
        </p:txBody>
      </p:sp>
      <p:sp>
        <p:nvSpPr>
          <p:cNvPr id="16" name="Google Shape;208;p38">
            <a:extLst>
              <a:ext uri="{FF2B5EF4-FFF2-40B4-BE49-F238E27FC236}">
                <a16:creationId xmlns:a16="http://schemas.microsoft.com/office/drawing/2014/main" id="{B844FFFA-7CDD-44DC-B2EA-35A772AE448C}"/>
              </a:ext>
            </a:extLst>
          </p:cNvPr>
          <p:cNvSpPr/>
          <p:nvPr/>
        </p:nvSpPr>
        <p:spPr>
          <a:xfrm>
            <a:off x="4803784" y="1003955"/>
            <a:ext cx="1508977" cy="1851852"/>
          </a:xfrm>
          <a:prstGeom prst="foldedCorner">
            <a:avLst>
              <a:gd name="adj" fmla="val 16667"/>
            </a:avLst>
          </a:prstGeom>
          <a:solidFill>
            <a:schemeClr val="accent5">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lang="en-US" sz="1000" dirty="0"/>
          </a:p>
          <a:p>
            <a:endParaRPr lang="en-US" sz="1000" dirty="0"/>
          </a:p>
          <a:p>
            <a:r>
              <a:rPr lang="en-US" sz="1000" dirty="0"/>
              <a:t>How  might we help user with secure login ?</a:t>
            </a:r>
          </a:p>
          <a:p>
            <a:pPr marL="0" lvl="0" indent="0" algn="l" rtl="0">
              <a:spcBef>
                <a:spcPts val="0"/>
              </a:spcBef>
              <a:spcAft>
                <a:spcPts val="0"/>
              </a:spcAft>
              <a:buNone/>
            </a:pPr>
            <a:endParaRPr sz="1000" dirty="0"/>
          </a:p>
          <a:p>
            <a:pPr marL="0" lvl="0" indent="0" algn="l" rtl="0">
              <a:spcBef>
                <a:spcPts val="0"/>
              </a:spcBef>
              <a:spcAft>
                <a:spcPts val="0"/>
              </a:spcAft>
              <a:buNone/>
            </a:pPr>
            <a:endParaRPr sz="1000" dirty="0"/>
          </a:p>
        </p:txBody>
      </p:sp>
      <p:sp>
        <p:nvSpPr>
          <p:cNvPr id="2" name="TextBox 1">
            <a:extLst>
              <a:ext uri="{FF2B5EF4-FFF2-40B4-BE49-F238E27FC236}">
                <a16:creationId xmlns:a16="http://schemas.microsoft.com/office/drawing/2014/main" id="{5F2C9614-5331-43AE-98EB-7E83311DB9CA}"/>
              </a:ext>
            </a:extLst>
          </p:cNvPr>
          <p:cNvSpPr txBox="1"/>
          <p:nvPr/>
        </p:nvSpPr>
        <p:spPr>
          <a:xfrm>
            <a:off x="1327868" y="3275937"/>
            <a:ext cx="4635610" cy="307777"/>
          </a:xfrm>
          <a:prstGeom prst="rect">
            <a:avLst/>
          </a:prstGeom>
          <a:noFill/>
        </p:spPr>
        <p:txBody>
          <a:bodyPr wrap="square" rtlCol="0">
            <a:spAutoFit/>
          </a:bodyPr>
          <a:lstStyle/>
          <a:p>
            <a:r>
              <a:rPr lang="en-US" dirty="0"/>
              <a:t>User login theme</a:t>
            </a:r>
          </a:p>
        </p:txBody>
      </p:sp>
    </p:spTree>
    <p:extLst>
      <p:ext uri="{BB962C8B-B14F-4D97-AF65-F5344CB8AC3E}">
        <p14:creationId xmlns:p14="http://schemas.microsoft.com/office/powerpoint/2010/main" val="2223423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8"/>
          <p:cNvSpPr txBox="1">
            <a:spLocks noGrp="1"/>
          </p:cNvSpPr>
          <p:nvPr>
            <p:ph type="title"/>
          </p:nvPr>
        </p:nvSpPr>
        <p:spPr>
          <a:xfrm>
            <a:off x="311700" y="216425"/>
            <a:ext cx="8520600" cy="572700"/>
          </a:xfrm>
          <a:prstGeom prst="rect">
            <a:avLst/>
          </a:prstGeom>
        </p:spPr>
        <p:txBody>
          <a:bodyPr spcFirstLastPara="1" wrap="square" lIns="34275" tIns="34275" rIns="34275" bIns="34275" anchor="t" anchorCtr="0">
            <a:noAutofit/>
          </a:bodyPr>
          <a:lstStyle/>
          <a:p>
            <a:pPr marL="0" lvl="0" indent="0" algn="l" rtl="0">
              <a:spcBef>
                <a:spcPts val="0"/>
              </a:spcBef>
              <a:spcAft>
                <a:spcPts val="0"/>
              </a:spcAft>
              <a:buNone/>
            </a:pPr>
            <a:r>
              <a:rPr lang="en" sz="3200" dirty="0"/>
              <a:t>Theme</a:t>
            </a:r>
            <a:endParaRPr sz="3200" dirty="0"/>
          </a:p>
        </p:txBody>
      </p:sp>
      <p:sp>
        <p:nvSpPr>
          <p:cNvPr id="207" name="Google Shape;207;p38"/>
          <p:cNvSpPr/>
          <p:nvPr/>
        </p:nvSpPr>
        <p:spPr>
          <a:xfrm>
            <a:off x="557197" y="1374322"/>
            <a:ext cx="1299860" cy="1851851"/>
          </a:xfrm>
          <a:prstGeom prst="foldedCorner">
            <a:avLst>
              <a:gd name="adj" fmla="val 16667"/>
            </a:avLst>
          </a:prstGeom>
          <a:solidFill>
            <a:srgbClr val="FFE5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a:t>How might we help Robot to seek help from operation teams intervention?</a:t>
            </a:r>
            <a:endParaRPr sz="1000" dirty="0"/>
          </a:p>
          <a:p>
            <a:pPr marL="0" lvl="0" indent="0" algn="l" rtl="0">
              <a:spcBef>
                <a:spcPts val="0"/>
              </a:spcBef>
              <a:spcAft>
                <a:spcPts val="0"/>
              </a:spcAft>
              <a:buNone/>
            </a:pPr>
            <a:endParaRPr sz="1000" dirty="0"/>
          </a:p>
        </p:txBody>
      </p:sp>
      <p:sp>
        <p:nvSpPr>
          <p:cNvPr id="2" name="TextBox 1">
            <a:extLst>
              <a:ext uri="{FF2B5EF4-FFF2-40B4-BE49-F238E27FC236}">
                <a16:creationId xmlns:a16="http://schemas.microsoft.com/office/drawing/2014/main" id="{905E91E1-DC3E-4F5A-9E03-325203C7EE03}"/>
              </a:ext>
            </a:extLst>
          </p:cNvPr>
          <p:cNvSpPr txBox="1"/>
          <p:nvPr/>
        </p:nvSpPr>
        <p:spPr>
          <a:xfrm>
            <a:off x="1423282" y="3578088"/>
            <a:ext cx="3673503" cy="338554"/>
          </a:xfrm>
          <a:prstGeom prst="rect">
            <a:avLst/>
          </a:prstGeom>
          <a:noFill/>
        </p:spPr>
        <p:txBody>
          <a:bodyPr wrap="square" rtlCol="0">
            <a:spAutoFit/>
          </a:bodyPr>
          <a:lstStyle/>
          <a:p>
            <a:r>
              <a:rPr lang="en-US" sz="1600" b="1" dirty="0"/>
              <a:t>Doordash autonomous delivery</a:t>
            </a:r>
          </a:p>
        </p:txBody>
      </p:sp>
      <p:sp>
        <p:nvSpPr>
          <p:cNvPr id="15" name="Google Shape;207;p38">
            <a:extLst>
              <a:ext uri="{FF2B5EF4-FFF2-40B4-BE49-F238E27FC236}">
                <a16:creationId xmlns:a16="http://schemas.microsoft.com/office/drawing/2014/main" id="{EA2AA0FF-6D7A-4375-8702-EF886DF8C37A}"/>
              </a:ext>
            </a:extLst>
          </p:cNvPr>
          <p:cNvSpPr/>
          <p:nvPr/>
        </p:nvSpPr>
        <p:spPr>
          <a:xfrm>
            <a:off x="2210020" y="1390169"/>
            <a:ext cx="1299860" cy="1851851"/>
          </a:xfrm>
          <a:prstGeom prst="foldedCorner">
            <a:avLst>
              <a:gd name="adj" fmla="val 16667"/>
            </a:avLst>
          </a:prstGeom>
          <a:solidFill>
            <a:srgbClr val="00B0F0"/>
          </a:solidFill>
          <a:ln w="9525" cap="flat" cmpd="sng">
            <a:solidFill>
              <a:schemeClr val="accent1">
                <a:lumMod val="60000"/>
                <a:lumOff val="40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a:t>How might we build best AI/ML model for the robot to make intelligent decision ?</a:t>
            </a:r>
            <a:endParaRPr sz="1000" dirty="0"/>
          </a:p>
          <a:p>
            <a:pPr marL="0" lvl="0" indent="0" algn="l" rtl="0">
              <a:spcBef>
                <a:spcPts val="0"/>
              </a:spcBef>
              <a:spcAft>
                <a:spcPts val="0"/>
              </a:spcAft>
              <a:buNone/>
            </a:pPr>
            <a:endParaRPr sz="1000" dirty="0"/>
          </a:p>
        </p:txBody>
      </p:sp>
      <p:sp>
        <p:nvSpPr>
          <p:cNvPr id="16" name="Google Shape;207;p38">
            <a:extLst>
              <a:ext uri="{FF2B5EF4-FFF2-40B4-BE49-F238E27FC236}">
                <a16:creationId xmlns:a16="http://schemas.microsoft.com/office/drawing/2014/main" id="{EA46C728-439E-42EA-B9A7-0EC482BFDF33}"/>
              </a:ext>
            </a:extLst>
          </p:cNvPr>
          <p:cNvSpPr/>
          <p:nvPr/>
        </p:nvSpPr>
        <p:spPr>
          <a:xfrm>
            <a:off x="3862843" y="1427578"/>
            <a:ext cx="1299860" cy="1851851"/>
          </a:xfrm>
          <a:prstGeom prst="foldedCorner">
            <a:avLst>
              <a:gd name="adj" fmla="val 16667"/>
            </a:avLst>
          </a:prstGeom>
          <a:solidFill>
            <a:srgbClr val="00B0F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a:t>How might we build re-routing feature in real-time?</a:t>
            </a:r>
            <a:endParaRPr sz="1000" dirty="0"/>
          </a:p>
          <a:p>
            <a:pPr marL="0" lvl="0" indent="0" algn="l" rtl="0">
              <a:spcBef>
                <a:spcPts val="0"/>
              </a:spcBef>
              <a:spcAft>
                <a:spcPts val="0"/>
              </a:spcAft>
              <a:buNone/>
            </a:pPr>
            <a:endParaRPr sz="1000" dirty="0"/>
          </a:p>
        </p:txBody>
      </p:sp>
      <p:sp>
        <p:nvSpPr>
          <p:cNvPr id="17" name="Google Shape;207;p38">
            <a:extLst>
              <a:ext uri="{FF2B5EF4-FFF2-40B4-BE49-F238E27FC236}">
                <a16:creationId xmlns:a16="http://schemas.microsoft.com/office/drawing/2014/main" id="{532F6965-F392-40DA-AE7C-55E7876E173D}"/>
              </a:ext>
            </a:extLst>
          </p:cNvPr>
          <p:cNvSpPr/>
          <p:nvPr/>
        </p:nvSpPr>
        <p:spPr>
          <a:xfrm>
            <a:off x="5515666" y="1446283"/>
            <a:ext cx="1299860" cy="1851851"/>
          </a:xfrm>
          <a:prstGeom prst="foldedCorner">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a:t>How might we help Robot to auto heal itself in case of failure?</a:t>
            </a:r>
            <a:endParaRPr sz="1000" dirty="0"/>
          </a:p>
          <a:p>
            <a:pPr marL="0" lvl="0" indent="0" algn="l" rtl="0">
              <a:spcBef>
                <a:spcPts val="0"/>
              </a:spcBef>
              <a:spcAft>
                <a:spcPts val="0"/>
              </a:spcAft>
              <a:buNone/>
            </a:pPr>
            <a:endParaRPr sz="1000" dirty="0"/>
          </a:p>
        </p:txBody>
      </p:sp>
      <p:sp>
        <p:nvSpPr>
          <p:cNvPr id="18" name="Google Shape;207;p38">
            <a:extLst>
              <a:ext uri="{FF2B5EF4-FFF2-40B4-BE49-F238E27FC236}">
                <a16:creationId xmlns:a16="http://schemas.microsoft.com/office/drawing/2014/main" id="{45F5C288-B8E4-40F1-85DB-4DF18646211A}"/>
              </a:ext>
            </a:extLst>
          </p:cNvPr>
          <p:cNvSpPr/>
          <p:nvPr/>
        </p:nvSpPr>
        <p:spPr>
          <a:xfrm>
            <a:off x="7168490" y="1446282"/>
            <a:ext cx="1299860" cy="1851851"/>
          </a:xfrm>
          <a:prstGeom prst="foldedCorner">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000" dirty="0"/>
              <a:t>How might we build anti collision algorithm ?</a:t>
            </a:r>
            <a:endParaRPr sz="1000" dirty="0"/>
          </a:p>
          <a:p>
            <a:pPr marL="0" lvl="0" indent="0" algn="l" rtl="0">
              <a:spcBef>
                <a:spcPts val="0"/>
              </a:spcBef>
              <a:spcAft>
                <a:spcPts val="0"/>
              </a:spcAft>
              <a:buNone/>
            </a:pPr>
            <a:endParaRPr sz="1000" dirty="0"/>
          </a:p>
        </p:txBody>
      </p:sp>
    </p:spTree>
    <p:extLst>
      <p:ext uri="{BB962C8B-B14F-4D97-AF65-F5344CB8AC3E}">
        <p14:creationId xmlns:p14="http://schemas.microsoft.com/office/powerpoint/2010/main" val="1335625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3"/>
          <p:cNvSpPr txBox="1">
            <a:spLocks noGrp="1"/>
          </p:cNvSpPr>
          <p:nvPr>
            <p:ph type="title"/>
          </p:nvPr>
        </p:nvSpPr>
        <p:spPr>
          <a:xfrm>
            <a:off x="457200" y="1295400"/>
            <a:ext cx="8229600" cy="1390800"/>
          </a:xfrm>
          <a:prstGeom prst="rect">
            <a:avLst/>
          </a:prstGeom>
          <a:noFill/>
          <a:ln>
            <a:noFill/>
          </a:ln>
        </p:spPr>
        <p:txBody>
          <a:bodyPr spcFirstLastPara="1" wrap="square" lIns="0" tIns="0" rIns="0" bIns="0" anchor="ctr" anchorCtr="0">
            <a:noAutofit/>
          </a:bodyPr>
          <a:lstStyle/>
          <a:p>
            <a:pPr marL="0" marR="0" lvl="0" indent="0" algn="l" rtl="0">
              <a:lnSpc>
                <a:spcPct val="120000"/>
              </a:lnSpc>
              <a:spcBef>
                <a:spcPts val="0"/>
              </a:spcBef>
              <a:spcAft>
                <a:spcPts val="0"/>
              </a:spcAft>
              <a:buClr>
                <a:srgbClr val="FFFFFF"/>
              </a:buClr>
              <a:buFont typeface="Open Sans"/>
              <a:buNone/>
            </a:pPr>
            <a:r>
              <a:rPr lang="en"/>
              <a:t>Define</a:t>
            </a:r>
            <a:endParaRPr sz="500"/>
          </a:p>
        </p:txBody>
      </p:sp>
      <p:sp>
        <p:nvSpPr>
          <p:cNvPr id="256" name="Google Shape;256;p43"/>
          <p:cNvSpPr txBox="1"/>
          <p:nvPr/>
        </p:nvSpPr>
        <p:spPr>
          <a:xfrm>
            <a:off x="491150" y="2275450"/>
            <a:ext cx="7169100" cy="927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FFFFFF"/>
                </a:solidFill>
                <a:latin typeface="Open Sans"/>
                <a:ea typeface="Open Sans"/>
                <a:cs typeface="Open Sans"/>
                <a:sym typeface="Open Sans"/>
              </a:rPr>
              <a:t>With an understanding of the problem space, create focus and align on specific outcomes for the Design Sprint </a:t>
            </a:r>
            <a:endParaRPr>
              <a:solidFill>
                <a:srgbClr val="FFFFFF"/>
              </a:solidFill>
              <a:latin typeface="Open Sans"/>
              <a:ea typeface="Open Sans"/>
              <a:cs typeface="Open Sans"/>
              <a:sym typeface="Open Sans"/>
            </a:endParaRPr>
          </a:p>
        </p:txBody>
      </p:sp>
    </p:spTree>
  </p:cSld>
  <p:clrMapOvr>
    <a:masterClrMapping/>
  </p:clrMapOvr>
  <p:transition>
    <p:fade thruBlk="1"/>
  </p:transition>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dacity Template 16x9">
  <a:themeElements>
    <a:clrScheme name="White">
      <a:dk1>
        <a:srgbClr val="2E3D49"/>
      </a:dk1>
      <a:lt1>
        <a:srgbClr val="7D97AD"/>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14619</TotalTime>
  <Words>2703</Words>
  <Application>Microsoft Office PowerPoint</Application>
  <PresentationFormat>On-screen Show (16:9)</PresentationFormat>
  <Paragraphs>270</Paragraphs>
  <Slides>30</Slides>
  <Notes>22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30</vt:i4>
      </vt:variant>
    </vt:vector>
  </HeadingPairs>
  <TitlesOfParts>
    <vt:vector size="35" baseType="lpstr">
      <vt:lpstr>Arial</vt:lpstr>
      <vt:lpstr>Wingdings</vt:lpstr>
      <vt:lpstr>Open Sans</vt:lpstr>
      <vt:lpstr>Simple Light</vt:lpstr>
      <vt:lpstr>Udacity Template 16x9</vt:lpstr>
      <vt:lpstr>DoorDash™</vt:lpstr>
      <vt:lpstr>Set the stage</vt:lpstr>
      <vt:lpstr>Initial PRD</vt:lpstr>
      <vt:lpstr>Understand</vt:lpstr>
      <vt:lpstr>How Might We</vt:lpstr>
      <vt:lpstr>Theme App and backend development</vt:lpstr>
      <vt:lpstr>Theme</vt:lpstr>
      <vt:lpstr>Theme</vt:lpstr>
      <vt:lpstr>Define</vt:lpstr>
      <vt:lpstr>Smart end-to-end automated food delivery system!</vt:lpstr>
      <vt:lpstr>Success Metrics</vt:lpstr>
      <vt:lpstr>Sketch</vt:lpstr>
      <vt:lpstr>Mobile app and backend development</vt:lpstr>
      <vt:lpstr>Order delivery flow by Doordash robot</vt:lpstr>
      <vt:lpstr>Decide</vt:lpstr>
      <vt:lpstr>Decision</vt:lpstr>
      <vt:lpstr>Prototype</vt:lpstr>
      <vt:lpstr>Storyboard -Dashdoor</vt:lpstr>
      <vt:lpstr>Storyboard Dashdoor – Contd…</vt:lpstr>
      <vt:lpstr>Storyboard Dashdoor – Contd…</vt:lpstr>
      <vt:lpstr>Prototype</vt:lpstr>
      <vt:lpstr>Validate</vt:lpstr>
      <vt:lpstr>Doordash delivery system</vt:lpstr>
      <vt:lpstr>Dashdoor :Interview Sessions</vt:lpstr>
      <vt:lpstr>User Testing: Participant 1 Key Findings</vt:lpstr>
      <vt:lpstr>Participant 1:  Interview Notes</vt:lpstr>
      <vt:lpstr>User Testing: Participant 2 Key Findings</vt:lpstr>
      <vt:lpstr>Participant 2:  Interview Notes</vt:lpstr>
      <vt:lpstr>Handoff</vt:lpstr>
      <vt:lpstr>Updated PRD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NAME]</dc:title>
  <dc:creator>Srinivas R Katti</dc:creator>
  <cp:lastModifiedBy>Srinivas R Katti</cp:lastModifiedBy>
  <cp:revision>79</cp:revision>
  <dcterms:modified xsi:type="dcterms:W3CDTF">2021-07-11T21:33:21Z</dcterms:modified>
</cp:coreProperties>
</file>