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F5518-420C-4ACB-B908-03EE86DB9FD5}" v="55" dt="2021-09-07T18:36:38.571"/>
    <p1510:client id="{A9305DB6-2E4A-431C-AB55-AE04AAAB5ED2}" v="6" dt="2021-09-07T19:25:14.293"/>
    <p1510:client id="{EF10D1D3-7B64-4850-9F5C-CC9C42197413}" v="528" dt="2021-09-07T19:12:35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6659" y="3237118"/>
            <a:ext cx="8970980" cy="1448958"/>
          </a:xfrm>
        </p:spPr>
        <p:txBody>
          <a:bodyPr anchor="b">
            <a:normAutofit/>
          </a:bodyPr>
          <a:lstStyle/>
          <a:p>
            <a:pPr algn="l"/>
            <a:r>
              <a:rPr lang="ru-RU" sz="3200" dirty="0">
                <a:ea typeface="+mj-lt"/>
                <a:cs typeface="+mj-lt"/>
              </a:rPr>
              <a:t>Разработка Web-приложения, содержащего информацию о слабоалкогольных напитках(пиве), с использованием баз данных</a:t>
            </a:r>
            <a:endParaRPr lang="ru-RU" sz="3200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7013" y="4978283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000" dirty="0">
                <a:ea typeface="+mn-lt"/>
                <a:cs typeface="+mn-lt"/>
              </a:rPr>
              <a:t>Студент:   Герасименко Е.В.</a:t>
            </a:r>
            <a:endParaRPr lang="ru-RU" sz="2000" dirty="0">
              <a:cs typeface="Calibri"/>
            </a:endParaRPr>
          </a:p>
          <a:p>
            <a:pPr algn="l"/>
            <a:r>
              <a:rPr lang="ru-RU" sz="2000" dirty="0">
                <a:ea typeface="+mn-lt"/>
                <a:cs typeface="+mn-lt"/>
              </a:rPr>
              <a:t>Руководитель:   Романова Т.Н.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E210A2-3FA2-4CC6-AF75-B302865E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50" y="894505"/>
            <a:ext cx="1195087" cy="1413318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46133B4B-7CE0-4F25-8E45-9422758746D0}"/>
              </a:ext>
            </a:extLst>
          </p:cNvPr>
          <p:cNvSpPr txBox="1"/>
          <p:nvPr/>
        </p:nvSpPr>
        <p:spPr>
          <a:xfrm>
            <a:off x="3007490" y="991564"/>
            <a:ext cx="6128795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latin typeface="Calibri Light"/>
                <a:cs typeface="Arial"/>
              </a:rPr>
              <a:t>Министерство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науки</a:t>
            </a:r>
            <a:r>
              <a:rPr lang="en-US" sz="1200" b="1" dirty="0">
                <a:latin typeface="Calibri Light"/>
                <a:cs typeface="Arial"/>
              </a:rPr>
              <a:t> и </a:t>
            </a:r>
            <a:r>
              <a:rPr lang="en-US" sz="1200" b="1" dirty="0" err="1">
                <a:latin typeface="Calibri Light"/>
                <a:cs typeface="Arial"/>
              </a:rPr>
              <a:t>высшего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образования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Российской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Федерации</a:t>
            </a:r>
            <a:endParaRPr lang="en-US" dirty="0" err="1">
              <a:latin typeface="Calibri Light"/>
              <a:cs typeface="Arial"/>
            </a:endParaRPr>
          </a:p>
          <a:p>
            <a:pPr algn="ctr"/>
            <a:r>
              <a:rPr lang="en-US" sz="1200" b="1" dirty="0" err="1">
                <a:latin typeface="Calibri Light"/>
                <a:cs typeface="Arial"/>
              </a:rPr>
              <a:t>Федеральное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государственное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бюджетное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образовательное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учреждение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endParaRPr lang="en-US">
              <a:latin typeface="Calibri Light"/>
              <a:cs typeface="Arial"/>
            </a:endParaRPr>
          </a:p>
          <a:p>
            <a:pPr algn="ctr"/>
            <a:r>
              <a:rPr lang="en-US" sz="1200" b="1" dirty="0" err="1">
                <a:latin typeface="Calibri Light"/>
                <a:cs typeface="Arial"/>
              </a:rPr>
              <a:t>высшего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образования</a:t>
            </a:r>
            <a:endParaRPr lang="en-US" dirty="0" err="1">
              <a:latin typeface="Calibri Light"/>
              <a:cs typeface="Arial"/>
            </a:endParaRPr>
          </a:p>
          <a:p>
            <a:pPr algn="ctr"/>
            <a:r>
              <a:rPr lang="en-US" sz="1200" b="1" dirty="0">
                <a:latin typeface="Calibri Light"/>
                <a:cs typeface="Arial"/>
              </a:rPr>
              <a:t>«</a:t>
            </a:r>
            <a:r>
              <a:rPr lang="en-US" sz="1200" b="1" dirty="0" err="1">
                <a:latin typeface="Calibri Light"/>
                <a:cs typeface="Arial"/>
              </a:rPr>
              <a:t>Московский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государственный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технический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университетимени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endParaRPr lang="en-US">
              <a:latin typeface="Calibri Light"/>
              <a:cs typeface="Arial"/>
            </a:endParaRPr>
          </a:p>
          <a:p>
            <a:pPr algn="ctr"/>
            <a:r>
              <a:rPr lang="en-US" sz="1200" b="1" dirty="0">
                <a:latin typeface="Calibri Light"/>
                <a:cs typeface="Arial"/>
              </a:rPr>
              <a:t>Н.Э. </a:t>
            </a:r>
            <a:r>
              <a:rPr lang="en-US" sz="1200" b="1" dirty="0" err="1">
                <a:latin typeface="Calibri Light"/>
                <a:cs typeface="Arial"/>
              </a:rPr>
              <a:t>Баумана</a:t>
            </a:r>
            <a:endParaRPr lang="en-US" dirty="0" err="1">
              <a:latin typeface="Calibri Light"/>
              <a:cs typeface="Arial"/>
            </a:endParaRPr>
          </a:p>
          <a:p>
            <a:pPr algn="ctr"/>
            <a:r>
              <a:rPr lang="en-US" sz="1200" b="1" dirty="0">
                <a:latin typeface="Calibri Light"/>
                <a:cs typeface="Arial"/>
              </a:rPr>
              <a:t>(</a:t>
            </a:r>
            <a:r>
              <a:rPr lang="en-US" sz="1200" b="1" dirty="0" err="1">
                <a:latin typeface="Calibri Light"/>
                <a:cs typeface="Arial"/>
              </a:rPr>
              <a:t>национальный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исследовательский</a:t>
            </a:r>
            <a:r>
              <a:rPr lang="en-US" sz="1200" b="1" dirty="0">
                <a:latin typeface="Calibri Light"/>
                <a:cs typeface="Arial"/>
              </a:rPr>
              <a:t> </a:t>
            </a:r>
            <a:r>
              <a:rPr lang="en-US" sz="1200" b="1" dirty="0" err="1">
                <a:latin typeface="Calibri Light"/>
                <a:cs typeface="Arial"/>
              </a:rPr>
              <a:t>университет</a:t>
            </a:r>
            <a:r>
              <a:rPr lang="en-US" sz="1200" b="1" dirty="0">
                <a:latin typeface="Calibri Light"/>
                <a:cs typeface="Arial"/>
              </a:rPr>
              <a:t>)»</a:t>
            </a:r>
            <a:endParaRPr lang="en-US" dirty="0">
              <a:latin typeface="Calibri Light"/>
              <a:cs typeface="Arial"/>
            </a:endParaRPr>
          </a:p>
          <a:p>
            <a:pPr algn="ctr"/>
            <a:r>
              <a:rPr lang="en-US" sz="1200" b="1" dirty="0">
                <a:latin typeface="Calibri Light"/>
                <a:cs typeface="Arial"/>
              </a:rPr>
              <a:t>(МГТУ </a:t>
            </a:r>
            <a:r>
              <a:rPr lang="en-US" sz="1200" b="1" dirty="0" err="1">
                <a:latin typeface="Calibri Light"/>
                <a:cs typeface="Arial"/>
              </a:rPr>
              <a:t>им</a:t>
            </a:r>
            <a:r>
              <a:rPr lang="en-US" sz="1200" b="1" dirty="0">
                <a:latin typeface="Calibri Light"/>
                <a:cs typeface="Arial"/>
              </a:rPr>
              <a:t>. Н.Э. </a:t>
            </a:r>
            <a:r>
              <a:rPr lang="en-US" sz="1200" b="1" dirty="0" err="1">
                <a:latin typeface="Calibri Light"/>
                <a:cs typeface="Arial"/>
              </a:rPr>
              <a:t>Баумана</a:t>
            </a:r>
            <a:r>
              <a:rPr lang="en-US" sz="1200" b="1" dirty="0">
                <a:latin typeface="Calibri Light"/>
                <a:cs typeface="Arial"/>
              </a:rPr>
              <a:t>)</a:t>
            </a:r>
            <a:endParaRPr lang="en-US">
              <a:latin typeface="Calibri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4D7A9-636E-4850-8E73-38002E9D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Цель и задачи</a:t>
            </a:r>
            <a:endParaRPr lang="ru-RU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8D9D4-E0A8-4808-AFE0-6A2952F5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ea typeface="+mn-lt"/>
                <a:cs typeface="+mn-lt"/>
              </a:rPr>
              <a:t>Цель курсовой работы – разработать приложение содержащее информацию о пиве, с использованием баз данных.</a:t>
            </a:r>
            <a:endParaRPr lang="ru-RU" sz="2400">
              <a:cs typeface="Calibri" panose="020F0502020204030204"/>
            </a:endParaRPr>
          </a:p>
          <a:p>
            <a:endParaRPr lang="ru-RU" sz="2400"/>
          </a:p>
          <a:p>
            <a:pPr marL="0" indent="0">
              <a:buNone/>
            </a:pPr>
            <a:r>
              <a:rPr lang="ru-RU" sz="2400">
                <a:ea typeface="+mn-lt"/>
                <a:cs typeface="+mn-lt"/>
              </a:rPr>
              <a:t>Для достижения цели поставлены следующие задачи:</a:t>
            </a:r>
            <a:endParaRPr lang="ru-RU" sz="2400">
              <a:cs typeface="Calibri" panose="020F0502020204030204"/>
            </a:endParaRPr>
          </a:p>
          <a:p>
            <a:r>
              <a:rPr lang="ru-RU" sz="2400">
                <a:ea typeface="+mn-lt"/>
                <a:cs typeface="+mn-lt"/>
              </a:rPr>
              <a:t>    формализовать задание, определить необходимый функционал;</a:t>
            </a:r>
            <a:endParaRPr lang="ru-RU" sz="2400">
              <a:cs typeface="Calibri" panose="020F0502020204030204"/>
            </a:endParaRPr>
          </a:p>
          <a:p>
            <a:r>
              <a:rPr lang="ru-RU" sz="2400">
                <a:ea typeface="+mn-lt"/>
                <a:cs typeface="+mn-lt"/>
              </a:rPr>
              <a:t>    провести анализ существующих СУБД; </a:t>
            </a:r>
            <a:endParaRPr lang="ru-RU" sz="2400"/>
          </a:p>
          <a:p>
            <a:r>
              <a:rPr lang="ru-RU" sz="2400">
                <a:ea typeface="+mn-lt"/>
                <a:cs typeface="+mn-lt"/>
              </a:rPr>
              <a:t>    описать структуру базы данных, включая объекты, из которых она состоит;</a:t>
            </a:r>
            <a:endParaRPr lang="ru-RU" sz="2400"/>
          </a:p>
          <a:p>
            <a:r>
              <a:rPr lang="ru-RU" sz="2400">
                <a:ea typeface="+mn-lt"/>
                <a:cs typeface="+mn-lt"/>
              </a:rPr>
              <a:t>    спроектировать приложение для доступа к БД;</a:t>
            </a:r>
            <a:endParaRPr lang="ru-RU" sz="2400"/>
          </a:p>
          <a:p>
            <a:r>
              <a:rPr lang="ru-RU" sz="2400">
                <a:ea typeface="+mn-lt"/>
                <a:cs typeface="+mn-lt"/>
              </a:rPr>
              <a:t>    разработать приложение, которое позволит добавлять и использовать данные о пиве, редактировать информацию о пользователях.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61483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5E983-119A-4D13-8C94-18C3E4B9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874" y="2832728"/>
            <a:ext cx="4932162" cy="119109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Use-case</a:t>
            </a:r>
            <a:r>
              <a:rPr lang="ru-RU" dirty="0">
                <a:ea typeface="+mj-lt"/>
                <a:cs typeface="+mj-lt"/>
              </a:rPr>
              <a:t> диаграмма</a:t>
            </a:r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B87BC96-5D24-41BB-BCA8-2042AF73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9" y="123195"/>
            <a:ext cx="5718674" cy="66099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486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0478-3152-470C-B4E8-720F2969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 данных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F658BB3-87FD-4B13-8749-C1FE04D7D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05682"/>
              </p:ext>
            </p:extLst>
          </p:nvPr>
        </p:nvGraphicFramePr>
        <p:xfrm>
          <a:off x="545238" y="946557"/>
          <a:ext cx="7608305" cy="50358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54793">
                  <a:extLst>
                    <a:ext uri="{9D8B030D-6E8A-4147-A177-3AD203B41FA5}">
                      <a16:colId xmlns:a16="http://schemas.microsoft.com/office/drawing/2014/main" val="3063201566"/>
                    </a:ext>
                  </a:extLst>
                </a:gridCol>
                <a:gridCol w="2976633">
                  <a:extLst>
                    <a:ext uri="{9D8B030D-6E8A-4147-A177-3AD203B41FA5}">
                      <a16:colId xmlns:a16="http://schemas.microsoft.com/office/drawing/2014/main" val="2987676294"/>
                    </a:ext>
                  </a:extLst>
                </a:gridCol>
                <a:gridCol w="2876879">
                  <a:extLst>
                    <a:ext uri="{9D8B030D-6E8A-4147-A177-3AD203B41FA5}">
                      <a16:colId xmlns:a16="http://schemas.microsoft.com/office/drawing/2014/main" val="3796256972"/>
                    </a:ext>
                  </a:extLst>
                </a:gridCol>
              </a:tblGrid>
              <a:tr h="418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Модель данных</a:t>
                      </a:r>
                    </a:p>
                  </a:txBody>
                  <a:tcPr marL="172237" marR="78959" marT="86119" marB="86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Плюсы</a:t>
                      </a:r>
                    </a:p>
                  </a:txBody>
                  <a:tcPr marL="172237" marR="78959" marT="86119" marB="86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Минусы</a:t>
                      </a:r>
                    </a:p>
                  </a:txBody>
                  <a:tcPr marL="172237" marR="78959" marT="86119" marB="86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36397"/>
                  </a:ext>
                </a:extLst>
              </a:tr>
              <a:tr h="1469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Иерархическая</a:t>
                      </a: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Простота организации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Быстрый доступ к информации</a:t>
                      </a:r>
                      <a:endParaRPr lang="ru-RU" sz="14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Избыточность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Подходит не для всех предметных областей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При изменении структуры требуется изменение программного обеспечения</a:t>
                      </a:r>
                      <a:endParaRPr lang="ru-RU" sz="14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457653"/>
                  </a:ext>
                </a:extLst>
              </a:tr>
              <a:tr h="8386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Сетевая </a:t>
                      </a: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Быстрый доступ к информации </a:t>
                      </a:r>
                      <a:r>
                        <a:rPr lang="ru-RU" sz="14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бд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Простота реализации</a:t>
                      </a:r>
                      <a:endParaRPr lang="ru-RU" sz="14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При изменении информации требуется изменение программного обеспечения.</a:t>
                      </a:r>
                      <a:endParaRPr lang="ru-RU" sz="14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14289"/>
                  </a:ext>
                </a:extLst>
              </a:tr>
              <a:tr h="23096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Реляционная</a:t>
                      </a: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Информация в простой и понятной форме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Независимость данных от изменения в прикладной программе при изменении.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Нет необходимости полностью знать организацию БД</a:t>
                      </a:r>
                    </a:p>
                    <a:p>
                      <a:pPr fontAlgn="t"/>
                      <a:br>
                        <a:rPr lang="ru-RU" sz="1400" cap="none" spc="0" dirty="0">
                          <a:solidFill>
                            <a:srgbClr val="404040"/>
                          </a:solidFill>
                          <a:effectLst/>
                        </a:rPr>
                      </a:br>
                      <a:endParaRPr lang="ru-RU" sz="1400" cap="none" spc="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Медленный доступ к данным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Большой объем памяти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Трудность в переводе в таблицу сложных отношений.</a:t>
                      </a:r>
                      <a:endParaRPr lang="ru-RU" sz="14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237" marR="78959" marT="86119" marB="8611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6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5FBA-6E80-48D1-92AB-4FD323FC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991" y="2765493"/>
            <a:ext cx="4237397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Диаграмма “сущность-связь”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61455BD-2DFF-42EB-B107-A7787406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52" y="325150"/>
            <a:ext cx="6290174" cy="63853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16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D425-DD07-4E21-87A8-9C98CBB4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Выбор СУБД 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331A830-8D13-4889-B2D5-B44201516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023002"/>
              </p:ext>
            </p:extLst>
          </p:nvPr>
        </p:nvGraphicFramePr>
        <p:xfrm>
          <a:off x="545238" y="1781759"/>
          <a:ext cx="7608306" cy="33654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07520">
                  <a:extLst>
                    <a:ext uri="{9D8B030D-6E8A-4147-A177-3AD203B41FA5}">
                      <a16:colId xmlns:a16="http://schemas.microsoft.com/office/drawing/2014/main" val="1821935374"/>
                    </a:ext>
                  </a:extLst>
                </a:gridCol>
                <a:gridCol w="2289323">
                  <a:extLst>
                    <a:ext uri="{9D8B030D-6E8A-4147-A177-3AD203B41FA5}">
                      <a16:colId xmlns:a16="http://schemas.microsoft.com/office/drawing/2014/main" val="3814966320"/>
                    </a:ext>
                  </a:extLst>
                </a:gridCol>
                <a:gridCol w="1737507">
                  <a:extLst>
                    <a:ext uri="{9D8B030D-6E8A-4147-A177-3AD203B41FA5}">
                      <a16:colId xmlns:a16="http://schemas.microsoft.com/office/drawing/2014/main" val="1928988734"/>
                    </a:ext>
                  </a:extLst>
                </a:gridCol>
                <a:gridCol w="1373956">
                  <a:extLst>
                    <a:ext uri="{9D8B030D-6E8A-4147-A177-3AD203B41FA5}">
                      <a16:colId xmlns:a16="http://schemas.microsoft.com/office/drawing/2014/main" val="1778236949"/>
                    </a:ext>
                  </a:extLst>
                </a:gridCol>
              </a:tblGrid>
              <a:tr h="9223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249292" marR="353850" marT="124646" marB="1246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Бесплатная лицензия</a:t>
                      </a:r>
                    </a:p>
                  </a:txBody>
                  <a:tcPr marL="249292" marR="353850" marT="124646" marB="1246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Опыт работы</a:t>
                      </a:r>
                    </a:p>
                  </a:txBody>
                  <a:tcPr marL="249292" marR="353850" marT="124646" marB="1246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ORM</a:t>
                      </a:r>
                    </a:p>
                  </a:txBody>
                  <a:tcPr marL="249292" marR="353850" marT="124646" marB="1246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3287"/>
                  </a:ext>
                </a:extLst>
              </a:tr>
              <a:tr h="6107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2000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Oracle</a:t>
                      </a:r>
                      <a:r>
                        <a:rPr lang="af-ZA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8544"/>
                  </a:ext>
                </a:extLst>
              </a:tr>
              <a:tr h="6107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2000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SQLite</a:t>
                      </a:r>
                      <a:r>
                        <a:rPr lang="af-ZA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080867"/>
                  </a:ext>
                </a:extLst>
              </a:tr>
              <a:tr h="6107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2000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PostgreSQL</a:t>
                      </a:r>
                      <a:r>
                        <a:rPr lang="af-ZA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46399"/>
                  </a:ext>
                </a:extLst>
              </a:tr>
              <a:tr h="6107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2000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MongoDB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249292" marR="306670" marT="124646" marB="1246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4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2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9F723-FC00-4AFF-8FA0-AB7BA2AA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Диаграмма базы данных</a:t>
            </a:r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FF71577-3933-4195-B117-5F6FD529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2" y="1179335"/>
            <a:ext cx="8090156" cy="4290139"/>
          </a:xfrm>
          <a:prstGeom prst="rect">
            <a:avLst/>
          </a:prstGeom>
        </p:spPr>
      </p:pic>
      <p:sp>
        <p:nvSpPr>
          <p:cNvPr id="60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73F93-EC30-4C29-8921-8958B7B6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Стек технологий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25A416C-3164-47F4-A14E-1DCE2E5B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494107"/>
            <a:ext cx="2507107" cy="258464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8E50C76-5DEB-42C7-8D67-DBA4DF3F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AD0F305-5AAB-423D-904E-9048A0992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9C42506-71A4-47A6-A724-B9ECB1E7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219" y="1352590"/>
            <a:ext cx="2515016" cy="86768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88E38-E222-4EAC-B081-E335DFA000B7}"/>
              </a:ext>
            </a:extLst>
          </p:cNvPr>
          <p:cNvSpPr txBox="1"/>
          <p:nvPr/>
        </p:nvSpPr>
        <p:spPr>
          <a:xfrm>
            <a:off x="5162719" y="3930305"/>
            <a:ext cx="6586915" cy="24372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Python</a:t>
            </a:r>
            <a:endParaRPr lang="ru-RU" dirty="0">
              <a:cs typeface="Calibri" panose="020F0502020204030204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Библиотеки</a:t>
            </a:r>
            <a:r>
              <a:rPr lang="en-US" sz="2000" dirty="0"/>
              <a:t>: Django, psycopg2</a:t>
            </a:r>
            <a:endParaRPr lang="en-US" sz="2000" dirty="0">
              <a:cs typeface="Calibri" panose="020F0502020204030204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PostgreSQL</a:t>
            </a:r>
            <a:endParaRPr lang="en-US" sz="2000" dirty="0">
              <a:cs typeface="Calibri" panose="020F0502020204030204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Bootstrap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6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5DA08-6476-401E-90CE-9BBA45B7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u-RU" sz="5200">
                <a:ea typeface="+mj-lt"/>
                <a:cs typeface="+mj-lt"/>
              </a:rPr>
              <a:t>Заключение</a:t>
            </a:r>
            <a:endParaRPr lang="ru-RU" sz="5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7442D-4B82-494E-8546-FB274B15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953" y="937369"/>
            <a:ext cx="5308000" cy="51624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1600" dirty="0">
                <a:ea typeface="+mn-lt"/>
                <a:cs typeface="+mn-lt"/>
              </a:rPr>
              <a:t>В ходе проделанной работы были проанализированы основные принципы реляционных баз данных и реляционные СУБД. Спроектирована база данных, состоящая из нескольких сущностей. С помощью выбранных технологий было реализовано приложение для взаимодействия с базой данных.</a:t>
            </a:r>
            <a:endParaRPr lang="ru-RU" sz="1600" dirty="0">
              <a:cs typeface="Calibri"/>
            </a:endParaRPr>
          </a:p>
          <a:p>
            <a:endParaRPr lang="ru-RU" sz="1600" dirty="0">
              <a:cs typeface="Calibri"/>
            </a:endParaRPr>
          </a:p>
          <a:p>
            <a:pPr marL="0" indent="0">
              <a:buNone/>
            </a:pPr>
            <a:r>
              <a:rPr lang="ru-RU" sz="1600" dirty="0">
                <a:ea typeface="+mn-lt"/>
                <a:cs typeface="+mn-lt"/>
              </a:rPr>
              <a:t>В результате проделанной работы:</a:t>
            </a:r>
            <a:endParaRPr lang="ru-RU" sz="1600" dirty="0">
              <a:cs typeface="Calibri" panose="020F0502020204030204"/>
            </a:endParaRPr>
          </a:p>
          <a:p>
            <a:pPr marL="457200" indent="-457200"/>
            <a:r>
              <a:rPr lang="ru-RU" sz="1600" dirty="0">
                <a:ea typeface="+mn-lt"/>
                <a:cs typeface="+mn-lt"/>
              </a:rPr>
              <a:t>формализована задача, определен необходимый функционал;</a:t>
            </a:r>
          </a:p>
          <a:p>
            <a:pPr marL="457200" indent="-457200"/>
            <a:r>
              <a:rPr lang="ru-RU" sz="1600" dirty="0">
                <a:ea typeface="+mn-lt"/>
                <a:cs typeface="+mn-lt"/>
              </a:rPr>
              <a:t>проведён анализ инструментов, необходимых для проектирования и разработки приложения, в результате которого были выбраны СУБД </a:t>
            </a:r>
            <a:r>
              <a:rPr lang="ru-RU" sz="1600" dirty="0" err="1">
                <a:ea typeface="+mn-lt"/>
                <a:cs typeface="+mn-lt"/>
              </a:rPr>
              <a:t>PostgreSQL</a:t>
            </a:r>
            <a:r>
              <a:rPr lang="ru-RU" sz="1600" dirty="0">
                <a:ea typeface="+mn-lt"/>
                <a:cs typeface="+mn-lt"/>
              </a:rPr>
              <a:t> и фреймворк </a:t>
            </a:r>
            <a:r>
              <a:rPr lang="ru-RU" sz="1600" dirty="0" err="1">
                <a:ea typeface="+mn-lt"/>
                <a:cs typeface="+mn-lt"/>
              </a:rPr>
              <a:t>Django</a:t>
            </a:r>
            <a:r>
              <a:rPr lang="ru-RU" sz="1600" dirty="0">
                <a:ea typeface="+mn-lt"/>
                <a:cs typeface="+mn-lt"/>
              </a:rPr>
              <a:t>;</a:t>
            </a:r>
            <a:endParaRPr lang="ru-RU" sz="1600" dirty="0">
              <a:cs typeface="Calibri" panose="020F0502020204030204"/>
            </a:endParaRPr>
          </a:p>
          <a:p>
            <a:pPr marL="457200" indent="-457200"/>
            <a:r>
              <a:rPr lang="ru-RU" sz="1600" dirty="0">
                <a:ea typeface="+mn-lt"/>
                <a:cs typeface="+mn-lt"/>
              </a:rPr>
              <a:t>описана структуру базы данных, включая объекты, из которых она состоит;</a:t>
            </a:r>
          </a:p>
          <a:p>
            <a:pPr marL="457200" indent="-457200"/>
            <a:r>
              <a:rPr lang="ru-RU" sz="1600" dirty="0">
                <a:ea typeface="+mn-lt"/>
                <a:cs typeface="+mn-lt"/>
              </a:rPr>
              <a:t>с помощью выбранных средств была создана платформа для оценивания пива и поиска по определенным критериям.</a:t>
            </a:r>
            <a:endParaRPr lang="ru-RU" sz="1600" dirty="0">
              <a:cs typeface="Calibri"/>
            </a:endParaRPr>
          </a:p>
          <a:p>
            <a:endParaRPr lang="ru-RU" sz="1600" dirty="0">
              <a:cs typeface="Calibri"/>
            </a:endParaRPr>
          </a:p>
          <a:p>
            <a:pPr marL="0" indent="0">
              <a:buNone/>
            </a:pPr>
            <a:r>
              <a:rPr lang="ru-RU" sz="1600" dirty="0">
                <a:ea typeface="+mn-lt"/>
                <a:cs typeface="+mn-lt"/>
              </a:rPr>
              <a:t>Цель работы достигнута, все задачи выполнены.</a:t>
            </a:r>
            <a:endParaRPr lang="ru-RU" sz="1600" dirty="0">
              <a:cs typeface="Calibri"/>
            </a:endParaRPr>
          </a:p>
          <a:p>
            <a:endParaRPr lang="ru-RU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491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Разработка Web-приложения, содержащего информацию о слабоалкогольных напитках(пиве), с использованием баз данных</vt:lpstr>
      <vt:lpstr>Цель и задачи</vt:lpstr>
      <vt:lpstr>Use-case диаграмма</vt:lpstr>
      <vt:lpstr>Модели данных</vt:lpstr>
      <vt:lpstr>Диаграмма “сущность-связь”</vt:lpstr>
      <vt:lpstr>Выбор СУБД </vt:lpstr>
      <vt:lpstr>Диаграмма базы данных</vt:lpstr>
      <vt:lpstr>Стек технологий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168</cp:revision>
  <dcterms:created xsi:type="dcterms:W3CDTF">2021-09-07T18:05:51Z</dcterms:created>
  <dcterms:modified xsi:type="dcterms:W3CDTF">2021-10-28T14:53:25Z</dcterms:modified>
</cp:coreProperties>
</file>