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9" r:id="rId3"/>
    <p:sldId id="301" r:id="rId4"/>
    <p:sldId id="289" r:id="rId5"/>
    <p:sldId id="274" r:id="rId6"/>
    <p:sldId id="284" r:id="rId7"/>
    <p:sldId id="308" r:id="rId8"/>
    <p:sldId id="293" r:id="rId9"/>
    <p:sldId id="292" r:id="rId10"/>
    <p:sldId id="285" r:id="rId11"/>
    <p:sldId id="286" r:id="rId12"/>
    <p:sldId id="304" r:id="rId13"/>
    <p:sldId id="298" r:id="rId14"/>
    <p:sldId id="296" r:id="rId15"/>
    <p:sldId id="297" r:id="rId16"/>
    <p:sldId id="299" r:id="rId17"/>
    <p:sldId id="303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</a:t>
          </a:r>
          <a:r>
            <a:rPr lang="en-US" dirty="0"/>
            <a:t> 5</a:t>
          </a:r>
          <a:r>
            <a:rPr lang="cs-CZ" dirty="0"/>
            <a:t>, </a:t>
          </a:r>
          <a:r>
            <a:rPr lang="en-US" dirty="0"/>
            <a:t>TS</a:t>
          </a:r>
          <a:r>
            <a:rPr lang="cs-CZ" dirty="0"/>
            <a:t>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</a:t>
          </a:r>
          <a:r>
            <a:rPr lang="en-US" dirty="0"/>
            <a:t> Core 2.0</a:t>
          </a:r>
          <a:r>
            <a:rPr lang="cs-CZ" dirty="0"/>
            <a:t> </a:t>
          </a:r>
          <a:r>
            <a:rPr lang="cs-CZ" dirty="0" err="1"/>
            <a:t>WebApi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/>
            <a:t>UI behavior</a:t>
          </a:r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/>
            <a:t>Client logic</a:t>
          </a:r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Angular</a:t>
          </a:r>
          <a:r>
            <a:rPr lang="en-US" sz="2800" kern="1200" dirty="0"/>
            <a:t> 5</a:t>
          </a:r>
          <a:r>
            <a:rPr lang="cs-CZ" sz="2800" kern="1200" dirty="0"/>
            <a:t>, </a:t>
          </a:r>
          <a:r>
            <a:rPr lang="en-US" sz="2800" kern="1200" dirty="0"/>
            <a:t>TS</a:t>
          </a:r>
          <a:r>
            <a:rPr lang="cs-CZ" sz="2800" kern="1200" dirty="0"/>
            <a:t>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ASP.NET</a:t>
          </a:r>
          <a:r>
            <a:rPr lang="en-US" sz="2800" kern="1200" dirty="0"/>
            <a:t> Core 2.0</a:t>
          </a:r>
          <a:r>
            <a:rPr lang="cs-CZ" sz="2800" kern="1200" dirty="0"/>
            <a:t> </a:t>
          </a:r>
          <a:r>
            <a:rPr lang="cs-CZ" sz="2800" kern="1200" dirty="0" err="1"/>
            <a:t>WebApi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UI behavior</a:t>
          </a:r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Client logic</a:t>
          </a:r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WebApi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Backend</a:t>
          </a:r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</a:t>
          </a:r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tractor-xmlhttprequest-mo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tractortest.org/" TargetMode="External"/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s://jasmine.github.io/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fluentassertions.com/" TargetMode="External"/><Relationship Id="rId4" Type="http://schemas.openxmlformats.org/officeDocument/2006/relationships/hyperlink" Target="https://github.com/Moq/moq4/wiki/Quickstart" TargetMode="External"/><Relationship Id="rId9" Type="http://schemas.openxmlformats.org/officeDocument/2006/relationships/hyperlink" Target="http://entityframework-effort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Tomek</a:t>
            </a:r>
            <a:endParaRPr lang="en-US" dirty="0"/>
          </a:p>
          <a:p>
            <a:r>
              <a:rPr lang="en-US" dirty="0"/>
              <a:t>jiri.tomek@solarwinds.com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classes or components together</a:t>
            </a:r>
            <a:endParaRPr lang="cs-CZ" dirty="0"/>
          </a:p>
          <a:p>
            <a:r>
              <a:rPr lang="en-US" dirty="0"/>
              <a:t>Focused on component integration</a:t>
            </a:r>
            <a:endParaRPr lang="cs-CZ" dirty="0"/>
          </a:p>
          <a:p>
            <a:pPr lvl="1"/>
            <a:r>
              <a:rPr lang="en-US" dirty="0"/>
              <a:t>Correct use of API</a:t>
            </a:r>
            <a:endParaRPr lang="cs-CZ" dirty="0"/>
          </a:p>
          <a:p>
            <a:r>
              <a:rPr lang="en-US" dirty="0"/>
              <a:t>Good to use when</a:t>
            </a:r>
            <a:endParaRPr lang="cs-CZ" dirty="0"/>
          </a:p>
          <a:p>
            <a:pPr lvl="1"/>
            <a:r>
              <a:rPr lang="en-US" dirty="0"/>
              <a:t>Testing component alone is too complex to setup</a:t>
            </a:r>
            <a:endParaRPr lang="cs-CZ" dirty="0"/>
          </a:p>
          <a:p>
            <a:pPr lvl="1"/>
            <a:r>
              <a:rPr lang="en-US" dirty="0"/>
              <a:t>Component integration is not trivial</a:t>
            </a:r>
            <a:endParaRPr lang="cs-CZ" dirty="0"/>
          </a:p>
          <a:p>
            <a:pPr lvl="1"/>
            <a:r>
              <a:rPr lang="en-US" dirty="0"/>
              <a:t>To test complex workflows</a:t>
            </a:r>
          </a:p>
          <a:p>
            <a:r>
              <a:rPr lang="en-US" dirty="0"/>
              <a:t>More expensive than unit tests but still good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Harder to maintain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live application</a:t>
            </a:r>
            <a:endParaRPr lang="cs-CZ" dirty="0"/>
          </a:p>
          <a:p>
            <a:r>
              <a:rPr lang="en-US" dirty="0"/>
              <a:t>Test whole application or its major part</a:t>
            </a:r>
            <a:endParaRPr lang="cs-CZ" dirty="0"/>
          </a:p>
          <a:p>
            <a:r>
              <a:rPr lang="en-US" dirty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/>
          </a:p>
          <a:p>
            <a:pPr lvl="1"/>
            <a:r>
              <a:rPr lang="cs-CZ" dirty="0"/>
              <a:t>UI</a:t>
            </a:r>
          </a:p>
          <a:p>
            <a:r>
              <a:rPr lang="en-US" dirty="0"/>
              <a:t>Most expensive</a:t>
            </a:r>
            <a:endParaRPr lang="cs-CZ" dirty="0"/>
          </a:p>
          <a:p>
            <a:pPr lvl="1"/>
            <a:r>
              <a:rPr lang="en-US" dirty="0"/>
              <a:t>Time to setup the test</a:t>
            </a:r>
          </a:p>
          <a:p>
            <a:pPr lvl="1"/>
            <a:r>
              <a:rPr lang="en-US" dirty="0"/>
              <a:t>Time to setup the environment</a:t>
            </a:r>
            <a:endParaRPr lang="cs-CZ" dirty="0"/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Protractor - </a:t>
            </a:r>
            <a:r>
              <a:rPr lang="en-US" dirty="0">
                <a:hlinkClick r:id="rId3"/>
              </a:rPr>
              <a:t>http://www.protractortest.org/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UI behavior</a:t>
            </a:r>
            <a:endParaRPr lang="cs-CZ" dirty="0"/>
          </a:p>
          <a:p>
            <a:r>
              <a:rPr lang="en-US" dirty="0"/>
              <a:t>Without real backend</a:t>
            </a:r>
            <a:endParaRPr lang="cs-CZ" dirty="0"/>
          </a:p>
          <a:p>
            <a:pPr lvl="1"/>
            <a:r>
              <a:rPr lang="cs-CZ" dirty="0"/>
              <a:t>Mock</a:t>
            </a:r>
            <a:r>
              <a:rPr lang="en-US" dirty="0"/>
              <a:t> API</a:t>
            </a:r>
            <a:endParaRPr lang="cs-CZ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2"/>
              </a:rPr>
              <a:t>https://www.npmjs.com/package/protractor-xmlhttprequest-mock</a:t>
            </a:r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cs-CZ" dirty="0"/>
              <a:t>ap</a:t>
            </a:r>
            <a:r>
              <a:rPr lang="en-US" dirty="0"/>
              <a:t>p</a:t>
            </a:r>
            <a:r>
              <a:rPr lang="cs-CZ" dirty="0"/>
              <a:t>li</a:t>
            </a:r>
            <a:r>
              <a:rPr lang="en-US" dirty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TypeScript</a:t>
            </a:r>
            <a:r>
              <a:rPr lang="cs-CZ" dirty="0"/>
              <a:t>, </a:t>
            </a:r>
            <a:r>
              <a:rPr lang="en-US" dirty="0"/>
              <a:t>Angular 5, </a:t>
            </a:r>
            <a:r>
              <a:rPr lang="cs-CZ" dirty="0"/>
              <a:t>HTML, CSS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ASP.NET Core 2.0 </a:t>
            </a:r>
            <a:r>
              <a:rPr lang="en-US" dirty="0" err="1"/>
              <a:t>WebApi</a:t>
            </a:r>
            <a:r>
              <a:rPr lang="en-US" dirty="0"/>
              <a:t>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/>
              <a:t>Data layer</a:t>
            </a:r>
            <a:endParaRPr lang="cs-CZ" dirty="0"/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cs-CZ" dirty="0"/>
              <a:t>SQL </a:t>
            </a:r>
            <a:r>
              <a:rPr lang="en-US" dirty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83685467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246902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End-to-end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tests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Integration tests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cs-CZ" dirty="0"/>
              <a:t>VS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3143D-1613-4E95-9B52-0AD15310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209800"/>
            <a:ext cx="2438400" cy="2438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- </a:t>
            </a:r>
            <a:r>
              <a:rPr lang="en-US" dirty="0">
                <a:hlinkClick r:id="rId2"/>
              </a:rPr>
              <a:t>https://docs.microsoft.com/en-us/aspnet/core/</a:t>
            </a:r>
            <a:endParaRPr lang="en-US" dirty="0"/>
          </a:p>
          <a:p>
            <a:r>
              <a:rPr lang="cs-CZ" dirty="0" err="1"/>
              <a:t>TypeScript</a:t>
            </a:r>
            <a:r>
              <a:rPr lang="cs-CZ" dirty="0"/>
              <a:t> - </a:t>
            </a:r>
            <a:r>
              <a:rPr lang="cs-CZ" dirty="0">
                <a:hlinkClick r:id="rId3"/>
              </a:rPr>
              <a:t>https://www.typescriptlang.org/</a:t>
            </a:r>
            <a:endParaRPr lang="cs-CZ" dirty="0"/>
          </a:p>
          <a:p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https://github.com/Moq/moq4/wiki/Quickstart</a:t>
            </a:r>
            <a:endParaRPr lang="en-US" dirty="0"/>
          </a:p>
          <a:p>
            <a:r>
              <a:rPr lang="en-US" dirty="0"/>
              <a:t>Fluent Assertions - </a:t>
            </a:r>
            <a:r>
              <a:rPr lang="en-US" dirty="0">
                <a:hlinkClick r:id="rId5"/>
              </a:rPr>
              <a:t>https://fluentassertions.com/</a:t>
            </a:r>
            <a:endParaRPr lang="en-US" dirty="0"/>
          </a:p>
          <a:p>
            <a:r>
              <a:rPr lang="en-US" dirty="0"/>
              <a:t>Angular – </a:t>
            </a:r>
            <a:r>
              <a:rPr lang="en-US" dirty="0">
                <a:hlinkClick r:id="rId6"/>
              </a:rPr>
              <a:t>https://angular.io</a:t>
            </a:r>
            <a:endParaRPr lang="en-US" dirty="0"/>
          </a:p>
          <a:p>
            <a:r>
              <a:rPr lang="en-US" dirty="0"/>
              <a:t>Jasmine - </a:t>
            </a:r>
            <a:r>
              <a:rPr lang="en-US" dirty="0">
                <a:hlinkClick r:id="rId7"/>
              </a:rPr>
              <a:t>https://jasmine.github.io/</a:t>
            </a:r>
            <a:endParaRPr lang="en-US" dirty="0"/>
          </a:p>
          <a:p>
            <a:r>
              <a:rPr lang="en-US" dirty="0"/>
              <a:t>Protractor - </a:t>
            </a:r>
            <a:r>
              <a:rPr lang="en-US" dirty="0">
                <a:hlinkClick r:id="rId8"/>
              </a:rPr>
              <a:t>http://www.protractortest.org/</a:t>
            </a:r>
            <a:endParaRPr lang="en-US" dirty="0"/>
          </a:p>
          <a:p>
            <a:r>
              <a:rPr lang="en-US" dirty="0"/>
              <a:t>Effort - </a:t>
            </a:r>
            <a:r>
              <a:rPr lang="cs-CZ" dirty="0">
                <a:hlinkClick r:id="rId9"/>
              </a:rPr>
              <a:t>http://entityframework-effort</a:t>
            </a:r>
            <a:r>
              <a:rPr lang="cs-CZ">
                <a:hlinkClick r:id="rId9"/>
              </a:rPr>
              <a:t>.net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SolarWinds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9E9A-E9BE-4C0E-883D-23AA1EFE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not what you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00E1-E2C8-4B81-A943-C9C167C9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ASP.NET WebApi2 a AngularJS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8D4E-E04A-4F33-9F80-C2818D19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D93FF-870A-4826-B4BF-3551523F13C5}"/>
              </a:ext>
            </a:extLst>
          </p:cNvPr>
          <p:cNvCxnSpPr/>
          <p:nvPr/>
        </p:nvCxnSpPr>
        <p:spPr>
          <a:xfrm flipV="1">
            <a:off x="5601810" y="1358283"/>
            <a:ext cx="346229" cy="4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9469BC-2F7E-40D4-B50A-B4D6A526EEB3}"/>
              </a:ext>
            </a:extLst>
          </p:cNvPr>
          <p:cNvCxnSpPr/>
          <p:nvPr/>
        </p:nvCxnSpPr>
        <p:spPr>
          <a:xfrm flipH="1" flipV="1">
            <a:off x="5601810" y="1358283"/>
            <a:ext cx="346229" cy="4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F9BC3B-780F-4CD3-8EDC-8A56EADB00E2}"/>
              </a:ext>
            </a:extLst>
          </p:cNvPr>
          <p:cNvCxnSpPr/>
          <p:nvPr/>
        </p:nvCxnSpPr>
        <p:spPr>
          <a:xfrm>
            <a:off x="3693111" y="1358283"/>
            <a:ext cx="275207" cy="4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DF049-06F8-4836-86A4-67DCB556EB3B}"/>
              </a:ext>
            </a:extLst>
          </p:cNvPr>
          <p:cNvCxnSpPr/>
          <p:nvPr/>
        </p:nvCxnSpPr>
        <p:spPr>
          <a:xfrm flipH="1">
            <a:off x="3728621" y="1358283"/>
            <a:ext cx="248575" cy="408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EA72-1081-4A16-B0ED-DBF20A6DD161}"/>
              </a:ext>
            </a:extLst>
          </p:cNvPr>
          <p:cNvSpPr txBox="1"/>
          <p:nvPr/>
        </p:nvSpPr>
        <p:spPr>
          <a:xfrm>
            <a:off x="1660124" y="2104008"/>
            <a:ext cx="1669002" cy="60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Core 2.0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24060B08-280D-4F05-A672-0F59EFEF8089}"/>
              </a:ext>
            </a:extLst>
          </p:cNvPr>
          <p:cNvSpPr/>
          <p:nvPr/>
        </p:nvSpPr>
        <p:spPr>
          <a:xfrm>
            <a:off x="2254928" y="1766656"/>
            <a:ext cx="239697" cy="452761"/>
          </a:xfrm>
          <a:prstGeom prst="up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4D469-AE44-4C99-B664-EF748BE16313}"/>
              </a:ext>
            </a:extLst>
          </p:cNvPr>
          <p:cNvSpPr txBox="1"/>
          <p:nvPr/>
        </p:nvSpPr>
        <p:spPr>
          <a:xfrm>
            <a:off x="5948039" y="1262234"/>
            <a:ext cx="73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F42B29-CF7D-4D96-9718-B161CB4F2DA8}"/>
              </a:ext>
            </a:extLst>
          </p:cNvPr>
          <p:cNvSpPr txBox="1">
            <a:spLocks/>
          </p:cNvSpPr>
          <p:nvPr/>
        </p:nvSpPr>
        <p:spPr>
          <a:xfrm>
            <a:off x="466078" y="1262234"/>
            <a:ext cx="7799034" cy="444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ASP.NET Core 2.0 </a:t>
            </a:r>
            <a:r>
              <a:rPr lang="en-US" sz="3200" dirty="0" err="1"/>
              <a:t>WebApi</a:t>
            </a:r>
            <a:r>
              <a:rPr lang="en-US" sz="3200" dirty="0"/>
              <a:t> and Angular 5</a:t>
            </a:r>
          </a:p>
          <a:p>
            <a:r>
              <a:rPr lang="en-US" sz="3200" dirty="0"/>
              <a:t>Let’s use modern technologies</a:t>
            </a:r>
          </a:p>
          <a:p>
            <a:pPr lvl="1"/>
            <a:r>
              <a:rPr lang="en-US" sz="2800" dirty="0"/>
              <a:t>AngularJS is so 2016</a:t>
            </a:r>
          </a:p>
          <a:p>
            <a:pPr lvl="1"/>
            <a:r>
              <a:rPr lang="en-US" sz="2800" dirty="0"/>
              <a:t>.NET Core is a bright future</a:t>
            </a:r>
          </a:p>
        </p:txBody>
      </p:sp>
    </p:spTree>
    <p:extLst>
      <p:ext uri="{BB962C8B-B14F-4D97-AF65-F5344CB8AC3E}">
        <p14:creationId xmlns:p14="http://schemas.microsoft.com/office/powerpoint/2010/main" val="295427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pyramid</a:t>
            </a:r>
          </a:p>
          <a:p>
            <a:r>
              <a:rPr lang="en-US" dirty="0"/>
              <a:t>Different 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Angular 5, ASP.NET Core 2.0 </a:t>
            </a:r>
            <a:r>
              <a:rPr lang="en-US" dirty="0" err="1"/>
              <a:t>WebApi</a:t>
            </a:r>
            <a:endParaRPr lang="en-US" dirty="0"/>
          </a:p>
          <a:p>
            <a:pPr lvl="1"/>
            <a:r>
              <a:rPr lang="en-US" dirty="0"/>
              <a:t>Server part</a:t>
            </a:r>
          </a:p>
          <a:p>
            <a:pPr lvl="2"/>
            <a:r>
              <a:rPr lang="en-US" dirty="0"/>
              <a:t>code walkthrough</a:t>
            </a:r>
          </a:p>
          <a:p>
            <a:pPr lvl="2"/>
            <a:r>
              <a:rPr lang="en-US" dirty="0"/>
              <a:t>tests walkthrough</a:t>
            </a:r>
          </a:p>
          <a:p>
            <a:pPr lvl="1"/>
            <a:r>
              <a:rPr lang="en-US" dirty="0"/>
              <a:t>Client part</a:t>
            </a:r>
          </a:p>
          <a:p>
            <a:pPr lvl="2"/>
            <a:r>
              <a:rPr lang="en-US" dirty="0"/>
              <a:t>code walkthrough</a:t>
            </a:r>
          </a:p>
          <a:p>
            <a:pPr lvl="2"/>
            <a:r>
              <a:rPr lang="en-US" dirty="0"/>
              <a:t>tests walkthrough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define the behavior of application</a:t>
            </a:r>
          </a:p>
          <a:p>
            <a:r>
              <a:rPr lang="en-US" dirty="0"/>
              <a:t>Allow safe changes and refactoring</a:t>
            </a:r>
            <a:endParaRPr lang="cs-CZ" dirty="0"/>
          </a:p>
          <a:p>
            <a:r>
              <a:rPr lang="en-US" dirty="0"/>
              <a:t>Simplify debugging</a:t>
            </a:r>
            <a:endParaRPr lang="cs-CZ" dirty="0"/>
          </a:p>
          <a:p>
            <a:pPr lvl="1"/>
            <a:r>
              <a:rPr lang="en-US" dirty="0"/>
              <a:t>Debugging against unit test is much cheaper than against live application</a:t>
            </a:r>
            <a:endParaRPr lang="cs-CZ" dirty="0"/>
          </a:p>
          <a:p>
            <a:r>
              <a:rPr lang="en-US" dirty="0"/>
              <a:t>Improve code quality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Consider gain/price ratio</a:t>
            </a:r>
          </a:p>
          <a:p>
            <a:pPr lvl="1"/>
            <a:r>
              <a:rPr lang="en-US" dirty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the top</a:t>
            </a:r>
            <a:r>
              <a:rPr lang="cs-CZ" sz="2800" dirty="0"/>
              <a:t>:</a:t>
            </a:r>
            <a:endParaRPr lang="en-US" sz="2800" dirty="0"/>
          </a:p>
          <a:p>
            <a:r>
              <a:rPr lang="en-US" sz="2800" dirty="0"/>
              <a:t>- less reliable</a:t>
            </a:r>
          </a:p>
          <a:p>
            <a:r>
              <a:rPr lang="en-US" sz="2800" dirty="0"/>
              <a:t>- higher price</a:t>
            </a:r>
          </a:p>
          <a:p>
            <a:r>
              <a:rPr lang="en-US" sz="2800" dirty="0"/>
              <a:t>- slower feedback</a:t>
            </a:r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/>
              <a:t>is code as any other</a:t>
            </a:r>
            <a:endParaRPr lang="cs-CZ" dirty="0"/>
          </a:p>
          <a:p>
            <a:pPr lvl="1"/>
            <a:r>
              <a:rPr lang="en-US" dirty="0"/>
              <a:t>Needs to be maintained</a:t>
            </a:r>
            <a:endParaRPr lang="cs-CZ" dirty="0"/>
          </a:p>
          <a:p>
            <a:pPr lvl="1"/>
            <a:r>
              <a:rPr lang="en-US" dirty="0"/>
              <a:t>Can be debugged</a:t>
            </a:r>
            <a:endParaRPr lang="cs-CZ" dirty="0"/>
          </a:p>
          <a:p>
            <a:r>
              <a:rPr lang="en-US" dirty="0"/>
              <a:t>Tests just one class/component</a:t>
            </a:r>
            <a:endParaRPr lang="cs-CZ" dirty="0"/>
          </a:p>
          <a:p>
            <a:r>
              <a:rPr lang="en-US" dirty="0"/>
              <a:t>Should be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Easy to write</a:t>
            </a:r>
            <a:endParaRPr lang="cs-CZ" dirty="0"/>
          </a:p>
          <a:p>
            <a:pPr lvl="1"/>
            <a:r>
              <a:rPr lang="en-US" dirty="0"/>
              <a:t>Readable</a:t>
            </a:r>
            <a:endParaRPr lang="cs-CZ" dirty="0"/>
          </a:p>
          <a:p>
            <a:pPr lvl="1"/>
            <a:r>
              <a:rPr lang="en-US" dirty="0"/>
              <a:t>Reliable</a:t>
            </a:r>
            <a:endParaRPr lang="cs-CZ" dirty="0"/>
          </a:p>
          <a:p>
            <a:pPr lvl="1"/>
            <a:r>
              <a:rPr lang="en-US" dirty="0"/>
              <a:t>Fast</a:t>
            </a:r>
            <a:endParaRPr lang="cs-CZ" dirty="0"/>
          </a:p>
          <a:p>
            <a:pPr lvl="1"/>
            <a:r>
              <a:rPr lang="en-US" dirty="0"/>
              <a:t>Independent</a:t>
            </a:r>
            <a:endParaRPr lang="cs-CZ" dirty="0"/>
          </a:p>
          <a:p>
            <a:pPr lvl="1"/>
            <a:r>
              <a:rPr lang="cs-CZ" dirty="0"/>
              <a:t>Determinist</a:t>
            </a:r>
            <a:r>
              <a:rPr lang="en-US" dirty="0" err="1"/>
              <a:t>ic</a:t>
            </a:r>
            <a:endParaRPr lang="en-US" dirty="0"/>
          </a:p>
          <a:p>
            <a:pPr lvl="1"/>
            <a:r>
              <a:rPr lang="en-US" dirty="0"/>
              <a:t>No need for special test code</a:t>
            </a:r>
            <a:endParaRPr lang="cs-CZ" dirty="0"/>
          </a:p>
          <a:p>
            <a:r>
              <a:rPr lang="en-US" dirty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D232-41E4-4CD5-AA28-01ABE4B76CF3}"/>
              </a:ext>
            </a:extLst>
          </p:cNvPr>
          <p:cNvSpPr/>
          <p:nvPr/>
        </p:nvSpPr>
        <p:spPr>
          <a:xfrm>
            <a:off x="594804" y="4341181"/>
            <a:ext cx="7347413" cy="2218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6627D-DA41-4277-991F-D8A3445CB305}"/>
              </a:ext>
            </a:extLst>
          </p:cNvPr>
          <p:cNvSpPr/>
          <p:nvPr/>
        </p:nvSpPr>
        <p:spPr>
          <a:xfrm>
            <a:off x="541538" y="2085470"/>
            <a:ext cx="7332955" cy="219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classes/methods</a:t>
            </a:r>
            <a:endParaRPr lang="cs-CZ" dirty="0"/>
          </a:p>
          <a:p>
            <a:pPr lvl="1"/>
            <a:r>
              <a:rPr lang="en-US" dirty="0"/>
              <a:t>You can’t replace them with custom logic for testing</a:t>
            </a:r>
          </a:p>
          <a:p>
            <a:pPr lvl="1"/>
            <a:r>
              <a:rPr lang="en-US" dirty="0" err="1"/>
              <a:t>DateTime.Now</a:t>
            </a:r>
            <a:endParaRPr lang="cs-CZ" dirty="0"/>
          </a:p>
          <a:p>
            <a:r>
              <a:rPr lang="cs-CZ" dirty="0"/>
              <a:t>Singleton</a:t>
            </a:r>
          </a:p>
          <a:p>
            <a:pPr lvl="1"/>
            <a:r>
              <a:rPr lang="en-US" dirty="0"/>
              <a:t>Only one instance holding the state</a:t>
            </a:r>
            <a:endParaRPr lang="cs-CZ" dirty="0"/>
          </a:p>
          <a:p>
            <a:pPr lvl="1"/>
            <a:r>
              <a:rPr lang="en-US" dirty="0"/>
              <a:t>Can’t parallelize tests</a:t>
            </a:r>
            <a:endParaRPr lang="cs-CZ" dirty="0"/>
          </a:p>
          <a:p>
            <a:pPr lvl="1"/>
            <a:r>
              <a:rPr lang="en-US" dirty="0"/>
              <a:t>Can’t reset to default state without special test-only code</a:t>
            </a:r>
            <a:endParaRPr lang="cs-CZ" dirty="0"/>
          </a:p>
          <a:p>
            <a:r>
              <a:rPr lang="en-US" dirty="0"/>
              <a:t>Global state</a:t>
            </a:r>
            <a:endParaRPr lang="cs-CZ" dirty="0"/>
          </a:p>
          <a:p>
            <a:pPr lvl="1"/>
            <a:r>
              <a:rPr lang="cs-CZ" dirty="0"/>
              <a:t>Environment variables</a:t>
            </a:r>
          </a:p>
          <a:p>
            <a:pPr lvl="1"/>
            <a:r>
              <a:rPr lang="en-US" dirty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principles</a:t>
            </a:r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/>
              <a:t>Class does just one thing</a:t>
            </a:r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/>
              <a:t>Class is opened for extension but closed for changes</a:t>
            </a:r>
          </a:p>
          <a:p>
            <a:pPr lvl="2"/>
            <a:r>
              <a:rPr lang="en-US" dirty="0"/>
              <a:t>Easy to add new functionality without need to touch existing code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/>
              <a:t>Class can be replaced by its subclass without affecting functionality</a:t>
            </a:r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/>
              <a:t>Interface should be small and focused</a:t>
            </a:r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/>
              <a:t>Concrete classes depend on abstract interfaces, not vice versa</a:t>
            </a:r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683</Words>
  <Application>Microsoft Office PowerPoint</Application>
  <PresentationFormat>On-screen Show (4:3)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Maybe not what you expected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Tomek, Jiri</cp:lastModifiedBy>
  <cp:revision>150</cp:revision>
  <dcterms:created xsi:type="dcterms:W3CDTF">2012-08-01T18:31:36Z</dcterms:created>
  <dcterms:modified xsi:type="dcterms:W3CDTF">2018-04-05T08:21:43Z</dcterms:modified>
</cp:coreProperties>
</file>