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Discovering Laws Behind Real-World Data Using the Least Squares Method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Prem Bahadur Katuwal</a:t>
            </a:r>
          </a:p>
          <a:p>
            <a:r>
              <a:t>Student ID: 202424080129</a:t>
            </a:r>
          </a:p>
          <a:p>
            <a:r>
              <a:t>Numerical Analysis (PhD Level)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Residual Analysis:</a:t>
            </a:r>
          </a:p>
          <a:p>
            <a:r>
              <a:t>   - Random scatter around zero</a:t>
            </a:r>
          </a:p>
          <a:p>
            <a:r>
              <a:t>   - No obvious patterns</a:t>
            </a:r>
          </a:p>
          <a:p>
            <a:r>
              <a:t>   - No extreme outliers</a:t>
            </a:r>
          </a:p>
          <a:p/>
          <a:p>
            <a:r>
              <a:t>• Confidence Intervals:</a:t>
            </a:r>
          </a:p>
          <a:p>
            <a:r>
              <a:t>   - Quantify uncertainty in predictions</a:t>
            </a:r>
          </a:p>
          <a:p>
            <a:r>
              <a:t>   - Wider at extremes of data range</a:t>
            </a:r>
          </a:p>
          <a:p/>
          <a:p>
            <a:r>
              <a:t>• Goodness of Fit Metrics:</a:t>
            </a:r>
          </a:p>
          <a:p>
            <a:r>
              <a:t>   - R² (coefficient of determination)</a:t>
            </a:r>
          </a:p>
          <a:p>
            <a:r>
              <a:t>   - RMSE (root mean square error)</a:t>
            </a:r>
          </a:p>
          <a:p>
            <a:r>
              <a:t>   - MAE (mean absolute error)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Confidence Intervals</a:t>
            </a:r>
          </a:p>
        </p:txBody>
      </p:sp>
      <p:pic>
        <p:nvPicPr>
          <p:cNvPr id="3" name="Picture 2" descr="confidence_interval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371600"/>
            <a:ext cx="4572000" cy="3429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0" y="502920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/>
            <a:r>
              <a:t>95% Confidence Intervals for Predictions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Comparison with Other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Robust Regression:</a:t>
            </a:r>
          </a:p>
          <a:p>
            <a:r>
              <a:t>   - Less sensitive to outliers</a:t>
            </a:r>
          </a:p>
          <a:p>
            <a:r>
              <a:t>   - Uses Huber loss or Tukey's bisquare</a:t>
            </a:r>
          </a:p>
          <a:p/>
          <a:p>
            <a:r>
              <a:t>• Ridge Regression:</a:t>
            </a:r>
          </a:p>
          <a:p>
            <a:r>
              <a:t>   - Adds penalty term to handle multicollinearity</a:t>
            </a:r>
          </a:p>
          <a:p>
            <a:r>
              <a:t>   - Minimizes Σ[yi - f(xi; β)]² + λΣβj²</a:t>
            </a:r>
          </a:p>
          <a:p/>
          <a:p>
            <a:r>
              <a:t>• LASSO Regression:</a:t>
            </a:r>
          </a:p>
          <a:p>
            <a:r>
              <a:t>   - Encourages sparse solutions</a:t>
            </a:r>
          </a:p>
          <a:p>
            <a:r>
              <a:t>   - Minimizes Σ[yi - f(xi; β)]² + λΣ|βj|</a:t>
            </a:r>
          </a:p>
          <a:p/>
          <a:p>
            <a:r>
              <a:t>• Orthogonal Distance Regression:</a:t>
            </a:r>
          </a:p>
          <a:p>
            <a:r>
              <a:t>   - Accounts for errors in both variables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The least squares method is powerful for discovering laws in data</a:t>
            </a:r>
          </a:p>
          <a:p/>
          <a:p>
            <a:r>
              <a:t>• Key findings from our analysis:</a:t>
            </a:r>
          </a:p>
          <a:p>
            <a:r>
              <a:t>   - House price follows a linear law: Price ≈ 0.10 × Size + 1.94 ($1000s)</a:t>
            </a:r>
          </a:p>
          <a:p>
            <a:r>
              <a:t>   - Monthly temperatures follow a 4th-degree polynomial pattern</a:t>
            </a:r>
          </a:p>
          <a:p>
            <a:r>
              <a:t>   - Population growth follows an exponential law: P(t) = 1.69e^(0.013t)</a:t>
            </a:r>
          </a:p>
          <a:p/>
          <a:p>
            <a:r>
              <a:t>• Applications:</a:t>
            </a:r>
          </a:p>
          <a:p>
            <a:r>
              <a:t>   - Prediction and forecasting</a:t>
            </a:r>
          </a:p>
          <a:p>
            <a:r>
              <a:t>   - Understanding relationships</a:t>
            </a:r>
          </a:p>
          <a:p>
            <a:r>
              <a:t>   - Testing hypotheses</a:t>
            </a:r>
          </a:p>
          <a:p>
            <a:r>
              <a:t>   - Decision-making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2743200"/>
            <a:ext cx="8531352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 b="1"/>
            </a:pPr>
            <a:r>
              <a:t>Prem Bahadur Katuwal</a:t>
            </a:r>
            <a:br/>
            <a:r>
              <a:t>Student ID: 202424080129</a:t>
            </a:r>
            <a:br/>
            <a:r>
              <a:t>Numerical Analysis (PhD Level)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The least squares method is a fundamental technique for discovering patterns in data</a:t>
            </a:r>
          </a:p>
          <a:p/>
          <a:p>
            <a:r>
              <a:t>• Developed by Gauss and Legendre in the early 19th century</a:t>
            </a:r>
          </a:p>
          <a:p/>
          <a:p>
            <a:r>
              <a:t>• Minimizes the sum of squared differences between observed and predicted values</a:t>
            </a:r>
          </a:p>
          <a:p/>
          <a:p>
            <a:r>
              <a:t>• Applications: physics, engineering, economics, social sciences, etc.</a:t>
            </a:r>
          </a:p>
          <a:p/>
          <a:p>
            <a:r>
              <a:t>• This presentation demonstrates its application to real-world data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Theoretical Foundation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Mathematical Formulation:</a:t>
            </a:r>
          </a:p>
          <a:p>
            <a:r>
              <a:t>   S(β) = Σ[yi - f(xi; β)]²</a:t>
            </a:r>
          </a:p>
          <a:p/>
          <a:p>
            <a:r>
              <a:t>• Matrix Approach for Linear Models:</a:t>
            </a:r>
          </a:p>
          <a:p>
            <a:r>
              <a:t>   S(β) = ||y - Xβ||²</a:t>
            </a:r>
          </a:p>
          <a:p/>
          <a:p>
            <a:r>
              <a:t>• Normal Equations:</a:t>
            </a:r>
          </a:p>
          <a:p>
            <a:r>
              <a:t>   X^T X β = X^T y</a:t>
            </a:r>
          </a:p>
          <a:p/>
          <a:p>
            <a:r>
              <a:t>• Solution:</a:t>
            </a:r>
          </a:p>
          <a:p>
            <a:r>
              <a:t>   β = (X^T X)^(-1) X^T 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Linear Least Squares: House Size vs. Price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Dataset: House sizes (sqft) and prices ($1000s)</a:t>
            </a:r>
          </a:p>
          <a:p/>
          <a:p>
            <a:r>
              <a:t>• Linear model: Price = m × Size + c</a:t>
            </a:r>
          </a:p>
          <a:p/>
          <a:p>
            <a:r>
              <a:t>• Best-fit parameters:</a:t>
            </a:r>
          </a:p>
          <a:p>
            <a:r>
              <a:t>   - Slope (m): 0.0991</a:t>
            </a:r>
          </a:p>
          <a:p>
            <a:r>
              <a:t>   - Intercept (c): 1.9382</a:t>
            </a:r>
          </a:p>
          <a:p/>
          <a:p>
            <a:r>
              <a:t>• Discovered Law:</a:t>
            </a:r>
          </a:p>
          <a:p>
            <a:r>
              <a:t>   Price = 0.0991 × Size + 1.9382 ($1000s)</a:t>
            </a:r>
          </a:p>
          <a:p/>
          <a:p>
            <a:r>
              <a:t>• R² = 0.9980 (99.8% of variance explained)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Linear Least Squares: Visualization</a:t>
            </a:r>
          </a:p>
        </p:txBody>
      </p:sp>
      <p:pic>
        <p:nvPicPr>
          <p:cNvPr id="3" name="Picture 2" descr="fitted_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572000" cy="3429000"/>
          </a:xfrm>
          <a:prstGeom prst="rect">
            <a:avLst/>
          </a:prstGeom>
        </p:spPr>
      </p:pic>
      <p:pic>
        <p:nvPicPr>
          <p:cNvPr id="4" name="Picture 3" descr="residua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371600"/>
            <a:ext cx="4572000" cy="3429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28800" y="502920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/>
            <a:r>
              <a:t>Fitted Line (R² = 0.9980)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0" y="502920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/>
            <a:r>
              <a:t>Residuals Analysis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Polynomial Least Squares: Temperature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Dataset: Monthly temperatures in northern hemisphere</a:t>
            </a:r>
          </a:p>
          <a:p/>
          <a:p>
            <a:r>
              <a:t>• Polynomial model: T = β₀ + β₁x + β₂x² + ... + βₚxᵖ</a:t>
            </a:r>
          </a:p>
          <a:p/>
          <a:p>
            <a:r>
              <a:t>• Best-fit (4th degree):</a:t>
            </a:r>
          </a:p>
          <a:p>
            <a:r>
              <a:t>   T = 0.021x⁴ - 0.595x³ + 4.900x² - 9.137x - 0.417</a:t>
            </a:r>
          </a:p>
          <a:p/>
          <a:p>
            <a:r>
              <a:t>• R² = 0.9984 (99.84% of variance explained)</a:t>
            </a:r>
          </a:p>
          <a:p/>
          <a:p>
            <a:r>
              <a:t>• Captures seasonal temperature variations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Polynomial Least Squares: Visualization</a:t>
            </a:r>
          </a:p>
        </p:txBody>
      </p:sp>
      <p:pic>
        <p:nvPicPr>
          <p:cNvPr id="3" name="Picture 2" descr="temperature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572000" cy="3429000"/>
          </a:xfrm>
          <a:prstGeom prst="rect">
            <a:avLst/>
          </a:prstGeom>
        </p:spPr>
      </p:pic>
      <p:pic>
        <p:nvPicPr>
          <p:cNvPr id="4" name="Picture 3" descr="temperature_r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371600"/>
            <a:ext cx="4572000" cy="3429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28800" y="502920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/>
            <a:r>
              <a:t>4th Degree Polynomial Fit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0" y="502920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/>
            <a:r>
              <a:t>Model Selection: R² vs. Degree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Non-Linear Least Squares: Population 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Dataset: World population from 1900 to 2020</a:t>
            </a:r>
          </a:p>
          <a:p/>
          <a:p>
            <a:r>
              <a:t>• Exponential model: P(t) = P₀e^(rt)</a:t>
            </a:r>
          </a:p>
          <a:p/>
          <a:p>
            <a:r>
              <a:t>• Two approaches:</a:t>
            </a:r>
          </a:p>
          <a:p>
            <a:r>
              <a:t>   1. Linearization: ln(P) = ln(P₀) + rt</a:t>
            </a:r>
          </a:p>
          <a:p>
            <a:r>
              <a:t>   2. Direct non-linear fitting</a:t>
            </a:r>
          </a:p>
          <a:p/>
          <a:p>
            <a:r>
              <a:t>• Discovered Law:</a:t>
            </a:r>
          </a:p>
          <a:p>
            <a:r>
              <a:t>   P(t) = 1.69e^(0.013t), where t = years since 1900</a:t>
            </a:r>
          </a:p>
          <a:p/>
          <a:p>
            <a:r>
              <a:t>• Growth rate: ~1.3% per year (doubling time: ~54 years)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Non-Linear Least Squares: Visualization</a:t>
            </a:r>
          </a:p>
        </p:txBody>
      </p:sp>
      <p:pic>
        <p:nvPicPr>
          <p:cNvPr id="3" name="Picture 2" descr="population_growt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371600"/>
            <a:ext cx="4572000" cy="3429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0" y="502920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/>
            <a:r>
              <a:t>Exponential Growth Models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