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4" r:id="rId3"/>
  </p:sldMasterIdLst>
  <p:notesMasterIdLst>
    <p:notesMasterId r:id="rId21"/>
  </p:notesMasterIdLst>
  <p:sldIdLst>
    <p:sldId id="271" r:id="rId4"/>
    <p:sldId id="259" r:id="rId5"/>
    <p:sldId id="260" r:id="rId6"/>
    <p:sldId id="256" r:id="rId7"/>
    <p:sldId id="261" r:id="rId8"/>
    <p:sldId id="262" r:id="rId9"/>
    <p:sldId id="272" r:id="rId10"/>
    <p:sldId id="281" r:id="rId11"/>
    <p:sldId id="280" r:id="rId12"/>
    <p:sldId id="276" r:id="rId13"/>
    <p:sldId id="277" r:id="rId14"/>
    <p:sldId id="282" r:id="rId15"/>
    <p:sldId id="278" r:id="rId16"/>
    <p:sldId id="279" r:id="rId17"/>
    <p:sldId id="269" r:id="rId18"/>
    <p:sldId id="286" r:id="rId19"/>
    <p:sldId id="28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1F33"/>
    <a:srgbClr val="F325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04DC5-AFF0-42FF-B265-DB4FF46553B4}" v="2" dt="2023-11-27T13:22:04.1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87893" autoAdjust="0"/>
  </p:normalViewPr>
  <p:slideViewPr>
    <p:cSldViewPr snapToGrid="0">
      <p:cViewPr varScale="1">
        <p:scale>
          <a:sx n="54" d="100"/>
          <a:sy n="54" d="100"/>
        </p:scale>
        <p:origin x="1456"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microsoft.com/office/2015/10/relationships/revisionInfo" Target="revisionInfo.xml"/><Relationship Id="rId3" Type="http://schemas.openxmlformats.org/officeDocument/2006/relationships/slideMaster" Target="slideMasters/slideMaster1.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C5EC7D-87A2-43FB-BF7F-2ACF74154A2D}" type="datetimeFigureOut">
              <a:rPr lang="en-ZA" smtClean="0"/>
              <a:t>2024/01/16</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F81BC5-941B-44F7-998D-CDEDE7105AA9}" type="slidenum">
              <a:rPr lang="en-ZA" smtClean="0"/>
              <a:t>‹#›</a:t>
            </a:fld>
            <a:endParaRPr lang="en-ZA"/>
          </a:p>
        </p:txBody>
      </p:sp>
    </p:spTree>
    <p:extLst>
      <p:ext uri="{BB962C8B-B14F-4D97-AF65-F5344CB8AC3E}">
        <p14:creationId xmlns:p14="http://schemas.microsoft.com/office/powerpoint/2010/main" val="3071481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Enrolments in all the countries individually. </a:t>
            </a:r>
            <a:endParaRPr lang="en-ZW" dirty="0"/>
          </a:p>
        </p:txBody>
      </p:sp>
      <p:sp>
        <p:nvSpPr>
          <p:cNvPr id="4" name="Slide Number Placeholder 3"/>
          <p:cNvSpPr>
            <a:spLocks noGrp="1"/>
          </p:cNvSpPr>
          <p:nvPr>
            <p:ph type="sldNum" sz="quarter" idx="10"/>
          </p:nvPr>
        </p:nvSpPr>
        <p:spPr/>
        <p:txBody>
          <a:bodyPr/>
          <a:lstStyle/>
          <a:p>
            <a:fld id="{A1F81BC5-941B-44F7-998D-CDEDE7105AA9}" type="slidenum">
              <a:rPr lang="en-ZA" smtClean="0"/>
              <a:t>7</a:t>
            </a:fld>
            <a:endParaRPr lang="en-ZA"/>
          </a:p>
        </p:txBody>
      </p:sp>
    </p:spTree>
    <p:extLst>
      <p:ext uri="{BB962C8B-B14F-4D97-AF65-F5344CB8AC3E}">
        <p14:creationId xmlns:p14="http://schemas.microsoft.com/office/powerpoint/2010/main" val="3654779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Percentage of students that get admitted from Primary and proceed</a:t>
            </a:r>
            <a:r>
              <a:rPr lang="en-US" baseline="0" dirty="0"/>
              <a:t> to graduate </a:t>
            </a:r>
            <a:endParaRPr lang="en-ZW" dirty="0"/>
          </a:p>
        </p:txBody>
      </p:sp>
      <p:sp>
        <p:nvSpPr>
          <p:cNvPr id="4" name="Slide Number Placeholder 3"/>
          <p:cNvSpPr>
            <a:spLocks noGrp="1"/>
          </p:cNvSpPr>
          <p:nvPr>
            <p:ph type="sldNum" sz="quarter" idx="10"/>
          </p:nvPr>
        </p:nvSpPr>
        <p:spPr/>
        <p:txBody>
          <a:bodyPr/>
          <a:lstStyle/>
          <a:p>
            <a:fld id="{A1F81BC5-941B-44F7-998D-CDEDE7105AA9}" type="slidenum">
              <a:rPr lang="en-ZA" smtClean="0"/>
              <a:t>8</a:t>
            </a:fld>
            <a:endParaRPr lang="en-ZA"/>
          </a:p>
        </p:txBody>
      </p:sp>
    </p:spTree>
    <p:extLst>
      <p:ext uri="{BB962C8B-B14F-4D97-AF65-F5344CB8AC3E}">
        <p14:creationId xmlns:p14="http://schemas.microsoft.com/office/powerpoint/2010/main" val="605525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Minimum qualifications for Lower and </a:t>
            </a:r>
            <a:r>
              <a:rPr lang="en-US" dirty="0" err="1"/>
              <a:t>Uppwer</a:t>
            </a:r>
            <a:r>
              <a:rPr lang="en-US" dirty="0"/>
              <a:t> Secondary – Average percentage</a:t>
            </a:r>
          </a:p>
          <a:p>
            <a:endParaRPr lang="en-ZW" dirty="0"/>
          </a:p>
        </p:txBody>
      </p:sp>
      <p:sp>
        <p:nvSpPr>
          <p:cNvPr id="4" name="Slide Number Placeholder 3"/>
          <p:cNvSpPr>
            <a:spLocks noGrp="1"/>
          </p:cNvSpPr>
          <p:nvPr>
            <p:ph type="sldNum" sz="quarter" idx="10"/>
          </p:nvPr>
        </p:nvSpPr>
        <p:spPr/>
        <p:txBody>
          <a:bodyPr/>
          <a:lstStyle/>
          <a:p>
            <a:fld id="{A1F81BC5-941B-44F7-998D-CDEDE7105AA9}" type="slidenum">
              <a:rPr lang="en-ZA" smtClean="0"/>
              <a:t>12</a:t>
            </a:fld>
            <a:endParaRPr lang="en-ZA"/>
          </a:p>
        </p:txBody>
      </p:sp>
    </p:spTree>
    <p:extLst>
      <p:ext uri="{BB962C8B-B14F-4D97-AF65-F5344CB8AC3E}">
        <p14:creationId xmlns:p14="http://schemas.microsoft.com/office/powerpoint/2010/main" val="3629701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W" dirty="0"/>
          </a:p>
        </p:txBody>
      </p:sp>
      <p:sp>
        <p:nvSpPr>
          <p:cNvPr id="4" name="Slide Number Placeholder 3"/>
          <p:cNvSpPr>
            <a:spLocks noGrp="1"/>
          </p:cNvSpPr>
          <p:nvPr>
            <p:ph type="sldNum" sz="quarter" idx="10"/>
          </p:nvPr>
        </p:nvSpPr>
        <p:spPr/>
        <p:txBody>
          <a:bodyPr/>
          <a:lstStyle/>
          <a:p>
            <a:fld id="{A1F81BC5-941B-44F7-998D-CDEDE7105AA9}" type="slidenum">
              <a:rPr lang="en-ZA" smtClean="0"/>
              <a:t>13</a:t>
            </a:fld>
            <a:endParaRPr lang="en-ZA"/>
          </a:p>
        </p:txBody>
      </p:sp>
    </p:spTree>
    <p:extLst>
      <p:ext uri="{BB962C8B-B14F-4D97-AF65-F5344CB8AC3E}">
        <p14:creationId xmlns:p14="http://schemas.microsoft.com/office/powerpoint/2010/main" val="878616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t>
            </a:r>
            <a:r>
              <a:rPr lang="en-US" dirty="0" err="1"/>
              <a:t>apercentage</a:t>
            </a:r>
            <a:r>
              <a:rPr lang="en-US" dirty="0"/>
              <a:t> of the GDP</a:t>
            </a:r>
            <a:endParaRPr lang="en-ZW" dirty="0"/>
          </a:p>
        </p:txBody>
      </p:sp>
      <p:sp>
        <p:nvSpPr>
          <p:cNvPr id="4" name="Slide Number Placeholder 3"/>
          <p:cNvSpPr>
            <a:spLocks noGrp="1"/>
          </p:cNvSpPr>
          <p:nvPr>
            <p:ph type="sldNum" sz="quarter" idx="10"/>
          </p:nvPr>
        </p:nvSpPr>
        <p:spPr/>
        <p:txBody>
          <a:bodyPr/>
          <a:lstStyle/>
          <a:p>
            <a:fld id="{A1F81BC5-941B-44F7-998D-CDEDE7105AA9}" type="slidenum">
              <a:rPr lang="en-ZA" smtClean="0"/>
              <a:t>14</a:t>
            </a:fld>
            <a:endParaRPr lang="en-ZA"/>
          </a:p>
        </p:txBody>
      </p:sp>
    </p:spTree>
    <p:extLst>
      <p:ext uri="{BB962C8B-B14F-4D97-AF65-F5344CB8AC3E}">
        <p14:creationId xmlns:p14="http://schemas.microsoft.com/office/powerpoint/2010/main" val="2597762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E1121-69BB-AA50-2EDF-FDAFA6D805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F6F57B81-B345-F970-4AA2-E9EC5D6BAC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5" name="Footer Placeholder 4">
            <a:extLst>
              <a:ext uri="{FF2B5EF4-FFF2-40B4-BE49-F238E27FC236}">
                <a16:creationId xmlns:a16="http://schemas.microsoft.com/office/drawing/2014/main" id="{2D6A9842-C906-73CC-7749-0132F1852362}"/>
              </a:ext>
            </a:extLst>
          </p:cNvPr>
          <p:cNvSpPr>
            <a:spLocks noGrp="1"/>
          </p:cNvSpPr>
          <p:nvPr>
            <p:ph type="ftr" sz="quarter" idx="11"/>
          </p:nvPr>
        </p:nvSpPr>
        <p:spPr>
          <a:xfrm>
            <a:off x="1301933" y="6492875"/>
            <a:ext cx="4114800" cy="365125"/>
          </a:xfrm>
          <a:prstGeom prst="rect">
            <a:avLst/>
          </a:prstGeom>
        </p:spPr>
        <p:txBody>
          <a:bodyPr/>
          <a:lstStyle>
            <a:lvl1pPr>
              <a:defRPr sz="1200" b="1" i="1">
                <a:solidFill>
                  <a:schemeClr val="tx1"/>
                </a:solidFill>
              </a:defRPr>
            </a:lvl1pPr>
          </a:lstStyle>
          <a:p>
            <a:r>
              <a:rPr lang="en-GB"/>
              <a:t>WT Bootcamp - Cohort 3.1</a:t>
            </a:r>
          </a:p>
        </p:txBody>
      </p:sp>
      <p:sp>
        <p:nvSpPr>
          <p:cNvPr id="6" name="Slide Number Placeholder 5">
            <a:extLst>
              <a:ext uri="{FF2B5EF4-FFF2-40B4-BE49-F238E27FC236}">
                <a16:creationId xmlns:a16="http://schemas.microsoft.com/office/drawing/2014/main" id="{F74A7D16-830A-ADC8-0CA5-4EDABA530768}"/>
              </a:ext>
            </a:extLst>
          </p:cNvPr>
          <p:cNvSpPr>
            <a:spLocks noGrp="1"/>
          </p:cNvSpPr>
          <p:nvPr>
            <p:ph type="sldNum" sz="quarter" idx="12"/>
          </p:nvPr>
        </p:nvSpPr>
        <p:spPr>
          <a:xfrm>
            <a:off x="9448800" y="6492874"/>
            <a:ext cx="2743200" cy="365125"/>
          </a:xfrm>
          <a:prstGeom prst="rect">
            <a:avLst/>
          </a:prstGeom>
        </p:spPr>
        <p:txBody>
          <a:bodyPr/>
          <a:lstStyle>
            <a:lvl1pPr algn="r">
              <a:defRPr sz="1200" b="1" i="1">
                <a:solidFill>
                  <a:schemeClr val="tx1"/>
                </a:solidFill>
              </a:defRPr>
            </a:lvl1pPr>
          </a:lstStyle>
          <a:p>
            <a:fld id="{F3913332-3863-4AAF-AAE2-BD47060F9600}" type="slidenum">
              <a:rPr lang="en-GB" smtClean="0"/>
              <a:pPr/>
              <a:t>‹#›</a:t>
            </a:fld>
            <a:endParaRPr lang="en-GB"/>
          </a:p>
        </p:txBody>
      </p:sp>
    </p:spTree>
    <p:extLst>
      <p:ext uri="{BB962C8B-B14F-4D97-AF65-F5344CB8AC3E}">
        <p14:creationId xmlns:p14="http://schemas.microsoft.com/office/powerpoint/2010/main" val="3870850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Tree>
    <p:extLst>
      <p:ext uri="{BB962C8B-B14F-4D97-AF65-F5344CB8AC3E}">
        <p14:creationId xmlns:p14="http://schemas.microsoft.com/office/powerpoint/2010/main" val="9587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C2A4D-D3B7-5432-FF1E-B9B1DF4B5998}"/>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4E00C99A-5264-726E-08F5-5DC5AD2DFB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Footer Placeholder 4">
            <a:extLst>
              <a:ext uri="{FF2B5EF4-FFF2-40B4-BE49-F238E27FC236}">
                <a16:creationId xmlns:a16="http://schemas.microsoft.com/office/drawing/2014/main" id="{81FD8AF6-3EC2-40E5-9246-CB30AEBD9F74}"/>
              </a:ext>
            </a:extLst>
          </p:cNvPr>
          <p:cNvSpPr txBox="1">
            <a:spLocks/>
          </p:cNvSpPr>
          <p:nvPr userDrawn="1"/>
        </p:nvSpPr>
        <p:spPr>
          <a:xfrm>
            <a:off x="805541" y="6481719"/>
            <a:ext cx="4114800" cy="365125"/>
          </a:xfrm>
          <a:prstGeom prst="rect">
            <a:avLst/>
          </a:prstGeom>
        </p:spPr>
        <p:txBody>
          <a:bodyPr/>
          <a:lstStyle>
            <a:defPPr>
              <a:defRPr lang="en-US"/>
            </a:defPPr>
            <a:lvl1pPr marL="0" algn="l" defTabSz="914400" rtl="0" eaLnBrk="1" latinLnBrk="0" hangingPunct="1">
              <a:defRPr sz="1200" b="1" i="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Candara Light" panose="020E0502030303020204" pitchFamily="34" charset="0"/>
              </a:rPr>
              <a:t>WT Bootcamp - Cohort 3.1</a:t>
            </a:r>
          </a:p>
        </p:txBody>
      </p:sp>
      <p:sp>
        <p:nvSpPr>
          <p:cNvPr id="8" name="Slide Number Placeholder 5">
            <a:extLst>
              <a:ext uri="{FF2B5EF4-FFF2-40B4-BE49-F238E27FC236}">
                <a16:creationId xmlns:a16="http://schemas.microsoft.com/office/drawing/2014/main" id="{472244F0-A176-4B3B-A92D-B84B28FB485F}"/>
              </a:ext>
            </a:extLst>
          </p:cNvPr>
          <p:cNvSpPr txBox="1">
            <a:spLocks/>
          </p:cNvSpPr>
          <p:nvPr userDrawn="1"/>
        </p:nvSpPr>
        <p:spPr>
          <a:xfrm>
            <a:off x="9344296" y="6481718"/>
            <a:ext cx="2743200" cy="365125"/>
          </a:xfrm>
          <a:prstGeom prst="rect">
            <a:avLst/>
          </a:prstGeom>
        </p:spPr>
        <p:txBody>
          <a:bodyPr/>
          <a:lstStyle>
            <a:defPPr>
              <a:defRPr lang="en-US"/>
            </a:defPPr>
            <a:lvl1pPr marL="0" algn="r" defTabSz="914400" rtl="0" eaLnBrk="1" latinLnBrk="0" hangingPunct="1">
              <a:defRPr sz="1200" b="1" i="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913332-3863-4AAF-AAE2-BD47060F9600}" type="slidenum">
              <a:rPr lang="en-GB" smtClean="0">
                <a:latin typeface="Candara Light" panose="020E0502030303020204" pitchFamily="34" charset="0"/>
              </a:rPr>
              <a:pPr/>
              <a:t>‹#›</a:t>
            </a:fld>
            <a:endParaRPr lang="en-GB" dirty="0">
              <a:latin typeface="Candara Light" panose="020E0502030303020204" pitchFamily="34" charset="0"/>
            </a:endParaRPr>
          </a:p>
        </p:txBody>
      </p:sp>
    </p:spTree>
    <p:extLst>
      <p:ext uri="{BB962C8B-B14F-4D97-AF65-F5344CB8AC3E}">
        <p14:creationId xmlns:p14="http://schemas.microsoft.com/office/powerpoint/2010/main" val="272265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FE9D8-A23E-9B46-CF4B-9176C6872820}"/>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FFEDF402-1015-0FBA-007F-C7486FF220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72B499-AA8A-D759-6ED6-A977054408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C9EA9C2E-C95C-71E6-DD40-1EE1EDCB44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CFDB27-8DA1-82BC-6425-D8EE8A9753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Tree>
    <p:extLst>
      <p:ext uri="{BB962C8B-B14F-4D97-AF65-F5344CB8AC3E}">
        <p14:creationId xmlns:p14="http://schemas.microsoft.com/office/powerpoint/2010/main" val="2642751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DCBB-5FAD-4952-1F69-737D90799182}"/>
              </a:ext>
            </a:extLst>
          </p:cNvPr>
          <p:cNvSpPr>
            <a:spLocks noGrp="1"/>
          </p:cNvSpPr>
          <p:nvPr>
            <p:ph type="title"/>
          </p:nvPr>
        </p:nvSpPr>
        <p:spPr/>
        <p:txBody>
          <a:bodyPr/>
          <a:lstStyle/>
          <a:p>
            <a:r>
              <a:rPr lang="en-US"/>
              <a:t>Click to edit Master title style</a:t>
            </a:r>
            <a:endParaRPr lang="en-ZA"/>
          </a:p>
        </p:txBody>
      </p:sp>
    </p:spTree>
    <p:extLst>
      <p:ext uri="{BB962C8B-B14F-4D97-AF65-F5344CB8AC3E}">
        <p14:creationId xmlns:p14="http://schemas.microsoft.com/office/powerpoint/2010/main" val="1458318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0601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2EF8B-3AC5-2864-1531-A54D420C96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B5E4BB8B-9EE5-8992-CE29-5D369E3DAC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1E7CC5E0-0498-7106-3957-4CB0E75C66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34743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0132C-26C1-EEFF-8D93-EA8FCCF6D6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D6A0A209-5B05-B4DF-61FF-68A3FF44B1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E37A41C3-06D7-AA06-F1AC-E1B88DE1CB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10066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2F733-3C3A-8ACF-52BC-6D3651D87351}"/>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93909B36-7791-550C-0EEC-259C447020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Tree>
    <p:extLst>
      <p:ext uri="{BB962C8B-B14F-4D97-AF65-F5344CB8AC3E}">
        <p14:creationId xmlns:p14="http://schemas.microsoft.com/office/powerpoint/2010/main" val="1245751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F66FDC-79CD-92BD-DE18-E7733E7D49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DBD48D74-EC09-3EAD-8B4C-D9D5E8C471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Tree>
    <p:extLst>
      <p:ext uri="{BB962C8B-B14F-4D97-AF65-F5344CB8AC3E}">
        <p14:creationId xmlns:p14="http://schemas.microsoft.com/office/powerpoint/2010/main" val="2883249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0C38B3-F419-0AA2-141B-05E5294C2F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F980D7E2-9164-8173-F79B-8F67FE189B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pic>
        <p:nvPicPr>
          <p:cNvPr id="8" name="Picture 7">
            <a:extLst>
              <a:ext uri="{FF2B5EF4-FFF2-40B4-BE49-F238E27FC236}">
                <a16:creationId xmlns:a16="http://schemas.microsoft.com/office/drawing/2014/main" id="{331878C2-C891-434D-99F2-A1BB5781B330}"/>
              </a:ext>
            </a:extLst>
          </p:cNvPr>
          <p:cNvPicPr>
            <a:picLocks noChangeAspect="1"/>
          </p:cNvPicPr>
          <p:nvPr userDrawn="1"/>
        </p:nvPicPr>
        <p:blipFill>
          <a:blip r:embed="rId12">
            <a:lum bright="70000" contrast="-70000"/>
            <a:alphaModFix amt="35000"/>
            <a:extLst>
              <a:ext uri="{BEBA8EAE-BF5A-486C-A8C5-ECC9F3942E4B}">
                <a14:imgProps xmlns:a14="http://schemas.microsoft.com/office/drawing/2010/main">
                  <a14:imgLayer r:embed="rId13">
                    <a14:imgEffect>
                      <a14:artisticPhotocopy/>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32091054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2.xml"/><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4" name="Picture 3">
            <a:extLst>
              <a:ext uri="{FF2B5EF4-FFF2-40B4-BE49-F238E27FC236}">
                <a16:creationId xmlns:a16="http://schemas.microsoft.com/office/drawing/2014/main" id="{6701D880-5A83-4FD7-959F-7F07229C5B34}"/>
              </a:ext>
            </a:extLst>
          </p:cNvPr>
          <p:cNvPicPr>
            <a:picLocks noChangeAspect="1"/>
          </p:cNvPicPr>
          <p:nvPr/>
        </p:nvPicPr>
        <p:blipFill>
          <a:blip r:embed="rId3">
            <a:duotone>
              <a:schemeClr val="bg2">
                <a:shade val="45000"/>
                <a:satMod val="135000"/>
              </a:schemeClr>
              <a:prstClr val="white"/>
            </a:duotone>
            <a:alphaModFix amt="50000"/>
            <a:extLst>
              <a:ext uri="{28A0092B-C50C-407E-A947-70E740481C1C}">
                <a14:useLocalDpi xmlns:a14="http://schemas.microsoft.com/office/drawing/2010/main" val="0"/>
              </a:ext>
            </a:extLst>
          </a:blip>
          <a:stretch>
            <a:fillRect/>
          </a:stretch>
        </p:blipFill>
        <p:spPr>
          <a:xfrm>
            <a:off x="0" y="0"/>
            <a:ext cx="12192000" cy="6856694"/>
          </a:xfrm>
          <a:prstGeom prst="rect">
            <a:avLst/>
          </a:prstGeom>
        </p:spPr>
      </p:pic>
      <p:sp>
        <p:nvSpPr>
          <p:cNvPr id="338" name="Google Shape;338;p12"/>
          <p:cNvSpPr txBox="1">
            <a:spLocks noGrp="1"/>
          </p:cNvSpPr>
          <p:nvPr>
            <p:ph type="ctrTitle"/>
          </p:nvPr>
        </p:nvSpPr>
        <p:spPr>
          <a:xfrm>
            <a:off x="1202883" y="950172"/>
            <a:ext cx="9786234" cy="1610013"/>
          </a:xfrm>
          <a:prstGeom prst="rect">
            <a:avLst/>
          </a:prstGeom>
        </p:spPr>
        <p:txBody>
          <a:bodyPr spcFirstLastPara="1" vert="horz" wrap="square" lIns="0" tIns="0" rIns="0" bIns="0" rtlCol="0" anchor="ctr" anchorCtr="0">
            <a:noAutofit/>
          </a:bodyPr>
          <a:lstStyle/>
          <a:p>
            <a:pPr algn="ctr"/>
            <a:r>
              <a:rPr lang="en-US" sz="4000" b="1" dirty="0">
                <a:solidFill>
                  <a:schemeClr val="tx2">
                    <a:lumMod val="10000"/>
                  </a:schemeClr>
                </a:solidFill>
                <a:effectLst>
                  <a:innerShdw blurRad="63500" dist="50800" dir="10800000">
                    <a:prstClr val="black">
                      <a:alpha val="50000"/>
                    </a:prstClr>
                  </a:innerShdw>
                </a:effectLst>
                <a:latin typeface="Candara" panose="020E0502030303020204" pitchFamily="34" charset="0"/>
              </a:rPr>
              <a:t>A Comparative Analysis of the Quality of Education for Girls in Ghana, Kenya, Nigeria, South Africa, and Zimbabwe (SDG 4)</a:t>
            </a:r>
          </a:p>
        </p:txBody>
      </p:sp>
      <p:pic>
        <p:nvPicPr>
          <p:cNvPr id="2" name="Picture 4" descr="Women Techsters Fellowship Class of '22 Graduation | Join us live! | By  Tech4Dev | Facebook">
            <a:extLst>
              <a:ext uri="{FF2B5EF4-FFF2-40B4-BE49-F238E27FC236}">
                <a16:creationId xmlns:a16="http://schemas.microsoft.com/office/drawing/2014/main" id="{9081ACB0-B4B5-3362-D3DF-C2A7B25E86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754" y="5774082"/>
            <a:ext cx="1082612" cy="108261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Microsoft logo : histoire, signification et évolution, symbole">
            <a:extLst>
              <a:ext uri="{FF2B5EF4-FFF2-40B4-BE49-F238E27FC236}">
                <a16:creationId xmlns:a16="http://schemas.microsoft.com/office/drawing/2014/main" id="{58CCC3E9-600C-58D8-DA39-7B9CA6EED67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4337" y="5829870"/>
            <a:ext cx="2565009" cy="79354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27826AE-DE7D-B529-666C-862B03BD2421}"/>
              </a:ext>
            </a:extLst>
          </p:cNvPr>
          <p:cNvSpPr txBox="1"/>
          <p:nvPr/>
        </p:nvSpPr>
        <p:spPr>
          <a:xfrm>
            <a:off x="4679781" y="3132769"/>
            <a:ext cx="2384114" cy="1323439"/>
          </a:xfrm>
          <a:prstGeom prst="rect">
            <a:avLst/>
          </a:prstGeom>
          <a:noFill/>
        </p:spPr>
        <p:txBody>
          <a:bodyPr wrap="none" rtlCol="0">
            <a:spAutoFit/>
          </a:bodyPr>
          <a:lstStyle/>
          <a:p>
            <a:pPr algn="ctr"/>
            <a:r>
              <a:rPr lang="en-ZA" sz="4000" b="1" dirty="0">
                <a:solidFill>
                  <a:schemeClr val="tx1">
                    <a:lumMod val="75000"/>
                    <a:lumOff val="25000"/>
                  </a:schemeClr>
                </a:solidFill>
                <a:effectLst>
                  <a:outerShdw blurRad="50800" dist="38100" dir="2700000" algn="tl" rotWithShape="0">
                    <a:prstClr val="black">
                      <a:alpha val="40000"/>
                    </a:prstClr>
                  </a:outerShdw>
                </a:effectLst>
                <a:latin typeface="Candara Light" panose="020E0502030303020204" pitchFamily="34" charset="0"/>
              </a:rPr>
              <a:t>Tech Divas</a:t>
            </a:r>
          </a:p>
          <a:p>
            <a:pPr algn="ctr"/>
            <a:r>
              <a:rPr lang="en-ZA" sz="4000" b="1" dirty="0">
                <a:solidFill>
                  <a:schemeClr val="tx1">
                    <a:lumMod val="75000"/>
                    <a:lumOff val="25000"/>
                  </a:schemeClr>
                </a:solidFill>
                <a:effectLst>
                  <a:outerShdw blurRad="50800" dist="38100" dir="2700000" algn="tl" rotWithShape="0">
                    <a:prstClr val="black">
                      <a:alpha val="40000"/>
                    </a:prstClr>
                  </a:outerShdw>
                </a:effectLst>
                <a:latin typeface="Candara Light" panose="020E0502030303020204" pitchFamily="34" charset="0"/>
              </a:rPr>
              <a:t>Group 1</a:t>
            </a:r>
          </a:p>
        </p:txBody>
      </p:sp>
      <p:pic>
        <p:nvPicPr>
          <p:cNvPr id="8" name="Picture 6" descr="Women Techsters 2022 Cohort 2.1 Bootcamp for African Women | ScholarshipAir">
            <a:extLst>
              <a:ext uri="{FF2B5EF4-FFF2-40B4-BE49-F238E27FC236}">
                <a16:creationId xmlns:a16="http://schemas.microsoft.com/office/drawing/2014/main" id="{72E4C57B-AD34-CC3A-0E1B-7B187A6E75B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16820" y="5774082"/>
            <a:ext cx="622691" cy="76874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A circular diagram of different icons&#10;&#10;Description automatically generated">
            <a:extLst>
              <a:ext uri="{FF2B5EF4-FFF2-40B4-BE49-F238E27FC236}">
                <a16:creationId xmlns:a16="http://schemas.microsoft.com/office/drawing/2014/main" id="{D427D869-A5FE-02CD-2222-8CEFA31B6EC7}"/>
              </a:ext>
            </a:extLst>
          </p:cNvPr>
          <p:cNvPicPr>
            <a:picLocks noChangeAspect="1"/>
          </p:cNvPicPr>
          <p:nvPr/>
        </p:nvPicPr>
        <p:blipFill>
          <a:blip r:embed="rId7"/>
          <a:stretch>
            <a:fillRect/>
          </a:stretch>
        </p:blipFill>
        <p:spPr>
          <a:xfrm>
            <a:off x="9074221" y="5829870"/>
            <a:ext cx="932448" cy="814415"/>
          </a:xfrm>
          <a:prstGeom prst="rect">
            <a:avLst/>
          </a:prstGeom>
        </p:spPr>
      </p:pic>
      <p:sp>
        <p:nvSpPr>
          <p:cNvPr id="14" name="TextBox 13">
            <a:extLst>
              <a:ext uri="{FF2B5EF4-FFF2-40B4-BE49-F238E27FC236}">
                <a16:creationId xmlns:a16="http://schemas.microsoft.com/office/drawing/2014/main" id="{8A331E2F-AB73-DE3F-159F-BC713B80FE9A}"/>
              </a:ext>
            </a:extLst>
          </p:cNvPr>
          <p:cNvSpPr txBox="1"/>
          <p:nvPr/>
        </p:nvSpPr>
        <p:spPr>
          <a:xfrm>
            <a:off x="3239511" y="6237078"/>
            <a:ext cx="1840184" cy="318100"/>
          </a:xfrm>
          <a:prstGeom prst="rect">
            <a:avLst/>
          </a:prstGeom>
          <a:noFill/>
        </p:spPr>
        <p:txBody>
          <a:bodyPr wrap="none" rtlCol="0">
            <a:spAutoFit/>
          </a:bodyPr>
          <a:lstStyle/>
          <a:p>
            <a:r>
              <a:rPr lang="en-ZA" sz="1467" b="1" dirty="0"/>
              <a:t>Bootcamp Cohort </a:t>
            </a:r>
            <a:r>
              <a:rPr lang="en-ZA" sz="1467" b="1" dirty="0">
                <a:solidFill>
                  <a:srgbClr val="7030A0"/>
                </a:solidFill>
              </a:rPr>
              <a:t>3.1</a:t>
            </a:r>
          </a:p>
        </p:txBody>
      </p:sp>
      <p:pic>
        <p:nvPicPr>
          <p:cNvPr id="15" name="Picture 14" descr="A red sign with a book and a pencil&#10;&#10;Description automatically generated">
            <a:extLst>
              <a:ext uri="{FF2B5EF4-FFF2-40B4-BE49-F238E27FC236}">
                <a16:creationId xmlns:a16="http://schemas.microsoft.com/office/drawing/2014/main" id="{8852C480-CD4C-BDCD-41DE-6FA89D5AD932}"/>
              </a:ext>
            </a:extLst>
          </p:cNvPr>
          <p:cNvPicPr>
            <a:picLocks noChangeAspect="1"/>
          </p:cNvPicPr>
          <p:nvPr/>
        </p:nvPicPr>
        <p:blipFill>
          <a:blip r:embed="rId8"/>
          <a:stretch>
            <a:fillRect/>
          </a:stretch>
        </p:blipFill>
        <p:spPr>
          <a:xfrm>
            <a:off x="10889477" y="5822773"/>
            <a:ext cx="730513" cy="79270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red sign with a book and a pencil&#10;&#10;Description automatically generated">
            <a:extLst>
              <a:ext uri="{FF2B5EF4-FFF2-40B4-BE49-F238E27FC236}">
                <a16:creationId xmlns:a16="http://schemas.microsoft.com/office/drawing/2014/main" id="{7F647E1D-8EE0-4192-B378-3D7E0C500792}"/>
              </a:ext>
            </a:extLst>
          </p:cNvPr>
          <p:cNvPicPr>
            <a:picLocks noChangeAspect="1"/>
          </p:cNvPicPr>
          <p:nvPr/>
        </p:nvPicPr>
        <p:blipFill>
          <a:blip r:embed="rId2"/>
          <a:stretch>
            <a:fillRect/>
          </a:stretch>
        </p:blipFill>
        <p:spPr>
          <a:xfrm>
            <a:off x="10988542" y="6078549"/>
            <a:ext cx="730513" cy="792703"/>
          </a:xfrm>
          <a:prstGeom prst="rect">
            <a:avLst/>
          </a:prstGeom>
        </p:spPr>
      </p:pic>
      <p:pic>
        <p:nvPicPr>
          <p:cNvPr id="4" name="Picture 4">
            <a:extLst>
              <a:ext uri="{FF2B5EF4-FFF2-40B4-BE49-F238E27FC236}">
                <a16:creationId xmlns:a16="http://schemas.microsoft.com/office/drawing/2014/main" id="{F141163D-6E57-4FAA-A57D-9B789FBC426F}"/>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300000"/>
                    </a14:imgEffect>
                  </a14:imgLayer>
                </a14:imgProps>
              </a:ext>
              <a:ext uri="{28A0092B-C50C-407E-A947-70E740481C1C}">
                <a14:useLocalDpi xmlns:a14="http://schemas.microsoft.com/office/drawing/2010/main" val="0"/>
              </a:ext>
            </a:extLst>
          </a:blip>
          <a:srcRect r="52177"/>
          <a:stretch/>
        </p:blipFill>
        <p:spPr bwMode="auto">
          <a:xfrm>
            <a:off x="5956300" y="782938"/>
            <a:ext cx="5762755" cy="5172736"/>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0F16B260-403D-4EAA-A3D7-47EFAB10EE73}"/>
              </a:ext>
            </a:extLst>
          </p:cNvPr>
          <p:cNvSpPr txBox="1">
            <a:spLocks/>
          </p:cNvSpPr>
          <p:nvPr/>
        </p:nvSpPr>
        <p:spPr>
          <a:xfrm>
            <a:off x="838198" y="0"/>
            <a:ext cx="10515600" cy="8704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b="1" dirty="0">
                <a:solidFill>
                  <a:srgbClr val="C31F33"/>
                </a:solidFill>
                <a:latin typeface="Candara" panose="020E0502030303020204" pitchFamily="34" charset="0"/>
              </a:rPr>
              <a:t>OUT-OF-SCHOOL RATES</a:t>
            </a:r>
          </a:p>
        </p:txBody>
      </p:sp>
      <p:pic>
        <p:nvPicPr>
          <p:cNvPr id="5" name="Picture 4">
            <a:extLst>
              <a:ext uri="{FF2B5EF4-FFF2-40B4-BE49-F238E27FC236}">
                <a16:creationId xmlns:a16="http://schemas.microsoft.com/office/drawing/2014/main" id="{F141163D-6E57-4FAA-A57D-9B789FBC426F}"/>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300000"/>
                    </a14:imgEffect>
                  </a14:imgLayer>
                </a14:imgProps>
              </a:ext>
              <a:ext uri="{28A0092B-C50C-407E-A947-70E740481C1C}">
                <a14:useLocalDpi xmlns:a14="http://schemas.microsoft.com/office/drawing/2010/main" val="0"/>
              </a:ext>
            </a:extLst>
          </a:blip>
          <a:srcRect l="47786" t="838" b="-1"/>
          <a:stretch/>
        </p:blipFill>
        <p:spPr bwMode="auto">
          <a:xfrm>
            <a:off x="367691" y="837527"/>
            <a:ext cx="5393787" cy="5087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6306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red sign with a book and a pencil&#10;&#10;Description automatically generated">
            <a:extLst>
              <a:ext uri="{FF2B5EF4-FFF2-40B4-BE49-F238E27FC236}">
                <a16:creationId xmlns:a16="http://schemas.microsoft.com/office/drawing/2014/main" id="{7F647E1D-8EE0-4192-B378-3D7E0C500792}"/>
              </a:ext>
            </a:extLst>
          </p:cNvPr>
          <p:cNvPicPr>
            <a:picLocks noChangeAspect="1"/>
          </p:cNvPicPr>
          <p:nvPr/>
        </p:nvPicPr>
        <p:blipFill>
          <a:blip r:embed="rId2"/>
          <a:stretch>
            <a:fillRect/>
          </a:stretch>
        </p:blipFill>
        <p:spPr>
          <a:xfrm>
            <a:off x="10988542" y="6078549"/>
            <a:ext cx="730513" cy="792703"/>
          </a:xfrm>
          <a:prstGeom prst="rect">
            <a:avLst/>
          </a:prstGeom>
        </p:spPr>
      </p:pic>
      <p:sp>
        <p:nvSpPr>
          <p:cNvPr id="6" name="Title 1">
            <a:extLst>
              <a:ext uri="{FF2B5EF4-FFF2-40B4-BE49-F238E27FC236}">
                <a16:creationId xmlns:a16="http://schemas.microsoft.com/office/drawing/2014/main" id="{0F16B260-403D-4EAA-A3D7-47EFAB10EE73}"/>
              </a:ext>
            </a:extLst>
          </p:cNvPr>
          <p:cNvSpPr txBox="1">
            <a:spLocks/>
          </p:cNvSpPr>
          <p:nvPr/>
        </p:nvSpPr>
        <p:spPr>
          <a:xfrm>
            <a:off x="785573" y="189658"/>
            <a:ext cx="10515600" cy="8704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b="1" dirty="0">
                <a:solidFill>
                  <a:srgbClr val="C31F33"/>
                </a:solidFill>
                <a:latin typeface="Candara" panose="020E0502030303020204" pitchFamily="34" charset="0"/>
              </a:rPr>
              <a:t>ADULT LITERACY RATE</a:t>
            </a:r>
          </a:p>
        </p:txBody>
      </p:sp>
      <p:pic>
        <p:nvPicPr>
          <p:cNvPr id="5" name="Picture 4">
            <a:extLst>
              <a:ext uri="{FF2B5EF4-FFF2-40B4-BE49-F238E27FC236}">
                <a16:creationId xmlns:a16="http://schemas.microsoft.com/office/drawing/2014/main" id="{BD42F411-8763-412C-B0F9-043B6FC276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512" y="1792705"/>
            <a:ext cx="11137722" cy="3368842"/>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E9B1F30C-59B1-4351-91D6-86A8DE129B8C}"/>
              </a:ext>
            </a:extLst>
          </p:cNvPr>
          <p:cNvCxnSpPr/>
          <p:nvPr/>
        </p:nvCxnSpPr>
        <p:spPr>
          <a:xfrm>
            <a:off x="785573" y="1197977"/>
            <a:ext cx="10515600" cy="0"/>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7269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red sign with a book and a pencil&#10;&#10;Description automatically generated">
            <a:extLst>
              <a:ext uri="{FF2B5EF4-FFF2-40B4-BE49-F238E27FC236}">
                <a16:creationId xmlns:a16="http://schemas.microsoft.com/office/drawing/2014/main" id="{7F647E1D-8EE0-4192-B378-3D7E0C500792}"/>
              </a:ext>
            </a:extLst>
          </p:cNvPr>
          <p:cNvPicPr>
            <a:picLocks noChangeAspect="1"/>
          </p:cNvPicPr>
          <p:nvPr/>
        </p:nvPicPr>
        <p:blipFill>
          <a:blip r:embed="rId3"/>
          <a:stretch>
            <a:fillRect/>
          </a:stretch>
        </p:blipFill>
        <p:spPr>
          <a:xfrm>
            <a:off x="10988542" y="6078549"/>
            <a:ext cx="730513" cy="792703"/>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t="15053"/>
          <a:stretch/>
        </p:blipFill>
        <p:spPr>
          <a:xfrm>
            <a:off x="1028700" y="1342213"/>
            <a:ext cx="10160000" cy="4757749"/>
          </a:xfrm>
          <a:prstGeom prst="rect">
            <a:avLst/>
          </a:prstGeom>
        </p:spPr>
      </p:pic>
      <p:sp>
        <p:nvSpPr>
          <p:cNvPr id="6" name="Title 1">
            <a:extLst>
              <a:ext uri="{FF2B5EF4-FFF2-40B4-BE49-F238E27FC236}">
                <a16:creationId xmlns:a16="http://schemas.microsoft.com/office/drawing/2014/main" id="{55582069-5A25-4DF8-8557-6AF035986104}"/>
              </a:ext>
            </a:extLst>
          </p:cNvPr>
          <p:cNvSpPr txBox="1">
            <a:spLocks/>
          </p:cNvSpPr>
          <p:nvPr/>
        </p:nvSpPr>
        <p:spPr>
          <a:xfrm>
            <a:off x="241300" y="126963"/>
            <a:ext cx="117348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800" b="1" dirty="0">
                <a:solidFill>
                  <a:srgbClr val="C31F33"/>
                </a:solidFill>
                <a:latin typeface="Candara" panose="020E0502030303020204" pitchFamily="34" charset="0"/>
              </a:rPr>
              <a:t>PROPORTION OF TEACHERS WITH MINIMUM QUALIFICATION</a:t>
            </a:r>
          </a:p>
        </p:txBody>
      </p:sp>
    </p:spTree>
    <p:extLst>
      <p:ext uri="{BB962C8B-B14F-4D97-AF65-F5344CB8AC3E}">
        <p14:creationId xmlns:p14="http://schemas.microsoft.com/office/powerpoint/2010/main" val="3177792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852379-DB72-4FD8-BE47-AB32177DFBE1}"/>
              </a:ext>
            </a:extLst>
          </p:cNvPr>
          <p:cNvPicPr>
            <a:picLocks noChangeAspect="1"/>
          </p:cNvPicPr>
          <p:nvPr/>
        </p:nvPicPr>
        <p:blipFill rotWithShape="1">
          <a:blip r:embed="rId3">
            <a:clrChange>
              <a:clrFrom>
                <a:srgbClr val="EAEAEA"/>
              </a:clrFrom>
              <a:clrTo>
                <a:srgbClr val="EAEAEA">
                  <a:alpha val="0"/>
                </a:srgbClr>
              </a:clrTo>
            </a:clrChange>
            <a:extLst>
              <a:ext uri="{28A0092B-C50C-407E-A947-70E740481C1C}">
                <a14:useLocalDpi xmlns:a14="http://schemas.microsoft.com/office/drawing/2010/main" val="0"/>
              </a:ext>
            </a:extLst>
          </a:blip>
          <a:srcRect t="9775"/>
          <a:stretch/>
        </p:blipFill>
        <p:spPr>
          <a:xfrm>
            <a:off x="785573" y="1060114"/>
            <a:ext cx="10986295" cy="5547800"/>
          </a:xfrm>
          <a:prstGeom prst="rect">
            <a:avLst/>
          </a:prstGeom>
        </p:spPr>
      </p:pic>
      <p:pic>
        <p:nvPicPr>
          <p:cNvPr id="11" name="Picture 10" descr="A red sign with a book and a pencil&#10;&#10;Description automatically generated">
            <a:extLst>
              <a:ext uri="{FF2B5EF4-FFF2-40B4-BE49-F238E27FC236}">
                <a16:creationId xmlns:a16="http://schemas.microsoft.com/office/drawing/2014/main" id="{7F647E1D-8EE0-4192-B378-3D7E0C500792}"/>
              </a:ext>
            </a:extLst>
          </p:cNvPr>
          <p:cNvPicPr>
            <a:picLocks noChangeAspect="1"/>
          </p:cNvPicPr>
          <p:nvPr/>
        </p:nvPicPr>
        <p:blipFill>
          <a:blip r:embed="rId4"/>
          <a:stretch>
            <a:fillRect/>
          </a:stretch>
        </p:blipFill>
        <p:spPr>
          <a:xfrm>
            <a:off x="10988542" y="6078549"/>
            <a:ext cx="730513" cy="792703"/>
          </a:xfrm>
          <a:prstGeom prst="rect">
            <a:avLst/>
          </a:prstGeom>
        </p:spPr>
      </p:pic>
      <p:sp>
        <p:nvSpPr>
          <p:cNvPr id="5" name="Title 1">
            <a:extLst>
              <a:ext uri="{FF2B5EF4-FFF2-40B4-BE49-F238E27FC236}">
                <a16:creationId xmlns:a16="http://schemas.microsoft.com/office/drawing/2014/main" id="{0F16B260-403D-4EAA-A3D7-47EFAB10EE73}"/>
              </a:ext>
            </a:extLst>
          </p:cNvPr>
          <p:cNvSpPr txBox="1">
            <a:spLocks/>
          </p:cNvSpPr>
          <p:nvPr/>
        </p:nvSpPr>
        <p:spPr>
          <a:xfrm>
            <a:off x="785573" y="189658"/>
            <a:ext cx="10515600" cy="8704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b="1" dirty="0">
                <a:solidFill>
                  <a:srgbClr val="C31F33"/>
                </a:solidFill>
                <a:latin typeface="Candara" panose="020E0502030303020204" pitchFamily="34" charset="0"/>
              </a:rPr>
              <a:t>PUPIL – TEACHER RATIO</a:t>
            </a:r>
          </a:p>
        </p:txBody>
      </p:sp>
    </p:spTree>
    <p:extLst>
      <p:ext uri="{BB962C8B-B14F-4D97-AF65-F5344CB8AC3E}">
        <p14:creationId xmlns:p14="http://schemas.microsoft.com/office/powerpoint/2010/main" val="2790655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64A51E-0AA5-402E-8164-0D49DEA5D9A9}"/>
              </a:ext>
            </a:extLst>
          </p:cNvPr>
          <p:cNvPicPr>
            <a:picLocks noChangeAspect="1"/>
          </p:cNvPicPr>
          <p:nvPr/>
        </p:nvPicPr>
        <p:blipFill rotWithShape="1">
          <a:blip r:embed="rId3">
            <a:clrChange>
              <a:clrFrom>
                <a:srgbClr val="E1E0DF"/>
              </a:clrFrom>
              <a:clrTo>
                <a:srgbClr val="E1E0DF">
                  <a:alpha val="0"/>
                </a:srgbClr>
              </a:clrTo>
            </a:clrChange>
            <a:extLst>
              <a:ext uri="{28A0092B-C50C-407E-A947-70E740481C1C}">
                <a14:useLocalDpi xmlns:a14="http://schemas.microsoft.com/office/drawing/2010/main" val="0"/>
              </a:ext>
            </a:extLst>
          </a:blip>
          <a:srcRect t="6992"/>
          <a:stretch/>
        </p:blipFill>
        <p:spPr>
          <a:xfrm>
            <a:off x="570496" y="711200"/>
            <a:ext cx="10998000" cy="5763700"/>
          </a:xfrm>
          <a:prstGeom prst="rect">
            <a:avLst/>
          </a:prstGeom>
        </p:spPr>
      </p:pic>
      <p:pic>
        <p:nvPicPr>
          <p:cNvPr id="11" name="Picture 10" descr="A red sign with a book and a pencil&#10;&#10;Description automatically generated">
            <a:extLst>
              <a:ext uri="{FF2B5EF4-FFF2-40B4-BE49-F238E27FC236}">
                <a16:creationId xmlns:a16="http://schemas.microsoft.com/office/drawing/2014/main" id="{7F647E1D-8EE0-4192-B378-3D7E0C500792}"/>
              </a:ext>
            </a:extLst>
          </p:cNvPr>
          <p:cNvPicPr>
            <a:picLocks noChangeAspect="1"/>
          </p:cNvPicPr>
          <p:nvPr/>
        </p:nvPicPr>
        <p:blipFill>
          <a:blip r:embed="rId4"/>
          <a:stretch>
            <a:fillRect/>
          </a:stretch>
        </p:blipFill>
        <p:spPr>
          <a:xfrm>
            <a:off x="10988542" y="6078549"/>
            <a:ext cx="730513" cy="792703"/>
          </a:xfrm>
          <a:prstGeom prst="rect">
            <a:avLst/>
          </a:prstGeom>
        </p:spPr>
      </p:pic>
      <p:sp>
        <p:nvSpPr>
          <p:cNvPr id="4" name="Title 1">
            <a:extLst>
              <a:ext uri="{FF2B5EF4-FFF2-40B4-BE49-F238E27FC236}">
                <a16:creationId xmlns:a16="http://schemas.microsoft.com/office/drawing/2014/main" id="{55582069-5A25-4DF8-8557-6AF035986104}"/>
              </a:ext>
            </a:extLst>
          </p:cNvPr>
          <p:cNvSpPr txBox="1">
            <a:spLocks/>
          </p:cNvSpPr>
          <p:nvPr/>
        </p:nvSpPr>
        <p:spPr>
          <a:xfrm>
            <a:off x="0" y="190463"/>
            <a:ext cx="12191999" cy="8255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800" b="1" dirty="0">
                <a:solidFill>
                  <a:srgbClr val="C31F33"/>
                </a:solidFill>
                <a:latin typeface="Candara" panose="020E0502030303020204" pitchFamily="34" charset="0"/>
              </a:rPr>
              <a:t>GOVERNMENT EXPENDITURE ON EDUCATION</a:t>
            </a:r>
          </a:p>
        </p:txBody>
      </p:sp>
    </p:spTree>
    <p:extLst>
      <p:ext uri="{BB962C8B-B14F-4D97-AF65-F5344CB8AC3E}">
        <p14:creationId xmlns:p14="http://schemas.microsoft.com/office/powerpoint/2010/main" val="2105919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573" y="1303990"/>
            <a:ext cx="10515600" cy="5134910"/>
          </a:xfrm>
        </p:spPr>
        <p:txBody>
          <a:bodyPr>
            <a:noAutofit/>
          </a:bodyPr>
          <a:lstStyle/>
          <a:p>
            <a:pPr marL="514350" indent="-514350" algn="just">
              <a:buClr>
                <a:srgbClr val="C31F33"/>
              </a:buClr>
              <a:buSzPct val="150000"/>
              <a:buFont typeface="+mj-lt"/>
              <a:buAutoNum type="arabicPeriod"/>
            </a:pPr>
            <a:r>
              <a:rPr lang="en-US" dirty="0">
                <a:latin typeface="Candara Light" panose="020E0502030303020204" pitchFamily="34" charset="0"/>
              </a:rPr>
              <a:t>Lack of complete data in some countries makes it difficult to measure and analyze </a:t>
            </a:r>
          </a:p>
          <a:p>
            <a:pPr marL="514350" indent="-514350" algn="just">
              <a:buClr>
                <a:srgbClr val="C31F33"/>
              </a:buClr>
              <a:buSzPct val="150000"/>
              <a:buFont typeface="+mj-lt"/>
              <a:buAutoNum type="arabicPeriod"/>
            </a:pPr>
            <a:r>
              <a:rPr lang="en-US" dirty="0">
                <a:latin typeface="Candara Light" panose="020E0502030303020204" pitchFamily="34" charset="0"/>
              </a:rPr>
              <a:t>Increase in enrolment in Primary School enrolment on average</a:t>
            </a:r>
          </a:p>
          <a:p>
            <a:pPr marL="514350" indent="-514350" algn="just">
              <a:buClr>
                <a:srgbClr val="C31F33"/>
              </a:buClr>
              <a:buSzPct val="150000"/>
              <a:buFont typeface="+mj-lt"/>
              <a:buAutoNum type="arabicPeriod"/>
            </a:pPr>
            <a:r>
              <a:rPr lang="en-US" dirty="0">
                <a:latin typeface="Candara Light" panose="020E0502030303020204" pitchFamily="34" charset="0"/>
              </a:rPr>
              <a:t>Increase in qualified teachers has directly contributed to the reduction in the pupil teacher ratio </a:t>
            </a:r>
          </a:p>
          <a:p>
            <a:pPr marL="514350" indent="-514350" algn="just">
              <a:buClr>
                <a:srgbClr val="C31F33"/>
              </a:buClr>
              <a:buSzPct val="150000"/>
              <a:buFont typeface="+mj-lt"/>
              <a:buAutoNum type="arabicPeriod"/>
            </a:pPr>
            <a:r>
              <a:rPr lang="en-US" dirty="0">
                <a:latin typeface="Candara Light" panose="020E0502030303020204" pitchFamily="34" charset="0"/>
              </a:rPr>
              <a:t>Out of school ratio increased in the secondary categories affecting adult literacy rates negatively </a:t>
            </a:r>
          </a:p>
          <a:p>
            <a:pPr marL="514350" indent="-514350" algn="just">
              <a:buClr>
                <a:srgbClr val="C31F33"/>
              </a:buClr>
              <a:buSzPct val="150000"/>
              <a:buFont typeface="+mj-lt"/>
              <a:buAutoNum type="arabicPeriod"/>
            </a:pPr>
            <a:r>
              <a:rPr lang="en-US" dirty="0">
                <a:latin typeface="Candara Light" panose="020E0502030303020204" pitchFamily="34" charset="0"/>
              </a:rPr>
              <a:t>Reduction in Government expenditure over the years. School fees may be a factor in the increase in Out of School ratios</a:t>
            </a:r>
          </a:p>
          <a:p>
            <a:pPr marL="514350" indent="-514350" algn="just">
              <a:buClr>
                <a:srgbClr val="C31F33"/>
              </a:buClr>
              <a:buSzPct val="150000"/>
              <a:buFont typeface="+mj-lt"/>
              <a:buAutoNum type="arabicPeriod"/>
            </a:pPr>
            <a:endParaRPr lang="en-US" dirty="0">
              <a:latin typeface="Candara Light" panose="020E0502030303020204" pitchFamily="34" charset="0"/>
            </a:endParaRPr>
          </a:p>
          <a:p>
            <a:pPr marL="514350" indent="-514350" algn="just">
              <a:buClr>
                <a:srgbClr val="C31F33"/>
              </a:buClr>
              <a:buSzPct val="150000"/>
              <a:buFont typeface="+mj-lt"/>
              <a:buAutoNum type="arabicPeriod"/>
            </a:pPr>
            <a:endParaRPr lang="en-US" dirty="0">
              <a:latin typeface="Candara Light" panose="020E0502030303020204" pitchFamily="34" charset="0"/>
            </a:endParaRPr>
          </a:p>
          <a:p>
            <a:pPr marL="514350" indent="-514350" algn="just">
              <a:buClr>
                <a:srgbClr val="C31F33"/>
              </a:buClr>
              <a:buSzPct val="150000"/>
              <a:buFont typeface="+mj-lt"/>
              <a:buAutoNum type="arabicPeriod"/>
            </a:pPr>
            <a:endParaRPr lang="en-US" dirty="0">
              <a:latin typeface="Candara Light" panose="020E0502030303020204" pitchFamily="34" charset="0"/>
            </a:endParaRPr>
          </a:p>
          <a:p>
            <a:pPr marL="514350" indent="-514350" algn="just">
              <a:buClr>
                <a:srgbClr val="C31F33"/>
              </a:buClr>
              <a:buSzPct val="150000"/>
              <a:buFont typeface="+mj-lt"/>
              <a:buAutoNum type="arabicPeriod"/>
            </a:pPr>
            <a:endParaRPr lang="en-US" dirty="0">
              <a:latin typeface="Candara Light" panose="020E0502030303020204" pitchFamily="34" charset="0"/>
            </a:endParaRPr>
          </a:p>
          <a:p>
            <a:pPr marL="514350" indent="-514350" algn="just">
              <a:buClr>
                <a:srgbClr val="C31F33"/>
              </a:buClr>
              <a:buSzPct val="150000"/>
              <a:buFont typeface="+mj-lt"/>
              <a:buAutoNum type="arabicPeriod"/>
            </a:pPr>
            <a:endParaRPr lang="en-US" dirty="0">
              <a:latin typeface="Candara Light" panose="020E0502030303020204" pitchFamily="34" charset="0"/>
            </a:endParaRPr>
          </a:p>
        </p:txBody>
      </p:sp>
      <p:sp>
        <p:nvSpPr>
          <p:cNvPr id="6" name="Title 1">
            <a:extLst>
              <a:ext uri="{FF2B5EF4-FFF2-40B4-BE49-F238E27FC236}">
                <a16:creationId xmlns:a16="http://schemas.microsoft.com/office/drawing/2014/main" id="{B706F814-6208-4879-B1BB-0C3F2353AFB4}"/>
              </a:ext>
            </a:extLst>
          </p:cNvPr>
          <p:cNvSpPr txBox="1">
            <a:spLocks/>
          </p:cNvSpPr>
          <p:nvPr/>
        </p:nvSpPr>
        <p:spPr>
          <a:xfrm>
            <a:off x="785573" y="433534"/>
            <a:ext cx="10515600" cy="8704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b="1" dirty="0">
                <a:solidFill>
                  <a:srgbClr val="C31F33"/>
                </a:solidFill>
                <a:latin typeface="Candara" panose="020E0502030303020204" pitchFamily="34" charset="0"/>
              </a:rPr>
              <a:t>OBSERVATIONS</a:t>
            </a:r>
          </a:p>
        </p:txBody>
      </p:sp>
      <p:cxnSp>
        <p:nvCxnSpPr>
          <p:cNvPr id="9" name="Straight Connector 8">
            <a:extLst>
              <a:ext uri="{FF2B5EF4-FFF2-40B4-BE49-F238E27FC236}">
                <a16:creationId xmlns:a16="http://schemas.microsoft.com/office/drawing/2014/main" id="{E786C320-0CBE-4556-8C7F-0BB17D621963}"/>
              </a:ext>
            </a:extLst>
          </p:cNvPr>
          <p:cNvCxnSpPr/>
          <p:nvPr/>
        </p:nvCxnSpPr>
        <p:spPr>
          <a:xfrm>
            <a:off x="785573" y="1197977"/>
            <a:ext cx="10515600" cy="0"/>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A red sign with a book and a pencil&#10;&#10;Description automatically generated">
            <a:extLst>
              <a:ext uri="{FF2B5EF4-FFF2-40B4-BE49-F238E27FC236}">
                <a16:creationId xmlns:a16="http://schemas.microsoft.com/office/drawing/2014/main" id="{CD8AC1D4-8B9A-41A4-9CEA-77FA2EF1CEA0}"/>
              </a:ext>
            </a:extLst>
          </p:cNvPr>
          <p:cNvPicPr>
            <a:picLocks noChangeAspect="1"/>
          </p:cNvPicPr>
          <p:nvPr/>
        </p:nvPicPr>
        <p:blipFill>
          <a:blip r:embed="rId2"/>
          <a:stretch>
            <a:fillRect/>
          </a:stretch>
        </p:blipFill>
        <p:spPr>
          <a:xfrm>
            <a:off x="10988542" y="6078549"/>
            <a:ext cx="730513" cy="792703"/>
          </a:xfrm>
          <a:prstGeom prst="rect">
            <a:avLst/>
          </a:prstGeom>
        </p:spPr>
      </p:pic>
    </p:spTree>
    <p:extLst>
      <p:ext uri="{BB962C8B-B14F-4D97-AF65-F5344CB8AC3E}">
        <p14:creationId xmlns:p14="http://schemas.microsoft.com/office/powerpoint/2010/main" val="3178556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573" y="1303990"/>
            <a:ext cx="10515600" cy="4982510"/>
          </a:xfrm>
        </p:spPr>
        <p:txBody>
          <a:bodyPr>
            <a:normAutofit fontScale="92500"/>
          </a:bodyPr>
          <a:lstStyle/>
          <a:p>
            <a:pPr marL="514350" indent="-514350" fontAlgn="t">
              <a:buFont typeface="+mj-lt"/>
              <a:buAutoNum type="arabicPeriod"/>
            </a:pPr>
            <a:r>
              <a:rPr lang="en-GB" dirty="0">
                <a:latin typeface="Candara Light" panose="020E0502030303020204" pitchFamily="34" charset="0"/>
              </a:rPr>
              <a:t>Sensitization of the countries on the importance of making these data available consistently.</a:t>
            </a:r>
            <a:endParaRPr lang="en-ZW" dirty="0">
              <a:latin typeface="Candara Light" panose="020E0502030303020204" pitchFamily="34" charset="0"/>
            </a:endParaRPr>
          </a:p>
          <a:p>
            <a:pPr marL="514350" indent="-514350" fontAlgn="t">
              <a:buFont typeface="+mj-lt"/>
              <a:buAutoNum type="arabicPeriod"/>
            </a:pPr>
            <a:r>
              <a:rPr lang="en-US" dirty="0">
                <a:latin typeface="Candara Light" panose="020E0502030303020204" pitchFamily="34" charset="0"/>
              </a:rPr>
              <a:t>Increase in Primary school enrolments is commended and focus should be on maintaining the progress. Factors affecting Kenya’s decline in enrolment should be centered on and addressed by the Government </a:t>
            </a:r>
            <a:endParaRPr lang="en-ZW" dirty="0">
              <a:latin typeface="Candara Light" panose="020E0502030303020204" pitchFamily="34" charset="0"/>
            </a:endParaRPr>
          </a:p>
          <a:p>
            <a:pPr marL="514350" indent="-514350" fontAlgn="t">
              <a:buFont typeface="+mj-lt"/>
              <a:buAutoNum type="arabicPeriod"/>
            </a:pPr>
            <a:r>
              <a:rPr lang="en-US" dirty="0">
                <a:latin typeface="Candara Light" panose="020E0502030303020204" pitchFamily="34" charset="0"/>
              </a:rPr>
              <a:t>Increase in qualified teachers commended and should be maintained by all countries</a:t>
            </a:r>
            <a:endParaRPr lang="en-ZW" dirty="0">
              <a:latin typeface="Candara Light" panose="020E0502030303020204" pitchFamily="34" charset="0"/>
            </a:endParaRPr>
          </a:p>
          <a:p>
            <a:pPr marL="514350" indent="-514350" fontAlgn="t">
              <a:buFont typeface="+mj-lt"/>
              <a:buAutoNum type="arabicPeriod"/>
            </a:pPr>
            <a:r>
              <a:rPr lang="en-US" dirty="0">
                <a:latin typeface="Candara Light" panose="020E0502030303020204" pitchFamily="34" charset="0"/>
              </a:rPr>
              <a:t>Factors affecting children, resulting in them being out of school especially in Primary school where there is an increase, could be family, social, financial, psychological amongst many. </a:t>
            </a:r>
            <a:endParaRPr lang="en-ZW" dirty="0">
              <a:latin typeface="Candara Light" panose="020E0502030303020204" pitchFamily="34" charset="0"/>
            </a:endParaRPr>
          </a:p>
          <a:p>
            <a:pPr marL="514350" indent="-514350">
              <a:buFont typeface="+mj-lt"/>
              <a:buAutoNum type="arabicPeriod"/>
            </a:pPr>
            <a:r>
              <a:rPr lang="en-US" dirty="0">
                <a:latin typeface="Candara Light" panose="020E0502030303020204" pitchFamily="34" charset="0"/>
              </a:rPr>
              <a:t>Recommend that Governments increase their funding to enable the Free-Education policy for schools in these countries</a:t>
            </a:r>
            <a:endParaRPr lang="en-ZW" dirty="0">
              <a:latin typeface="Candara Light" panose="020E0502030303020204" pitchFamily="34" charset="0"/>
            </a:endParaRPr>
          </a:p>
        </p:txBody>
      </p:sp>
      <p:sp>
        <p:nvSpPr>
          <p:cNvPr id="6" name="Title 1">
            <a:extLst>
              <a:ext uri="{FF2B5EF4-FFF2-40B4-BE49-F238E27FC236}">
                <a16:creationId xmlns:a16="http://schemas.microsoft.com/office/drawing/2014/main" id="{002ED043-0CE6-4155-8803-888C9C092D47}"/>
              </a:ext>
            </a:extLst>
          </p:cNvPr>
          <p:cNvSpPr txBox="1">
            <a:spLocks/>
          </p:cNvSpPr>
          <p:nvPr/>
        </p:nvSpPr>
        <p:spPr>
          <a:xfrm>
            <a:off x="785573" y="433534"/>
            <a:ext cx="10515600" cy="8704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b="1" dirty="0">
                <a:solidFill>
                  <a:srgbClr val="C31F33"/>
                </a:solidFill>
                <a:latin typeface="Candara" panose="020E0502030303020204" pitchFamily="34" charset="0"/>
              </a:rPr>
              <a:t>RECOMMENDATIONS</a:t>
            </a:r>
          </a:p>
        </p:txBody>
      </p:sp>
      <p:cxnSp>
        <p:nvCxnSpPr>
          <p:cNvPr id="9" name="Straight Connector 8">
            <a:extLst>
              <a:ext uri="{FF2B5EF4-FFF2-40B4-BE49-F238E27FC236}">
                <a16:creationId xmlns:a16="http://schemas.microsoft.com/office/drawing/2014/main" id="{7CBA93B6-19AD-457A-A14C-82540FACD86B}"/>
              </a:ext>
            </a:extLst>
          </p:cNvPr>
          <p:cNvCxnSpPr/>
          <p:nvPr/>
        </p:nvCxnSpPr>
        <p:spPr>
          <a:xfrm>
            <a:off x="785573" y="1197977"/>
            <a:ext cx="10515600" cy="0"/>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A red sign with a book and a pencil&#10;&#10;Description automatically generated">
            <a:extLst>
              <a:ext uri="{FF2B5EF4-FFF2-40B4-BE49-F238E27FC236}">
                <a16:creationId xmlns:a16="http://schemas.microsoft.com/office/drawing/2014/main" id="{0CF9E990-E778-4E50-97A9-50EEEBE2B564}"/>
              </a:ext>
            </a:extLst>
          </p:cNvPr>
          <p:cNvPicPr>
            <a:picLocks noChangeAspect="1"/>
          </p:cNvPicPr>
          <p:nvPr/>
        </p:nvPicPr>
        <p:blipFill>
          <a:blip r:embed="rId2"/>
          <a:stretch>
            <a:fillRect/>
          </a:stretch>
        </p:blipFill>
        <p:spPr>
          <a:xfrm>
            <a:off x="10988542" y="6078549"/>
            <a:ext cx="730513" cy="792703"/>
          </a:xfrm>
          <a:prstGeom prst="rect">
            <a:avLst/>
          </a:prstGeom>
        </p:spPr>
      </p:pic>
    </p:spTree>
    <p:extLst>
      <p:ext uri="{BB962C8B-B14F-4D97-AF65-F5344CB8AC3E}">
        <p14:creationId xmlns:p14="http://schemas.microsoft.com/office/powerpoint/2010/main" val="455539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0822" y="1621199"/>
            <a:ext cx="11625943" cy="4351338"/>
          </a:xfrm>
        </p:spPr>
        <p:txBody>
          <a:bodyPr>
            <a:normAutofit/>
          </a:bodyPr>
          <a:lstStyle/>
          <a:p>
            <a:pPr marL="0" indent="0" algn="ctr" fontAlgn="t">
              <a:lnSpc>
                <a:spcPct val="80000"/>
              </a:lnSpc>
              <a:buNone/>
            </a:pPr>
            <a:endParaRPr lang="en-GB" sz="4400" dirty="0">
              <a:latin typeface="Candara Light" panose="020E0502030303020204" pitchFamily="34" charset="0"/>
            </a:endParaRPr>
          </a:p>
          <a:p>
            <a:pPr marL="0" indent="0" algn="ctr" fontAlgn="t">
              <a:lnSpc>
                <a:spcPct val="80000"/>
              </a:lnSpc>
              <a:buNone/>
            </a:pPr>
            <a:r>
              <a:rPr lang="en-GB" sz="4400" dirty="0">
                <a:latin typeface="Candara Light" panose="020E0502030303020204" pitchFamily="34" charset="0"/>
              </a:rPr>
              <a:t>Males affected negatively more in recent years</a:t>
            </a:r>
          </a:p>
          <a:p>
            <a:pPr marL="0" indent="0" algn="ctr" fontAlgn="t">
              <a:lnSpc>
                <a:spcPct val="80000"/>
              </a:lnSpc>
              <a:buNone/>
            </a:pPr>
            <a:endParaRPr lang="en-GB" sz="4400" dirty="0">
              <a:latin typeface="Candara Light" panose="020E0502030303020204" pitchFamily="34" charset="0"/>
            </a:endParaRPr>
          </a:p>
          <a:p>
            <a:pPr marL="0" indent="0" algn="ctr" fontAlgn="t">
              <a:lnSpc>
                <a:spcPct val="80000"/>
              </a:lnSpc>
              <a:buNone/>
            </a:pPr>
            <a:r>
              <a:rPr lang="en-GB" sz="4400" dirty="0">
                <a:latin typeface="Candara Light" panose="020E0502030303020204" pitchFamily="34" charset="0"/>
              </a:rPr>
              <a:t>75% of the goal of 100% (Completion Rate)</a:t>
            </a:r>
          </a:p>
          <a:p>
            <a:pPr marL="0" indent="0" algn="ctr" fontAlgn="t">
              <a:lnSpc>
                <a:spcPct val="80000"/>
              </a:lnSpc>
              <a:buNone/>
            </a:pPr>
            <a:endParaRPr lang="en-GB" sz="4400" dirty="0">
              <a:latin typeface="Candara Light" panose="020E0502030303020204" pitchFamily="34" charset="0"/>
            </a:endParaRPr>
          </a:p>
          <a:p>
            <a:pPr marL="0" indent="0" algn="ctr" fontAlgn="t">
              <a:lnSpc>
                <a:spcPct val="80000"/>
              </a:lnSpc>
              <a:buNone/>
            </a:pPr>
            <a:r>
              <a:rPr lang="en-GB" sz="4400" dirty="0">
                <a:latin typeface="Candara Light" panose="020E0502030303020204" pitchFamily="34" charset="0"/>
              </a:rPr>
              <a:t>The Goal is attainable</a:t>
            </a:r>
          </a:p>
          <a:p>
            <a:pPr marL="0" indent="0" algn="ctr" fontAlgn="t">
              <a:lnSpc>
                <a:spcPct val="80000"/>
              </a:lnSpc>
              <a:buNone/>
            </a:pPr>
            <a:endParaRPr lang="en-GB" sz="4400" dirty="0">
              <a:latin typeface="Candara Light" panose="020E0502030303020204" pitchFamily="34" charset="0"/>
            </a:endParaRPr>
          </a:p>
        </p:txBody>
      </p:sp>
      <p:sp>
        <p:nvSpPr>
          <p:cNvPr id="6" name="Title 1">
            <a:extLst>
              <a:ext uri="{FF2B5EF4-FFF2-40B4-BE49-F238E27FC236}">
                <a16:creationId xmlns:a16="http://schemas.microsoft.com/office/drawing/2014/main" id="{002ED043-0CE6-4155-8803-888C9C092D47}"/>
              </a:ext>
            </a:extLst>
          </p:cNvPr>
          <p:cNvSpPr txBox="1">
            <a:spLocks/>
          </p:cNvSpPr>
          <p:nvPr/>
        </p:nvSpPr>
        <p:spPr>
          <a:xfrm>
            <a:off x="785573" y="433534"/>
            <a:ext cx="10515600" cy="8704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b="1" dirty="0">
                <a:solidFill>
                  <a:srgbClr val="C31F33"/>
                </a:solidFill>
                <a:latin typeface="Candara" panose="020E0502030303020204" pitchFamily="34" charset="0"/>
              </a:rPr>
              <a:t>CONCLUSION</a:t>
            </a:r>
          </a:p>
        </p:txBody>
      </p:sp>
      <p:cxnSp>
        <p:nvCxnSpPr>
          <p:cNvPr id="9" name="Straight Connector 8">
            <a:extLst>
              <a:ext uri="{FF2B5EF4-FFF2-40B4-BE49-F238E27FC236}">
                <a16:creationId xmlns:a16="http://schemas.microsoft.com/office/drawing/2014/main" id="{7CBA93B6-19AD-457A-A14C-82540FACD86B}"/>
              </a:ext>
            </a:extLst>
          </p:cNvPr>
          <p:cNvCxnSpPr/>
          <p:nvPr/>
        </p:nvCxnSpPr>
        <p:spPr>
          <a:xfrm>
            <a:off x="785573" y="1197977"/>
            <a:ext cx="10515600" cy="0"/>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A red sign with a book and a pencil&#10;&#10;Description automatically generated">
            <a:extLst>
              <a:ext uri="{FF2B5EF4-FFF2-40B4-BE49-F238E27FC236}">
                <a16:creationId xmlns:a16="http://schemas.microsoft.com/office/drawing/2014/main" id="{0CF9E990-E778-4E50-97A9-50EEEBE2B564}"/>
              </a:ext>
            </a:extLst>
          </p:cNvPr>
          <p:cNvPicPr>
            <a:picLocks noChangeAspect="1"/>
          </p:cNvPicPr>
          <p:nvPr/>
        </p:nvPicPr>
        <p:blipFill>
          <a:blip r:embed="rId2"/>
          <a:stretch>
            <a:fillRect/>
          </a:stretch>
        </p:blipFill>
        <p:spPr>
          <a:xfrm>
            <a:off x="10988542" y="6078549"/>
            <a:ext cx="730513" cy="792703"/>
          </a:xfrm>
          <a:prstGeom prst="rect">
            <a:avLst/>
          </a:prstGeom>
        </p:spPr>
      </p:pic>
    </p:spTree>
    <p:extLst>
      <p:ext uri="{BB962C8B-B14F-4D97-AF65-F5344CB8AC3E}">
        <p14:creationId xmlns:p14="http://schemas.microsoft.com/office/powerpoint/2010/main" val="3497924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58182"/>
            <a:ext cx="10515600" cy="1325563"/>
          </a:xfrm>
        </p:spPr>
        <p:txBody>
          <a:bodyPr>
            <a:normAutofit/>
          </a:bodyPr>
          <a:lstStyle/>
          <a:p>
            <a:pPr algn="ctr"/>
            <a:r>
              <a:rPr lang="en-US" sz="4800" b="1" dirty="0">
                <a:solidFill>
                  <a:srgbClr val="C31F33"/>
                </a:solidFill>
                <a:latin typeface="Candara" panose="020E0502030303020204" pitchFamily="34" charset="0"/>
              </a:rPr>
              <a:t>TABLE OF CONTENT</a:t>
            </a:r>
            <a:endParaRPr lang="en-GB" sz="4800" b="1" dirty="0">
              <a:solidFill>
                <a:srgbClr val="C31F33"/>
              </a:solidFill>
              <a:latin typeface="Candara" panose="020E0502030303020204" pitchFamily="34" charset="0"/>
            </a:endParaRPr>
          </a:p>
        </p:txBody>
      </p:sp>
      <p:sp>
        <p:nvSpPr>
          <p:cNvPr id="3" name="Content Placeholder 2"/>
          <p:cNvSpPr>
            <a:spLocks noGrp="1"/>
          </p:cNvSpPr>
          <p:nvPr>
            <p:ph idx="1"/>
          </p:nvPr>
        </p:nvSpPr>
        <p:spPr>
          <a:xfrm>
            <a:off x="838200" y="1640097"/>
            <a:ext cx="10515600" cy="4351338"/>
          </a:xfrm>
        </p:spPr>
        <p:txBody>
          <a:bodyPr>
            <a:normAutofit/>
          </a:bodyPr>
          <a:lstStyle/>
          <a:p>
            <a:pPr>
              <a:buClr>
                <a:srgbClr val="C31F33"/>
              </a:buClr>
            </a:pPr>
            <a:r>
              <a:rPr lang="en-US" sz="3600" dirty="0">
                <a:latin typeface="Candara Light" panose="020E0502030303020204" pitchFamily="34" charset="0"/>
              </a:rPr>
              <a:t>Introduction</a:t>
            </a:r>
          </a:p>
          <a:p>
            <a:pPr>
              <a:buClr>
                <a:srgbClr val="C31F33"/>
              </a:buClr>
            </a:pPr>
            <a:r>
              <a:rPr lang="en-US" sz="3600" dirty="0">
                <a:latin typeface="Candara Light" panose="020E0502030303020204" pitchFamily="34" charset="0"/>
              </a:rPr>
              <a:t>Country Profile</a:t>
            </a:r>
          </a:p>
          <a:p>
            <a:pPr>
              <a:buClr>
                <a:srgbClr val="C31F33"/>
              </a:buClr>
            </a:pPr>
            <a:r>
              <a:rPr lang="en-US" sz="3600" dirty="0">
                <a:latin typeface="Candara Light" panose="020E0502030303020204" pitchFamily="34" charset="0"/>
              </a:rPr>
              <a:t>Objectives</a:t>
            </a:r>
          </a:p>
          <a:p>
            <a:pPr>
              <a:buClr>
                <a:srgbClr val="C31F33"/>
              </a:buClr>
            </a:pPr>
            <a:r>
              <a:rPr lang="en-US" sz="3600" dirty="0">
                <a:latin typeface="Candara Light" panose="020E0502030303020204" pitchFamily="34" charset="0"/>
              </a:rPr>
              <a:t>Key Indicators</a:t>
            </a:r>
          </a:p>
          <a:p>
            <a:pPr>
              <a:buClr>
                <a:srgbClr val="C31F33"/>
              </a:buClr>
            </a:pPr>
            <a:r>
              <a:rPr lang="en-US" sz="3600" dirty="0">
                <a:latin typeface="Candara Light" panose="020E0502030303020204" pitchFamily="34" charset="0"/>
              </a:rPr>
              <a:t>Presentation of Data</a:t>
            </a:r>
          </a:p>
          <a:p>
            <a:pPr>
              <a:buClr>
                <a:srgbClr val="C31F33"/>
              </a:buClr>
            </a:pPr>
            <a:r>
              <a:rPr lang="en-US" sz="3600" dirty="0">
                <a:latin typeface="Candara Light" panose="020E0502030303020204" pitchFamily="34" charset="0"/>
              </a:rPr>
              <a:t>Conclusion</a:t>
            </a:r>
          </a:p>
          <a:p>
            <a:pPr>
              <a:buClr>
                <a:srgbClr val="C31F33"/>
              </a:buClr>
            </a:pPr>
            <a:r>
              <a:rPr lang="en-US" sz="3600" dirty="0">
                <a:latin typeface="Candara Light" panose="020E0502030303020204" pitchFamily="34" charset="0"/>
              </a:rPr>
              <a:t>Recommendations</a:t>
            </a:r>
            <a:endParaRPr lang="en-GB" sz="3600" dirty="0">
              <a:latin typeface="Candara Light" panose="020E0502030303020204" pitchFamily="34" charset="0"/>
            </a:endParaRPr>
          </a:p>
        </p:txBody>
      </p:sp>
      <p:pic>
        <p:nvPicPr>
          <p:cNvPr id="4" name="Picture 3" descr="A red sign with a book and a pencil&#10;&#10;Description automatically generated">
            <a:extLst>
              <a:ext uri="{FF2B5EF4-FFF2-40B4-BE49-F238E27FC236}">
                <a16:creationId xmlns:a16="http://schemas.microsoft.com/office/drawing/2014/main" id="{7BD93274-A3CC-9D5A-5494-794CEB371D41}"/>
              </a:ext>
            </a:extLst>
          </p:cNvPr>
          <p:cNvPicPr>
            <a:picLocks noChangeAspect="1"/>
          </p:cNvPicPr>
          <p:nvPr/>
        </p:nvPicPr>
        <p:blipFill>
          <a:blip r:embed="rId2"/>
          <a:stretch>
            <a:fillRect/>
          </a:stretch>
        </p:blipFill>
        <p:spPr>
          <a:xfrm>
            <a:off x="10988542" y="6078549"/>
            <a:ext cx="730513" cy="792703"/>
          </a:xfrm>
          <a:prstGeom prst="rect">
            <a:avLst/>
          </a:prstGeom>
        </p:spPr>
      </p:pic>
      <p:cxnSp>
        <p:nvCxnSpPr>
          <p:cNvPr id="7" name="Straight Connector 6">
            <a:extLst>
              <a:ext uri="{FF2B5EF4-FFF2-40B4-BE49-F238E27FC236}">
                <a16:creationId xmlns:a16="http://schemas.microsoft.com/office/drawing/2014/main" id="{F42D309B-DD69-421F-94F4-23E3A298D7DE}"/>
              </a:ext>
            </a:extLst>
          </p:cNvPr>
          <p:cNvCxnSpPr/>
          <p:nvPr/>
        </p:nvCxnSpPr>
        <p:spPr>
          <a:xfrm>
            <a:off x="785573" y="1197977"/>
            <a:ext cx="10515600" cy="0"/>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156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0837" y="632617"/>
            <a:ext cx="10515600" cy="901973"/>
          </a:xfrm>
        </p:spPr>
        <p:txBody>
          <a:bodyPr>
            <a:normAutofit/>
          </a:bodyPr>
          <a:lstStyle/>
          <a:p>
            <a:pPr marL="0" indent="0">
              <a:buNone/>
            </a:pPr>
            <a:endParaRPr lang="en-US" sz="1600" dirty="0">
              <a:solidFill>
                <a:srgbClr val="FF0000"/>
              </a:solidFill>
              <a:latin typeface="Arial Black" panose="020B0A04020102020204" pitchFamily="34" charset="0"/>
            </a:endParaRPr>
          </a:p>
          <a:p>
            <a:pPr marL="0" indent="0">
              <a:buNone/>
            </a:pPr>
            <a:endParaRPr lang="en-US" sz="1600" dirty="0">
              <a:solidFill>
                <a:srgbClr val="FF0000"/>
              </a:solidFill>
              <a:latin typeface="Arial Black" panose="020B0A04020102020204" pitchFamily="34" charset="0"/>
            </a:endParaRPr>
          </a:p>
          <a:p>
            <a:pPr marL="0" indent="0">
              <a:buNone/>
            </a:pPr>
            <a:endParaRPr lang="en-GB" sz="2400" dirty="0">
              <a:solidFill>
                <a:schemeClr val="tx1">
                  <a:lumMod val="95000"/>
                  <a:lumOff val="5000"/>
                </a:schemeClr>
              </a:solidFill>
              <a:latin typeface="Candara Light" panose="020E0502030303020204" pitchFamily="34" charset="0"/>
            </a:endParaRPr>
          </a:p>
        </p:txBody>
      </p:sp>
      <p:sp>
        <p:nvSpPr>
          <p:cNvPr id="8" name="TextBox 7">
            <a:extLst>
              <a:ext uri="{FF2B5EF4-FFF2-40B4-BE49-F238E27FC236}">
                <a16:creationId xmlns:a16="http://schemas.microsoft.com/office/drawing/2014/main" id="{1CE6E2AE-ACF1-4C46-8DE4-7BC99F17EBD3}"/>
              </a:ext>
            </a:extLst>
          </p:cNvPr>
          <p:cNvSpPr txBox="1"/>
          <p:nvPr/>
        </p:nvSpPr>
        <p:spPr>
          <a:xfrm>
            <a:off x="785573" y="1365192"/>
            <a:ext cx="10826127" cy="4154984"/>
          </a:xfrm>
          <a:prstGeom prst="rect">
            <a:avLst/>
          </a:prstGeom>
          <a:noFill/>
        </p:spPr>
        <p:txBody>
          <a:bodyPr wrap="square">
            <a:spAutoFit/>
          </a:bodyPr>
          <a:lstStyle/>
          <a:p>
            <a:pPr marL="0" indent="0" algn="just">
              <a:buNone/>
            </a:pPr>
            <a:r>
              <a:rPr lang="en-US" sz="2200" dirty="0">
                <a:solidFill>
                  <a:schemeClr val="tx1">
                    <a:lumMod val="75000"/>
                    <a:lumOff val="25000"/>
                  </a:schemeClr>
                </a:solidFill>
                <a:latin typeface="Candara Light" panose="020E0502030303020204" pitchFamily="34" charset="0"/>
                <a:cs typeface="Calibri Light" panose="020F0302020204030204" pitchFamily="34" charset="0"/>
              </a:rPr>
              <a:t>SDG 4, known as Quality Education, is a promise to make quality education available to everyone.</a:t>
            </a:r>
          </a:p>
          <a:p>
            <a:pPr marL="0" indent="0" algn="just">
              <a:buNone/>
            </a:pPr>
            <a:endParaRPr lang="en-US" sz="2200" dirty="0">
              <a:solidFill>
                <a:schemeClr val="tx1">
                  <a:lumMod val="75000"/>
                  <a:lumOff val="25000"/>
                </a:schemeClr>
              </a:solidFill>
              <a:latin typeface="Candara Light" panose="020E0502030303020204" pitchFamily="34" charset="0"/>
              <a:cs typeface="Calibri Light" panose="020F0302020204030204" pitchFamily="34" charset="0"/>
            </a:endParaRPr>
          </a:p>
          <a:p>
            <a:pPr marL="0" indent="0" algn="just">
              <a:buNone/>
            </a:pPr>
            <a:r>
              <a:rPr lang="en-US" sz="2200" dirty="0">
                <a:solidFill>
                  <a:schemeClr val="tx1">
                    <a:lumMod val="75000"/>
                    <a:lumOff val="25000"/>
                  </a:schemeClr>
                </a:solidFill>
                <a:latin typeface="Candara Light" panose="020E0502030303020204" pitchFamily="34" charset="0"/>
                <a:cs typeface="Calibri Light" panose="020F0302020204030204" pitchFamily="34" charset="0"/>
              </a:rPr>
              <a:t>By 2030, the aim is to guarantee universal access to quality primary and secondary education, promote gender equality, and foster skills development, ultimately striving for inclusive and equitable education for all. </a:t>
            </a:r>
          </a:p>
          <a:p>
            <a:pPr marL="0" indent="0" algn="just">
              <a:buNone/>
            </a:pPr>
            <a:endParaRPr lang="en-US" sz="2200" dirty="0">
              <a:solidFill>
                <a:schemeClr val="tx1">
                  <a:lumMod val="75000"/>
                  <a:lumOff val="25000"/>
                </a:schemeClr>
              </a:solidFill>
              <a:latin typeface="Candara Light" panose="020E0502030303020204" pitchFamily="34" charset="0"/>
              <a:cs typeface="Calibri Light" panose="020F0302020204030204" pitchFamily="34" charset="0"/>
            </a:endParaRPr>
          </a:p>
          <a:p>
            <a:pPr marL="0" indent="0" algn="just">
              <a:buNone/>
            </a:pPr>
            <a:r>
              <a:rPr lang="en-US" sz="2200" dirty="0">
                <a:solidFill>
                  <a:schemeClr val="tx1">
                    <a:lumMod val="75000"/>
                    <a:lumOff val="25000"/>
                  </a:schemeClr>
                </a:solidFill>
                <a:latin typeface="Candara Light" panose="020E0502030303020204" pitchFamily="34" charset="0"/>
                <a:cs typeface="Calibri Light" panose="020F0302020204030204" pitchFamily="34" charset="0"/>
              </a:rPr>
              <a:t>The primary objective of this project is to conduct a comprehensive analysis of the educational landscape in Ghana, Kenya, Nigeria, South Africa, and Zimbabwe. The analysis will focus on evaluating and comparing data from 2012 until 2022 on the quality of education provided in these countries against the benchmarks outlined in Sustainable Development Goal 4 (SDG 4) established by the United Nations</a:t>
            </a:r>
          </a:p>
        </p:txBody>
      </p:sp>
      <p:sp>
        <p:nvSpPr>
          <p:cNvPr id="11" name="Title 1">
            <a:extLst>
              <a:ext uri="{FF2B5EF4-FFF2-40B4-BE49-F238E27FC236}">
                <a16:creationId xmlns:a16="http://schemas.microsoft.com/office/drawing/2014/main" id="{CF0E3DFD-9676-40BC-9B32-7BBD27C83B27}"/>
              </a:ext>
            </a:extLst>
          </p:cNvPr>
          <p:cNvSpPr txBox="1">
            <a:spLocks/>
          </p:cNvSpPr>
          <p:nvPr/>
        </p:nvSpPr>
        <p:spPr>
          <a:xfrm>
            <a:off x="785573" y="1904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a:solidFill>
                  <a:srgbClr val="C31F33"/>
                </a:solidFill>
                <a:latin typeface="Candara" panose="020E0502030303020204" pitchFamily="34" charset="0"/>
              </a:rPr>
              <a:t>INTRODUCTION</a:t>
            </a:r>
            <a:endParaRPr lang="en-GB" sz="4800" b="1" dirty="0">
              <a:solidFill>
                <a:srgbClr val="C31F33"/>
              </a:solidFill>
              <a:latin typeface="Candara" panose="020E0502030303020204" pitchFamily="34" charset="0"/>
            </a:endParaRPr>
          </a:p>
        </p:txBody>
      </p:sp>
      <p:pic>
        <p:nvPicPr>
          <p:cNvPr id="12" name="Picture 11" descr="A red sign with a book and a pencil&#10;&#10;Description automatically generated">
            <a:extLst>
              <a:ext uri="{FF2B5EF4-FFF2-40B4-BE49-F238E27FC236}">
                <a16:creationId xmlns:a16="http://schemas.microsoft.com/office/drawing/2014/main" id="{E242F316-236B-4AC8-A139-B2BA0F796D7B}"/>
              </a:ext>
            </a:extLst>
          </p:cNvPr>
          <p:cNvPicPr>
            <a:picLocks noChangeAspect="1"/>
          </p:cNvPicPr>
          <p:nvPr/>
        </p:nvPicPr>
        <p:blipFill>
          <a:blip r:embed="rId2"/>
          <a:stretch>
            <a:fillRect/>
          </a:stretch>
        </p:blipFill>
        <p:spPr>
          <a:xfrm>
            <a:off x="10988542" y="6078549"/>
            <a:ext cx="730513" cy="792703"/>
          </a:xfrm>
          <a:prstGeom prst="rect">
            <a:avLst/>
          </a:prstGeom>
        </p:spPr>
      </p:pic>
      <p:cxnSp>
        <p:nvCxnSpPr>
          <p:cNvPr id="13" name="Straight Connector 12">
            <a:extLst>
              <a:ext uri="{FF2B5EF4-FFF2-40B4-BE49-F238E27FC236}">
                <a16:creationId xmlns:a16="http://schemas.microsoft.com/office/drawing/2014/main" id="{710A39EF-20DD-4D95-A186-52B78DF7637D}"/>
              </a:ext>
            </a:extLst>
          </p:cNvPr>
          <p:cNvCxnSpPr/>
          <p:nvPr/>
        </p:nvCxnSpPr>
        <p:spPr>
          <a:xfrm>
            <a:off x="785573" y="1197977"/>
            <a:ext cx="10515600" cy="0"/>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209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041033" y="1392168"/>
            <a:ext cx="10515600" cy="406233"/>
          </a:xfrm>
        </p:spPr>
        <p:txBody>
          <a:bodyPr>
            <a:noAutofit/>
          </a:bodyPr>
          <a:lstStyle/>
          <a:p>
            <a:pPr marL="0" indent="0">
              <a:buNone/>
            </a:pPr>
            <a:r>
              <a:rPr lang="en-US" sz="2400" dirty="0">
                <a:latin typeface="Candara Light" panose="020E0502030303020204" pitchFamily="34" charset="0"/>
                <a:cs typeface="Calibri Light" panose="020F0302020204030204" pitchFamily="34" charset="0"/>
              </a:rPr>
              <a:t>We used these five countries in Sub Sahara Africa as our Case study</a:t>
            </a:r>
            <a:r>
              <a:rPr lang="en-US" sz="2400" dirty="0">
                <a:solidFill>
                  <a:srgbClr val="FF0000"/>
                </a:solidFill>
                <a:latin typeface="Candara Light" panose="020E0502030303020204" pitchFamily="34" charset="0"/>
              </a:rPr>
              <a:t>                                           </a:t>
            </a:r>
            <a:endParaRPr lang="en-GB" sz="2400" dirty="0">
              <a:solidFill>
                <a:srgbClr val="FF0000"/>
              </a:solidFill>
              <a:latin typeface="Candara Light" panose="020E050203030302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987" y="2208121"/>
            <a:ext cx="1842917" cy="122087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1127" y="2208121"/>
            <a:ext cx="1834846" cy="122087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8196" y="2210836"/>
            <a:ext cx="2080791" cy="1220879"/>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96620" y="4474846"/>
            <a:ext cx="1948004" cy="1296172"/>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15973" y="4474846"/>
            <a:ext cx="1944258" cy="1296172"/>
          </a:xfrm>
          <a:prstGeom prst="rect">
            <a:avLst/>
          </a:prstGeom>
        </p:spPr>
      </p:pic>
      <p:sp>
        <p:nvSpPr>
          <p:cNvPr id="12" name="Title 1">
            <a:extLst>
              <a:ext uri="{FF2B5EF4-FFF2-40B4-BE49-F238E27FC236}">
                <a16:creationId xmlns:a16="http://schemas.microsoft.com/office/drawing/2014/main" id="{DFA98CA3-5C93-411C-9F73-D41AB6C14DE0}"/>
              </a:ext>
            </a:extLst>
          </p:cNvPr>
          <p:cNvSpPr txBox="1">
            <a:spLocks/>
          </p:cNvSpPr>
          <p:nvPr/>
        </p:nvSpPr>
        <p:spPr>
          <a:xfrm>
            <a:off x="785573" y="1904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b="1" dirty="0">
                <a:solidFill>
                  <a:srgbClr val="C31F33"/>
                </a:solidFill>
                <a:latin typeface="Candara" panose="020E0502030303020204" pitchFamily="34" charset="0"/>
              </a:rPr>
              <a:t>COUNTRY PROFILES</a:t>
            </a:r>
          </a:p>
        </p:txBody>
      </p:sp>
      <p:sp>
        <p:nvSpPr>
          <p:cNvPr id="15" name="TextBox 14">
            <a:extLst>
              <a:ext uri="{FF2B5EF4-FFF2-40B4-BE49-F238E27FC236}">
                <a16:creationId xmlns:a16="http://schemas.microsoft.com/office/drawing/2014/main" id="{5FE44902-0EAF-4932-AE86-E359FFEC37F0}"/>
              </a:ext>
            </a:extLst>
          </p:cNvPr>
          <p:cNvSpPr txBox="1"/>
          <p:nvPr/>
        </p:nvSpPr>
        <p:spPr>
          <a:xfrm>
            <a:off x="1689008" y="3544049"/>
            <a:ext cx="1191352" cy="430887"/>
          </a:xfrm>
          <a:prstGeom prst="rect">
            <a:avLst/>
          </a:prstGeom>
          <a:noFill/>
        </p:spPr>
        <p:txBody>
          <a:bodyPr wrap="none" rtlCol="0">
            <a:spAutoFit/>
          </a:bodyPr>
          <a:lstStyle/>
          <a:p>
            <a:r>
              <a:rPr lang="en-US" sz="2200" dirty="0">
                <a:latin typeface="Candara Light" panose="020E0502030303020204" pitchFamily="34" charset="0"/>
              </a:rPr>
              <a:t>NIGERIA</a:t>
            </a:r>
            <a:endParaRPr lang="en-NG" sz="2200" dirty="0">
              <a:latin typeface="Candara Light" panose="020E0502030303020204" pitchFamily="34" charset="0"/>
            </a:endParaRPr>
          </a:p>
        </p:txBody>
      </p:sp>
      <p:sp>
        <p:nvSpPr>
          <p:cNvPr id="16" name="TextBox 15">
            <a:extLst>
              <a:ext uri="{FF2B5EF4-FFF2-40B4-BE49-F238E27FC236}">
                <a16:creationId xmlns:a16="http://schemas.microsoft.com/office/drawing/2014/main" id="{08B3D0DD-C6B5-40C2-83B8-F6E19C85DB3C}"/>
              </a:ext>
            </a:extLst>
          </p:cNvPr>
          <p:cNvSpPr txBox="1"/>
          <p:nvPr/>
        </p:nvSpPr>
        <p:spPr>
          <a:xfrm>
            <a:off x="4770783" y="3544049"/>
            <a:ext cx="1986441" cy="430887"/>
          </a:xfrm>
          <a:prstGeom prst="rect">
            <a:avLst/>
          </a:prstGeom>
          <a:noFill/>
        </p:spPr>
        <p:txBody>
          <a:bodyPr wrap="none" rtlCol="0">
            <a:spAutoFit/>
          </a:bodyPr>
          <a:lstStyle/>
          <a:p>
            <a:r>
              <a:rPr lang="en-US" sz="2200" dirty="0">
                <a:latin typeface="Candara Light" panose="020E0502030303020204" pitchFamily="34" charset="0"/>
              </a:rPr>
              <a:t>SOUTH AFRICA</a:t>
            </a:r>
            <a:endParaRPr lang="en-NG" sz="2200" dirty="0">
              <a:latin typeface="Candara Light" panose="020E0502030303020204" pitchFamily="34" charset="0"/>
            </a:endParaRPr>
          </a:p>
        </p:txBody>
      </p:sp>
      <p:sp>
        <p:nvSpPr>
          <p:cNvPr id="17" name="TextBox 16">
            <a:extLst>
              <a:ext uri="{FF2B5EF4-FFF2-40B4-BE49-F238E27FC236}">
                <a16:creationId xmlns:a16="http://schemas.microsoft.com/office/drawing/2014/main" id="{5EF72908-D42B-4949-BB2E-4AC9FD49C86D}"/>
              </a:ext>
            </a:extLst>
          </p:cNvPr>
          <p:cNvSpPr txBox="1"/>
          <p:nvPr/>
        </p:nvSpPr>
        <p:spPr>
          <a:xfrm>
            <a:off x="8690642" y="3554077"/>
            <a:ext cx="1529586" cy="430887"/>
          </a:xfrm>
          <a:prstGeom prst="rect">
            <a:avLst/>
          </a:prstGeom>
          <a:noFill/>
        </p:spPr>
        <p:txBody>
          <a:bodyPr wrap="none" rtlCol="0">
            <a:spAutoFit/>
          </a:bodyPr>
          <a:lstStyle/>
          <a:p>
            <a:r>
              <a:rPr lang="en-US" sz="2200" dirty="0">
                <a:latin typeface="Candara Light" panose="020E0502030303020204" pitchFamily="34" charset="0"/>
              </a:rPr>
              <a:t>ZIMBABWE</a:t>
            </a:r>
            <a:endParaRPr lang="en-NG" sz="2200" dirty="0">
              <a:latin typeface="Candara Light" panose="020E0502030303020204" pitchFamily="34" charset="0"/>
            </a:endParaRPr>
          </a:p>
        </p:txBody>
      </p:sp>
      <p:sp>
        <p:nvSpPr>
          <p:cNvPr id="18" name="TextBox 17">
            <a:extLst>
              <a:ext uri="{FF2B5EF4-FFF2-40B4-BE49-F238E27FC236}">
                <a16:creationId xmlns:a16="http://schemas.microsoft.com/office/drawing/2014/main" id="{51C2626D-494F-4E64-9CE3-318407BF48E7}"/>
              </a:ext>
            </a:extLst>
          </p:cNvPr>
          <p:cNvSpPr txBox="1"/>
          <p:nvPr/>
        </p:nvSpPr>
        <p:spPr>
          <a:xfrm>
            <a:off x="3014869" y="5909911"/>
            <a:ext cx="1007776" cy="430887"/>
          </a:xfrm>
          <a:prstGeom prst="rect">
            <a:avLst/>
          </a:prstGeom>
          <a:noFill/>
        </p:spPr>
        <p:txBody>
          <a:bodyPr wrap="none" rtlCol="0">
            <a:spAutoFit/>
          </a:bodyPr>
          <a:lstStyle/>
          <a:p>
            <a:r>
              <a:rPr lang="en-US" sz="2200" dirty="0">
                <a:latin typeface="Candara Light" panose="020E0502030303020204" pitchFamily="34" charset="0"/>
              </a:rPr>
              <a:t>KENYA</a:t>
            </a:r>
            <a:endParaRPr lang="en-NG" sz="2200" dirty="0">
              <a:latin typeface="Candara Light" panose="020E0502030303020204" pitchFamily="34" charset="0"/>
            </a:endParaRPr>
          </a:p>
        </p:txBody>
      </p:sp>
      <p:sp>
        <p:nvSpPr>
          <p:cNvPr id="19" name="TextBox 18">
            <a:extLst>
              <a:ext uri="{FF2B5EF4-FFF2-40B4-BE49-F238E27FC236}">
                <a16:creationId xmlns:a16="http://schemas.microsoft.com/office/drawing/2014/main" id="{DA2BE20B-7747-4640-8A03-9D15D5E6DB23}"/>
              </a:ext>
            </a:extLst>
          </p:cNvPr>
          <p:cNvSpPr txBox="1"/>
          <p:nvPr/>
        </p:nvSpPr>
        <p:spPr>
          <a:xfrm>
            <a:off x="7118465" y="5909911"/>
            <a:ext cx="1072730" cy="430887"/>
          </a:xfrm>
          <a:prstGeom prst="rect">
            <a:avLst/>
          </a:prstGeom>
          <a:noFill/>
        </p:spPr>
        <p:txBody>
          <a:bodyPr wrap="none" rtlCol="0">
            <a:spAutoFit/>
          </a:bodyPr>
          <a:lstStyle/>
          <a:p>
            <a:r>
              <a:rPr lang="en-US" sz="2200" dirty="0">
                <a:latin typeface="Candara Light" panose="020E0502030303020204" pitchFamily="34" charset="0"/>
              </a:rPr>
              <a:t>GHANA</a:t>
            </a:r>
            <a:endParaRPr lang="en-NG" sz="2200" dirty="0">
              <a:latin typeface="Candara Light" panose="020E0502030303020204" pitchFamily="34" charset="0"/>
            </a:endParaRPr>
          </a:p>
        </p:txBody>
      </p:sp>
      <p:pic>
        <p:nvPicPr>
          <p:cNvPr id="20" name="Picture 19" descr="A red sign with a book and a pencil&#10;&#10;Description automatically generated">
            <a:extLst>
              <a:ext uri="{FF2B5EF4-FFF2-40B4-BE49-F238E27FC236}">
                <a16:creationId xmlns:a16="http://schemas.microsoft.com/office/drawing/2014/main" id="{9EE0C92D-7502-4FB0-9CDA-75B5C63883B4}"/>
              </a:ext>
            </a:extLst>
          </p:cNvPr>
          <p:cNvPicPr>
            <a:picLocks noChangeAspect="1"/>
          </p:cNvPicPr>
          <p:nvPr/>
        </p:nvPicPr>
        <p:blipFill>
          <a:blip r:embed="rId7"/>
          <a:stretch>
            <a:fillRect/>
          </a:stretch>
        </p:blipFill>
        <p:spPr>
          <a:xfrm>
            <a:off x="10988542" y="6078549"/>
            <a:ext cx="730513" cy="792703"/>
          </a:xfrm>
          <a:prstGeom prst="rect">
            <a:avLst/>
          </a:prstGeom>
        </p:spPr>
      </p:pic>
      <p:cxnSp>
        <p:nvCxnSpPr>
          <p:cNvPr id="21" name="Straight Connector 20">
            <a:extLst>
              <a:ext uri="{FF2B5EF4-FFF2-40B4-BE49-F238E27FC236}">
                <a16:creationId xmlns:a16="http://schemas.microsoft.com/office/drawing/2014/main" id="{A647D03C-61E2-422B-B9F9-AF33FAB09B29}"/>
              </a:ext>
            </a:extLst>
          </p:cNvPr>
          <p:cNvCxnSpPr/>
          <p:nvPr/>
        </p:nvCxnSpPr>
        <p:spPr>
          <a:xfrm>
            <a:off x="785573" y="1197977"/>
            <a:ext cx="10515600" cy="0"/>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231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2AC410E-6093-4255-880B-0D1C3FB1DC18}"/>
              </a:ext>
            </a:extLst>
          </p:cNvPr>
          <p:cNvSpPr txBox="1">
            <a:spLocks/>
          </p:cNvSpPr>
          <p:nvPr/>
        </p:nvSpPr>
        <p:spPr>
          <a:xfrm>
            <a:off x="785573" y="1904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b="1" dirty="0">
                <a:solidFill>
                  <a:srgbClr val="C31F33"/>
                </a:solidFill>
                <a:latin typeface="Candara" panose="020E0502030303020204" pitchFamily="34" charset="0"/>
              </a:rPr>
              <a:t>OBJECTIVES</a:t>
            </a:r>
          </a:p>
        </p:txBody>
      </p:sp>
      <p:sp>
        <p:nvSpPr>
          <p:cNvPr id="12" name="TextBox 11">
            <a:extLst>
              <a:ext uri="{FF2B5EF4-FFF2-40B4-BE49-F238E27FC236}">
                <a16:creationId xmlns:a16="http://schemas.microsoft.com/office/drawing/2014/main" id="{72CADD71-3F14-4F7E-AD38-A1E3D6ED1145}"/>
              </a:ext>
            </a:extLst>
          </p:cNvPr>
          <p:cNvSpPr txBox="1"/>
          <p:nvPr/>
        </p:nvSpPr>
        <p:spPr>
          <a:xfrm>
            <a:off x="1108214" y="1643896"/>
            <a:ext cx="9880328" cy="2246769"/>
          </a:xfrm>
          <a:prstGeom prst="rect">
            <a:avLst/>
          </a:prstGeom>
          <a:noFill/>
        </p:spPr>
        <p:txBody>
          <a:bodyPr wrap="square">
            <a:spAutoFit/>
          </a:bodyPr>
          <a:lstStyle/>
          <a:p>
            <a:pPr marL="342900" indent="-342900" algn="just">
              <a:buClr>
                <a:srgbClr val="C31F33"/>
              </a:buClr>
              <a:buSzPct val="150000"/>
              <a:buFont typeface="Arial" panose="020B0604020202020204" pitchFamily="34" charset="0"/>
              <a:buChar char="•"/>
            </a:pPr>
            <a:r>
              <a:rPr lang="en-US" sz="2800" dirty="0">
                <a:latin typeface="Candara Light" panose="020E0502030303020204" pitchFamily="34" charset="0"/>
              </a:rPr>
              <a:t>Delve deeply into the various factors that shape enrollment trends of primary education in Sub Sahara Africa.</a:t>
            </a:r>
          </a:p>
          <a:p>
            <a:pPr marL="342900" lvl="0" indent="-342900" algn="just">
              <a:buClr>
                <a:srgbClr val="C31F33"/>
              </a:buClr>
              <a:buSzPct val="150000"/>
              <a:buFont typeface="Arial" panose="020B0604020202020204" pitchFamily="34" charset="0"/>
              <a:buChar char="•"/>
            </a:pPr>
            <a:endParaRPr lang="en-US" sz="2800" dirty="0">
              <a:latin typeface="Candara Light" panose="020E0502030303020204" pitchFamily="34" charset="0"/>
            </a:endParaRPr>
          </a:p>
          <a:p>
            <a:pPr marL="342900" lvl="0" indent="-342900" algn="just">
              <a:buClr>
                <a:srgbClr val="C31F33"/>
              </a:buClr>
              <a:buSzPct val="150000"/>
              <a:buFont typeface="Arial" panose="020B0604020202020204" pitchFamily="34" charset="0"/>
              <a:buChar char="•"/>
            </a:pPr>
            <a:r>
              <a:rPr lang="en-US" sz="2800" dirty="0">
                <a:latin typeface="Candara Light" panose="020E0502030303020204" pitchFamily="34" charset="0"/>
              </a:rPr>
              <a:t>Also examine the completion rates of primary education, and the presence of trained teachers in Sub Sahara Africa.</a:t>
            </a:r>
          </a:p>
        </p:txBody>
      </p:sp>
      <p:pic>
        <p:nvPicPr>
          <p:cNvPr id="14" name="Picture 13" descr="A red sign with a book and a pencil&#10;&#10;Description automatically generated">
            <a:extLst>
              <a:ext uri="{FF2B5EF4-FFF2-40B4-BE49-F238E27FC236}">
                <a16:creationId xmlns:a16="http://schemas.microsoft.com/office/drawing/2014/main" id="{3872A1E7-FA18-4539-AB56-1841FBA84792}"/>
              </a:ext>
            </a:extLst>
          </p:cNvPr>
          <p:cNvPicPr>
            <a:picLocks noChangeAspect="1"/>
          </p:cNvPicPr>
          <p:nvPr/>
        </p:nvPicPr>
        <p:blipFill>
          <a:blip r:embed="rId2"/>
          <a:stretch>
            <a:fillRect/>
          </a:stretch>
        </p:blipFill>
        <p:spPr>
          <a:xfrm>
            <a:off x="10988542" y="6078549"/>
            <a:ext cx="730513" cy="792703"/>
          </a:xfrm>
          <a:prstGeom prst="rect">
            <a:avLst/>
          </a:prstGeom>
        </p:spPr>
      </p:pic>
      <p:cxnSp>
        <p:nvCxnSpPr>
          <p:cNvPr id="16" name="Straight Connector 15">
            <a:extLst>
              <a:ext uri="{FF2B5EF4-FFF2-40B4-BE49-F238E27FC236}">
                <a16:creationId xmlns:a16="http://schemas.microsoft.com/office/drawing/2014/main" id="{A67586FA-8AE3-4BD5-A44A-42851F27BF97}"/>
              </a:ext>
            </a:extLst>
          </p:cNvPr>
          <p:cNvCxnSpPr/>
          <p:nvPr/>
        </p:nvCxnSpPr>
        <p:spPr>
          <a:xfrm>
            <a:off x="785573" y="1197977"/>
            <a:ext cx="10515600" cy="0"/>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4004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573" y="1516026"/>
            <a:ext cx="10515600" cy="4351338"/>
          </a:xfrm>
        </p:spPr>
        <p:txBody>
          <a:bodyPr vert="horz" lIns="91440" tIns="45720" rIns="91440" bIns="45720" rtlCol="0" anchor="t">
            <a:normAutofit lnSpcReduction="10000"/>
          </a:bodyPr>
          <a:lstStyle/>
          <a:p>
            <a:pPr>
              <a:buClr>
                <a:srgbClr val="C31F33"/>
              </a:buClr>
            </a:pPr>
            <a:r>
              <a:rPr lang="en-US" sz="3200" dirty="0">
                <a:latin typeface="Candara Light" panose="020E0502030303020204" pitchFamily="34" charset="0"/>
              </a:rPr>
              <a:t>Enrollment rate</a:t>
            </a:r>
          </a:p>
          <a:p>
            <a:pPr>
              <a:buClr>
                <a:srgbClr val="C31F33"/>
              </a:buClr>
            </a:pPr>
            <a:r>
              <a:rPr lang="en-US" sz="3200" dirty="0">
                <a:latin typeface="Candara Light" panose="020E0502030303020204" pitchFamily="34" charset="0"/>
              </a:rPr>
              <a:t>Gross Intake Ratio</a:t>
            </a:r>
          </a:p>
          <a:p>
            <a:pPr>
              <a:buClr>
                <a:srgbClr val="C31F33"/>
              </a:buClr>
            </a:pPr>
            <a:r>
              <a:rPr lang="en-US" sz="3200" dirty="0">
                <a:latin typeface="Candara Light" panose="020E0502030303020204" pitchFamily="34" charset="0"/>
              </a:rPr>
              <a:t>Completion rate</a:t>
            </a:r>
          </a:p>
          <a:p>
            <a:pPr>
              <a:buClr>
                <a:srgbClr val="C31F33"/>
              </a:buClr>
            </a:pPr>
            <a:r>
              <a:rPr lang="en-US" sz="3200" dirty="0">
                <a:latin typeface="Candara Light" panose="020E0502030303020204" pitchFamily="34" charset="0"/>
              </a:rPr>
              <a:t>Out of School Rate</a:t>
            </a:r>
          </a:p>
          <a:p>
            <a:pPr>
              <a:buClr>
                <a:srgbClr val="C31F33"/>
              </a:buClr>
            </a:pPr>
            <a:r>
              <a:rPr lang="en-US" sz="3200" dirty="0">
                <a:latin typeface="Candara Light" panose="020E0502030303020204" pitchFamily="34" charset="0"/>
              </a:rPr>
              <a:t>Adult Literacy Rate</a:t>
            </a:r>
          </a:p>
          <a:p>
            <a:pPr>
              <a:buClr>
                <a:srgbClr val="C31F33"/>
              </a:buClr>
            </a:pPr>
            <a:r>
              <a:rPr lang="en-US" sz="3200" dirty="0">
                <a:latin typeface="Candara Light" panose="020E0502030303020204" pitchFamily="34" charset="0"/>
              </a:rPr>
              <a:t>Pupil-Teacher Ratio</a:t>
            </a:r>
          </a:p>
          <a:p>
            <a:pPr>
              <a:buClr>
                <a:srgbClr val="C31F33"/>
              </a:buClr>
            </a:pPr>
            <a:r>
              <a:rPr lang="en-US" sz="3200" dirty="0">
                <a:latin typeface="Candara Light" panose="020E0502030303020204" pitchFamily="34" charset="0"/>
              </a:rPr>
              <a:t>Qualified Teachers </a:t>
            </a:r>
          </a:p>
          <a:p>
            <a:pPr>
              <a:buClr>
                <a:srgbClr val="C31F33"/>
              </a:buClr>
            </a:pPr>
            <a:r>
              <a:rPr lang="en-US" sz="3200" dirty="0">
                <a:latin typeface="Candara Light"/>
              </a:rPr>
              <a:t>Government Expenditure on Education</a:t>
            </a:r>
          </a:p>
        </p:txBody>
      </p:sp>
      <p:sp>
        <p:nvSpPr>
          <p:cNvPr id="7" name="Title 1">
            <a:extLst>
              <a:ext uri="{FF2B5EF4-FFF2-40B4-BE49-F238E27FC236}">
                <a16:creationId xmlns:a16="http://schemas.microsoft.com/office/drawing/2014/main" id="{55582069-5A25-4DF8-8557-6AF035986104}"/>
              </a:ext>
            </a:extLst>
          </p:cNvPr>
          <p:cNvSpPr txBox="1">
            <a:spLocks/>
          </p:cNvSpPr>
          <p:nvPr/>
        </p:nvSpPr>
        <p:spPr>
          <a:xfrm>
            <a:off x="785573" y="1904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800" b="1" dirty="0">
                <a:solidFill>
                  <a:srgbClr val="C31F33"/>
                </a:solidFill>
                <a:latin typeface="Candara" panose="020E0502030303020204" pitchFamily="34" charset="0"/>
              </a:rPr>
              <a:t>KEY INDICATORS</a:t>
            </a:r>
          </a:p>
        </p:txBody>
      </p:sp>
      <p:cxnSp>
        <p:nvCxnSpPr>
          <p:cNvPr id="10" name="Straight Connector 9">
            <a:extLst>
              <a:ext uri="{FF2B5EF4-FFF2-40B4-BE49-F238E27FC236}">
                <a16:creationId xmlns:a16="http://schemas.microsoft.com/office/drawing/2014/main" id="{B4E9D251-104F-4180-9069-584BA3C31537}"/>
              </a:ext>
            </a:extLst>
          </p:cNvPr>
          <p:cNvCxnSpPr/>
          <p:nvPr/>
        </p:nvCxnSpPr>
        <p:spPr>
          <a:xfrm>
            <a:off x="785573" y="1197977"/>
            <a:ext cx="10515600" cy="0"/>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A red sign with a book and a pencil&#10;&#10;Description automatically generated">
            <a:extLst>
              <a:ext uri="{FF2B5EF4-FFF2-40B4-BE49-F238E27FC236}">
                <a16:creationId xmlns:a16="http://schemas.microsoft.com/office/drawing/2014/main" id="{7F647E1D-8EE0-4192-B378-3D7E0C500792}"/>
              </a:ext>
            </a:extLst>
          </p:cNvPr>
          <p:cNvPicPr>
            <a:picLocks noChangeAspect="1"/>
          </p:cNvPicPr>
          <p:nvPr/>
        </p:nvPicPr>
        <p:blipFill>
          <a:blip r:embed="rId2"/>
          <a:stretch>
            <a:fillRect/>
          </a:stretch>
        </p:blipFill>
        <p:spPr>
          <a:xfrm>
            <a:off x="10988542" y="6078549"/>
            <a:ext cx="730513" cy="792703"/>
          </a:xfrm>
          <a:prstGeom prst="rect">
            <a:avLst/>
          </a:prstGeom>
        </p:spPr>
      </p:pic>
    </p:spTree>
    <p:extLst>
      <p:ext uri="{BB962C8B-B14F-4D97-AF65-F5344CB8AC3E}">
        <p14:creationId xmlns:p14="http://schemas.microsoft.com/office/powerpoint/2010/main" val="2856387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9C074E8-2D15-4F4C-8E7D-DFCBFF82751A}"/>
              </a:ext>
            </a:extLst>
          </p:cNvPr>
          <p:cNvPicPr>
            <a:picLocks noChangeAspect="1"/>
          </p:cNvPicPr>
          <p:nvPr/>
        </p:nvPicPr>
        <p:blipFill rotWithShape="1">
          <a:blip r:embed="rId3">
            <a:clrChange>
              <a:clrFrom>
                <a:srgbClr val="EAEAEA"/>
              </a:clrFrom>
              <a:clrTo>
                <a:srgbClr val="EAEAEA">
                  <a:alpha val="0"/>
                </a:srgbClr>
              </a:clrTo>
            </a:clrChange>
            <a:extLst>
              <a:ext uri="{28A0092B-C50C-407E-A947-70E740481C1C}">
                <a14:useLocalDpi xmlns:a14="http://schemas.microsoft.com/office/drawing/2010/main" val="0"/>
              </a:ext>
            </a:extLst>
          </a:blip>
          <a:srcRect t="6390"/>
          <a:stretch/>
        </p:blipFill>
        <p:spPr>
          <a:xfrm>
            <a:off x="812798" y="965200"/>
            <a:ext cx="10307513" cy="5395400"/>
          </a:xfrm>
          <a:prstGeom prst="rect">
            <a:avLst/>
          </a:prstGeom>
        </p:spPr>
      </p:pic>
      <p:pic>
        <p:nvPicPr>
          <p:cNvPr id="11" name="Picture 10" descr="A red sign with a book and a pencil&#10;&#10;Description automatically generated">
            <a:extLst>
              <a:ext uri="{FF2B5EF4-FFF2-40B4-BE49-F238E27FC236}">
                <a16:creationId xmlns:a16="http://schemas.microsoft.com/office/drawing/2014/main" id="{7F647E1D-8EE0-4192-B378-3D7E0C500792}"/>
              </a:ext>
            </a:extLst>
          </p:cNvPr>
          <p:cNvPicPr>
            <a:picLocks noChangeAspect="1"/>
          </p:cNvPicPr>
          <p:nvPr/>
        </p:nvPicPr>
        <p:blipFill>
          <a:blip r:embed="rId4"/>
          <a:stretch>
            <a:fillRect/>
          </a:stretch>
        </p:blipFill>
        <p:spPr>
          <a:xfrm>
            <a:off x="10988542" y="6078549"/>
            <a:ext cx="730513" cy="792703"/>
          </a:xfrm>
          <a:prstGeom prst="rect">
            <a:avLst/>
          </a:prstGeom>
        </p:spPr>
      </p:pic>
      <p:sp>
        <p:nvSpPr>
          <p:cNvPr id="4" name="Title 1">
            <a:extLst>
              <a:ext uri="{FF2B5EF4-FFF2-40B4-BE49-F238E27FC236}">
                <a16:creationId xmlns:a16="http://schemas.microsoft.com/office/drawing/2014/main" id="{55582069-5A25-4DF8-8557-6AF035986104}"/>
              </a:ext>
            </a:extLst>
          </p:cNvPr>
          <p:cNvSpPr txBox="1">
            <a:spLocks/>
          </p:cNvSpPr>
          <p:nvPr/>
        </p:nvSpPr>
        <p:spPr>
          <a:xfrm>
            <a:off x="708755" y="48445"/>
            <a:ext cx="10515600" cy="9167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800" b="1" dirty="0">
                <a:solidFill>
                  <a:srgbClr val="C31F33"/>
                </a:solidFill>
                <a:latin typeface="Candara" panose="020E0502030303020204" pitchFamily="34" charset="0"/>
              </a:rPr>
              <a:t>ENROLMENTS – PRIMARY EDUCATION</a:t>
            </a:r>
          </a:p>
        </p:txBody>
      </p:sp>
    </p:spTree>
    <p:extLst>
      <p:ext uri="{BB962C8B-B14F-4D97-AF65-F5344CB8AC3E}">
        <p14:creationId xmlns:p14="http://schemas.microsoft.com/office/powerpoint/2010/main" val="319622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red sign with a book and a pencil&#10;&#10;Description automatically generated">
            <a:extLst>
              <a:ext uri="{FF2B5EF4-FFF2-40B4-BE49-F238E27FC236}">
                <a16:creationId xmlns:a16="http://schemas.microsoft.com/office/drawing/2014/main" id="{7F647E1D-8EE0-4192-B378-3D7E0C500792}"/>
              </a:ext>
            </a:extLst>
          </p:cNvPr>
          <p:cNvPicPr>
            <a:picLocks noChangeAspect="1"/>
          </p:cNvPicPr>
          <p:nvPr/>
        </p:nvPicPr>
        <p:blipFill>
          <a:blip r:embed="rId3"/>
          <a:stretch>
            <a:fillRect/>
          </a:stretch>
        </p:blipFill>
        <p:spPr>
          <a:xfrm>
            <a:off x="10988542" y="6078549"/>
            <a:ext cx="730513" cy="792703"/>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t="21701"/>
          <a:stretch/>
        </p:blipFill>
        <p:spPr>
          <a:xfrm>
            <a:off x="546100" y="1057877"/>
            <a:ext cx="11416139" cy="4923823"/>
          </a:xfrm>
          <a:prstGeom prst="rect">
            <a:avLst/>
          </a:prstGeom>
        </p:spPr>
      </p:pic>
      <p:sp>
        <p:nvSpPr>
          <p:cNvPr id="7" name="Title 1">
            <a:extLst>
              <a:ext uri="{FF2B5EF4-FFF2-40B4-BE49-F238E27FC236}">
                <a16:creationId xmlns:a16="http://schemas.microsoft.com/office/drawing/2014/main" id="{55582069-5A25-4DF8-8557-6AF035986104}"/>
              </a:ext>
            </a:extLst>
          </p:cNvPr>
          <p:cNvSpPr txBox="1">
            <a:spLocks/>
          </p:cNvSpPr>
          <p:nvPr/>
        </p:nvSpPr>
        <p:spPr>
          <a:xfrm>
            <a:off x="785573" y="1904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800" b="1" dirty="0">
                <a:solidFill>
                  <a:srgbClr val="C31F33"/>
                </a:solidFill>
                <a:latin typeface="Candara" panose="020E0502030303020204" pitchFamily="34" charset="0"/>
              </a:rPr>
              <a:t>GROSS INTAKE RATIO TO LAST GRADE</a:t>
            </a:r>
          </a:p>
        </p:txBody>
      </p:sp>
    </p:spTree>
    <p:extLst>
      <p:ext uri="{BB962C8B-B14F-4D97-AF65-F5344CB8AC3E}">
        <p14:creationId xmlns:p14="http://schemas.microsoft.com/office/powerpoint/2010/main" val="2062685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red sign with a book and a pencil&#10;&#10;Description automatically generated">
            <a:extLst>
              <a:ext uri="{FF2B5EF4-FFF2-40B4-BE49-F238E27FC236}">
                <a16:creationId xmlns:a16="http://schemas.microsoft.com/office/drawing/2014/main" id="{7F647E1D-8EE0-4192-B378-3D7E0C500792}"/>
              </a:ext>
            </a:extLst>
          </p:cNvPr>
          <p:cNvPicPr>
            <a:picLocks noChangeAspect="1"/>
          </p:cNvPicPr>
          <p:nvPr/>
        </p:nvPicPr>
        <p:blipFill>
          <a:blip r:embed="rId2"/>
          <a:stretch>
            <a:fillRect/>
          </a:stretch>
        </p:blipFill>
        <p:spPr>
          <a:xfrm>
            <a:off x="10988542" y="6078549"/>
            <a:ext cx="730513" cy="792703"/>
          </a:xfrm>
          <a:prstGeom prst="rect">
            <a:avLst/>
          </a:prstGeom>
        </p:spPr>
      </p:pic>
      <p:sp>
        <p:nvSpPr>
          <p:cNvPr id="6" name="Title 1">
            <a:extLst>
              <a:ext uri="{FF2B5EF4-FFF2-40B4-BE49-F238E27FC236}">
                <a16:creationId xmlns:a16="http://schemas.microsoft.com/office/drawing/2014/main" id="{55582069-5A25-4DF8-8557-6AF035986104}"/>
              </a:ext>
            </a:extLst>
          </p:cNvPr>
          <p:cNvSpPr txBox="1">
            <a:spLocks/>
          </p:cNvSpPr>
          <p:nvPr/>
        </p:nvSpPr>
        <p:spPr>
          <a:xfrm>
            <a:off x="785573" y="190463"/>
            <a:ext cx="10515600" cy="8128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800" b="1" dirty="0">
                <a:solidFill>
                  <a:srgbClr val="C31F33"/>
                </a:solidFill>
                <a:latin typeface="Candara" panose="020E0502030303020204" pitchFamily="34" charset="0"/>
              </a:rPr>
              <a:t>COMPLETION RATES </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15352"/>
          <a:stretch/>
        </p:blipFill>
        <p:spPr>
          <a:xfrm>
            <a:off x="690118" y="1003300"/>
            <a:ext cx="10463524" cy="5069021"/>
          </a:xfrm>
          <a:prstGeom prst="rect">
            <a:avLst/>
          </a:prstGeom>
        </p:spPr>
      </p:pic>
    </p:spTree>
    <p:extLst>
      <p:ext uri="{BB962C8B-B14F-4D97-AF65-F5344CB8AC3E}">
        <p14:creationId xmlns:p14="http://schemas.microsoft.com/office/powerpoint/2010/main" val="4054427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62D5E28A2DA924B909DF3A54FE99317" ma:contentTypeVersion="9" ma:contentTypeDescription="Create a new document." ma:contentTypeScope="" ma:versionID="2524c4ae627edbd97bb310bc42482198">
  <xsd:schema xmlns:xsd="http://www.w3.org/2001/XMLSchema" xmlns:xs="http://www.w3.org/2001/XMLSchema" xmlns:p="http://schemas.microsoft.com/office/2006/metadata/properties" xmlns:ns2="4936cb99-5471-4a4b-a756-26b81048bcca" targetNamespace="http://schemas.microsoft.com/office/2006/metadata/properties" ma:root="true" ma:fieldsID="47d512e9064e435869f389cc4e74f36d" ns2:_="">
    <xsd:import namespace="4936cb99-5471-4a4b-a756-26b81048bcca"/>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36cb99-5471-4a4b-a756-26b81048bc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0d82563b-0873-4153-b60d-32ffd6f0d13b"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AAEE51C-3F72-4086-82FE-D68CE36ED2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936cb99-5471-4a4b-a756-26b81048bc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1062ED-E95E-4F72-84CC-4885132DEBD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789</TotalTime>
  <Words>532</Words>
  <Application>Microsoft Office PowerPoint</Application>
  <PresentationFormat>Widescreen</PresentationFormat>
  <Paragraphs>78</Paragraphs>
  <Slides>17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Black</vt:lpstr>
      <vt:lpstr>Calibri</vt:lpstr>
      <vt:lpstr>Calibri Light</vt:lpstr>
      <vt:lpstr>Candara</vt:lpstr>
      <vt:lpstr>Candara Light</vt:lpstr>
      <vt:lpstr>Office Theme</vt:lpstr>
      <vt:lpstr>A Comparative Analysis of the Quality of Education for Girls in Ghana, Kenya, Nigeria, South Africa, and Zimbabwe (SDG 4)</vt:lpstr>
      <vt:lpstr>TABLE OF 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Eunice Oguns</dc:creator>
  <cp:lastModifiedBy>Kanunu 'Varra</cp:lastModifiedBy>
  <cp:revision>61</cp:revision>
  <dcterms:created xsi:type="dcterms:W3CDTF">2023-11-21T07:14:41Z</dcterms:created>
  <dcterms:modified xsi:type="dcterms:W3CDTF">2024-01-16T09:14:43Z</dcterms:modified>
</cp:coreProperties>
</file>