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32"/>
  </p:notesMasterIdLst>
  <p:sldIdLst>
    <p:sldId id="256" r:id="rId6"/>
    <p:sldId id="257" r:id="rId7"/>
    <p:sldId id="272" r:id="rId8"/>
    <p:sldId id="271" r:id="rId9"/>
    <p:sldId id="275" r:id="rId10"/>
    <p:sldId id="259" r:id="rId11"/>
    <p:sldId id="260" r:id="rId12"/>
    <p:sldId id="270" r:id="rId13"/>
    <p:sldId id="277" r:id="rId14"/>
    <p:sldId id="268" r:id="rId15"/>
    <p:sldId id="267" r:id="rId16"/>
    <p:sldId id="278" r:id="rId17"/>
    <p:sldId id="301" r:id="rId18"/>
    <p:sldId id="266" r:id="rId19"/>
    <p:sldId id="279" r:id="rId20"/>
    <p:sldId id="296" r:id="rId21"/>
    <p:sldId id="294" r:id="rId22"/>
    <p:sldId id="265" r:id="rId23"/>
    <p:sldId id="293" r:id="rId24"/>
    <p:sldId id="297" r:id="rId25"/>
    <p:sldId id="292" r:id="rId26"/>
    <p:sldId id="264" r:id="rId27"/>
    <p:sldId id="284" r:id="rId28"/>
    <p:sldId id="289" r:id="rId29"/>
    <p:sldId id="290" r:id="rId30"/>
    <p:sldId id="262" r:id="rId3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8842A-1705-4B47-979E-15AEB3074405}" v="716" dt="2023-10-15T20:38:33.611"/>
    <p1510:client id="{521D48B6-D9FA-4B59-996B-3E4B06580DAF}" v="101" dt="2023-10-13T14:04:25.947"/>
    <p1510:client id="{54ACC155-D5D8-28FB-675D-ED0E74160943}" v="29" dt="2023-10-17T08:50:12.094"/>
    <p1510:client id="{5979FA10-3A2A-49FC-A4F2-1D1F5BF469DE}" v="271" dt="2023-10-13T16:52:31.748"/>
    <p1510:client id="{61DCC6CA-6F60-43F5-9595-AC15459675AF}" v="12" dt="2023-10-13T09:44:04.139"/>
    <p1510:client id="{9C62AFDE-23C5-8522-BF5F-C143E222CA9A}" v="5407" dt="2023-10-13T12:07:28.637"/>
    <p1510:client id="{A42C1A07-FA6C-0B4C-594E-44046E000DAA}" v="16" dt="2023-10-16T11:12:22.501"/>
    <p1510:client id="{CC043276-0728-AF73-7194-CA2D790B82F1}" v="1580" dt="2023-10-13T10:33:48.148"/>
    <p1510:client id="{D0E753E3-5BB6-37D8-8CFC-9FDB85B9F966}" v="206" dt="2023-10-16T09:49:11.087"/>
    <p1510:client id="{DC8988F5-DD54-4BA6-9D97-DC0186EB2669}" v="431" dt="2023-10-15T21:43:02.084"/>
    <p1510:client id="{DF986C26-8A6E-4668-ABE8-EDF6CA650A8D}" v="3" dt="2023-10-13T12:39:30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D8D1-6B18-4C6D-B154-BEE300095C99}" type="datetimeFigureOut"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EEFFB-8100-45FA-A4EF-1229997BE2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0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dirty="0"/>
              <a:t>Please display your full name in this Zoom meeting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dirty="0"/>
              <a:t>We will share the slides, plus other information, after the meeting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dirty="0"/>
              <a:t>Meeting will be recorded (for us or released?)</a:t>
            </a:r>
            <a:endParaRPr lang="en-US" dirty="0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EEFFB-8100-45FA-A4EF-1229997BE2B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2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Some information on the fringes of lecture is fine particularly to stretch the students when required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77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26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711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More courses are advertised as the </a:t>
            </a:r>
            <a:r>
              <a:rPr lang="en-US" err="1">
                <a:cs typeface="Calibri"/>
              </a:rPr>
              <a:t>organised</a:t>
            </a:r>
            <a:r>
              <a:rPr lang="en-US">
                <a:cs typeface="Calibri"/>
              </a:rPr>
              <a:t> ones fill up: so keep checking!</a:t>
            </a:r>
          </a:p>
          <a:p>
            <a:r>
              <a:rPr lang="en-US">
                <a:cs typeface="Calibri"/>
              </a:rPr>
              <a:t>Links sometimes break, check timetable link </a:t>
            </a:r>
          </a:p>
          <a:p>
            <a:r>
              <a:rPr lang="en-US">
                <a:cs typeface="Calibri"/>
              </a:rPr>
              <a:t>Courses are for problem based subjects or essay based subjects: for Pathology either is fine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72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/>
              <a:t>Supervisions are not always immediately after the lecture – can be later in the year </a:t>
            </a: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/>
              <a:t>We may not contact you for every topic – some topics are oversubscribed 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EEFFB-8100-45FA-A4EF-1229997BE2B6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7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Cambridge students have often read a lot, you need to be familiar with the lecture material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534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Moodle is the University’s online teaching environment</a:t>
            </a:r>
          </a:p>
          <a:p>
            <a:r>
              <a:rPr lang="en-US">
                <a:cs typeface="Calibri"/>
              </a:rPr>
              <a:t>Slides, lecture recordings, </a:t>
            </a:r>
            <a:r>
              <a:rPr lang="en-US" err="1">
                <a:cs typeface="Calibri"/>
              </a:rPr>
              <a:t>practicals</a:t>
            </a:r>
            <a:r>
              <a:rPr lang="en-US">
                <a:cs typeface="Calibri"/>
              </a:rPr>
              <a:t> and other materials will be here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6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r>
              <a:rPr lang="en-US"/>
              <a:t>Exams (bear in mind syllabus change and there have been open book exam in the past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670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r>
              <a:rPr lang="en-US">
                <a:ea typeface="Calibri" panose="020F0502020204030204"/>
                <a:cs typeface="Calibri"/>
              </a:rPr>
              <a:t>Past exam papers may serve as an inspiration</a:t>
            </a:r>
          </a:p>
          <a:p>
            <a:r>
              <a:rPr lang="en-US">
                <a:ea typeface="Calibri" panose="020F0502020204030204"/>
                <a:cs typeface="Calibri"/>
              </a:rPr>
              <a:t>Comments in word is useful to make specific points and then a general comment at the end of the essay indicating what they have done well and what could be improved. </a:t>
            </a:r>
          </a:p>
          <a:p>
            <a:endParaRPr lang="en-US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78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See </a:t>
            </a:r>
            <a:r>
              <a:rPr lang="en-US" err="1">
                <a:cs typeface="Calibri"/>
              </a:rPr>
              <a:t>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33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 to us and the scheme (2</a:t>
            </a:r>
            <a:r>
              <a:rPr lang="en-US" baseline="30000"/>
              <a:t>nd</a:t>
            </a:r>
            <a:r>
              <a:rPr lang="en-US"/>
              <a:t> year)</a:t>
            </a:r>
          </a:p>
          <a:p>
            <a:r>
              <a:rPr lang="en-US"/>
              <a:t>Broad nature of postdocs (Cambridge or not, taught before or not) so please bear with us</a:t>
            </a:r>
            <a:endParaRPr lang="en-US">
              <a:cs typeface="Calibri"/>
            </a:endParaRPr>
          </a:p>
          <a:p>
            <a:r>
              <a:rPr lang="en-GB" sz="1800">
                <a:solidFill>
                  <a:srgbClr val="000000"/>
                </a:solidFill>
                <a:latin typeface="Calibri"/>
                <a:cs typeface="Calibri"/>
              </a:rPr>
              <a:t>Lots of supervisions in Cambridge:</a:t>
            </a:r>
            <a:endParaRPr lang="en-GB" sz="1800" b="0" i="0" u="none" strike="noStrike" baseline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L250,000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supervisions each academic year, delivered by 4,800 supervisors.</a:t>
            </a: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endParaRPr lang="en-US" sz="1800" b="0" i="0" u="none" strike="noStrike" baseline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r>
              <a:rPr lang="en-US" sz="1800" b="0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• approximately 30% of all </a:t>
            </a:r>
            <a:r>
              <a:rPr lang="en-US" sz="1800" b="1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supervisions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are provided by </a:t>
            </a: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postgraduates/ECR</a:t>
            </a:r>
            <a:endParaRPr lang="en-US" sz="180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r>
              <a:rPr lang="en-US" sz="1800" b="0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• </a:t>
            </a: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ECR/postgraduates are 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approximately 50% of all </a:t>
            </a:r>
            <a:r>
              <a:rPr lang="en-US" sz="1800" b="1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supervisors </a:t>
            </a: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endParaRPr lang="en-US" sz="180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1,150 new supervisors each year,</a:t>
            </a: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endParaRPr lang="en-US" sz="1800">
              <a:latin typeface="Calibri" panose="020F0502020204030204" pitchFamily="34" charset="0"/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747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term time! </a:t>
            </a:r>
          </a:p>
          <a:p>
            <a:r>
              <a:rPr lang="en-US"/>
              <a:t>Timetabling supervisions: avoid lectures and other teaching (and other supervisions)</a:t>
            </a:r>
          </a:p>
          <a:p>
            <a:r>
              <a:rPr lang="en-US"/>
              <a:t>Sufficient slots for the number of people on the option</a:t>
            </a:r>
          </a:p>
          <a:p>
            <a:r>
              <a:rPr lang="en-US"/>
              <a:t>Avoid more than 2 supervisions in a row (you’ll get tired)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03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Already discussed what might make a good supervision but some logistics</a:t>
            </a:r>
          </a:p>
          <a:p>
            <a:r>
              <a:rPr lang="en-US">
                <a:ea typeface="Calibri"/>
                <a:cs typeface="Calibri"/>
              </a:rPr>
              <a:t>Make sure students can access building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16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EEFFB-8100-45FA-A4EF-1229997BE2B6}" type="slidenum">
              <a:rPr lang="en-GB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714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574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Happy to answer any questions now. 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Look in Files section for guides including </a:t>
            </a:r>
            <a:r>
              <a:rPr lang="en-US" err="1">
                <a:ea typeface="Calibri"/>
                <a:cs typeface="Calibri"/>
              </a:rPr>
              <a:t>overal</a:t>
            </a:r>
            <a:r>
              <a:rPr lang="en-US">
                <a:ea typeface="Calibri"/>
                <a:cs typeface="Calibri"/>
              </a:rPr>
              <a:t> supervision guides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Anything that occurs later, put in chat for the  Team, may be useful for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EEFFB-8100-45FA-A4EF-1229997BE2B6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75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There are many strange terms if you haven't been involved with undergraduate education in Cambridge before!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6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Terms are shorter than many UK universities and correspondingly more intense. All the supervisions taught within term</a:t>
            </a:r>
          </a:p>
          <a:p>
            <a:r>
              <a:rPr lang="en-GB">
                <a:cs typeface="Calibri"/>
              </a:rPr>
              <a:t>DOS: the college officer who you could approach if you had concerns about any students (hopefully not needed!)</a:t>
            </a:r>
          </a:p>
          <a:p>
            <a:r>
              <a:rPr lang="en-GB">
                <a:cs typeface="Calibri"/>
              </a:rPr>
              <a:t>More on CAMCORS and Moodle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892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pPr marL="171450" indent="-1714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GB"/>
              <a:t>Most undergraduate sciences in Cambridge are taught as part of the same degree – the Natural Sciences Tripos</a:t>
            </a:r>
            <a:endParaRPr lang="en-US"/>
          </a:p>
          <a:p>
            <a:pPr marL="171450" indent="-1714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GB"/>
              <a:t>Can specialise in many different sciences</a:t>
            </a:r>
            <a:endParaRPr lang="en-US"/>
          </a:p>
          <a:p>
            <a:pPr marL="171450" indent="-1714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GB"/>
              <a:t>Referred to as NST or </a:t>
            </a:r>
            <a:r>
              <a:rPr lang="en-GB" err="1"/>
              <a:t>NatSci</a:t>
            </a:r>
            <a:endParaRPr lang="en-GB" err="1">
              <a:cs typeface="Calibri"/>
            </a:endParaRPr>
          </a:p>
          <a:p>
            <a:pPr marL="171450" indent="-1714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GB"/>
              <a:t>3 year course (some courses have an optional 4th year, Part III)</a:t>
            </a:r>
            <a:endParaRPr lang="en-US"/>
          </a:p>
          <a:p>
            <a:pPr marL="628650" lvl="1" indent="-171450">
              <a:lnSpc>
                <a:spcPct val="150000"/>
              </a:lnSpc>
              <a:spcBef>
                <a:spcPts val="500"/>
              </a:spcBef>
              <a:buFont typeface="Arial"/>
              <a:buChar char="•"/>
            </a:pPr>
            <a:r>
              <a:rPr lang="en-GB"/>
              <a:t>Part I – two years, core science</a:t>
            </a:r>
            <a:endParaRPr lang="en-US"/>
          </a:p>
          <a:p>
            <a:pPr marL="628650" lvl="1" indent="-171450">
              <a:lnSpc>
                <a:spcPct val="150000"/>
              </a:lnSpc>
              <a:spcBef>
                <a:spcPts val="500"/>
              </a:spcBef>
              <a:buFont typeface="Arial"/>
              <a:buChar char="•"/>
            </a:pPr>
            <a:r>
              <a:rPr lang="en-GB" b="1"/>
              <a:t>Part II – 1  year, specialised</a:t>
            </a:r>
            <a:endParaRPr lang="en-US"/>
          </a:p>
          <a:p>
            <a:r>
              <a:rPr lang="en-US">
                <a:cs typeface="Calibri"/>
              </a:rPr>
              <a:t>No need to go through this – just say that they have lots of options for core science modules</a:t>
            </a:r>
          </a:p>
          <a:p>
            <a:r>
              <a:rPr lang="en-US">
                <a:cs typeface="Calibri"/>
              </a:rPr>
              <a:t>Students should arrive at Part II with a broad grounding in science but may not have </a:t>
            </a:r>
            <a:r>
              <a:rPr lang="en-US" err="1">
                <a:cs typeface="Calibri"/>
              </a:rPr>
              <a:t>specialised</a:t>
            </a:r>
            <a:r>
              <a:rPr lang="en-US">
                <a:cs typeface="Calibri"/>
              </a:rPr>
              <a:t> knowledge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EEFFB-8100-45FA-A4EF-1229997BE2B6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17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Medics and Vets can choose to study Pathology in their 3rd year (years 1 and 2 are more </a:t>
            </a:r>
            <a:r>
              <a:rPr lang="en-US" err="1">
                <a:cs typeface="Calibri"/>
              </a:rPr>
              <a:t>specialised</a:t>
            </a:r>
            <a:r>
              <a:rPr lang="en-US">
                <a:cs typeface="Calibri"/>
              </a:rPr>
              <a:t> than NST course) </a:t>
            </a:r>
          </a:p>
          <a:p>
            <a:r>
              <a:rPr lang="en-US">
                <a:cs typeface="Calibri"/>
              </a:rPr>
              <a:t>Pathology is not offered as a minor subject.</a:t>
            </a:r>
          </a:p>
          <a:p>
            <a:r>
              <a:rPr lang="en-US">
                <a:cs typeface="Calibri"/>
              </a:rPr>
              <a:t>In 3rd year, greater independence and level of critical thinking is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EEFFB-8100-45FA-A4EF-1229997BE2B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07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structure (new this year): mention old options because that is what the past exam papers will refer to. </a:t>
            </a:r>
            <a:endParaRPr lang="en-US">
              <a:cs typeface="Calibri"/>
            </a:endParaRPr>
          </a:p>
          <a:p>
            <a:r>
              <a:rPr lang="en-US" b="1" dirty="0"/>
              <a:t>Highlight the modules happening next term (especially cancer biology!)</a:t>
            </a:r>
            <a:endParaRPr lang="en-GB" b="1"/>
          </a:p>
          <a:p>
            <a:r>
              <a:rPr lang="en-GB" dirty="0"/>
              <a:t>How the students  are examined: four papers: 2 with 90 minute questions, 2 with 2 x 45 minute questions (also a practical/data handling paper)</a:t>
            </a:r>
          </a:p>
          <a:p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Four exams, each covering two modules in the same term. One with 4 x 45 minute essay questions – two per module and one with 2 x 90 minute essay questions – one per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3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15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one model but good supervisions have these qualities:</a:t>
            </a:r>
          </a:p>
          <a:p>
            <a:r>
              <a:rPr lang="en-US">
                <a:cs typeface="Calibri"/>
              </a:rPr>
              <a:t>Need to adapt on the fly depending on the group of students you have  (have a plan if material takes more or less time than you expect!</a:t>
            </a:r>
          </a:p>
          <a:p>
            <a:r>
              <a:rPr lang="en-US">
                <a:cs typeface="Calibri"/>
              </a:rPr>
              <a:t>Be prepared to say if you don’t know (but you can find out) (although ideally this will only happen rarely!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49C7-C796-4D87-A600-EF0B6D8EF65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6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94BB-9D47-BD1D-AA3F-316DAFA30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F233E-CF63-D94D-BBB2-B05C73E8B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8CEFD-B2D1-D769-D127-594E8ABF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CA44-CD5B-4CA0-9302-F4DD78C7073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0B03-55DF-5FC9-8976-14EDDACD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5A55D-2BD5-8297-F3EC-DE63DA2D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8E-09FC-4411-9AAE-1D8748CC2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536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675D-C78E-0EAD-287A-52112C8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C44D-4F8A-7D51-50B6-A2B75866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A0FF-BD8C-C7C7-FDEF-8E48A1CF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CA44-CD5B-4CA0-9302-F4DD78C7073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D522-1C0B-1525-D2AF-68C396A5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012C-1F99-C680-DE87-4E8B9240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8E-09FC-4411-9AAE-1D8748CC2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352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D45B-2E80-1938-CA3A-00000E15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1B9A3-9164-2D86-FD69-81A0FDEE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34B1E-B6F0-A9E1-0CBC-CBFA0E0D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CA44-CD5B-4CA0-9302-F4DD78C7073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F2D2-32C2-BC50-2F92-3E1452C6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E72F-63CC-5A3C-A4AC-1BA849D2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8E-09FC-4411-9AAE-1D8748CC2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07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BA40-98D6-078D-D4BE-8E7DF5C9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019A-C9C8-7A0F-94A8-37E952039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F4A3E-15C3-236C-ACD0-FE8E91B4E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855C7-C8D7-79AC-BB3F-1AB06FD9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CA44-CD5B-4CA0-9302-F4DD78C7073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CC0A2-0184-BB4A-439F-EE7869E0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8C35C-03AD-8EB6-4C94-C0E9C97B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8E-09FC-4411-9AAE-1D8748CC2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830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BAF3-FB42-F183-D3AC-5B42784F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91833-1370-F022-8282-04F405FF5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D7F48-27DC-5AFB-FA2A-15DCB8C7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04E93-B060-CE6A-189A-5D5FC61BA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215F7-469A-D6F0-0A8B-488668E4D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6F38C-C46F-6096-D3B6-B90D7579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CA44-CD5B-4CA0-9302-F4DD78C7073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49672-1F11-D90C-0B9F-CB5EDE71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97855-98E5-C73A-B7B7-0D1C03B2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8E-09FC-4411-9AAE-1D8748CC2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556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D8B5-86CA-E861-D872-5CFF3FD2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A3D5D-A389-CD96-C350-D4299180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CA44-CD5B-4CA0-9302-F4DD78C7073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F3655-E892-C11E-6391-EF71139D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4D8B2-D5F5-39EE-4C6B-191F170D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8E-09FC-4411-9AAE-1D8748CC2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273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453C6-36D0-39A8-930E-38A6D676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CA44-CD5B-4CA0-9302-F4DD78C7073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38867-1D70-5575-BADA-A78612AE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5B4E5-3418-53C7-74CE-2FDE9E87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8E-09FC-4411-9AAE-1D8748CC2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091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A3C0-89F0-812C-6AE6-7D0154CB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2252-6778-45CA-1349-76519427F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B72B8-ABA8-A94A-9BF6-481695E11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2829E-CE74-938F-8699-A403D227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CA44-CD5B-4CA0-9302-F4DD78C7073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DC3F8-C38F-ACA3-8622-AE234E3F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AB69F-AEB1-3E25-4EDC-D2AED5FF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8E-09FC-4411-9AAE-1D8748CC2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45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D8DC-E929-B72A-14EC-7271B428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A7727-BEF9-C6A1-A32A-F0B1ABA69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B1C00-BA38-37DC-1902-A2BA41EF3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CC31E-3554-19A8-90E7-F6728FDB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CA44-CD5B-4CA0-9302-F4DD78C7073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11E89-17F0-377A-11AB-D2AEBF52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EEFD8-706F-DD2B-F2A4-8DC494B6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8E-09FC-4411-9AAE-1D8748CC2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21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1165-1A36-7CA1-EC6D-173274D9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3CE78-9F46-614A-5CA5-128E65A85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D6AA-76FA-EAFA-1B63-FCB619DB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CA44-CD5B-4CA0-9302-F4DD78C7073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ED52D-1BBB-5A88-D693-068ED94A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ADD8A-6721-A15B-0652-E2547715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8E-09FC-4411-9AAE-1D8748CC2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832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2E864-4092-741C-B925-506A6BFDB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C1F14-3D6B-F04F-F03F-ADE9DBA5E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A3CCF-2057-6F20-916B-E1A85884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CA44-CD5B-4CA0-9302-F4DD78C7073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51A02-5916-0E7F-C890-328416BD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7C835-F66F-51E8-8D4B-138411D2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C58E-09FC-4411-9AAE-1D8748CC2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3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F620B-F1E3-FC47-485D-1830160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1313B-2A58-4370-ADF8-3D8F1A18F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01E7-2AF0-BA53-5A3E-48D7A16FE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CA44-CD5B-4CA0-9302-F4DD78C7073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7020D-4F10-89C6-E037-93F2C3A71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18F4-78F3-C255-33AF-5F5F79E1D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C58E-09FC-4411-9AAE-1D8748CC2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5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b84@cam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npg22@cam.ac.u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cam.ac.uk/event/479328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hyperlink" Target="http://&#160;https:/www.training.cam.ac.uk/cctl/event-timetable" TargetMode="External"/><Relationship Id="rId4" Type="http://schemas.openxmlformats.org/officeDocument/2006/relationships/hyperlink" Target="https://training.cam.ac.uk/event/4793346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tl.cam.ac.uk/teaching-2020-21/guides/supervisions/disabled-student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atsci.tripos.cam.ac.uk/files/naturalsciencesbrochure.pdf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>
                <a:solidFill>
                  <a:srgbClr val="0070C0"/>
                </a:solidFill>
                <a:cs typeface="Calibri Light"/>
              </a:rPr>
              <a:t>Pathology ECR Teaching Programme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516" y="3602038"/>
            <a:ext cx="9488129" cy="193823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 sz="3000">
                <a:cs typeface="Calibri"/>
              </a:rPr>
              <a:t>2023-2024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Katy Brown </a:t>
            </a:r>
            <a:r>
              <a:rPr lang="en-GB">
                <a:ea typeface="+mn-lt"/>
                <a:cs typeface="+mn-lt"/>
                <a:hlinkClick r:id="rId3"/>
              </a:rPr>
              <a:t>kab84@cam.ac.uk</a:t>
            </a:r>
            <a:r>
              <a:rPr lang="en-GB">
                <a:ea typeface="+mn-lt"/>
                <a:cs typeface="+mn-lt"/>
              </a:rPr>
              <a:t> </a:t>
            </a:r>
            <a:endParaRPr lang="en-GB"/>
          </a:p>
          <a:p>
            <a:r>
              <a:rPr lang="en-GB">
                <a:cs typeface="Calibri"/>
              </a:rPr>
              <a:t>Nick Greene </a:t>
            </a:r>
            <a:r>
              <a:rPr lang="en-GB">
                <a:solidFill>
                  <a:srgbClr val="0563C1"/>
                </a:solidFill>
                <a:cs typeface="Calibri"/>
                <a:hlinkClick r:id="rId4"/>
              </a:rPr>
              <a:t>npg22@cam.ac.uk</a:t>
            </a:r>
            <a:r>
              <a:rPr lang="en-GB">
                <a:cs typeface="Calibri"/>
              </a:rPr>
              <a:t> 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17/10/23 and 19/10/23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7D0E8B1-E210-4F7D-6EDC-ED44632B7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304" y="5687897"/>
            <a:ext cx="3234812" cy="9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5530-FB07-E48B-4BC2-E3679939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75" y="17721"/>
            <a:ext cx="10515600" cy="6891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What makes a good supervision?</a:t>
            </a:r>
            <a:endParaRPr lang="en-GB" b="1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191F-4F69-BCB4-DDDF-F1152577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69" y="579792"/>
            <a:ext cx="11757311" cy="4713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1100"/>
              </a:spcBef>
            </a:pPr>
            <a:r>
              <a:rPr lang="en-US" sz="2400" dirty="0"/>
              <a:t>No single model! </a:t>
            </a:r>
            <a:endParaRPr lang="en-US" sz="2400" dirty="0">
              <a:ea typeface="Calibri"/>
              <a:cs typeface="Calibri" panose="020F0502020204030204"/>
            </a:endParaRPr>
          </a:p>
          <a:p>
            <a:pPr>
              <a:lnSpc>
                <a:spcPct val="150000"/>
              </a:lnSpc>
              <a:spcBef>
                <a:spcPts val="1100"/>
              </a:spcBef>
            </a:pPr>
            <a:r>
              <a:rPr lang="en-US" sz="2400" dirty="0"/>
              <a:t>Been planned by a well-prepared supervisor</a:t>
            </a:r>
            <a:endParaRPr lang="en-US" sz="2400" dirty="0">
              <a:ea typeface="Calibri"/>
              <a:cs typeface="Calibri" panose="020F0502020204030204"/>
            </a:endParaRPr>
          </a:p>
          <a:p>
            <a:pPr>
              <a:lnSpc>
                <a:spcPct val="150000"/>
              </a:lnSpc>
              <a:spcBef>
                <a:spcPts val="1100"/>
              </a:spcBef>
            </a:pPr>
            <a:r>
              <a:rPr lang="en-US" sz="2400" dirty="0"/>
              <a:t>Takes account of what the students want and what they already know</a:t>
            </a:r>
            <a:endParaRPr lang="en-US" sz="2400" dirty="0">
              <a:ea typeface="Calibri"/>
              <a:cs typeface="Calibri" panose="020F0502020204030204"/>
            </a:endParaRPr>
          </a:p>
          <a:p>
            <a:pPr>
              <a:lnSpc>
                <a:spcPct val="150000"/>
              </a:lnSpc>
              <a:spcBef>
                <a:spcPts val="1100"/>
              </a:spcBef>
            </a:pPr>
            <a:r>
              <a:rPr lang="en-US" sz="2400" dirty="0"/>
              <a:t>Involves the students actively contributing (not always easy)</a:t>
            </a:r>
            <a:endParaRPr lang="en-US" sz="2400" dirty="0">
              <a:ea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1100"/>
              </a:spcBef>
            </a:pPr>
            <a:r>
              <a:rPr lang="en-US" sz="2400" dirty="0">
                <a:cs typeface="Calibri" panose="020F0502020204030204"/>
              </a:rPr>
              <a:t>Help the students understand, retain and use information from the lecture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25000"/>
              </a:lnSpc>
              <a:spcBef>
                <a:spcPts val="1100"/>
              </a:spcBef>
            </a:pPr>
            <a:endParaRPr lang="en-US">
              <a:cs typeface="Calibri" panose="020F0502020204030204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FCA7024-7AE1-6005-CEFB-F453B5FCB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2" t="13327" r="12352" b="13853"/>
          <a:stretch/>
        </p:blipFill>
        <p:spPr bwMode="auto">
          <a:xfrm>
            <a:off x="6326087" y="4014331"/>
            <a:ext cx="5292764" cy="280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7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5530-FB07-E48B-4BC2-E3679939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63" y="77112"/>
            <a:ext cx="10515600" cy="6891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What makes a good supervision?</a:t>
            </a:r>
            <a:endParaRPr lang="en-GB" b="1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191F-4F69-BCB4-DDDF-F1152577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18" y="846856"/>
            <a:ext cx="8293537" cy="3181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supervision shouldn't be:</a:t>
            </a:r>
            <a:endParaRPr lang="en-US" sz="2400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A lecture</a:t>
            </a:r>
            <a:endParaRPr lang="en-US" sz="2400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An opportunity for you to only talk about your own research</a:t>
            </a:r>
            <a:endParaRPr lang="en-US" sz="2400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Calibri"/>
              </a:rPr>
              <a:t>A time to introduce large amounts of new information</a:t>
            </a:r>
            <a:endParaRPr lang="en-US" sz="24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050" name="Picture 2" descr="Blah Blah Blah">
            <a:extLst>
              <a:ext uri="{FF2B5EF4-FFF2-40B4-BE49-F238E27FC236}">
                <a16:creationId xmlns:a16="http://schemas.microsoft.com/office/drawing/2014/main" id="{D84FAD50-B245-D7BF-BD07-771DB5233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238" y="2676166"/>
            <a:ext cx="4010581" cy="391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01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5530-FB07-E48B-4BC2-E3679939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30" y="89691"/>
            <a:ext cx="10515600" cy="6891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Some supervision activities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191F-4F69-BCB4-DDDF-F1152577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69" y="924836"/>
            <a:ext cx="11671132" cy="597696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b="1" dirty="0">
                <a:cs typeface="Calibri"/>
              </a:rPr>
              <a:t>Essay planning</a:t>
            </a:r>
            <a:endParaRPr lang="en-US" b="1" dirty="0">
              <a:ea typeface="Calibri"/>
              <a:cs typeface="Calibri"/>
            </a:endParaRPr>
          </a:p>
          <a:p>
            <a:pPr marL="800100" indent="-342900">
              <a:lnSpc>
                <a:spcPct val="145000"/>
              </a:lnSpc>
              <a:spcBef>
                <a:spcPts val="0"/>
              </a:spcBef>
              <a:buFont typeface="Arial"/>
            </a:pPr>
            <a:r>
              <a:rPr lang="en-US" dirty="0">
                <a:cs typeface="Calibri"/>
              </a:rPr>
              <a:t>Students make an essay plan based on a past exam question (or similar question) before the supervision</a:t>
            </a:r>
            <a:endParaRPr lang="en-US" dirty="0">
              <a:ea typeface="Calibri" panose="020F0502020204030204"/>
              <a:cs typeface="Calibri"/>
            </a:endParaRPr>
          </a:p>
          <a:p>
            <a:pPr marL="800100" indent="-342900">
              <a:lnSpc>
                <a:spcPct val="145000"/>
              </a:lnSpc>
              <a:spcBef>
                <a:spcPts val="0"/>
              </a:spcBef>
              <a:buFont typeface="Arial"/>
            </a:pPr>
            <a:r>
              <a:rPr lang="en-US" dirty="0">
                <a:cs typeface="Calibri"/>
              </a:rPr>
              <a:t>Supervisor and students go through the plans together</a:t>
            </a:r>
            <a:endParaRPr lang="en-US" dirty="0">
              <a:ea typeface="Calibri" panose="020F0502020204030204"/>
              <a:cs typeface="Calibri"/>
            </a:endParaRPr>
          </a:p>
          <a:p>
            <a:pPr marL="457200" lvl="1" indent="0">
              <a:lnSpc>
                <a:spcPct val="145000"/>
              </a:lnSpc>
              <a:spcBef>
                <a:spcPts val="0"/>
              </a:spcBef>
              <a:buNone/>
            </a:pPr>
            <a:endParaRPr lang="en-US">
              <a:ea typeface="Calibri" panose="020F0502020204030204"/>
              <a:cs typeface="Calibri"/>
            </a:endParaRPr>
          </a:p>
          <a:p>
            <a:pPr marL="0" indent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b="1" dirty="0">
                <a:cs typeface="Calibri"/>
              </a:rPr>
              <a:t>Problem set</a:t>
            </a:r>
            <a:endParaRPr lang="en-US" b="1" dirty="0">
              <a:ea typeface="Calibri"/>
              <a:cs typeface="Calibri"/>
            </a:endParaRPr>
          </a:p>
          <a:p>
            <a:pPr marL="800100" indent="-342900">
              <a:lnSpc>
                <a:spcPct val="145000"/>
              </a:lnSpc>
              <a:spcBef>
                <a:spcPts val="0"/>
              </a:spcBef>
            </a:pPr>
            <a:r>
              <a:rPr lang="en-US" dirty="0">
                <a:cs typeface="Calibri"/>
              </a:rPr>
              <a:t>Provide the student with a short set of problems prior to the supervision</a:t>
            </a:r>
            <a:endParaRPr lang="en-US" dirty="0">
              <a:ea typeface="Calibri" panose="020F0502020204030204"/>
              <a:cs typeface="Calibri"/>
            </a:endParaRPr>
          </a:p>
          <a:p>
            <a:pPr marL="800100" indent="-342900">
              <a:lnSpc>
                <a:spcPct val="145000"/>
              </a:lnSpc>
              <a:spcBef>
                <a:spcPts val="0"/>
              </a:spcBef>
            </a:pPr>
            <a:r>
              <a:rPr lang="en-US" dirty="0">
                <a:cs typeface="Calibri"/>
              </a:rPr>
              <a:t>Supervisor and students go through the answers together</a:t>
            </a:r>
            <a:endParaRPr lang="en-US" dirty="0">
              <a:ea typeface="Calibri" panose="020F0502020204030204"/>
              <a:cs typeface="Calibri"/>
            </a:endParaRPr>
          </a:p>
          <a:p>
            <a:pPr marL="914400" lvl="1" indent="0">
              <a:lnSpc>
                <a:spcPct val="145000"/>
              </a:lnSpc>
              <a:spcBef>
                <a:spcPts val="0"/>
              </a:spcBef>
            </a:pPr>
            <a:endParaRPr lang="en-US">
              <a:ea typeface="Calibri" panose="020F0502020204030204"/>
              <a:cs typeface="Calibri"/>
            </a:endParaRPr>
          </a:p>
          <a:p>
            <a:pPr marL="0" indent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b="1" dirty="0">
                <a:cs typeface="Calibri"/>
              </a:rPr>
              <a:t>Q&amp;A</a:t>
            </a:r>
            <a:endParaRPr lang="en-US" b="1" dirty="0">
              <a:ea typeface="Calibri"/>
              <a:cs typeface="Calibri"/>
            </a:endParaRPr>
          </a:p>
          <a:p>
            <a:pPr marL="914400" indent="-457200">
              <a:lnSpc>
                <a:spcPct val="145000"/>
              </a:lnSpc>
              <a:spcBef>
                <a:spcPts val="0"/>
              </a:spcBef>
              <a:buFont typeface="Arial"/>
            </a:pPr>
            <a:r>
              <a:rPr lang="en-US" dirty="0">
                <a:cs typeface="Calibri"/>
              </a:rPr>
              <a:t>Students ask questions about the lecture topic.</a:t>
            </a:r>
            <a:endParaRPr lang="en-US" dirty="0">
              <a:ea typeface="Calibri" panose="020F0502020204030204"/>
              <a:cs typeface="Calibri"/>
            </a:endParaRPr>
          </a:p>
          <a:p>
            <a:pPr marL="914400" indent="-457200">
              <a:lnSpc>
                <a:spcPct val="145000"/>
              </a:lnSpc>
              <a:spcBef>
                <a:spcPts val="0"/>
              </a:spcBef>
              <a:buFont typeface="Arial"/>
            </a:pPr>
            <a:r>
              <a:rPr lang="en-US" dirty="0">
                <a:cs typeface="Calibri"/>
              </a:rPr>
              <a:t>Supervisor can ask for the questions from the students in advance.</a:t>
            </a:r>
            <a:endParaRPr lang="en-US" dirty="0">
              <a:ea typeface="Calibri" panose="020F0502020204030204"/>
              <a:cs typeface="Calibri"/>
            </a:endParaRPr>
          </a:p>
          <a:p>
            <a:pPr marL="914400" indent="-457200">
              <a:lnSpc>
                <a:spcPct val="145000"/>
              </a:lnSpc>
              <a:spcBef>
                <a:spcPts val="0"/>
              </a:spcBef>
              <a:buFont typeface="Arial"/>
            </a:pPr>
            <a:r>
              <a:rPr lang="en-US" dirty="0">
                <a:cs typeface="Calibri"/>
              </a:rPr>
              <a:t>Works better with larger groups of students</a:t>
            </a:r>
            <a:endParaRPr lang="en-US" dirty="0">
              <a:ea typeface="Calibri" panose="020F0502020204030204"/>
              <a:cs typeface="Calibri"/>
            </a:endParaRPr>
          </a:p>
          <a:p>
            <a:pPr marL="457200" lvl="1" indent="0">
              <a:lnSpc>
                <a:spcPct val="145000"/>
              </a:lnSpc>
              <a:spcBef>
                <a:spcPts val="0"/>
              </a:spcBef>
              <a:buNone/>
            </a:pPr>
            <a:endParaRPr lang="en-US">
              <a:ea typeface="Calibri" panose="020F0502020204030204"/>
              <a:cs typeface="Calibri"/>
            </a:endParaRPr>
          </a:p>
          <a:p>
            <a:pPr marL="0" indent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b="1" dirty="0">
                <a:cs typeface="Calibri"/>
              </a:rPr>
              <a:t>Presentation</a:t>
            </a:r>
            <a:endParaRPr lang="en-US" sz="2900" dirty="0">
              <a:cs typeface="Calibri"/>
            </a:endParaRPr>
          </a:p>
          <a:p>
            <a:pPr marL="914400" lvl="1" indent="-457200">
              <a:lnSpc>
                <a:spcPct val="145000"/>
              </a:lnSpc>
              <a:spcBef>
                <a:spcPts val="0"/>
              </a:spcBef>
            </a:pPr>
            <a:r>
              <a:rPr lang="en-US" sz="2900" dirty="0">
                <a:cs typeface="Calibri"/>
              </a:rPr>
              <a:t>Ask students to present a short (5 minute) presentation to the rest of the group</a:t>
            </a:r>
            <a:endParaRPr lang="en-US" sz="290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05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C8D8F07-2605-355F-756C-4296A7A1C7C3}"/>
              </a:ext>
            </a:extLst>
          </p:cNvPr>
          <p:cNvSpPr txBox="1">
            <a:spLocks/>
          </p:cNvSpPr>
          <p:nvPr/>
        </p:nvSpPr>
        <p:spPr>
          <a:xfrm>
            <a:off x="1524000" y="2751871"/>
            <a:ext cx="9144000" cy="1367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>
                <a:solidFill>
                  <a:srgbClr val="0070C0"/>
                </a:solidFill>
                <a:cs typeface="Calibri Light"/>
              </a:rPr>
              <a:t>Logistics of supervisions</a:t>
            </a:r>
            <a:endParaRPr lang="en-US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462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5C3D-3112-D6A1-D289-0C1DB86A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12" y="3459"/>
            <a:ext cx="10515600" cy="816282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Before the supervision</a:t>
            </a:r>
            <a:endParaRPr lang="en-GB" b="1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DE84-9422-02A2-18AE-D7E5FCCC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1254125"/>
            <a:ext cx="11446933" cy="52085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/>
                <a:cs typeface="Arial"/>
              </a:rPr>
              <a:t>Before you start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lvl="1">
              <a:lnSpc>
                <a:spcPct val="150000"/>
              </a:lnSpc>
            </a:pPr>
            <a:r>
              <a:rPr lang="en-US" sz="2000" dirty="0"/>
              <a:t>CCTL Introduction to supervision course</a:t>
            </a:r>
            <a:endParaRPr lang="en-US" sz="2000" dirty="0">
              <a:ea typeface="Calibri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cs typeface="Calibri"/>
              </a:rPr>
              <a:t>How we arrange supervisions</a:t>
            </a:r>
            <a:endParaRPr lang="en-US" sz="2000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Preparing the supervision (Moodle and lectures)</a:t>
            </a:r>
            <a:endParaRPr lang="en-US" sz="2400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/>
                <a:cs typeface="Arial"/>
              </a:rPr>
              <a:t>Setting work  (and asking for questions)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/>
                <a:cs typeface="Arial"/>
              </a:rPr>
              <a:t>Marking work  (link to faculty guidelines)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Scheduling supervisions</a:t>
            </a:r>
            <a:endParaRPr lang="en-US" sz="2400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Room booking </a:t>
            </a:r>
            <a:endParaRPr lang="en-US" sz="2400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Access </a:t>
            </a:r>
            <a:endParaRPr lang="en-GB" sz="24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964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5C3D-3112-D6A1-D289-0C1DB86A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12" y="3459"/>
            <a:ext cx="10515600" cy="714466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CCTL Introduction to Supervision Course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DE84-9422-02A2-18AE-D7E5FCCC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835941"/>
            <a:ext cx="11299370" cy="31519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Required by the university for all supervisors (with specific exceptions)</a:t>
            </a:r>
            <a:endParaRPr lang="en-US" sz="2000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cs typeface="Calibri"/>
              </a:rPr>
              <a:t>Some colleges provide an equivalent course</a:t>
            </a:r>
            <a:endParaRPr lang="en-US" sz="2000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If you can't get a place on the course prior to your supervisions please let us know (currently places on Mon 23rd October course)</a:t>
            </a:r>
            <a:br>
              <a:rPr lang="en-US" sz="2400" dirty="0"/>
            </a:br>
            <a:r>
              <a:rPr lang="en-US" sz="2000" dirty="0">
                <a:ea typeface="+mn-lt"/>
                <a:cs typeface="+mn-lt"/>
                <a:hlinkClick r:id="rId3"/>
              </a:rPr>
              <a:t>https://training.cam.ac.uk/event/4793280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  <a:hlinkClick r:id="rId4"/>
              </a:rPr>
              <a:t>https://training.cam.ac.uk/event/4793346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a typeface="+mn-lt"/>
                <a:cs typeface="+mn-lt"/>
                <a:hlinkClick r:id="rId5"/>
              </a:rPr>
              <a:t> https://www.training.cam.ac.uk/cctl/event-timetable</a:t>
            </a:r>
            <a:endParaRPr lang="en-US" sz="2000" dirty="0">
              <a:ea typeface="Calibri"/>
              <a:cs typeface="Calibri"/>
              <a:hlinkClick r:id="rId5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6C82A570-D92B-DE29-B80F-D1CE07DDE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217" y="4018166"/>
            <a:ext cx="7432758" cy="255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7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876A-4F04-06F3-9A16-D9FAF532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75" y="-226890"/>
            <a:ext cx="10515600" cy="1325563"/>
          </a:xfrm>
        </p:spPr>
        <p:txBody>
          <a:bodyPr/>
          <a:lstStyle/>
          <a:p>
            <a:pPr algn="ctr"/>
            <a:r>
              <a:rPr lang="en-GB" b="1">
                <a:solidFill>
                  <a:srgbClr val="0070C0"/>
                </a:solidFill>
                <a:cs typeface="Calibri Light"/>
              </a:rPr>
              <a:t>How we arrange supervisions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72CD-3959-80C9-CC3C-87DB4693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40" y="958699"/>
            <a:ext cx="11713331" cy="55774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GB" sz="2400" dirty="0">
                <a:cs typeface="Calibri"/>
              </a:rPr>
              <a:t>We will give you contact details for the lecturers for the topics you are interested in</a:t>
            </a:r>
            <a:endParaRPr lang="en-US" sz="2400">
              <a:ea typeface="Calibri"/>
              <a:cs typeface="Calibri"/>
            </a:endParaRPr>
          </a:p>
          <a:p>
            <a:pPr>
              <a:lnSpc>
                <a:spcPct val="125000"/>
              </a:lnSpc>
            </a:pPr>
            <a:r>
              <a:rPr lang="en-GB" sz="2400" dirty="0">
                <a:cs typeface="Calibri"/>
              </a:rPr>
              <a:t>Some lecturers will already have planned supervisions and want you to be involved:</a:t>
            </a:r>
            <a:endParaRPr lang="en-GB" sz="2400" dirty="0">
              <a:ea typeface="Calibri"/>
              <a:cs typeface="Calibri"/>
            </a:endParaRPr>
          </a:p>
          <a:p>
            <a:pPr lvl="1">
              <a:lnSpc>
                <a:spcPct val="125000"/>
              </a:lnSpc>
            </a:pPr>
            <a:r>
              <a:rPr lang="en-GB" sz="2000" dirty="0">
                <a:cs typeface="Calibri"/>
              </a:rPr>
              <a:t>Make arrangements directly with them (but keep us informed)</a:t>
            </a:r>
            <a:endParaRPr lang="en-GB" sz="2000">
              <a:ea typeface="Calibri"/>
              <a:cs typeface="Calibri"/>
            </a:endParaRPr>
          </a:p>
          <a:p>
            <a:pPr>
              <a:lnSpc>
                <a:spcPct val="125000"/>
              </a:lnSpc>
            </a:pPr>
            <a:r>
              <a:rPr lang="en-GB" sz="2400" dirty="0">
                <a:cs typeface="Calibri"/>
              </a:rPr>
              <a:t>Others (especially external lecturers) will not have planned supervisions</a:t>
            </a:r>
            <a:endParaRPr lang="en-GB" sz="2400" dirty="0">
              <a:ea typeface="Calibri"/>
              <a:cs typeface="Calibri"/>
            </a:endParaRPr>
          </a:p>
          <a:p>
            <a:pPr lvl="1">
              <a:lnSpc>
                <a:spcPct val="125000"/>
              </a:lnSpc>
            </a:pPr>
            <a:r>
              <a:rPr lang="en-GB" sz="2000" dirty="0">
                <a:cs typeface="Calibri"/>
              </a:rPr>
              <a:t>Make your own supervision plan and set up slots yourself, with their consent.</a:t>
            </a:r>
            <a:endParaRPr lang="en-GB" sz="2000">
              <a:ea typeface="Calibri"/>
              <a:cs typeface="Calibri"/>
            </a:endParaRPr>
          </a:p>
          <a:p>
            <a:pPr>
              <a:lnSpc>
                <a:spcPct val="125000"/>
              </a:lnSpc>
            </a:pPr>
            <a:r>
              <a:rPr lang="en-GB" sz="2400" dirty="0">
                <a:latin typeface="Calibri"/>
                <a:ea typeface="Calibri"/>
                <a:cs typeface="Arial"/>
              </a:rPr>
              <a:t>Supervisions will not be available for every topic</a:t>
            </a:r>
          </a:p>
          <a:p>
            <a:pPr lvl="1">
              <a:lnSpc>
                <a:spcPct val="125000"/>
              </a:lnSpc>
              <a:spcBef>
                <a:spcPts val="1000"/>
              </a:spcBef>
            </a:pPr>
            <a:r>
              <a:rPr lang="en-GB" sz="2000" dirty="0">
                <a:latin typeface="Calibri"/>
                <a:ea typeface="Calibri"/>
                <a:cs typeface="Arial"/>
              </a:rPr>
              <a:t>Lecturers sometimes decide not to have supervisions</a:t>
            </a:r>
            <a:endParaRPr lang="en-US" sz="2000">
              <a:latin typeface="Calibri"/>
              <a:ea typeface="Calibri"/>
              <a:cs typeface="Arial"/>
            </a:endParaRPr>
          </a:p>
          <a:p>
            <a:pPr lvl="1">
              <a:lnSpc>
                <a:spcPct val="125000"/>
              </a:lnSpc>
              <a:spcBef>
                <a:spcPts val="1000"/>
              </a:spcBef>
            </a:pPr>
            <a:r>
              <a:rPr lang="en-GB" sz="2000" dirty="0">
                <a:latin typeface="Calibri"/>
                <a:ea typeface="Calibri"/>
                <a:cs typeface="Arial"/>
              </a:rPr>
              <a:t>Students don't want supervisions for every topic</a:t>
            </a:r>
            <a:endParaRPr lang="en-US" sz="2000">
              <a:latin typeface="Calibri"/>
              <a:ea typeface="Calibri"/>
              <a:cs typeface="Arial"/>
            </a:endParaRPr>
          </a:p>
          <a:p>
            <a:pPr lvl="1">
              <a:lnSpc>
                <a:spcPct val="125000"/>
              </a:lnSpc>
              <a:spcBef>
                <a:spcPts val="1000"/>
              </a:spcBef>
            </a:pPr>
            <a:r>
              <a:rPr lang="en-GB" sz="2000" dirty="0">
                <a:latin typeface="Calibri"/>
                <a:ea typeface="Calibri"/>
                <a:cs typeface="Arial"/>
              </a:rPr>
              <a:t>Some lecturers teach all the supervisions themselves</a:t>
            </a:r>
            <a:endParaRPr lang="en-GB" sz="2000">
              <a:latin typeface="Calibri"/>
              <a:ea typeface="Calibri"/>
              <a:cs typeface="Calibri" panose="020F0502020204030204"/>
            </a:endParaRPr>
          </a:p>
          <a:p>
            <a:pPr>
              <a:lnSpc>
                <a:spcPct val="125000"/>
              </a:lnSpc>
            </a:pPr>
            <a:r>
              <a:rPr lang="en-GB" sz="2400" dirty="0">
                <a:latin typeface="Calibri" panose="020F0502020204030204"/>
                <a:cs typeface="Calibri"/>
              </a:rPr>
              <a:t>If you know the lecturer please still keep us in the loop!</a:t>
            </a:r>
            <a:endParaRPr lang="en-GB" sz="2400" dirty="0">
              <a:latin typeface="Calibri" panose="020F0502020204030204"/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793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535F-6201-55EE-CA7C-BE8DD82A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48" y="3460"/>
            <a:ext cx="10515600" cy="947308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Preparing for Supervisions </a:t>
            </a:r>
            <a:endParaRPr lang="en-GB" b="1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D0CC7E-AF9C-BA17-14DA-DE71F9EB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" y="1307833"/>
            <a:ext cx="12019641" cy="49856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Every new supervisor should observe a supervision before they start teaching.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This can be with the lecturer (or other supervisor) for your topic or another topic.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If the lecturer you initially contact doesn't offer this, let us know and we'll help you arrange it.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a typeface="+mn-lt"/>
                <a:cs typeface="+mn-lt"/>
              </a:rPr>
              <a:t>Please watch or attend the lectures prior to the supervision</a:t>
            </a:r>
            <a:endParaRPr lang="en-GB" sz="2400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ea typeface="+mn-lt"/>
                <a:cs typeface="+mn-lt"/>
              </a:rPr>
              <a:t>Ask the lecturer if you have any questions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a typeface="+mn-lt"/>
                <a:cs typeface="+mn-lt"/>
              </a:rPr>
              <a:t>Look at past exam questions to understand how the students are assessed</a:t>
            </a:r>
          </a:p>
        </p:txBody>
      </p:sp>
    </p:spTree>
    <p:extLst>
      <p:ext uri="{BB962C8B-B14F-4D97-AF65-F5344CB8AC3E}">
        <p14:creationId xmlns:p14="http://schemas.microsoft.com/office/powerpoint/2010/main" val="384329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535F-6201-55EE-CA7C-BE8DD82A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50" y="83422"/>
            <a:ext cx="10515600" cy="876970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Preparing for Supervisions - Moodle</a:t>
            </a:r>
            <a:endParaRPr lang="en-GB" b="1">
              <a:solidFill>
                <a:srgbClr val="0070C0"/>
              </a:solidFill>
              <a:cs typeface="Calibri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C5BB41-2526-AC14-B23B-CEF8F0404639}"/>
              </a:ext>
            </a:extLst>
          </p:cNvPr>
          <p:cNvGrpSpPr/>
          <p:nvPr/>
        </p:nvGrpSpPr>
        <p:grpSpPr>
          <a:xfrm>
            <a:off x="937498" y="1196143"/>
            <a:ext cx="9971314" cy="4837223"/>
            <a:chOff x="881742" y="1279777"/>
            <a:chExt cx="9971314" cy="48372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F89269-2BE8-2EAE-E0B4-F8C0EABE3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653" y="1279777"/>
              <a:ext cx="9684704" cy="483722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E01298-96A0-C6E0-9D0D-EF1ED956D8DF}"/>
                </a:ext>
              </a:extLst>
            </p:cNvPr>
            <p:cNvSpPr/>
            <p:nvPr/>
          </p:nvSpPr>
          <p:spPr>
            <a:xfrm>
              <a:off x="5693228" y="1807028"/>
              <a:ext cx="5159828" cy="14478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AB5C9-2E1C-623C-7FC6-EC910A3FEC2C}"/>
                </a:ext>
              </a:extLst>
            </p:cNvPr>
            <p:cNvSpPr/>
            <p:nvPr/>
          </p:nvSpPr>
          <p:spPr>
            <a:xfrm>
              <a:off x="881742" y="3249384"/>
              <a:ext cx="4931228" cy="143691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939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535F-6201-55EE-CA7C-BE8DD82A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75" y="60326"/>
            <a:ext cx="10515600" cy="947308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Preparing for Supervisions - Moodle</a:t>
            </a:r>
            <a:endParaRPr lang="en-GB" b="1">
              <a:solidFill>
                <a:srgbClr val="0070C0"/>
              </a:solidFill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89269-2BE8-2EAE-E0B4-F8C0EABE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53" y="1279777"/>
            <a:ext cx="9684704" cy="483722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3861F4C-BA66-8FB6-3700-EE067C5A9C4A}"/>
              </a:ext>
            </a:extLst>
          </p:cNvPr>
          <p:cNvSpPr/>
          <p:nvPr/>
        </p:nvSpPr>
        <p:spPr>
          <a:xfrm>
            <a:off x="669283" y="4476717"/>
            <a:ext cx="1828800" cy="1828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26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F64-8159-E317-9BCC-A5F15ADB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9" y="941"/>
            <a:ext cx="10515600" cy="1052608"/>
          </a:xfrm>
        </p:spPr>
        <p:txBody>
          <a:bodyPr/>
          <a:lstStyle/>
          <a:p>
            <a:pPr algn="ctr"/>
            <a:r>
              <a:rPr lang="en-GB" b="1">
                <a:solidFill>
                  <a:srgbClr val="0070C0"/>
                </a:solidFill>
                <a:cs typeface="Calibri Light"/>
              </a:rPr>
              <a:t>Meeting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41CE-5239-A399-DF3A-E813E848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340" y="1252944"/>
            <a:ext cx="114979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Please display your full name in this Zoom meeting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>
                <a:cs typeface="Calibri"/>
              </a:rPr>
              <a:t>We will share the slides, plus other information, after the second meeting on Thursday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>
                <a:cs typeface="Calibri"/>
              </a:rPr>
              <a:t>Meeting will be recorded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006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535F-6201-55EE-CA7C-BE8DD82A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668" y="60326"/>
            <a:ext cx="10515600" cy="822204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Setting and marking work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D0CC7E-AF9C-BA17-14DA-DE71F9EB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1003754"/>
            <a:ext cx="11767456" cy="564673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>
              <a:lnSpc>
                <a:spcPct val="150000"/>
              </a:lnSpc>
            </a:pPr>
            <a:r>
              <a:rPr lang="en-GB" dirty="0">
                <a:ea typeface="+mn-lt"/>
                <a:cs typeface="+mn-lt"/>
              </a:rPr>
              <a:t>Prepare material which will help the students understand the lecture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</a:pPr>
            <a:r>
              <a:rPr lang="en-GB" dirty="0">
                <a:ea typeface="Calibri"/>
                <a:cs typeface="Calibri"/>
              </a:rPr>
              <a:t>Send the work to the lecturer to approve or edit before you send it to the students</a:t>
            </a:r>
          </a:p>
          <a:p>
            <a:pPr marL="457200" indent="-457200">
              <a:lnSpc>
                <a:spcPct val="150000"/>
              </a:lnSpc>
            </a:pPr>
            <a:r>
              <a:rPr lang="en-GB" dirty="0">
                <a:ea typeface="Calibri"/>
                <a:cs typeface="Calibri"/>
              </a:rPr>
              <a:t>Set work can be described in description of supervision</a:t>
            </a:r>
          </a:p>
          <a:p>
            <a:pPr marL="457200" indent="-457200">
              <a:lnSpc>
                <a:spcPct val="150000"/>
              </a:lnSpc>
            </a:pPr>
            <a:r>
              <a:rPr lang="en-GB" dirty="0">
                <a:cs typeface="Calibri"/>
              </a:rPr>
              <a:t>For problem sheets, you can work through the questions together during the supervision and provide model answers, or mark the work</a:t>
            </a:r>
            <a:endParaRPr lang="en-GB">
              <a:ea typeface="Calibri"/>
              <a:cs typeface="Calibri"/>
            </a:endParaRPr>
          </a:p>
          <a:p>
            <a:pPr marL="457200" indent="-457200">
              <a:lnSpc>
                <a:spcPct val="150000"/>
              </a:lnSpc>
            </a:pPr>
            <a:r>
              <a:rPr lang="en-GB" dirty="0">
                <a:cs typeface="Calibri"/>
              </a:rPr>
              <a:t>For essays, provide feedback based on faculty guidelines </a:t>
            </a: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en-GB" dirty="0">
                <a:solidFill>
                  <a:srgbClr val="0563C1"/>
                </a:solidFill>
                <a:ea typeface="Calibri"/>
                <a:cs typeface="Calibri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https://www.biology.cam.ac.uk/exams/AllExams/marking-tripos-essays</a:t>
            </a:r>
            <a:r>
              <a:rPr lang="en-GB" dirty="0">
                <a:ea typeface="Calibri"/>
                <a:cs typeface="Calibri"/>
              </a:rPr>
              <a:t> </a:t>
            </a:r>
            <a:endParaRPr lang="en-US" dirty="0">
              <a:ea typeface="Calibri"/>
              <a:cs typeface="Calibri"/>
            </a:endParaRPr>
          </a:p>
          <a:p>
            <a:pPr marL="457200" indent="-457200">
              <a:lnSpc>
                <a:spcPct val="150000"/>
              </a:lnSpc>
            </a:pPr>
            <a:r>
              <a:rPr lang="en-GB" dirty="0">
                <a:ea typeface="Calibri"/>
                <a:cs typeface="Calibri"/>
              </a:rPr>
              <a:t>Provide positive and negative feedback!</a:t>
            </a:r>
          </a:p>
          <a:p>
            <a:pPr marL="0" indent="0">
              <a:buNone/>
            </a:pP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163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535F-6201-55EE-CA7C-BE8DD82A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75" y="71699"/>
            <a:ext cx="10515600" cy="947308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Scheduling Supervisions - Moodle</a:t>
            </a:r>
            <a:endParaRPr lang="en-GB" b="1">
              <a:solidFill>
                <a:srgbClr val="0070C0"/>
              </a:solidFill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89269-2BE8-2EAE-E0B4-F8C0EABE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82" y="1312434"/>
            <a:ext cx="9684704" cy="483722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3861F4C-BA66-8FB6-3700-EE067C5A9C4A}"/>
              </a:ext>
            </a:extLst>
          </p:cNvPr>
          <p:cNvSpPr/>
          <p:nvPr/>
        </p:nvSpPr>
        <p:spPr>
          <a:xfrm>
            <a:off x="5970626" y="3126888"/>
            <a:ext cx="1828800" cy="1828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20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1BEB-1621-B205-BFAA-AD152EF6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50" y="56866"/>
            <a:ext cx="10515600" cy="819330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When should I schedule my supervisions</a:t>
            </a:r>
            <a:endParaRPr lang="en-GB" b="1">
              <a:solidFill>
                <a:srgbClr val="0070C0"/>
              </a:solidFill>
              <a:cs typeface="Calibri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3B1211-6EFC-EE3B-D066-6CAE85EDC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81" y="922175"/>
            <a:ext cx="7295217" cy="37346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1A020F-0FD7-5ED7-6E33-7A6951E1783D}"/>
              </a:ext>
            </a:extLst>
          </p:cNvPr>
          <p:cNvSpPr txBox="1"/>
          <p:nvPr/>
        </p:nvSpPr>
        <p:spPr>
          <a:xfrm>
            <a:off x="502023" y="4809149"/>
            <a:ext cx="1118795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Most lectures are in the morning 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Check on Moodle when other supervisions are scheduled </a:t>
            </a:r>
            <a:endParaRPr lang="en-US" sz="240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Don’t schedule more than two supervisions in a row </a:t>
            </a:r>
            <a:endParaRPr lang="en-GB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Supervisions should always be during term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Let teaching office know and they can advertise your supervisions to relevant group</a:t>
            </a:r>
          </a:p>
        </p:txBody>
      </p:sp>
    </p:spTree>
    <p:extLst>
      <p:ext uri="{BB962C8B-B14F-4D97-AF65-F5344CB8AC3E}">
        <p14:creationId xmlns:p14="http://schemas.microsoft.com/office/powerpoint/2010/main" val="2533432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9CC9-AF80-50C0-F668-2543F71C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62" y="60812"/>
            <a:ext cx="10515600" cy="74291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ea typeface="Calibri Light"/>
                <a:cs typeface="Calibri Light"/>
              </a:rPr>
              <a:t>Holding supervisions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75E-9D2D-E2DE-3855-17F83F46A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73125"/>
            <a:ext cx="11527971" cy="59841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150000"/>
              </a:lnSpc>
              <a:spcBef>
                <a:spcPts val="1300"/>
              </a:spcBef>
              <a:buFont typeface="Arial"/>
            </a:pPr>
            <a:r>
              <a:rPr lang="en-GB" sz="2400" dirty="0">
                <a:cs typeface="Calibri"/>
              </a:rPr>
              <a:t>Rooms available in Pathology and Postdoc centre (and your college)</a:t>
            </a:r>
            <a:endParaRPr lang="en-GB" sz="2400" dirty="0">
              <a:ea typeface="Calibri"/>
              <a:cs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1300"/>
              </a:spcBef>
            </a:pPr>
            <a:r>
              <a:rPr lang="en-GB" sz="2400" dirty="0">
                <a:ea typeface="Calibri"/>
                <a:cs typeface="Calibri"/>
              </a:rPr>
              <a:t>Never at your or student's home</a:t>
            </a:r>
          </a:p>
          <a:p>
            <a:pPr marL="457200" indent="-457200">
              <a:lnSpc>
                <a:spcPct val="150000"/>
              </a:lnSpc>
              <a:spcBef>
                <a:spcPts val="1300"/>
              </a:spcBef>
            </a:pPr>
            <a:r>
              <a:rPr lang="en-GB" sz="2400" dirty="0">
                <a:ea typeface="Calibri"/>
                <a:cs typeface="Calibri"/>
              </a:rPr>
              <a:t>Online only in specific circumstances and with prior discussion with the teaching office.</a:t>
            </a:r>
          </a:p>
          <a:p>
            <a:pPr marL="457200" indent="-457200">
              <a:lnSpc>
                <a:spcPct val="150000"/>
              </a:lnSpc>
              <a:spcBef>
                <a:spcPts val="1300"/>
              </a:spcBef>
            </a:pPr>
            <a:r>
              <a:rPr lang="en-GB" sz="2400" dirty="0">
                <a:cs typeface="Calibri"/>
              </a:rPr>
              <a:t>Make sure you can access the building before the supervision  </a:t>
            </a:r>
            <a:endParaRPr lang="en-GB" sz="2400" dirty="0">
              <a:ea typeface="Calibri"/>
              <a:cs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1300"/>
              </a:spcBef>
            </a:pPr>
            <a:r>
              <a:rPr lang="en-GB" sz="2400" dirty="0">
                <a:cs typeface="Calibri"/>
              </a:rPr>
              <a:t>May be useful to have a whiteboard and a projector </a:t>
            </a:r>
            <a:endParaRPr lang="en-US" sz="2400">
              <a:ea typeface="Calibri"/>
              <a:cs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1300"/>
              </a:spcBef>
            </a:pPr>
            <a:r>
              <a:rPr lang="en-GB" sz="2400" dirty="0">
                <a:ea typeface="Calibri"/>
                <a:cs typeface="Calibri"/>
              </a:rPr>
              <a:t>Make sure you take the names of the students who attended</a:t>
            </a:r>
            <a:endParaRPr lang="en-US" sz="2400">
              <a:ea typeface="Calibri"/>
              <a:cs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1300"/>
              </a:spcBef>
            </a:pPr>
            <a:r>
              <a:rPr lang="en-GB" sz="2400" dirty="0">
                <a:ea typeface="Calibri"/>
                <a:cs typeface="Calibri"/>
              </a:rPr>
              <a:t>Keep track of who is who for report writing later</a:t>
            </a:r>
            <a:endParaRPr lang="en-US" sz="2400">
              <a:ea typeface="Calibri"/>
              <a:cs typeface="Calibri"/>
            </a:endParaRPr>
          </a:p>
          <a:p>
            <a:pPr marL="1028700" lvl="1" indent="-342900">
              <a:lnSpc>
                <a:spcPct val="150000"/>
              </a:lnSpc>
              <a:spcBef>
                <a:spcPts val="1200"/>
              </a:spcBef>
            </a:pPr>
            <a:r>
              <a:rPr lang="en-GB" sz="2000" dirty="0">
                <a:ea typeface="Calibri"/>
                <a:cs typeface="Calibri"/>
              </a:rPr>
              <a:t>Ask the students to wear name tags</a:t>
            </a:r>
          </a:p>
          <a:p>
            <a:pPr marL="1028700" lvl="1" indent="-342900">
              <a:lnSpc>
                <a:spcPct val="150000"/>
              </a:lnSpc>
              <a:spcBef>
                <a:spcPts val="1200"/>
              </a:spcBef>
            </a:pPr>
            <a:r>
              <a:rPr lang="en-GB" sz="2000" dirty="0">
                <a:ea typeface="Calibri"/>
                <a:cs typeface="Calibri"/>
              </a:rPr>
              <a:t>Make brief notes immediately after supervision on students</a:t>
            </a:r>
          </a:p>
          <a:p>
            <a:pPr marL="1028700" lvl="1" indent="-342900">
              <a:lnSpc>
                <a:spcPct val="114999"/>
              </a:lnSpc>
              <a:spcBef>
                <a:spcPts val="1200"/>
              </a:spcBef>
            </a:pP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421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876A-4F04-06F3-9A16-D9FAF532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75" y="-40577"/>
            <a:ext cx="10515600" cy="891810"/>
          </a:xfrm>
        </p:spPr>
        <p:txBody>
          <a:bodyPr/>
          <a:lstStyle/>
          <a:p>
            <a:pPr algn="ctr"/>
            <a:r>
              <a:rPr lang="en-GB" b="1">
                <a:solidFill>
                  <a:srgbClr val="0070C0"/>
                </a:solidFill>
                <a:cs typeface="Calibri Light"/>
              </a:rPr>
              <a:t>Accessibility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72CD-3959-80C9-CC3C-87DB4693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1003754"/>
            <a:ext cx="12019642" cy="512422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GB" dirty="0">
                <a:cs typeface="Calibri"/>
              </a:rPr>
              <a:t>If a student needs accommodations to physically access the supervision, you should be told in advance – please contact us the Pathology teaching office in this case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GB" dirty="0">
                <a:cs typeface="Calibri"/>
              </a:rPr>
              <a:t>Many students prefer to receive some information prior to the supervision about how it will be structured </a:t>
            </a:r>
            <a:endParaRPr lang="en-GB">
              <a:ea typeface="Calibri" panose="020F0502020204030204"/>
              <a:cs typeface="Calibri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GB" dirty="0">
                <a:cs typeface="Calibri"/>
              </a:rPr>
              <a:t>Guidance here</a:t>
            </a:r>
            <a:endParaRPr lang="en-GB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GB" dirty="0">
                <a:cs typeface="Calibri"/>
                <a:hlinkClick r:id="rId3"/>
              </a:rPr>
              <a:t>https</a:t>
            </a:r>
            <a:r>
              <a:rPr lang="en-GB" dirty="0">
                <a:ea typeface="+mn-lt"/>
                <a:cs typeface="+mn-lt"/>
                <a:hlinkClick r:id="rId3"/>
              </a:rPr>
              <a:t>://www.cctl.cam.ac.uk/teaching-2020-21/guides/supervisions/disabled-students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GB" dirty="0">
                <a:ea typeface="+mn-lt"/>
                <a:cs typeface="+mn-lt"/>
              </a:rPr>
              <a:t>Many of these tips are useful for all students</a:t>
            </a:r>
            <a:endParaRPr lang="en-GB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4038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9CC9-AF80-50C0-F668-2543F71C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712" y="61162"/>
            <a:ext cx="10515600" cy="74291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After the Supervision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75E-9D2D-E2DE-3855-17F83F46A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976539"/>
            <a:ext cx="11228753" cy="54552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>
                <a:cs typeface="Calibri"/>
              </a:rPr>
              <a:t>CAMCORS</a:t>
            </a:r>
          </a:p>
          <a:p>
            <a:pPr lvl="1"/>
            <a:r>
              <a:rPr lang="en-GB" dirty="0">
                <a:ea typeface="Calibri"/>
                <a:cs typeface="Calibri"/>
              </a:rPr>
              <a:t>Report writing for colleges; see the Supervision guide</a:t>
            </a:r>
          </a:p>
          <a:p>
            <a:pPr marL="457200" lvl="1" indent="0">
              <a:buNone/>
            </a:pPr>
            <a:endParaRPr lang="en-GB">
              <a:ea typeface="Calibri"/>
              <a:cs typeface="Calibri"/>
            </a:endParaRPr>
          </a:p>
          <a:p>
            <a:r>
              <a:rPr lang="en-GB" dirty="0">
                <a:cs typeface="Calibri"/>
              </a:rPr>
              <a:t>Interacting with students</a:t>
            </a:r>
            <a:endParaRPr lang="en-GB" dirty="0"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dirty="0">
                <a:cs typeface="Calibri"/>
              </a:rPr>
              <a:t>Students might contact you after the supervision with questions</a:t>
            </a:r>
            <a:endParaRPr lang="en-US">
              <a:cs typeface="Calibri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dirty="0">
                <a:cs typeface="Calibri"/>
              </a:rPr>
              <a:t>You can answer these if you like but if it is a significant workload please refer them back to the lecturer</a:t>
            </a:r>
            <a:endParaRPr lang="en-US">
              <a:cs typeface="Calibri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dirty="0">
                <a:cs typeface="Calibri"/>
              </a:rPr>
              <a:t>If a student is unhappy with the supervision or your feedback, please let us and the lecturer know</a:t>
            </a:r>
            <a:endParaRPr lang="en-US">
              <a:cs typeface="Calibri"/>
            </a:endParaRPr>
          </a:p>
          <a:p>
            <a:pPr lvl="1"/>
            <a:endParaRPr lang="en-GB">
              <a:cs typeface="Calibri"/>
            </a:endParaRPr>
          </a:p>
          <a:p>
            <a:r>
              <a:rPr lang="en-GB" dirty="0">
                <a:cs typeface="Calibri"/>
              </a:rPr>
              <a:t>Reporting to us</a:t>
            </a:r>
            <a:endParaRPr lang="en-GB"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dirty="0">
                <a:cs typeface="Calibri"/>
              </a:rPr>
              <a:t>Please tell us after you've completed a supervision</a:t>
            </a:r>
            <a:endParaRPr lang="en-US">
              <a:cs typeface="Calibri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dirty="0">
                <a:cs typeface="Calibri"/>
              </a:rPr>
              <a:t>We will provide a form for this in which you can also provide feedback on the scheme</a:t>
            </a:r>
            <a:endParaRPr lang="en-GB">
              <a:ea typeface="Calibri"/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0369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F3E-9877-1D39-C2D6-26AB0770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1" y="106381"/>
            <a:ext cx="10515600" cy="891810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Any questions?</a:t>
            </a:r>
            <a:endParaRPr lang="en-GB" b="1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4851-2647-0F4A-1826-6FE2283DC3EF}"/>
              </a:ext>
            </a:extLst>
          </p:cNvPr>
          <p:cNvSpPr txBox="1"/>
          <p:nvPr/>
        </p:nvSpPr>
        <p:spPr>
          <a:xfrm>
            <a:off x="279699" y="1904104"/>
            <a:ext cx="115106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E37BEAB-614E-045E-2E6C-1C0B2CA2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2" y="940949"/>
            <a:ext cx="6875584" cy="553294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61F3423-4F14-C3F7-6256-195F9B548D3F}"/>
              </a:ext>
            </a:extLst>
          </p:cNvPr>
          <p:cNvSpPr/>
          <p:nvPr/>
        </p:nvSpPr>
        <p:spPr>
          <a:xfrm>
            <a:off x="3048000" y="5954345"/>
            <a:ext cx="1592384" cy="52753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746A79-8112-A68A-D827-1445BA5BDB83}"/>
              </a:ext>
            </a:extLst>
          </p:cNvPr>
          <p:cNvSpPr/>
          <p:nvPr/>
        </p:nvSpPr>
        <p:spPr>
          <a:xfrm>
            <a:off x="3790461" y="972038"/>
            <a:ext cx="410308" cy="3223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85EE-0878-F288-A413-9143F8EE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35" y="138397"/>
            <a:ext cx="10515600" cy="828705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ECR </a:t>
            </a:r>
            <a:r>
              <a:rPr lang="en-US" b="1" err="1">
                <a:solidFill>
                  <a:srgbClr val="0070C0"/>
                </a:solidFill>
              </a:rPr>
              <a:t>Programme</a:t>
            </a:r>
            <a:r>
              <a:rPr lang="en-US" b="1">
                <a:solidFill>
                  <a:srgbClr val="0070C0"/>
                </a:solidFill>
              </a:rPr>
              <a:t> Induction </a:t>
            </a:r>
            <a:endParaRPr lang="en-GB" b="1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981E-7B1E-F8FB-D5D9-40A3281A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426" y="1317625"/>
            <a:ext cx="11524810" cy="48760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structure of the Part II pathology course</a:t>
            </a:r>
            <a:endParaRPr lang="en-US" dirty="0">
              <a:cs typeface="Calibri"/>
            </a:endParaRPr>
          </a:p>
          <a:p>
            <a:pPr>
              <a:lnSpc>
                <a:spcPct val="160000"/>
              </a:lnSpc>
            </a:pPr>
            <a:r>
              <a:rPr lang="en-US" dirty="0"/>
              <a:t>What is a supervision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Calibri"/>
                <a:cs typeface="Arial"/>
              </a:rPr>
              <a:t>What makes a good supervision</a:t>
            </a:r>
            <a:endParaRPr lang="en-US" dirty="0">
              <a:latin typeface="Calibri"/>
              <a:ea typeface="Calibri"/>
              <a:cs typeface="Arial"/>
            </a:endParaRPr>
          </a:p>
          <a:p>
            <a:pPr>
              <a:lnSpc>
                <a:spcPct val="160000"/>
              </a:lnSpc>
            </a:pPr>
            <a:r>
              <a:rPr lang="en-US" dirty="0"/>
              <a:t>Planning a supervision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60000"/>
              </a:lnSpc>
            </a:pPr>
            <a:r>
              <a:rPr lang="en-US" dirty="0">
                <a:cs typeface="Calibri" panose="020F0502020204030204"/>
              </a:rPr>
              <a:t>During the supervision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After the supervision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60000"/>
              </a:lnSpc>
            </a:pPr>
            <a:r>
              <a:rPr lang="en-US" dirty="0"/>
              <a:t>Questions</a:t>
            </a: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2196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BF9A-6875-3FC0-4484-62CDB50B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97" y="54636"/>
            <a:ext cx="10515600" cy="695460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Cambridge terminology! </a:t>
            </a:r>
            <a:endParaRPr lang="en-GB" b="1">
              <a:solidFill>
                <a:srgbClr val="0070C0"/>
              </a:solidFill>
              <a:cs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AB4B9-22B1-30BA-6160-34442F91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223" y="2708518"/>
            <a:ext cx="3886200" cy="40481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C15DD82-72C1-A3A4-3605-9B1C0EE39E49}"/>
              </a:ext>
            </a:extLst>
          </p:cNvPr>
          <p:cNvSpPr/>
          <p:nvPr/>
        </p:nvSpPr>
        <p:spPr>
          <a:xfrm>
            <a:off x="8265950" y="4089463"/>
            <a:ext cx="1343609" cy="80243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CRSid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5E7C14-C352-AAE8-8377-4D2EF2A90DA2}"/>
              </a:ext>
            </a:extLst>
          </p:cNvPr>
          <p:cNvSpPr/>
          <p:nvPr/>
        </p:nvSpPr>
        <p:spPr>
          <a:xfrm rot="919242">
            <a:off x="7693875" y="1383611"/>
            <a:ext cx="1962542" cy="80243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Michaelmas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96855B-5019-B4C9-4A03-D50750B8BEFC}"/>
              </a:ext>
            </a:extLst>
          </p:cNvPr>
          <p:cNvSpPr/>
          <p:nvPr/>
        </p:nvSpPr>
        <p:spPr>
          <a:xfrm rot="2333486">
            <a:off x="9712548" y="1896319"/>
            <a:ext cx="1343609" cy="80243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Easter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4C7E5A-BA2E-C415-7553-D6AF775EEE8B}"/>
              </a:ext>
            </a:extLst>
          </p:cNvPr>
          <p:cNvSpPr/>
          <p:nvPr/>
        </p:nvSpPr>
        <p:spPr>
          <a:xfrm rot="1614990">
            <a:off x="8738143" y="2457107"/>
            <a:ext cx="1343609" cy="80243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Lent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341004-82F3-93C0-4935-DC9A3E7B925C}"/>
              </a:ext>
            </a:extLst>
          </p:cNvPr>
          <p:cNvSpPr/>
          <p:nvPr/>
        </p:nvSpPr>
        <p:spPr>
          <a:xfrm>
            <a:off x="9712547" y="5318187"/>
            <a:ext cx="1343609" cy="8024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DOS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E1ACAC-4C71-2309-B935-45BFA5982C3F}"/>
              </a:ext>
            </a:extLst>
          </p:cNvPr>
          <p:cNvSpPr/>
          <p:nvPr/>
        </p:nvSpPr>
        <p:spPr>
          <a:xfrm>
            <a:off x="728046" y="3579455"/>
            <a:ext cx="1343609" cy="8024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Moodle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E01451-7A2D-2459-BACF-D9DCF5914BD7}"/>
              </a:ext>
            </a:extLst>
          </p:cNvPr>
          <p:cNvSpPr/>
          <p:nvPr/>
        </p:nvSpPr>
        <p:spPr>
          <a:xfrm>
            <a:off x="2392236" y="1918540"/>
            <a:ext cx="1343609" cy="80243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Part 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06ED90-705A-DD60-45C2-08DD004467CC}"/>
              </a:ext>
            </a:extLst>
          </p:cNvPr>
          <p:cNvSpPr/>
          <p:nvPr/>
        </p:nvSpPr>
        <p:spPr>
          <a:xfrm>
            <a:off x="4504208" y="1754482"/>
            <a:ext cx="1343609" cy="80243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Part IB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62ADB1-AAD4-E5A3-1D51-59802CA43DD0}"/>
              </a:ext>
            </a:extLst>
          </p:cNvPr>
          <p:cNvSpPr/>
          <p:nvPr/>
        </p:nvSpPr>
        <p:spPr>
          <a:xfrm>
            <a:off x="3691480" y="2535130"/>
            <a:ext cx="1343609" cy="80243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Part II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3E0A21-778A-1104-CFAA-598CC4C87A33}"/>
              </a:ext>
            </a:extLst>
          </p:cNvPr>
          <p:cNvSpPr/>
          <p:nvPr/>
        </p:nvSpPr>
        <p:spPr>
          <a:xfrm>
            <a:off x="1497734" y="4515754"/>
            <a:ext cx="1650932" cy="8024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CAMCORS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A18FBA-D042-BA3F-68C2-F696441BD81B}"/>
              </a:ext>
            </a:extLst>
          </p:cNvPr>
          <p:cNvSpPr/>
          <p:nvPr/>
        </p:nvSpPr>
        <p:spPr>
          <a:xfrm>
            <a:off x="3225655" y="1116107"/>
            <a:ext cx="1343609" cy="80243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Tripos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3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BF9A-6875-3FC0-4484-62CDB50B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21" y="144276"/>
            <a:ext cx="10515600" cy="695460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Cambridge Undergraduate Courses</a:t>
            </a:r>
            <a:endParaRPr lang="en-GB" b="1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886F44-1F34-E6D8-8762-94B98556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426" y="1039044"/>
            <a:ext cx="11400502" cy="54997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en-US" b="1" dirty="0">
                <a:solidFill>
                  <a:srgbClr val="0070C0"/>
                </a:solidFill>
                <a:cs typeface="Calibri"/>
              </a:rPr>
              <a:t>Tripos </a:t>
            </a:r>
            <a:r>
              <a:rPr lang="en-US" dirty="0">
                <a:cs typeface="Calibri"/>
              </a:rPr>
              <a:t>– undergraduate </a:t>
            </a:r>
            <a:r>
              <a:rPr lang="en-US" dirty="0" err="1">
                <a:cs typeface="Calibri"/>
              </a:rPr>
              <a:t>honours</a:t>
            </a:r>
            <a:r>
              <a:rPr lang="en-US" dirty="0">
                <a:cs typeface="Calibri"/>
              </a:rPr>
              <a:t> degree</a:t>
            </a:r>
            <a:endParaRPr lang="en-US" dirty="0"/>
          </a:p>
          <a:p>
            <a:pPr marL="0" indent="0">
              <a:lnSpc>
                <a:spcPct val="135000"/>
              </a:lnSpc>
              <a:buNone/>
            </a:pPr>
            <a:r>
              <a:rPr lang="en-US" dirty="0">
                <a:cs typeface="Calibri"/>
              </a:rPr>
              <a:t>Academic year is divided into three eight week terms</a:t>
            </a:r>
            <a:endParaRPr lang="en-US" dirty="0">
              <a:ea typeface="Calibri"/>
              <a:cs typeface="Calibri"/>
            </a:endParaRPr>
          </a:p>
          <a:p>
            <a:pPr>
              <a:lnSpc>
                <a:spcPct val="135000"/>
              </a:lnSpc>
            </a:pPr>
            <a:r>
              <a:rPr lang="en-US" b="1" dirty="0">
                <a:solidFill>
                  <a:srgbClr val="0070C0"/>
                </a:solidFill>
                <a:cs typeface="Calibri"/>
              </a:rPr>
              <a:t>Michaelmas</a:t>
            </a:r>
            <a:r>
              <a:rPr lang="en-US" dirty="0">
                <a:solidFill>
                  <a:srgbClr val="0070C0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– October to December</a:t>
            </a:r>
            <a:endParaRPr lang="en-US" dirty="0">
              <a:ea typeface="Calibri"/>
              <a:cs typeface="Calibri"/>
            </a:endParaRPr>
          </a:p>
          <a:p>
            <a:pPr>
              <a:lnSpc>
                <a:spcPct val="135000"/>
              </a:lnSpc>
            </a:pPr>
            <a:r>
              <a:rPr lang="en-US" b="1" dirty="0">
                <a:solidFill>
                  <a:srgbClr val="0070C0"/>
                </a:solidFill>
                <a:cs typeface="Calibri"/>
              </a:rPr>
              <a:t>Lent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– January to March</a:t>
            </a:r>
            <a:endParaRPr lang="en-US">
              <a:ea typeface="Calibri" panose="020F0502020204030204"/>
              <a:cs typeface="Calibri"/>
            </a:endParaRPr>
          </a:p>
          <a:p>
            <a:pPr>
              <a:lnSpc>
                <a:spcPct val="135000"/>
              </a:lnSpc>
            </a:pPr>
            <a:r>
              <a:rPr lang="en-US" b="1" dirty="0">
                <a:solidFill>
                  <a:srgbClr val="0070C0"/>
                </a:solidFill>
                <a:cs typeface="Calibri"/>
              </a:rPr>
              <a:t>Easter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– April to June</a:t>
            </a:r>
            <a:endParaRPr lang="en-US" dirty="0">
              <a:ea typeface="Calibri" panose="020F0502020204030204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cs typeface="Calibri"/>
              </a:rPr>
              <a:t>Most teaching is in Michaelmas and Lent Terms: Lectures, </a:t>
            </a:r>
            <a:r>
              <a:rPr lang="en-US" dirty="0" err="1">
                <a:cs typeface="Calibri"/>
              </a:rPr>
              <a:t>practicals</a:t>
            </a:r>
            <a:r>
              <a:rPr lang="en-US" dirty="0">
                <a:cs typeface="Calibri"/>
              </a:rPr>
              <a:t> and supervisions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0070C0"/>
                </a:solidFill>
                <a:cs typeface="Calibri"/>
              </a:rPr>
              <a:t>DOS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– Director of Studies: the college officer responsible for the academic welfare of students </a:t>
            </a: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37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9930B8-C976-0855-E736-4DF9FA940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78" y="1076632"/>
            <a:ext cx="3205725" cy="4827638"/>
          </a:xfrm>
          <a:prstGeom prst="rect">
            <a:avLst/>
          </a:prstGeom>
        </p:spPr>
      </p:pic>
      <p:pic>
        <p:nvPicPr>
          <p:cNvPr id="8" name="Picture 7" descr="A list of school subjects&#10;&#10;Description automatically generated">
            <a:extLst>
              <a:ext uri="{FF2B5EF4-FFF2-40B4-BE49-F238E27FC236}">
                <a16:creationId xmlns:a16="http://schemas.microsoft.com/office/drawing/2014/main" id="{ACE8940A-E536-8DF8-1E38-1CA74D809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37" y="1076632"/>
            <a:ext cx="2885892" cy="48194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D70249-211C-7F5C-1E5D-DC38A55E2106}"/>
              </a:ext>
            </a:extLst>
          </p:cNvPr>
          <p:cNvSpPr txBox="1"/>
          <p:nvPr/>
        </p:nvSpPr>
        <p:spPr>
          <a:xfrm>
            <a:off x="316270" y="6174658"/>
            <a:ext cx="7970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5"/>
              </a:rPr>
              <a:t>https://www.natsci.tripos.cam.ac.uk/files/naturalsciencesbrochure.pdf</a:t>
            </a:r>
            <a:r>
              <a:rPr lang="en-US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0483F0-E14F-CDBF-529F-7C04BC86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361" y="1227497"/>
            <a:ext cx="4894825" cy="3745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GB">
                <a:cs typeface="Calibri"/>
              </a:rPr>
              <a:t>Supervisions provided by colleges (usually)</a:t>
            </a:r>
            <a:endParaRPr lang="en-US"/>
          </a:p>
          <a:p>
            <a:pPr>
              <a:lnSpc>
                <a:spcPct val="125000"/>
              </a:lnSpc>
            </a:pPr>
            <a:r>
              <a:rPr lang="en-GB">
                <a:cs typeface="Calibri"/>
              </a:rPr>
              <a:t>Generally  one supervisor per subject, regularly through the year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6BDFD8-DB83-0A55-EC90-93588403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49" y="941"/>
            <a:ext cx="10515600" cy="1007116"/>
          </a:xfrm>
        </p:spPr>
        <p:txBody>
          <a:bodyPr/>
          <a:lstStyle/>
          <a:p>
            <a:pPr algn="ctr"/>
            <a:r>
              <a:rPr lang="en-GB" b="1">
                <a:solidFill>
                  <a:srgbClr val="0070C0"/>
                </a:solidFill>
                <a:cs typeface="Calibri Light"/>
              </a:rPr>
              <a:t>Natural Sciences Tripos (NST) Years 1-2</a:t>
            </a:r>
            <a:endParaRPr lang="en-US" b="1">
              <a:solidFill>
                <a:srgbClr val="0070C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129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FDD0-D176-68EF-1FC8-16AE9CAD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97" y="-98814"/>
            <a:ext cx="10515600" cy="972996"/>
          </a:xfrm>
        </p:spPr>
        <p:txBody>
          <a:bodyPr/>
          <a:lstStyle/>
          <a:p>
            <a:pPr algn="ctr"/>
            <a:r>
              <a:rPr lang="en-GB" b="1">
                <a:solidFill>
                  <a:srgbClr val="0070C0"/>
                </a:solidFill>
                <a:ea typeface="+mj-lt"/>
                <a:cs typeface="+mj-lt"/>
              </a:rPr>
              <a:t>Course Structure  - Part II – Year 3 </a:t>
            </a:r>
            <a:endParaRPr lang="en-GB" b="1">
              <a:solidFill>
                <a:srgbClr val="0070C0"/>
              </a:solidFill>
              <a:cs typeface="Calibri Light"/>
            </a:endParaRPr>
          </a:p>
        </p:txBody>
      </p:sp>
      <p:pic>
        <p:nvPicPr>
          <p:cNvPr id="4" name="Picture 3" descr="A list of science related items&#10;&#10;Description automatically generated">
            <a:extLst>
              <a:ext uri="{FF2B5EF4-FFF2-40B4-BE49-F238E27FC236}">
                <a16:creationId xmlns:a16="http://schemas.microsoft.com/office/drawing/2014/main" id="{488D8963-AA79-06D1-27D6-3719DB03E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440" y="689264"/>
            <a:ext cx="2771247" cy="5483122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0E375152-817D-8F37-0341-27F443573229}"/>
              </a:ext>
            </a:extLst>
          </p:cNvPr>
          <p:cNvSpPr/>
          <p:nvPr/>
        </p:nvSpPr>
        <p:spPr>
          <a:xfrm>
            <a:off x="9504516" y="2795364"/>
            <a:ext cx="245806" cy="2294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B46880-4AFF-06DF-313E-22E52587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1153754"/>
            <a:ext cx="8411571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>
                <a:cs typeface="Calibri"/>
              </a:rPr>
              <a:t>NST students but can also be taken by Medics and Vets</a:t>
            </a:r>
            <a:endParaRPr lang="en-US">
              <a:cs typeface="Calibri" panose="020F050202020403020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>
                <a:cs typeface="Calibri"/>
              </a:rPr>
              <a:t>   (who have different more specialised Years 1 and 2)</a:t>
            </a:r>
          </a:p>
          <a:p>
            <a:pPr>
              <a:lnSpc>
                <a:spcPct val="150000"/>
              </a:lnSpc>
            </a:pPr>
            <a:r>
              <a:rPr lang="en-GB">
                <a:cs typeface="Calibri"/>
              </a:rPr>
              <a:t>Specialise in either one subject or choose a major and a minor subject as part of the Biological and Biomedical Sciences (BBS) course</a:t>
            </a:r>
          </a:p>
          <a:p>
            <a:pPr>
              <a:lnSpc>
                <a:spcPct val="150000"/>
              </a:lnSpc>
            </a:pPr>
            <a:endParaRPr lang="en-GB"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>
                <a:cs typeface="Calibri"/>
              </a:rPr>
              <a:t>We teach students who choose:</a:t>
            </a:r>
          </a:p>
          <a:p>
            <a:pPr marL="457200" indent="-457200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GB" b="1">
                <a:cs typeface="Calibri"/>
              </a:rPr>
              <a:t>Pathology as a single subject</a:t>
            </a:r>
          </a:p>
          <a:p>
            <a:pPr marL="457200" indent="-457200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GB" b="1">
                <a:cs typeface="Calibri"/>
              </a:rPr>
              <a:t>Pathology as a major subject as part of the BBS course</a:t>
            </a:r>
          </a:p>
          <a:p>
            <a:pPr marL="457200" indent="-457200">
              <a:lnSpc>
                <a:spcPct val="150000"/>
              </a:lnSpc>
              <a:buFont typeface="Calibri" panose="020B0604020202020204" pitchFamily="34" charset="0"/>
              <a:buChar char="-"/>
            </a:pPr>
            <a:endParaRPr lang="en-GB" b="1">
              <a:cs typeface="Calibri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667C6159-45E9-DE74-84EF-82A735865D18}"/>
              </a:ext>
            </a:extLst>
          </p:cNvPr>
          <p:cNvSpPr/>
          <p:nvPr/>
        </p:nvSpPr>
        <p:spPr>
          <a:xfrm>
            <a:off x="10504642" y="5420031"/>
            <a:ext cx="245806" cy="2294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96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4C9C-35E5-3C73-0EB6-709C3DCE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88" y="156239"/>
            <a:ext cx="10515600" cy="846208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Part II Pathology course</a:t>
            </a:r>
            <a:endParaRPr lang="en-GB" b="1">
              <a:solidFill>
                <a:srgbClr val="0070C0"/>
              </a:solidFill>
              <a:cs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BCCED-B409-904D-5ED9-453E810A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6" y="1712388"/>
            <a:ext cx="10905763" cy="315181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F650D9-00AB-7DF9-6E6A-9560A879D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61" y="520136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>
                <a:cs typeface="Calibri"/>
              </a:rPr>
              <a:t>(Most) students take two modules in each term</a:t>
            </a:r>
          </a:p>
        </p:txBody>
      </p:sp>
    </p:spTree>
    <p:extLst>
      <p:ext uri="{BB962C8B-B14F-4D97-AF65-F5344CB8AC3E}">
        <p14:creationId xmlns:p14="http://schemas.microsoft.com/office/powerpoint/2010/main" val="116849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BF9A-6875-3FC0-4484-62CDB50B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05" y="-217"/>
            <a:ext cx="10515600" cy="695460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70C0"/>
                </a:solidFill>
                <a:cs typeface="Calibri Light" panose="020F0302020204030204"/>
              </a:rPr>
              <a:t>What is a supervision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886F44-1F34-E6D8-8762-94B98556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426" y="1039044"/>
            <a:ext cx="11400502" cy="54997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lnSpc>
                <a:spcPct val="135000"/>
              </a:lnSpc>
            </a:pPr>
            <a:r>
              <a:rPr lang="en-US">
                <a:solidFill>
                  <a:srgbClr val="000000"/>
                </a:solidFill>
                <a:cs typeface="Calibri"/>
              </a:rPr>
              <a:t>Small group teaching for 1 hour</a:t>
            </a:r>
          </a:p>
          <a:p>
            <a:pPr marL="457200" indent="-457200">
              <a:lnSpc>
                <a:spcPct val="135000"/>
              </a:lnSpc>
            </a:pPr>
            <a:r>
              <a:rPr lang="en-US">
                <a:solidFill>
                  <a:srgbClr val="000000"/>
                </a:solidFill>
                <a:cs typeface="Calibri"/>
              </a:rPr>
              <a:t>Allows the students to revise the lecture material, deepen their understanding and ask questions.</a:t>
            </a:r>
          </a:p>
          <a:p>
            <a:pPr marL="457200" indent="-457200">
              <a:lnSpc>
                <a:spcPct val="135000"/>
              </a:lnSpc>
            </a:pPr>
            <a:r>
              <a:rPr lang="en-US">
                <a:solidFill>
                  <a:srgbClr val="000000"/>
                </a:solidFill>
                <a:cs typeface="Calibri"/>
              </a:rPr>
              <a:t>Supervisions at Part II</a:t>
            </a:r>
          </a:p>
          <a:p>
            <a:pPr marL="914400" lvl="1">
              <a:lnSpc>
                <a:spcPct val="114999"/>
              </a:lnSpc>
              <a:spcBef>
                <a:spcPts val="1200"/>
              </a:spcBef>
            </a:pPr>
            <a:r>
              <a:rPr lang="en-US">
                <a:solidFill>
                  <a:srgbClr val="000000"/>
                </a:solidFill>
                <a:cs typeface="Calibri"/>
              </a:rPr>
              <a:t>Arranged by the Department rather than the college</a:t>
            </a:r>
            <a:endParaRPr lang="en-US">
              <a:cs typeface="Calibri"/>
            </a:endParaRPr>
          </a:p>
          <a:p>
            <a:pPr marL="914400" lvl="1">
              <a:lnSpc>
                <a:spcPct val="114999"/>
              </a:lnSpc>
              <a:spcBef>
                <a:spcPts val="1200"/>
              </a:spcBef>
            </a:pPr>
            <a:r>
              <a:rPr lang="en-US">
                <a:cs typeface="Calibri"/>
              </a:rPr>
              <a:t>Specialist supervisors for individual topics: lecturer or postdoc</a:t>
            </a:r>
          </a:p>
          <a:p>
            <a:pPr marL="914400" lvl="1">
              <a:lnSpc>
                <a:spcPct val="114999"/>
              </a:lnSpc>
              <a:spcBef>
                <a:spcPts val="1200"/>
              </a:spcBef>
            </a:pPr>
            <a:r>
              <a:rPr lang="en-US" err="1">
                <a:cs typeface="Calibri"/>
              </a:rPr>
              <a:t>Organised</a:t>
            </a:r>
            <a:r>
              <a:rPr lang="en-US">
                <a:cs typeface="Calibri"/>
              </a:rPr>
              <a:t> directly between the supervisor and the students</a:t>
            </a:r>
          </a:p>
          <a:p>
            <a:pPr marL="914400" lvl="1">
              <a:lnSpc>
                <a:spcPct val="114999"/>
              </a:lnSpc>
              <a:spcBef>
                <a:spcPts val="1200"/>
              </a:spcBef>
            </a:pPr>
            <a:r>
              <a:rPr lang="en-US">
                <a:cs typeface="Calibri"/>
              </a:rPr>
              <a:t>Not every student in the course will want to attend a supervision</a:t>
            </a:r>
          </a:p>
          <a:p>
            <a:pPr marL="914400" lvl="1">
              <a:lnSpc>
                <a:spcPct val="114999"/>
              </a:lnSpc>
              <a:spcBef>
                <a:spcPts val="1200"/>
              </a:spcBef>
            </a:pPr>
            <a:r>
              <a:rPr lang="en-US">
                <a:cs typeface="Calibri"/>
              </a:rPr>
              <a:t>Usually 2 to 8 students in a group, tend to be repeated 1 to 4 times to accommodate all the students on the option</a:t>
            </a:r>
          </a:p>
          <a:p>
            <a:pPr marL="457200" indent="-457200">
              <a:lnSpc>
                <a:spcPct val="114999"/>
              </a:lnSpc>
              <a:spcBef>
                <a:spcPts val="1200"/>
              </a:spcBef>
            </a:pPr>
            <a:endParaRPr lang="en-US">
              <a:cs typeface="Calibri"/>
            </a:endParaRPr>
          </a:p>
          <a:p>
            <a:pPr marL="457200" indent="-457200">
              <a:lnSpc>
                <a:spcPct val="114999"/>
              </a:lnSpc>
              <a:spcBef>
                <a:spcPts val="1200"/>
              </a:spcBef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139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9CE7B7C997A34E920A74B1552D7561" ma:contentTypeVersion="3" ma:contentTypeDescription="Create a new document." ma:contentTypeScope="" ma:versionID="1270e6bbf328d86196d4b0df8faa77d0">
  <xsd:schema xmlns:xsd="http://www.w3.org/2001/XMLSchema" xmlns:xs="http://www.w3.org/2001/XMLSchema" xmlns:p="http://schemas.microsoft.com/office/2006/metadata/properties" xmlns:ns2="21088e6e-e5e2-4326-8dda-f55c1caf9e76" targetNamespace="http://schemas.microsoft.com/office/2006/metadata/properties" ma:root="true" ma:fieldsID="02b8d47036a8a61236d9b37dcf64414a" ns2:_="">
    <xsd:import namespace="21088e6e-e5e2-4326-8dda-f55c1caf9e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088e6e-e5e2-4326-8dda-f55c1caf9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016092-B2CC-4E4B-AD1C-3CE1CF7959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CAFF69-41D0-46F3-8E71-608189E1F7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0ED496-4B9C-45A1-9268-A958F1E377F4}">
  <ds:schemaRefs>
    <ds:schemaRef ds:uri="21088e6e-e5e2-4326-8dda-f55c1caf9e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24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Office Theme</vt:lpstr>
      <vt:lpstr>Pathology ECR Teaching Programme</vt:lpstr>
      <vt:lpstr>Meeting Info</vt:lpstr>
      <vt:lpstr>ECR Programme Induction </vt:lpstr>
      <vt:lpstr>Cambridge terminology! </vt:lpstr>
      <vt:lpstr>Cambridge Undergraduate Courses</vt:lpstr>
      <vt:lpstr>Natural Sciences Tripos (NST) Years 1-2</vt:lpstr>
      <vt:lpstr>Course Structure  - Part II – Year 3 </vt:lpstr>
      <vt:lpstr>Part II Pathology course</vt:lpstr>
      <vt:lpstr>What is a supervision</vt:lpstr>
      <vt:lpstr>What makes a good supervision?</vt:lpstr>
      <vt:lpstr>What makes a good supervision?</vt:lpstr>
      <vt:lpstr>Some supervision activities</vt:lpstr>
      <vt:lpstr>PowerPoint Presentation</vt:lpstr>
      <vt:lpstr>Before the supervision</vt:lpstr>
      <vt:lpstr>CCTL Introduction to Supervision Course</vt:lpstr>
      <vt:lpstr>How we arrange supervisions</vt:lpstr>
      <vt:lpstr>Preparing for Supervisions </vt:lpstr>
      <vt:lpstr>Preparing for Supervisions - Moodle</vt:lpstr>
      <vt:lpstr>Preparing for Supervisions - Moodle</vt:lpstr>
      <vt:lpstr>Setting and marking work</vt:lpstr>
      <vt:lpstr>Scheduling Supervisions - Moodle</vt:lpstr>
      <vt:lpstr>When should I schedule my supervisions</vt:lpstr>
      <vt:lpstr>Holding supervisions </vt:lpstr>
      <vt:lpstr>Accessibility</vt:lpstr>
      <vt:lpstr>After the Supervision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125</cp:revision>
  <dcterms:created xsi:type="dcterms:W3CDTF">2023-10-13T09:29:02Z</dcterms:created>
  <dcterms:modified xsi:type="dcterms:W3CDTF">2023-10-17T09:15:26Z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0x010100CF9CE7B7C997A34E920A74B1552D7561</vt:lpwstr>
  </property>
</Properties>
</file>