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9" r:id="rId4"/>
    <p:sldId id="260" r:id="rId5"/>
    <p:sldId id="274" r:id="rId6"/>
    <p:sldId id="280" r:id="rId7"/>
    <p:sldId id="281" r:id="rId8"/>
    <p:sldId id="267" r:id="rId9"/>
    <p:sldId id="282" r:id="rId10"/>
    <p:sldId id="272" r:id="rId11"/>
    <p:sldId id="271" r:id="rId12"/>
    <p:sldId id="263" r:id="rId13"/>
    <p:sldId id="283" r:id="rId14"/>
    <p:sldId id="279" r:id="rId15"/>
    <p:sldId id="273" r:id="rId16"/>
    <p:sldId id="270" r:id="rId17"/>
    <p:sldId id="275" r:id="rId18"/>
    <p:sldId id="261" r:id="rId19"/>
    <p:sldId id="268" r:id="rId20"/>
    <p:sldId id="265" r:id="rId21"/>
    <p:sldId id="284" r:id="rId22"/>
    <p:sldId id="277" r:id="rId23"/>
    <p:sldId id="278" r:id="rId24"/>
    <p:sldId id="276"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5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18"/>
    <p:restoredTop sz="91368"/>
  </p:normalViewPr>
  <p:slideViewPr>
    <p:cSldViewPr snapToGrid="0" snapToObjects="1">
      <p:cViewPr varScale="1">
        <p:scale>
          <a:sx n="96" d="100"/>
          <a:sy n="96" d="100"/>
        </p:scale>
        <p:origin x="9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5C5BC-BF2C-D546-B5A6-BDB05EE2ED4A}"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287C1-09CD-9B48-9F5F-CAD49AD6DD11}" type="slidenum">
              <a:rPr lang="en-US" smtClean="0"/>
              <a:t>‹#›</a:t>
            </a:fld>
            <a:endParaRPr lang="en-US"/>
          </a:p>
        </p:txBody>
      </p:sp>
    </p:spTree>
    <p:extLst>
      <p:ext uri="{BB962C8B-B14F-4D97-AF65-F5344CB8AC3E}">
        <p14:creationId xmlns:p14="http://schemas.microsoft.com/office/powerpoint/2010/main" val="260234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HEP grid sites are interacting with </a:t>
            </a:r>
            <a:r>
              <a:rPr lang="en-US" dirty="0" err="1"/>
              <a:t>XRootD</a:t>
            </a:r>
            <a:r>
              <a:rPr lang="en-US" dirty="0"/>
              <a:t> in many different ways</a:t>
            </a:r>
          </a:p>
        </p:txBody>
      </p:sp>
      <p:sp>
        <p:nvSpPr>
          <p:cNvPr id="4" name="Slide Number Placeholder 3"/>
          <p:cNvSpPr>
            <a:spLocks noGrp="1"/>
          </p:cNvSpPr>
          <p:nvPr>
            <p:ph type="sldNum" sz="quarter" idx="5"/>
          </p:nvPr>
        </p:nvSpPr>
        <p:spPr/>
        <p:txBody>
          <a:bodyPr/>
          <a:lstStyle/>
          <a:p>
            <a:fld id="{033287C1-09CD-9B48-9F5F-CAD49AD6DD11}" type="slidenum">
              <a:rPr lang="en-US" smtClean="0"/>
              <a:t>1</a:t>
            </a:fld>
            <a:endParaRPr lang="en-US"/>
          </a:p>
        </p:txBody>
      </p:sp>
    </p:spTree>
    <p:extLst>
      <p:ext uri="{BB962C8B-B14F-4D97-AF65-F5344CB8AC3E}">
        <p14:creationId xmlns:p14="http://schemas.microsoft.com/office/powerpoint/2010/main" val="4121661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changes specific for Echo in this slide. Tim believes everyone is now using ‘delegate only’ – but at the time not so much</a:t>
            </a:r>
          </a:p>
          <a:p>
            <a:endParaRPr lang="en-US" dirty="0"/>
          </a:p>
          <a:p>
            <a:r>
              <a:rPr lang="en-US" dirty="0"/>
              <a:t>Additional diagram of the </a:t>
            </a:r>
            <a:r>
              <a:rPr lang="en-US" dirty="0" err="1"/>
              <a:t>xrootd</a:t>
            </a:r>
            <a:r>
              <a:rPr lang="en-US" dirty="0"/>
              <a:t> proxy</a:t>
            </a:r>
          </a:p>
        </p:txBody>
      </p:sp>
      <p:sp>
        <p:nvSpPr>
          <p:cNvPr id="4" name="Slide Number Placeholder 3"/>
          <p:cNvSpPr>
            <a:spLocks noGrp="1"/>
          </p:cNvSpPr>
          <p:nvPr>
            <p:ph type="sldNum" sz="quarter" idx="5"/>
          </p:nvPr>
        </p:nvSpPr>
        <p:spPr/>
        <p:txBody>
          <a:bodyPr/>
          <a:lstStyle/>
          <a:p>
            <a:fld id="{033287C1-09CD-9B48-9F5F-CAD49AD6DD11}" type="slidenum">
              <a:rPr lang="en-US" smtClean="0"/>
              <a:t>15</a:t>
            </a:fld>
            <a:endParaRPr lang="en-US"/>
          </a:p>
        </p:txBody>
      </p:sp>
    </p:spTree>
    <p:extLst>
      <p:ext uri="{BB962C8B-B14F-4D97-AF65-F5344CB8AC3E}">
        <p14:creationId xmlns:p14="http://schemas.microsoft.com/office/powerpoint/2010/main" val="243165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18</a:t>
            </a:fld>
            <a:endParaRPr lang="en-US"/>
          </a:p>
        </p:txBody>
      </p:sp>
    </p:spTree>
    <p:extLst>
      <p:ext uri="{BB962C8B-B14F-4D97-AF65-F5344CB8AC3E}">
        <p14:creationId xmlns:p14="http://schemas.microsoft.com/office/powerpoint/2010/main" val="294282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Michel Simon’s talk: </a:t>
            </a:r>
            <a:r>
              <a:rPr lang="en-GB" sz="1200" kern="1200" dirty="0" err="1">
                <a:solidFill>
                  <a:schemeClr val="tx1"/>
                </a:solidFill>
                <a:effectLst/>
                <a:latin typeface="+mn-lt"/>
                <a:ea typeface="+mn-ea"/>
                <a:cs typeface="+mn-cs"/>
              </a:rPr>
              <a:t>pfc.blocksize</a:t>
            </a:r>
            <a:r>
              <a:rPr lang="en-GB" sz="1200" kern="1200" dirty="0">
                <a:solidFill>
                  <a:schemeClr val="tx1"/>
                </a:solidFill>
                <a:effectLst/>
                <a:latin typeface="+mn-lt"/>
                <a:ea typeface="+mn-ea"/>
                <a:cs typeface="+mn-cs"/>
              </a:rPr>
              <a:t> (large buffer for whole file streaming vs small for vector reads) </a:t>
            </a:r>
          </a:p>
          <a:p>
            <a:r>
              <a:rPr lang="en-US" dirty="0" err="1"/>
              <a:t>Pfc.ram</a:t>
            </a:r>
            <a:r>
              <a:rPr lang="en-US" dirty="0"/>
              <a:t> – how much RAM to use for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latin typeface="Menlo" panose="020B0609030804020204" pitchFamily="49" charset="0"/>
                <a:ea typeface="Menlo" panose="020B0609030804020204" pitchFamily="49" charset="0"/>
                <a:cs typeface="Menlo" panose="020B0609030804020204" pitchFamily="49" charset="0"/>
              </a:rPr>
              <a:t>pfc.diskusage</a:t>
            </a:r>
            <a:r>
              <a:rPr lang="en-US" sz="1200" dirty="0">
                <a:solidFill>
                  <a:schemeClr val="bg1"/>
                </a:solidFill>
                <a:latin typeface="Menlo" panose="020B0609030804020204" pitchFamily="49" charset="0"/>
                <a:ea typeface="Menlo" panose="020B0609030804020204" pitchFamily="49" charset="0"/>
                <a:cs typeface="Menlo" panose="020B0609030804020204" pitchFamily="49" charset="0"/>
              </a:rPr>
              <a:t> 0.89 0.90 </a:t>
            </a:r>
            <a:r>
              <a:rPr lang="en-US" sz="1200" dirty="0" err="1">
                <a:solidFill>
                  <a:schemeClr val="bg1"/>
                </a:solidFill>
                <a:latin typeface="Menlo" panose="020B0609030804020204" pitchFamily="49" charset="0"/>
                <a:ea typeface="Menlo" panose="020B0609030804020204" pitchFamily="49" charset="0"/>
                <a:cs typeface="Menlo" panose="020B0609030804020204" pitchFamily="49" charset="0"/>
              </a:rPr>
              <a:t>purgecoldfiles</a:t>
            </a:r>
            <a:r>
              <a:rPr lang="en-US" sz="1200" dirty="0">
                <a:solidFill>
                  <a:schemeClr val="bg1"/>
                </a:solidFill>
                <a:latin typeface="Menlo" panose="020B0609030804020204" pitchFamily="49" charset="0"/>
                <a:ea typeface="Menlo" panose="020B0609030804020204" pitchFamily="49" charset="0"/>
                <a:cs typeface="Menlo" panose="020B0609030804020204" pitchFamily="49" charset="0"/>
              </a:rPr>
              <a:t> 2d 5</a:t>
            </a:r>
          </a:p>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20</a:t>
            </a:fld>
            <a:endParaRPr lang="en-US"/>
          </a:p>
        </p:txBody>
      </p:sp>
    </p:spTree>
    <p:extLst>
      <p:ext uri="{BB962C8B-B14F-4D97-AF65-F5344CB8AC3E}">
        <p14:creationId xmlns:p14="http://schemas.microsoft.com/office/powerpoint/2010/main" val="33637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Michel Simon’s talk: </a:t>
            </a:r>
            <a:r>
              <a:rPr lang="en-GB" sz="1200" kern="1200" dirty="0" err="1">
                <a:solidFill>
                  <a:schemeClr val="tx1"/>
                </a:solidFill>
                <a:effectLst/>
                <a:latin typeface="+mn-lt"/>
                <a:ea typeface="+mn-ea"/>
                <a:cs typeface="+mn-cs"/>
              </a:rPr>
              <a:t>pfc.blocksize</a:t>
            </a:r>
            <a:r>
              <a:rPr lang="en-GB" sz="1200" kern="1200" dirty="0">
                <a:solidFill>
                  <a:schemeClr val="tx1"/>
                </a:solidFill>
                <a:effectLst/>
                <a:latin typeface="+mn-lt"/>
                <a:ea typeface="+mn-ea"/>
                <a:cs typeface="+mn-cs"/>
              </a:rPr>
              <a:t> (large buffer for whole file streaming vs small for vector reads) </a:t>
            </a:r>
          </a:p>
          <a:p>
            <a:r>
              <a:rPr lang="en-US" dirty="0" err="1"/>
              <a:t>Pfc.ram</a:t>
            </a:r>
            <a:r>
              <a:rPr lang="en-US" dirty="0"/>
              <a:t> – how much RAM to use for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latin typeface="Menlo" panose="020B0609030804020204" pitchFamily="49" charset="0"/>
                <a:ea typeface="Menlo" panose="020B0609030804020204" pitchFamily="49" charset="0"/>
                <a:cs typeface="Menlo" panose="020B0609030804020204" pitchFamily="49" charset="0"/>
              </a:rPr>
              <a:t>pfc.diskusage</a:t>
            </a:r>
            <a:r>
              <a:rPr lang="en-US" sz="1200" dirty="0">
                <a:solidFill>
                  <a:schemeClr val="bg1"/>
                </a:solidFill>
                <a:latin typeface="Menlo" panose="020B0609030804020204" pitchFamily="49" charset="0"/>
                <a:ea typeface="Menlo" panose="020B0609030804020204" pitchFamily="49" charset="0"/>
                <a:cs typeface="Menlo" panose="020B0609030804020204" pitchFamily="49" charset="0"/>
              </a:rPr>
              <a:t> 0.89 0.90 </a:t>
            </a:r>
            <a:r>
              <a:rPr lang="en-US" sz="1200" dirty="0" err="1">
                <a:solidFill>
                  <a:schemeClr val="bg1"/>
                </a:solidFill>
                <a:latin typeface="Menlo" panose="020B0609030804020204" pitchFamily="49" charset="0"/>
                <a:ea typeface="Menlo" panose="020B0609030804020204" pitchFamily="49" charset="0"/>
                <a:cs typeface="Menlo" panose="020B0609030804020204" pitchFamily="49" charset="0"/>
              </a:rPr>
              <a:t>purgecoldfiles</a:t>
            </a:r>
            <a:r>
              <a:rPr lang="en-US" sz="1200" dirty="0">
                <a:solidFill>
                  <a:schemeClr val="bg1"/>
                </a:solidFill>
                <a:latin typeface="Menlo" panose="020B0609030804020204" pitchFamily="49" charset="0"/>
                <a:ea typeface="Menlo" panose="020B0609030804020204" pitchFamily="49" charset="0"/>
                <a:cs typeface="Menlo" panose="020B0609030804020204" pitchFamily="49" charset="0"/>
              </a:rPr>
              <a:t> 2d 5</a:t>
            </a:r>
          </a:p>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21</a:t>
            </a:fld>
            <a:endParaRPr lang="en-US"/>
          </a:p>
        </p:txBody>
      </p:sp>
    </p:spTree>
    <p:extLst>
      <p:ext uri="{BB962C8B-B14F-4D97-AF65-F5344CB8AC3E}">
        <p14:creationId xmlns:p14="http://schemas.microsoft.com/office/powerpoint/2010/main" val="1707831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22</a:t>
            </a:fld>
            <a:endParaRPr lang="en-US"/>
          </a:p>
        </p:txBody>
      </p:sp>
    </p:spTree>
    <p:extLst>
      <p:ext uri="{BB962C8B-B14F-4D97-AF65-F5344CB8AC3E}">
        <p14:creationId xmlns:p14="http://schemas.microsoft.com/office/powerpoint/2010/main" val="888561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23</a:t>
            </a:fld>
            <a:endParaRPr lang="en-US"/>
          </a:p>
        </p:txBody>
      </p:sp>
    </p:spTree>
    <p:extLst>
      <p:ext uri="{BB962C8B-B14F-4D97-AF65-F5344CB8AC3E}">
        <p14:creationId xmlns:p14="http://schemas.microsoft.com/office/powerpoint/2010/main" val="383401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24</a:t>
            </a:fld>
            <a:endParaRPr lang="en-US"/>
          </a:p>
        </p:txBody>
      </p:sp>
    </p:spTree>
    <p:extLst>
      <p:ext uri="{BB962C8B-B14F-4D97-AF65-F5344CB8AC3E}">
        <p14:creationId xmlns:p14="http://schemas.microsoft.com/office/powerpoint/2010/main" val="427849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indico.desy.de</a:t>
            </a:r>
            <a:r>
              <a:rPr lang="en-US" dirty="0"/>
              <a:t>/</a:t>
            </a:r>
            <a:r>
              <a:rPr lang="en-US" dirty="0" err="1"/>
              <a:t>indico</a:t>
            </a:r>
            <a:r>
              <a:rPr lang="en-US" dirty="0"/>
              <a:t>/event/3246/session/2/material/1/3.pdf</a:t>
            </a:r>
          </a:p>
          <a:p>
            <a:endParaRPr lang="en-US" dirty="0"/>
          </a:p>
          <a:p>
            <a:r>
              <a:rPr lang="en-US" dirty="0"/>
              <a:t>What are the most important things to look at </a:t>
            </a:r>
            <a:r>
              <a:rPr lang="en-US" dirty="0" err="1"/>
              <a:t>wrt</a:t>
            </a:r>
            <a:r>
              <a:rPr lang="en-US" dirty="0"/>
              <a:t> echo data access</a:t>
            </a:r>
          </a:p>
        </p:txBody>
      </p:sp>
      <p:sp>
        <p:nvSpPr>
          <p:cNvPr id="4" name="Slide Number Placeholder 3"/>
          <p:cNvSpPr>
            <a:spLocks noGrp="1"/>
          </p:cNvSpPr>
          <p:nvPr>
            <p:ph type="sldNum" sz="quarter" idx="5"/>
          </p:nvPr>
        </p:nvSpPr>
        <p:spPr/>
        <p:txBody>
          <a:bodyPr/>
          <a:lstStyle/>
          <a:p>
            <a:fld id="{033287C1-09CD-9B48-9F5F-CAD49AD6DD11}" type="slidenum">
              <a:rPr lang="en-US" smtClean="0"/>
              <a:t>25</a:t>
            </a:fld>
            <a:endParaRPr lang="en-US"/>
          </a:p>
        </p:txBody>
      </p:sp>
    </p:spTree>
    <p:extLst>
      <p:ext uri="{BB962C8B-B14F-4D97-AF65-F5344CB8AC3E}">
        <p14:creationId xmlns:p14="http://schemas.microsoft.com/office/powerpoint/2010/main" val="93636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Glasgow will also be using </a:t>
            </a:r>
            <a:r>
              <a:rPr lang="en-US" dirty="0" err="1"/>
              <a:t>gridftp</a:t>
            </a:r>
            <a:r>
              <a:rPr lang="en-US" dirty="0"/>
              <a:t> and </a:t>
            </a:r>
            <a:r>
              <a:rPr lang="en-US" dirty="0" err="1"/>
              <a:t>xrootd</a:t>
            </a:r>
            <a:r>
              <a:rPr lang="en-US" dirty="0"/>
              <a:t> plugins for </a:t>
            </a:r>
            <a:r>
              <a:rPr lang="en-US" dirty="0" err="1"/>
              <a:t>Ceph</a:t>
            </a:r>
            <a:r>
              <a:rPr lang="en-US" dirty="0"/>
              <a:t> access</a:t>
            </a:r>
          </a:p>
          <a:p>
            <a:r>
              <a:rPr lang="en-US" dirty="0" err="1"/>
              <a:t>Gridftp</a:t>
            </a:r>
            <a:r>
              <a:rPr lang="en-US" dirty="0"/>
              <a:t> plugin and S3 for the future, but the storage is basically an ‘</a:t>
            </a:r>
            <a:r>
              <a:rPr lang="en-US" dirty="0" err="1"/>
              <a:t>XRootD</a:t>
            </a:r>
            <a:r>
              <a:rPr lang="en-US" dirty="0"/>
              <a:t>’ system on </a:t>
            </a:r>
            <a:r>
              <a:rPr lang="en-US" dirty="0" err="1"/>
              <a:t>Ceph</a:t>
            </a:r>
            <a:r>
              <a:rPr lang="en-US" dirty="0"/>
              <a:t> object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Unique among Tier 1s, but likely to become more common</a:t>
            </a:r>
          </a:p>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2</a:t>
            </a:fld>
            <a:endParaRPr lang="en-US"/>
          </a:p>
        </p:txBody>
      </p:sp>
    </p:spTree>
    <p:extLst>
      <p:ext uri="{BB962C8B-B14F-4D97-AF65-F5344CB8AC3E}">
        <p14:creationId xmlns:p14="http://schemas.microsoft.com/office/powerpoint/2010/main" val="12200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memory cache is accessed very fast – stored in RAM – but only exists while the application is running (non-persistent)</a:t>
            </a:r>
          </a:p>
          <a:p>
            <a:r>
              <a:rPr lang="en-US" dirty="0"/>
              <a:t>Data in disk cache is less fast, but persists, as it </a:t>
            </a:r>
            <a:r>
              <a:rPr lang="en-US"/>
              <a:t>is stored on the disk.</a:t>
            </a:r>
          </a:p>
        </p:txBody>
      </p:sp>
      <p:sp>
        <p:nvSpPr>
          <p:cNvPr id="4" name="Slide Number Placeholder 3"/>
          <p:cNvSpPr>
            <a:spLocks noGrp="1"/>
          </p:cNvSpPr>
          <p:nvPr>
            <p:ph type="sldNum" sz="quarter" idx="5"/>
          </p:nvPr>
        </p:nvSpPr>
        <p:spPr/>
        <p:txBody>
          <a:bodyPr/>
          <a:lstStyle/>
          <a:p>
            <a:fld id="{033287C1-09CD-9B48-9F5F-CAD49AD6DD11}" type="slidenum">
              <a:rPr lang="en-US" smtClean="0"/>
              <a:t>8</a:t>
            </a:fld>
            <a:endParaRPr lang="en-US"/>
          </a:p>
        </p:txBody>
      </p:sp>
    </p:spTree>
    <p:extLst>
      <p:ext uri="{BB962C8B-B14F-4D97-AF65-F5344CB8AC3E}">
        <p14:creationId xmlns:p14="http://schemas.microsoft.com/office/powerpoint/2010/main" val="156313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in containers – with the proxy / gateway</a:t>
            </a:r>
          </a:p>
        </p:txBody>
      </p:sp>
      <p:sp>
        <p:nvSpPr>
          <p:cNvPr id="4" name="Slide Number Placeholder 3"/>
          <p:cNvSpPr>
            <a:spLocks noGrp="1"/>
          </p:cNvSpPr>
          <p:nvPr>
            <p:ph type="sldNum" sz="quarter" idx="5"/>
          </p:nvPr>
        </p:nvSpPr>
        <p:spPr/>
        <p:txBody>
          <a:bodyPr/>
          <a:lstStyle/>
          <a:p>
            <a:fld id="{033287C1-09CD-9B48-9F5F-CAD49AD6DD11}" type="slidenum">
              <a:rPr lang="en-US" smtClean="0"/>
              <a:t>9</a:t>
            </a:fld>
            <a:endParaRPr lang="en-US"/>
          </a:p>
        </p:txBody>
      </p:sp>
    </p:spTree>
    <p:extLst>
      <p:ext uri="{BB962C8B-B14F-4D97-AF65-F5344CB8AC3E}">
        <p14:creationId xmlns:p14="http://schemas.microsoft.com/office/powerpoint/2010/main" val="34470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in containers – with the proxy / gateway</a:t>
            </a:r>
          </a:p>
        </p:txBody>
      </p:sp>
      <p:sp>
        <p:nvSpPr>
          <p:cNvPr id="4" name="Slide Number Placeholder 3"/>
          <p:cNvSpPr>
            <a:spLocks noGrp="1"/>
          </p:cNvSpPr>
          <p:nvPr>
            <p:ph type="sldNum" sz="quarter" idx="5"/>
          </p:nvPr>
        </p:nvSpPr>
        <p:spPr/>
        <p:txBody>
          <a:bodyPr/>
          <a:lstStyle/>
          <a:p>
            <a:fld id="{033287C1-09CD-9B48-9F5F-CAD49AD6DD11}" type="slidenum">
              <a:rPr lang="en-US" smtClean="0"/>
              <a:t>10</a:t>
            </a:fld>
            <a:endParaRPr lang="en-US"/>
          </a:p>
        </p:txBody>
      </p:sp>
    </p:spTree>
    <p:extLst>
      <p:ext uri="{BB962C8B-B14F-4D97-AF65-F5344CB8AC3E}">
        <p14:creationId xmlns:p14="http://schemas.microsoft.com/office/powerpoint/2010/main" val="235275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11</a:t>
            </a:fld>
            <a:endParaRPr lang="en-US"/>
          </a:p>
        </p:txBody>
      </p:sp>
    </p:spTree>
    <p:extLst>
      <p:ext uri="{BB962C8B-B14F-4D97-AF65-F5344CB8AC3E}">
        <p14:creationId xmlns:p14="http://schemas.microsoft.com/office/powerpoint/2010/main" val="211916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minus lowest gives some indication of the spread – not really enough statistics for standard deviation.</a:t>
            </a:r>
          </a:p>
          <a:p>
            <a:r>
              <a:rPr lang="en-US" dirty="0"/>
              <a:t>Not sure how to tell what ‘auto-detect’ is doing, other than inference from the numbers</a:t>
            </a:r>
          </a:p>
        </p:txBody>
      </p:sp>
      <p:sp>
        <p:nvSpPr>
          <p:cNvPr id="4" name="Slide Number Placeholder 3"/>
          <p:cNvSpPr>
            <a:spLocks noGrp="1"/>
          </p:cNvSpPr>
          <p:nvPr>
            <p:ph type="sldNum" sz="quarter" idx="5"/>
          </p:nvPr>
        </p:nvSpPr>
        <p:spPr/>
        <p:txBody>
          <a:bodyPr/>
          <a:lstStyle/>
          <a:p>
            <a:fld id="{033287C1-09CD-9B48-9F5F-CAD49AD6DD11}" type="slidenum">
              <a:rPr lang="en-US" smtClean="0"/>
              <a:t>12</a:t>
            </a:fld>
            <a:endParaRPr lang="en-US"/>
          </a:p>
        </p:txBody>
      </p:sp>
    </p:spTree>
    <p:extLst>
      <p:ext uri="{BB962C8B-B14F-4D97-AF65-F5344CB8AC3E}">
        <p14:creationId xmlns:p14="http://schemas.microsoft.com/office/powerpoint/2010/main" val="180089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minus lowest gives some indication of the spread – not really enough statistics for standard deviation.</a:t>
            </a:r>
          </a:p>
          <a:p>
            <a:r>
              <a:rPr lang="en-US" dirty="0"/>
              <a:t>Not sure how to tell what ‘auto-detect’ is doing, other than inference from the numbers</a:t>
            </a:r>
          </a:p>
          <a:p>
            <a:r>
              <a:rPr lang="en-US" dirty="0"/>
              <a:t>Hoping to spend a lot more time on this</a:t>
            </a:r>
          </a:p>
        </p:txBody>
      </p:sp>
      <p:sp>
        <p:nvSpPr>
          <p:cNvPr id="4" name="Slide Number Placeholder 3"/>
          <p:cNvSpPr>
            <a:spLocks noGrp="1"/>
          </p:cNvSpPr>
          <p:nvPr>
            <p:ph type="sldNum" sz="quarter" idx="5"/>
          </p:nvPr>
        </p:nvSpPr>
        <p:spPr/>
        <p:txBody>
          <a:bodyPr/>
          <a:lstStyle/>
          <a:p>
            <a:fld id="{033287C1-09CD-9B48-9F5F-CAD49AD6DD11}" type="slidenum">
              <a:rPr lang="en-US" smtClean="0"/>
              <a:t>13</a:t>
            </a:fld>
            <a:endParaRPr lang="en-US"/>
          </a:p>
        </p:txBody>
      </p:sp>
    </p:spTree>
    <p:extLst>
      <p:ext uri="{BB962C8B-B14F-4D97-AF65-F5344CB8AC3E}">
        <p14:creationId xmlns:p14="http://schemas.microsoft.com/office/powerpoint/2010/main" val="399811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TFC is normally only for CMS – but in this case it is being used by all experiments to get around this problem</a:t>
            </a:r>
          </a:p>
          <a:p>
            <a:r>
              <a:rPr lang="en-US" dirty="0"/>
              <a:t>Minor issues remain, </a:t>
            </a:r>
            <a:r>
              <a:rPr lang="en-US" dirty="0" err="1"/>
              <a:t>Xrd</a:t>
            </a:r>
            <a:r>
              <a:rPr lang="en-US" dirty="0"/>
              <a:t>, but related to RAL</a:t>
            </a:r>
          </a:p>
          <a:p>
            <a:endParaRPr lang="en-US" dirty="0"/>
          </a:p>
        </p:txBody>
      </p:sp>
      <p:sp>
        <p:nvSpPr>
          <p:cNvPr id="4" name="Slide Number Placeholder 3"/>
          <p:cNvSpPr>
            <a:spLocks noGrp="1"/>
          </p:cNvSpPr>
          <p:nvPr>
            <p:ph type="sldNum" sz="quarter" idx="5"/>
          </p:nvPr>
        </p:nvSpPr>
        <p:spPr/>
        <p:txBody>
          <a:bodyPr/>
          <a:lstStyle/>
          <a:p>
            <a:fld id="{033287C1-09CD-9B48-9F5F-CAD49AD6DD11}" type="slidenum">
              <a:rPr lang="en-US" smtClean="0"/>
              <a:t>14</a:t>
            </a:fld>
            <a:endParaRPr lang="en-US"/>
          </a:p>
        </p:txBody>
      </p:sp>
    </p:spTree>
    <p:extLst>
      <p:ext uri="{BB962C8B-B14F-4D97-AF65-F5344CB8AC3E}">
        <p14:creationId xmlns:p14="http://schemas.microsoft.com/office/powerpoint/2010/main" val="37609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06CA-3E23-B941-9F2B-C3C774EC5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0FF6A-FC85-BC45-8ED7-7CA2D2BB0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D50C8D-9504-0F48-8C49-1F9CCE726A85}"/>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C85F9062-E0D6-1544-B58F-7805B9714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0DCA4-C171-8E4A-B181-FA3ED834935F}"/>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152578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3D9A-A86C-4F4C-98DE-CC4C284D2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980DF-083A-C644-9A53-1C8FCB84FE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4CB0-07DB-B44C-B7E4-9198D08417BC}"/>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C4332A75-AC4B-5B43-B9B6-AF1066E1C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CD9E1-F957-564C-A40B-9BDAB77CB399}"/>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324717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1A8D0-935E-854D-AC8B-12808881BF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4FF5-9C2E-7B41-8047-B0088E828A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85AB9-4288-974E-9A10-8CD9220F426B}"/>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22305B7D-E9A2-4C48-A0A2-B31B2F7C8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448F3-4C1E-D940-9F42-5B0CAB58F8A7}"/>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301682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28E6-65C9-664C-8677-BB039D90C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38DBE-A901-8B45-BECB-DC611CA0B9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2B5CD-0900-974C-AC43-6070648A8563}"/>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D7CCEEA0-0B10-E142-A890-C9F7A922A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79EEE-C392-0B4D-8685-E72BB2F4DD3D}"/>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324017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EEA6-5FC5-BB45-B2E2-D162977C68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197B7-19B0-C146-84AB-357E52A16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42503D-1EDC-1643-8E85-F2229E48347D}"/>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4C6AC1A1-8E4E-7049-B08F-3662FCCA8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9EDB-6DCC-B841-B599-BA86867CFB91}"/>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287306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3CFD-505D-EB42-8486-D4F700A94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370EF-3277-A648-AC8D-2C8B5DE99C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F2446-CF56-3A4F-B886-D860BD0123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E50D6-0BBE-F640-911C-A71D7D42DD99}"/>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6" name="Footer Placeholder 5">
            <a:extLst>
              <a:ext uri="{FF2B5EF4-FFF2-40B4-BE49-F238E27FC236}">
                <a16:creationId xmlns:a16="http://schemas.microsoft.com/office/drawing/2014/main" id="{F59B53B4-408B-B649-A5CA-E93D9EB58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F58A9-9A3C-5F44-ABF6-9849804B5AA9}"/>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159255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87DD-87E8-4A4D-AA8D-782AADC9FD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933BA5-93D7-0C48-8BEE-FCA7B3D06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7B891A-F614-F248-AECB-81E6EDCAE2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DA6D3-166C-854D-9B2B-67159FD50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4430B7-059B-224E-B34D-96FB905B23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50D37-DFC8-8E4F-BF74-22882B9FC05D}"/>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8" name="Footer Placeholder 7">
            <a:extLst>
              <a:ext uri="{FF2B5EF4-FFF2-40B4-BE49-F238E27FC236}">
                <a16:creationId xmlns:a16="http://schemas.microsoft.com/office/drawing/2014/main" id="{44AD9D8B-0899-3340-9767-B320CA5A17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79861-1AB0-424D-AB16-3BA60CA094C2}"/>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247795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DA2-41BC-1443-BC6A-D2B50F7BE5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A3AFE-F4B9-FC4B-AF9E-C1CFEBAE94E8}"/>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4" name="Footer Placeholder 3">
            <a:extLst>
              <a:ext uri="{FF2B5EF4-FFF2-40B4-BE49-F238E27FC236}">
                <a16:creationId xmlns:a16="http://schemas.microsoft.com/office/drawing/2014/main" id="{E03F2817-0FD8-AA4D-8400-818687B398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4918D-6BB7-EC43-8587-0F10DED3D1E9}"/>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371723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9CFC3-B8E4-4B4D-A8B8-B8F808F133D4}"/>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3" name="Footer Placeholder 2">
            <a:extLst>
              <a:ext uri="{FF2B5EF4-FFF2-40B4-BE49-F238E27FC236}">
                <a16:creationId xmlns:a16="http://schemas.microsoft.com/office/drawing/2014/main" id="{9D1F73C1-776F-4347-A11F-D62CFA1362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4E4DD-3CB8-EE43-8B67-F3CB05ECD617}"/>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191004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10CB-3D41-9443-8D15-9A38F8658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20CD8-81F7-3D47-9E26-C5A936619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374F8-4980-8748-9789-DACB40B3A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3188B8-7A4D-184F-896C-4C1EC0E16ABF}"/>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6" name="Footer Placeholder 5">
            <a:extLst>
              <a:ext uri="{FF2B5EF4-FFF2-40B4-BE49-F238E27FC236}">
                <a16:creationId xmlns:a16="http://schemas.microsoft.com/office/drawing/2014/main" id="{6691AD23-6D44-8B4C-BB9F-C30C1D24C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C55F2-3E00-BB48-A052-A85B5F67B717}"/>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302459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F16F-9CDF-E948-B985-785299B8C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CA5F8B-665A-9E45-91E6-230C5FFF9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17672-D332-4144-882D-FCCC9414B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565E1D-57B7-9F47-9909-0042F5E8DA05}"/>
              </a:ext>
            </a:extLst>
          </p:cNvPr>
          <p:cNvSpPr>
            <a:spLocks noGrp="1"/>
          </p:cNvSpPr>
          <p:nvPr>
            <p:ph type="dt" sz="half" idx="10"/>
          </p:nvPr>
        </p:nvSpPr>
        <p:spPr/>
        <p:txBody>
          <a:bodyPr/>
          <a:lstStyle/>
          <a:p>
            <a:fld id="{2F04C9A7-43C3-C249-B264-DEC55B5B1D30}" type="datetimeFigureOut">
              <a:rPr lang="en-US" smtClean="0"/>
              <a:t>11/2/19</a:t>
            </a:fld>
            <a:endParaRPr lang="en-US"/>
          </a:p>
        </p:txBody>
      </p:sp>
      <p:sp>
        <p:nvSpPr>
          <p:cNvPr id="6" name="Footer Placeholder 5">
            <a:extLst>
              <a:ext uri="{FF2B5EF4-FFF2-40B4-BE49-F238E27FC236}">
                <a16:creationId xmlns:a16="http://schemas.microsoft.com/office/drawing/2014/main" id="{629BD081-5289-CE41-B71F-6FE11E52B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64B1-8A74-B64B-8650-BBD384B980B4}"/>
              </a:ext>
            </a:extLst>
          </p:cNvPr>
          <p:cNvSpPr>
            <a:spLocks noGrp="1"/>
          </p:cNvSpPr>
          <p:nvPr>
            <p:ph type="sldNum" sz="quarter" idx="12"/>
          </p:nvPr>
        </p:nvSpPr>
        <p:spPr/>
        <p:txBody>
          <a:bodyPr/>
          <a:lstStyle/>
          <a:p>
            <a:fld id="{B3EA40E0-D8AE-F24F-8459-25EA21D7CEB1}" type="slidenum">
              <a:rPr lang="en-US" smtClean="0"/>
              <a:t>‹#›</a:t>
            </a:fld>
            <a:endParaRPr lang="en-US"/>
          </a:p>
        </p:txBody>
      </p:sp>
    </p:spTree>
    <p:extLst>
      <p:ext uri="{BB962C8B-B14F-4D97-AF65-F5344CB8AC3E}">
        <p14:creationId xmlns:p14="http://schemas.microsoft.com/office/powerpoint/2010/main" val="260858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E5241-F6AE-5442-950C-7451D3033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BC5CE-1997-1D47-9310-A9F25F445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74F54-2C83-1F4C-B92E-82A1A9084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4C9A7-43C3-C249-B264-DEC55B5B1D30}" type="datetimeFigureOut">
              <a:rPr lang="en-US" smtClean="0"/>
              <a:t>11/2/19</a:t>
            </a:fld>
            <a:endParaRPr lang="en-US"/>
          </a:p>
        </p:txBody>
      </p:sp>
      <p:sp>
        <p:nvSpPr>
          <p:cNvPr id="5" name="Footer Placeholder 4">
            <a:extLst>
              <a:ext uri="{FF2B5EF4-FFF2-40B4-BE49-F238E27FC236}">
                <a16:creationId xmlns:a16="http://schemas.microsoft.com/office/drawing/2014/main" id="{688DA892-28C3-0849-90D2-5A4C90B6D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7BD4BD-E967-B248-BEE0-CDD1437B4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A40E0-D8AE-F24F-8459-25EA21D7CEB1}" type="slidenum">
              <a:rPr lang="en-US" smtClean="0"/>
              <a:t>‹#›</a:t>
            </a:fld>
            <a:endParaRPr lang="en-US"/>
          </a:p>
        </p:txBody>
      </p:sp>
    </p:spTree>
    <p:extLst>
      <p:ext uri="{BB962C8B-B14F-4D97-AF65-F5344CB8AC3E}">
        <p14:creationId xmlns:p14="http://schemas.microsoft.com/office/powerpoint/2010/main" val="2853781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m.adye@stfc.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mailto:tim.adye@stfc.ac.u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mailto:george.patargias@stfc.ac.uk"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ctrTitle"/>
          </p:nvPr>
        </p:nvSpPr>
        <p:spPr/>
        <p:txBody>
          <a:bodyPr/>
          <a:lstStyle/>
          <a:p>
            <a:r>
              <a:rPr lang="en-GB" dirty="0" err="1">
                <a:solidFill>
                  <a:schemeClr val="bg1"/>
                </a:solidFill>
              </a:rPr>
              <a:t>XRootD</a:t>
            </a:r>
            <a:r>
              <a:rPr lang="en-GB" dirty="0">
                <a:solidFill>
                  <a:schemeClr val="bg1"/>
                </a:solidFill>
              </a:rPr>
              <a:t> and Object Store: </a:t>
            </a:r>
            <a:br>
              <a:rPr lang="en-GB" dirty="0">
                <a:solidFill>
                  <a:schemeClr val="bg1"/>
                </a:solidFill>
              </a:rPr>
            </a:br>
            <a:r>
              <a:rPr lang="en-GB" dirty="0">
                <a:solidFill>
                  <a:schemeClr val="bg1"/>
                </a:solidFill>
              </a:rPr>
              <a:t>A new paradigm</a:t>
            </a:r>
            <a:endParaRPr lang="en-US" dirty="0">
              <a:solidFill>
                <a:schemeClr val="bg1"/>
              </a:solidFill>
            </a:endParaRPr>
          </a:p>
        </p:txBody>
      </p:sp>
      <p:sp>
        <p:nvSpPr>
          <p:cNvPr id="3" name="Subtitle 2">
            <a:extLst>
              <a:ext uri="{FF2B5EF4-FFF2-40B4-BE49-F238E27FC236}">
                <a16:creationId xmlns:a16="http://schemas.microsoft.com/office/drawing/2014/main" id="{0EFC980B-D82E-D94F-B05B-798D646E3393}"/>
              </a:ext>
            </a:extLst>
          </p:cNvPr>
          <p:cNvSpPr>
            <a:spLocks noGrp="1"/>
          </p:cNvSpPr>
          <p:nvPr>
            <p:ph type="subTitle" idx="1"/>
          </p:nvPr>
        </p:nvSpPr>
        <p:spPr>
          <a:xfrm>
            <a:off x="2811945" y="3615290"/>
            <a:ext cx="6568109" cy="1655762"/>
          </a:xfrm>
        </p:spPr>
        <p:txBody>
          <a:bodyPr/>
          <a:lstStyle/>
          <a:p>
            <a:r>
              <a:rPr lang="en-US" u="sng" dirty="0">
                <a:solidFill>
                  <a:schemeClr val="bg1"/>
                </a:solidFill>
              </a:rPr>
              <a:t>Katy Ellis</a:t>
            </a:r>
            <a:r>
              <a:rPr lang="en-US" dirty="0">
                <a:solidFill>
                  <a:schemeClr val="bg1"/>
                </a:solidFill>
              </a:rPr>
              <a:t>, Chris Brew, George </a:t>
            </a:r>
            <a:r>
              <a:rPr lang="en-US" dirty="0" err="1">
                <a:solidFill>
                  <a:schemeClr val="bg1"/>
                </a:solidFill>
              </a:rPr>
              <a:t>Patargias</a:t>
            </a:r>
            <a:r>
              <a:rPr lang="en-US" dirty="0">
                <a:solidFill>
                  <a:schemeClr val="bg1"/>
                </a:solidFill>
              </a:rPr>
              <a:t>, Tim </a:t>
            </a:r>
            <a:r>
              <a:rPr lang="en-US" dirty="0" err="1">
                <a:solidFill>
                  <a:schemeClr val="bg1"/>
                </a:solidFill>
              </a:rPr>
              <a:t>Adye</a:t>
            </a:r>
            <a:r>
              <a:rPr lang="en-US" dirty="0">
                <a:solidFill>
                  <a:schemeClr val="bg1"/>
                </a:solidFill>
              </a:rPr>
              <a:t>, Rob Appleyard, Alastair Dewhurst, Ian Johnson</a:t>
            </a:r>
          </a:p>
          <a:p>
            <a:r>
              <a:rPr lang="en-US" dirty="0">
                <a:solidFill>
                  <a:schemeClr val="bg1"/>
                </a:solidFill>
              </a:rPr>
              <a:t>4</a:t>
            </a:r>
            <a:r>
              <a:rPr lang="en-US" baseline="30000" dirty="0">
                <a:solidFill>
                  <a:schemeClr val="bg1"/>
                </a:solidFill>
              </a:rPr>
              <a:t>th</a:t>
            </a:r>
            <a:r>
              <a:rPr lang="en-US" dirty="0">
                <a:solidFill>
                  <a:schemeClr val="bg1"/>
                </a:solidFill>
              </a:rPr>
              <a:t> November 2019</a:t>
            </a:r>
          </a:p>
        </p:txBody>
      </p:sp>
      <p:sp>
        <p:nvSpPr>
          <p:cNvPr id="4" name="TextBox 3">
            <a:extLst>
              <a:ext uri="{FF2B5EF4-FFF2-40B4-BE49-F238E27FC236}">
                <a16:creationId xmlns:a16="http://schemas.microsoft.com/office/drawing/2014/main" id="{A519484E-9C3D-BB4C-9E5E-BDEBFF270423}"/>
              </a:ext>
            </a:extLst>
          </p:cNvPr>
          <p:cNvSpPr txBox="1"/>
          <p:nvPr/>
        </p:nvSpPr>
        <p:spPr>
          <a:xfrm>
            <a:off x="838200" y="6322423"/>
            <a:ext cx="4373880" cy="369332"/>
          </a:xfrm>
          <a:prstGeom prst="rect">
            <a:avLst/>
          </a:prstGeom>
          <a:noFill/>
        </p:spPr>
        <p:txBody>
          <a:bodyPr wrap="square" rtlCol="0">
            <a:spAutoFit/>
          </a:bodyPr>
          <a:lstStyle/>
          <a:p>
            <a:r>
              <a:rPr lang="en-GB" u="sng" dirty="0">
                <a:solidFill>
                  <a:schemeClr val="bg1"/>
                </a:solidFill>
                <a:hlinkClick r:id="rId3">
                  <a:extLst>
                    <a:ext uri="{A12FA001-AC4F-418D-AE19-62706E023703}">
                      <ahyp:hlinkClr xmlns:ahyp="http://schemas.microsoft.com/office/drawing/2018/hyperlinkcolor" val="tx"/>
                    </a:ext>
                  </a:extLst>
                </a:hlinkClick>
              </a:rPr>
              <a:t>katy.ellis@stfc.ac.uk</a:t>
            </a:r>
            <a:endParaRPr lang="en-US" dirty="0">
              <a:solidFill>
                <a:schemeClr val="bg1"/>
              </a:solidFill>
            </a:endParaRPr>
          </a:p>
        </p:txBody>
      </p:sp>
    </p:spTree>
    <p:extLst>
      <p:ext uri="{BB962C8B-B14F-4D97-AF65-F5344CB8AC3E}">
        <p14:creationId xmlns:p14="http://schemas.microsoft.com/office/powerpoint/2010/main" val="147995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Echo – test setup</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Goal – learn about and improve the I/O for jobs run at RAL</a:t>
            </a:r>
          </a:p>
          <a:p>
            <a:r>
              <a:rPr lang="en-US" dirty="0">
                <a:solidFill>
                  <a:schemeClr val="bg1"/>
                </a:solidFill>
              </a:rPr>
              <a:t>RAL worker node, drained and isolated from the farm</a:t>
            </a:r>
          </a:p>
          <a:p>
            <a:pPr lvl="1"/>
            <a:r>
              <a:rPr lang="en-US" dirty="0">
                <a:solidFill>
                  <a:schemeClr val="bg1"/>
                </a:solidFill>
              </a:rPr>
              <a:t>One job at a time</a:t>
            </a:r>
          </a:p>
          <a:p>
            <a:pPr lvl="1"/>
            <a:r>
              <a:rPr lang="en-US" dirty="0">
                <a:solidFill>
                  <a:schemeClr val="bg1"/>
                </a:solidFill>
              </a:rPr>
              <a:t>Using the full containerized setup</a:t>
            </a:r>
          </a:p>
          <a:p>
            <a:pPr lvl="1"/>
            <a:r>
              <a:rPr lang="en-US" dirty="0">
                <a:solidFill>
                  <a:schemeClr val="bg1"/>
                </a:solidFill>
              </a:rPr>
              <a:t>Submission via </a:t>
            </a:r>
            <a:r>
              <a:rPr lang="en-US" dirty="0" err="1">
                <a:solidFill>
                  <a:schemeClr val="bg1"/>
                </a:solidFill>
              </a:rPr>
              <a:t>condor_submit</a:t>
            </a:r>
            <a:endParaRPr lang="en-US" dirty="0">
              <a:solidFill>
                <a:schemeClr val="bg1"/>
              </a:solidFill>
            </a:endParaRPr>
          </a:p>
          <a:p>
            <a:r>
              <a:rPr lang="en-US" dirty="0">
                <a:solidFill>
                  <a:schemeClr val="bg1"/>
                </a:solidFill>
              </a:rPr>
              <a:t>Various types of CMS jobs, previously run at RAL</a:t>
            </a:r>
          </a:p>
          <a:p>
            <a:pPr lvl="1"/>
            <a:r>
              <a:rPr lang="en-US" dirty="0">
                <a:solidFill>
                  <a:schemeClr val="bg1"/>
                </a:solidFill>
              </a:rPr>
              <a:t>Chose to use an analysis job written by RAL colleagues for the main test</a:t>
            </a:r>
          </a:p>
          <a:p>
            <a:r>
              <a:rPr lang="en-US" dirty="0">
                <a:solidFill>
                  <a:schemeClr val="bg1"/>
                </a:solidFill>
              </a:rPr>
              <a:t>Adapted site configuration file</a:t>
            </a:r>
          </a:p>
          <a:p>
            <a:r>
              <a:rPr lang="en-US" dirty="0">
                <a:solidFill>
                  <a:schemeClr val="bg1"/>
                </a:solidFill>
              </a:rPr>
              <a:t>(CMS jobs have an added option of “cache-hint”)</a:t>
            </a:r>
          </a:p>
        </p:txBody>
      </p:sp>
    </p:spTree>
    <p:extLst>
      <p:ext uri="{BB962C8B-B14F-4D97-AF65-F5344CB8AC3E}">
        <p14:creationId xmlns:p14="http://schemas.microsoft.com/office/powerpoint/2010/main" val="244409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35" name="Rounded Rectangle 134">
            <a:extLst>
              <a:ext uri="{FF2B5EF4-FFF2-40B4-BE49-F238E27FC236}">
                <a16:creationId xmlns:a16="http://schemas.microsoft.com/office/drawing/2014/main" id="{2A57CF09-B7D9-1E4A-9CF8-D584B45E3C45}"/>
              </a:ext>
            </a:extLst>
          </p:cNvPr>
          <p:cNvSpPr/>
          <p:nvPr/>
        </p:nvSpPr>
        <p:spPr>
          <a:xfrm>
            <a:off x="2603500" y="1337998"/>
            <a:ext cx="9067800" cy="2688687"/>
          </a:xfrm>
          <a:prstGeom prst="roundRect">
            <a:avLst/>
          </a:prstGeom>
          <a:solidFill>
            <a:srgbClr val="6795C8"/>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a:xfrm>
            <a:off x="838200" y="365125"/>
            <a:ext cx="10515600" cy="1325563"/>
          </a:xfrm>
        </p:spPr>
        <p:txBody>
          <a:bodyPr/>
          <a:lstStyle/>
          <a:p>
            <a:r>
              <a:rPr lang="en-US" dirty="0">
                <a:solidFill>
                  <a:schemeClr val="bg1"/>
                </a:solidFill>
              </a:rPr>
              <a:t>CMS jobs and Echo</a:t>
            </a:r>
          </a:p>
        </p:txBody>
      </p:sp>
      <p:grpSp>
        <p:nvGrpSpPr>
          <p:cNvPr id="75" name="Group 74">
            <a:extLst>
              <a:ext uri="{FF2B5EF4-FFF2-40B4-BE49-F238E27FC236}">
                <a16:creationId xmlns:a16="http://schemas.microsoft.com/office/drawing/2014/main" id="{82224664-647D-AB43-8F45-5D941046226E}"/>
              </a:ext>
            </a:extLst>
          </p:cNvPr>
          <p:cNvGrpSpPr>
            <a:grpSpLocks noChangeAspect="1"/>
          </p:cNvGrpSpPr>
          <p:nvPr/>
        </p:nvGrpSpPr>
        <p:grpSpPr>
          <a:xfrm>
            <a:off x="159541" y="2543870"/>
            <a:ext cx="1939347" cy="916718"/>
            <a:chOff x="6422416" y="3679304"/>
            <a:chExt cx="4319713" cy="2041900"/>
          </a:xfrm>
        </p:grpSpPr>
        <p:sp>
          <p:nvSpPr>
            <p:cNvPr id="5" name="Rectangle 4">
              <a:extLst>
                <a:ext uri="{FF2B5EF4-FFF2-40B4-BE49-F238E27FC236}">
                  <a16:creationId xmlns:a16="http://schemas.microsoft.com/office/drawing/2014/main" id="{8626EFF6-8D2F-DF40-8AC0-8D2090DA94DA}"/>
                </a:ext>
              </a:extLst>
            </p:cNvPr>
            <p:cNvSpPr/>
            <p:nvPr/>
          </p:nvSpPr>
          <p:spPr>
            <a:xfrm>
              <a:off x="6422416" y="3681791"/>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A0F86564-E6AC-7942-9E64-A9DE6F7E936D}"/>
                </a:ext>
              </a:extLst>
            </p:cNvPr>
            <p:cNvSpPr/>
            <p:nvPr/>
          </p:nvSpPr>
          <p:spPr>
            <a:xfrm>
              <a:off x="6821952" y="3679306"/>
              <a:ext cx="364519" cy="3428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8A05E6EF-FC61-2946-B46A-8598403C0183}"/>
                </a:ext>
              </a:extLst>
            </p:cNvPr>
            <p:cNvSpPr/>
            <p:nvPr/>
          </p:nvSpPr>
          <p:spPr>
            <a:xfrm>
              <a:off x="7221486" y="3679304"/>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a:extLst>
                <a:ext uri="{FF2B5EF4-FFF2-40B4-BE49-F238E27FC236}">
                  <a16:creationId xmlns:a16="http://schemas.microsoft.com/office/drawing/2014/main" id="{6D9FB4D2-760C-A24A-88F9-5D03DEE4D738}"/>
                </a:ext>
              </a:extLst>
            </p:cNvPr>
            <p:cNvSpPr/>
            <p:nvPr/>
          </p:nvSpPr>
          <p:spPr>
            <a:xfrm>
              <a:off x="7608663" y="3680354"/>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ectangle 16">
              <a:extLst>
                <a:ext uri="{FF2B5EF4-FFF2-40B4-BE49-F238E27FC236}">
                  <a16:creationId xmlns:a16="http://schemas.microsoft.com/office/drawing/2014/main" id="{753F29D6-C382-0D48-8BAC-5458F8C7446B}"/>
                </a:ext>
              </a:extLst>
            </p:cNvPr>
            <p:cNvSpPr/>
            <p:nvPr/>
          </p:nvSpPr>
          <p:spPr>
            <a:xfrm>
              <a:off x="8008196" y="3686422"/>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Rectangle 19">
              <a:extLst>
                <a:ext uri="{FF2B5EF4-FFF2-40B4-BE49-F238E27FC236}">
                  <a16:creationId xmlns:a16="http://schemas.microsoft.com/office/drawing/2014/main" id="{8A8B5AAF-2B1B-D24E-86B2-B238A73718C0}"/>
                </a:ext>
              </a:extLst>
            </p:cNvPr>
            <p:cNvSpPr/>
            <p:nvPr/>
          </p:nvSpPr>
          <p:spPr>
            <a:xfrm>
              <a:off x="8408764" y="3681102"/>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BDD12029-E763-EB41-9742-84062D51F790}"/>
                </a:ext>
              </a:extLst>
            </p:cNvPr>
            <p:cNvSpPr/>
            <p:nvPr/>
          </p:nvSpPr>
          <p:spPr>
            <a:xfrm>
              <a:off x="8801089" y="3681102"/>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Rectangle 25">
              <a:extLst>
                <a:ext uri="{FF2B5EF4-FFF2-40B4-BE49-F238E27FC236}">
                  <a16:creationId xmlns:a16="http://schemas.microsoft.com/office/drawing/2014/main" id="{612782C4-47D2-D142-8B8E-C30E8BDD62F4}"/>
                </a:ext>
              </a:extLst>
            </p:cNvPr>
            <p:cNvSpPr/>
            <p:nvPr/>
          </p:nvSpPr>
          <p:spPr>
            <a:xfrm>
              <a:off x="9196505" y="3687259"/>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Rectangle 28">
              <a:extLst>
                <a:ext uri="{FF2B5EF4-FFF2-40B4-BE49-F238E27FC236}">
                  <a16:creationId xmlns:a16="http://schemas.microsoft.com/office/drawing/2014/main" id="{73B3C547-DED8-2843-9620-038F40DED966}"/>
                </a:ext>
              </a:extLst>
            </p:cNvPr>
            <p:cNvSpPr/>
            <p:nvPr/>
          </p:nvSpPr>
          <p:spPr>
            <a:xfrm>
              <a:off x="9588832" y="3679304"/>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2" name="Rectangle 31">
              <a:extLst>
                <a:ext uri="{FF2B5EF4-FFF2-40B4-BE49-F238E27FC236}">
                  <a16:creationId xmlns:a16="http://schemas.microsoft.com/office/drawing/2014/main" id="{BA6A4C2D-E7BB-CF40-9FE2-B57ABDC241F3}"/>
                </a:ext>
              </a:extLst>
            </p:cNvPr>
            <p:cNvSpPr/>
            <p:nvPr/>
          </p:nvSpPr>
          <p:spPr>
            <a:xfrm>
              <a:off x="9981156" y="3679304"/>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a:extLst>
                <a:ext uri="{FF2B5EF4-FFF2-40B4-BE49-F238E27FC236}">
                  <a16:creationId xmlns:a16="http://schemas.microsoft.com/office/drawing/2014/main" id="{0186AAAD-B714-3949-B125-4A7DE46AF7C2}"/>
                </a:ext>
              </a:extLst>
            </p:cNvPr>
            <p:cNvSpPr/>
            <p:nvPr/>
          </p:nvSpPr>
          <p:spPr>
            <a:xfrm>
              <a:off x="10371426" y="3679304"/>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E7B18F99-C0E6-A141-9C22-A837196BABA1}"/>
                </a:ext>
              </a:extLst>
            </p:cNvPr>
            <p:cNvSpPr/>
            <p:nvPr/>
          </p:nvSpPr>
          <p:spPr>
            <a:xfrm>
              <a:off x="7007304" y="4630296"/>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1" name="Rectangle 40">
              <a:extLst>
                <a:ext uri="{FF2B5EF4-FFF2-40B4-BE49-F238E27FC236}">
                  <a16:creationId xmlns:a16="http://schemas.microsoft.com/office/drawing/2014/main" id="{42F34735-8E41-E947-AAE6-8AD043345ED4}"/>
                </a:ext>
              </a:extLst>
            </p:cNvPr>
            <p:cNvSpPr/>
            <p:nvPr/>
          </p:nvSpPr>
          <p:spPr>
            <a:xfrm>
              <a:off x="7394481" y="4634698"/>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Rectangle 43">
              <a:extLst>
                <a:ext uri="{FF2B5EF4-FFF2-40B4-BE49-F238E27FC236}">
                  <a16:creationId xmlns:a16="http://schemas.microsoft.com/office/drawing/2014/main" id="{2FFDC410-C3FA-7C4D-9AA5-2C808561785E}"/>
                </a:ext>
              </a:extLst>
            </p:cNvPr>
            <p:cNvSpPr/>
            <p:nvPr/>
          </p:nvSpPr>
          <p:spPr>
            <a:xfrm>
              <a:off x="7781658" y="4635748"/>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1AA6B157-DCE5-1A46-B476-16F1FF5AAACD}"/>
                </a:ext>
              </a:extLst>
            </p:cNvPr>
            <p:cNvSpPr/>
            <p:nvPr/>
          </p:nvSpPr>
          <p:spPr>
            <a:xfrm>
              <a:off x="8186341" y="4636496"/>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0" name="Rectangle 49">
              <a:extLst>
                <a:ext uri="{FF2B5EF4-FFF2-40B4-BE49-F238E27FC236}">
                  <a16:creationId xmlns:a16="http://schemas.microsoft.com/office/drawing/2014/main" id="{50D5E98F-E66F-B544-A076-DA2BCB485944}"/>
                </a:ext>
              </a:extLst>
            </p:cNvPr>
            <p:cNvSpPr/>
            <p:nvPr/>
          </p:nvSpPr>
          <p:spPr>
            <a:xfrm>
              <a:off x="8591023" y="4636496"/>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Rectangle 52">
              <a:extLst>
                <a:ext uri="{FF2B5EF4-FFF2-40B4-BE49-F238E27FC236}">
                  <a16:creationId xmlns:a16="http://schemas.microsoft.com/office/drawing/2014/main" id="{E4770282-1B80-6D45-853C-B1285E8BE6E1}"/>
                </a:ext>
              </a:extLst>
            </p:cNvPr>
            <p:cNvSpPr/>
            <p:nvPr/>
          </p:nvSpPr>
          <p:spPr>
            <a:xfrm>
              <a:off x="8986439" y="4630296"/>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6" name="Rectangle 55">
              <a:extLst>
                <a:ext uri="{FF2B5EF4-FFF2-40B4-BE49-F238E27FC236}">
                  <a16:creationId xmlns:a16="http://schemas.microsoft.com/office/drawing/2014/main" id="{27F3B4D6-23F1-504F-80F7-D25674E150F2}"/>
                </a:ext>
              </a:extLst>
            </p:cNvPr>
            <p:cNvSpPr/>
            <p:nvPr/>
          </p:nvSpPr>
          <p:spPr>
            <a:xfrm>
              <a:off x="9378766" y="4634698"/>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Rectangle 58">
              <a:extLst>
                <a:ext uri="{FF2B5EF4-FFF2-40B4-BE49-F238E27FC236}">
                  <a16:creationId xmlns:a16="http://schemas.microsoft.com/office/drawing/2014/main" id="{FA7DD8E4-6505-6C44-AB17-2A4E82A4426D}"/>
                </a:ext>
              </a:extLst>
            </p:cNvPr>
            <p:cNvSpPr/>
            <p:nvPr/>
          </p:nvSpPr>
          <p:spPr>
            <a:xfrm>
              <a:off x="9771090" y="4634698"/>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61" name="Curved Connector 60">
              <a:extLst>
                <a:ext uri="{FF2B5EF4-FFF2-40B4-BE49-F238E27FC236}">
                  <a16:creationId xmlns:a16="http://schemas.microsoft.com/office/drawing/2014/main" id="{B4C9F0C0-3B62-0646-8D88-3A186254D9C7}"/>
                </a:ext>
              </a:extLst>
            </p:cNvPr>
            <p:cNvCxnSpPr>
              <a:cxnSpLocks/>
            </p:cNvCxnSpPr>
            <p:nvPr/>
          </p:nvCxnSpPr>
          <p:spPr>
            <a:xfrm rot="16200000" flipH="1">
              <a:off x="6579733" y="4052640"/>
              <a:ext cx="591530" cy="58488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a:extLst>
                <a:ext uri="{FF2B5EF4-FFF2-40B4-BE49-F238E27FC236}">
                  <a16:creationId xmlns:a16="http://schemas.microsoft.com/office/drawing/2014/main" id="{2D6CF867-72D9-7244-9D8C-1DAC47DA9818}"/>
                </a:ext>
              </a:extLst>
            </p:cNvPr>
            <p:cNvCxnSpPr>
              <a:cxnSpLocks/>
            </p:cNvCxnSpPr>
            <p:nvPr/>
          </p:nvCxnSpPr>
          <p:spPr>
            <a:xfrm rot="16200000" flipH="1">
              <a:off x="7195156" y="4247187"/>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91611CA-8298-644C-9F7D-4280740104EC}"/>
                </a:ext>
              </a:extLst>
            </p:cNvPr>
            <p:cNvCxnSpPr>
              <a:cxnSpLocks/>
            </p:cNvCxnSpPr>
            <p:nvPr/>
          </p:nvCxnSpPr>
          <p:spPr>
            <a:xfrm rot="16200000" flipH="1">
              <a:off x="7593659" y="4250141"/>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537C9489-2E6C-5640-BEC5-C8E0066D2C02}"/>
                </a:ext>
              </a:extLst>
            </p:cNvPr>
            <p:cNvCxnSpPr>
              <a:cxnSpLocks/>
            </p:cNvCxnSpPr>
            <p:nvPr/>
          </p:nvCxnSpPr>
          <p:spPr>
            <a:xfrm rot="16200000" flipH="1">
              <a:off x="7967536" y="4255247"/>
              <a:ext cx="580742" cy="1781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2C000F2A-723C-6140-8795-C6799EB2E5EF}"/>
                </a:ext>
              </a:extLst>
            </p:cNvPr>
            <p:cNvCxnSpPr>
              <a:cxnSpLocks/>
            </p:cNvCxnSpPr>
            <p:nvPr/>
          </p:nvCxnSpPr>
          <p:spPr>
            <a:xfrm rot="5400000">
              <a:off x="8571935" y="4242776"/>
              <a:ext cx="583939" cy="19564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89218321-6495-1D4A-A430-FBC713A41E0B}"/>
                </a:ext>
              </a:extLst>
            </p:cNvPr>
            <p:cNvCxnSpPr>
              <a:cxnSpLocks/>
            </p:cNvCxnSpPr>
            <p:nvPr/>
          </p:nvCxnSpPr>
          <p:spPr>
            <a:xfrm rot="5400000">
              <a:off x="8976702" y="4268412"/>
              <a:ext cx="594066" cy="16681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D0A51E3D-DD99-6245-B810-0E07605C5185}"/>
                </a:ext>
              </a:extLst>
            </p:cNvPr>
            <p:cNvCxnSpPr>
              <a:cxnSpLocks/>
            </p:cNvCxnSpPr>
            <p:nvPr/>
          </p:nvCxnSpPr>
          <p:spPr>
            <a:xfrm rot="5400000">
              <a:off x="9372657" y="4264036"/>
              <a:ext cx="581661" cy="1719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225C63C5-A0C4-724C-9B5B-6E4A5EE7A49F}"/>
                </a:ext>
              </a:extLst>
            </p:cNvPr>
            <p:cNvCxnSpPr>
              <a:cxnSpLocks/>
            </p:cNvCxnSpPr>
            <p:nvPr/>
          </p:nvCxnSpPr>
          <p:spPr>
            <a:xfrm rot="5400000">
              <a:off x="9922664" y="4096089"/>
              <a:ext cx="579857" cy="49375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6044972-4BA2-EF4D-A1AD-21399A32DCA3}"/>
                </a:ext>
              </a:extLst>
            </p:cNvPr>
            <p:cNvSpPr/>
            <p:nvPr/>
          </p:nvSpPr>
          <p:spPr>
            <a:xfrm>
              <a:off x="7007305" y="5385482"/>
              <a:ext cx="3132434" cy="33572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4" name="Down Arrow 73">
              <a:extLst>
                <a:ext uri="{FF2B5EF4-FFF2-40B4-BE49-F238E27FC236}">
                  <a16:creationId xmlns:a16="http://schemas.microsoft.com/office/drawing/2014/main" id="{DD4CCAAA-E07D-674E-8F3B-21BB07BBBB4B}"/>
                </a:ext>
              </a:extLst>
            </p:cNvPr>
            <p:cNvSpPr/>
            <p:nvPr/>
          </p:nvSpPr>
          <p:spPr>
            <a:xfrm>
              <a:off x="8498259" y="5022538"/>
              <a:ext cx="188444" cy="36294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76" name="Flowchart: Magnetic Disk 365">
            <a:extLst>
              <a:ext uri="{FF2B5EF4-FFF2-40B4-BE49-F238E27FC236}">
                <a16:creationId xmlns:a16="http://schemas.microsoft.com/office/drawing/2014/main" id="{108543DB-31A2-D242-8DB3-AF111AD19386}"/>
              </a:ext>
            </a:extLst>
          </p:cNvPr>
          <p:cNvSpPr/>
          <p:nvPr/>
        </p:nvSpPr>
        <p:spPr>
          <a:xfrm>
            <a:off x="699315" y="1399845"/>
            <a:ext cx="913607" cy="951955"/>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Echo</a:t>
            </a:r>
          </a:p>
        </p:txBody>
      </p:sp>
      <p:sp>
        <p:nvSpPr>
          <p:cNvPr id="77" name="TextBox 76">
            <a:extLst>
              <a:ext uri="{FF2B5EF4-FFF2-40B4-BE49-F238E27FC236}">
                <a16:creationId xmlns:a16="http://schemas.microsoft.com/office/drawing/2014/main" id="{EC870B58-68CC-E94E-9FBC-110E3757D7A4}"/>
              </a:ext>
            </a:extLst>
          </p:cNvPr>
          <p:cNvSpPr txBox="1"/>
          <p:nvPr/>
        </p:nvSpPr>
        <p:spPr>
          <a:xfrm>
            <a:off x="2865042" y="1337998"/>
            <a:ext cx="1762074" cy="369332"/>
          </a:xfrm>
          <a:prstGeom prst="rect">
            <a:avLst/>
          </a:prstGeom>
          <a:noFill/>
        </p:spPr>
        <p:txBody>
          <a:bodyPr wrap="square" rtlCol="0">
            <a:spAutoFit/>
          </a:bodyPr>
          <a:lstStyle/>
          <a:p>
            <a:r>
              <a:rPr lang="en-US" dirty="0" err="1">
                <a:solidFill>
                  <a:schemeClr val="bg1"/>
                </a:solidFill>
              </a:rPr>
              <a:t>XRootD</a:t>
            </a:r>
            <a:r>
              <a:rPr lang="en-US" dirty="0">
                <a:solidFill>
                  <a:schemeClr val="bg1"/>
                </a:solidFill>
              </a:rPr>
              <a:t> gateway</a:t>
            </a:r>
          </a:p>
        </p:txBody>
      </p:sp>
      <p:sp>
        <p:nvSpPr>
          <p:cNvPr id="78" name="Right Arrow 77">
            <a:extLst>
              <a:ext uri="{FF2B5EF4-FFF2-40B4-BE49-F238E27FC236}">
                <a16:creationId xmlns:a16="http://schemas.microsoft.com/office/drawing/2014/main" id="{EA1BCE6F-852A-F945-9C13-8F34C0C8F8CF}"/>
              </a:ext>
            </a:extLst>
          </p:cNvPr>
          <p:cNvSpPr/>
          <p:nvPr/>
        </p:nvSpPr>
        <p:spPr>
          <a:xfrm>
            <a:off x="2003258" y="1963109"/>
            <a:ext cx="885856" cy="438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4CFFDB8-26FA-D84F-8180-AB1CC147C3CA}"/>
              </a:ext>
            </a:extLst>
          </p:cNvPr>
          <p:cNvSpPr/>
          <p:nvPr/>
        </p:nvSpPr>
        <p:spPr>
          <a:xfrm>
            <a:off x="2981137" y="1764099"/>
            <a:ext cx="1406315" cy="1507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AC999938-8100-9A4E-A16F-53E6B10B9B1E}"/>
              </a:ext>
            </a:extLst>
          </p:cNvPr>
          <p:cNvSpPr/>
          <p:nvPr/>
        </p:nvSpPr>
        <p:spPr>
          <a:xfrm>
            <a:off x="2985817" y="1948583"/>
            <a:ext cx="1406315" cy="1507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1" name="Rectangle 80">
            <a:extLst>
              <a:ext uri="{FF2B5EF4-FFF2-40B4-BE49-F238E27FC236}">
                <a16:creationId xmlns:a16="http://schemas.microsoft.com/office/drawing/2014/main" id="{170C6441-21AF-5F4F-8254-556D91A1A4E5}"/>
              </a:ext>
            </a:extLst>
          </p:cNvPr>
          <p:cNvSpPr/>
          <p:nvPr/>
        </p:nvSpPr>
        <p:spPr>
          <a:xfrm>
            <a:off x="2985817" y="2119029"/>
            <a:ext cx="1406315" cy="1507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2" name="Rectangle 81">
            <a:extLst>
              <a:ext uri="{FF2B5EF4-FFF2-40B4-BE49-F238E27FC236}">
                <a16:creationId xmlns:a16="http://schemas.microsoft.com/office/drawing/2014/main" id="{D53621F1-2726-EB4F-94DF-E1E1B3690CB3}"/>
              </a:ext>
            </a:extLst>
          </p:cNvPr>
          <p:cNvSpPr/>
          <p:nvPr/>
        </p:nvSpPr>
        <p:spPr>
          <a:xfrm>
            <a:off x="2985817" y="2293485"/>
            <a:ext cx="1406315" cy="1507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TextBox 83">
            <a:extLst>
              <a:ext uri="{FF2B5EF4-FFF2-40B4-BE49-F238E27FC236}">
                <a16:creationId xmlns:a16="http://schemas.microsoft.com/office/drawing/2014/main" id="{CFCE2D3A-CAA2-4D45-B920-97DE09E05960}"/>
              </a:ext>
            </a:extLst>
          </p:cNvPr>
          <p:cNvSpPr txBox="1"/>
          <p:nvPr/>
        </p:nvSpPr>
        <p:spPr>
          <a:xfrm>
            <a:off x="5377974" y="1340990"/>
            <a:ext cx="1459283" cy="369332"/>
          </a:xfrm>
          <a:prstGeom prst="rect">
            <a:avLst/>
          </a:prstGeom>
          <a:noFill/>
        </p:spPr>
        <p:txBody>
          <a:bodyPr wrap="square" rtlCol="0">
            <a:spAutoFit/>
          </a:bodyPr>
          <a:lstStyle/>
          <a:p>
            <a:r>
              <a:rPr lang="en-US" dirty="0" err="1">
                <a:solidFill>
                  <a:schemeClr val="bg1"/>
                </a:solidFill>
              </a:rPr>
              <a:t>XRootD</a:t>
            </a:r>
            <a:r>
              <a:rPr lang="en-US" dirty="0">
                <a:solidFill>
                  <a:schemeClr val="bg1"/>
                </a:solidFill>
              </a:rPr>
              <a:t> proxy</a:t>
            </a:r>
          </a:p>
        </p:txBody>
      </p:sp>
      <p:sp>
        <p:nvSpPr>
          <p:cNvPr id="85" name="Rectangle 84">
            <a:extLst>
              <a:ext uri="{FF2B5EF4-FFF2-40B4-BE49-F238E27FC236}">
                <a16:creationId xmlns:a16="http://schemas.microsoft.com/office/drawing/2014/main" id="{D926E8C0-A986-7149-BB6F-CA6A6D995294}"/>
              </a:ext>
            </a:extLst>
          </p:cNvPr>
          <p:cNvSpPr/>
          <p:nvPr/>
        </p:nvSpPr>
        <p:spPr>
          <a:xfrm>
            <a:off x="2981137" y="2462599"/>
            <a:ext cx="1406315" cy="1507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6" name="Right Arrow 85">
            <a:extLst>
              <a:ext uri="{FF2B5EF4-FFF2-40B4-BE49-F238E27FC236}">
                <a16:creationId xmlns:a16="http://schemas.microsoft.com/office/drawing/2014/main" id="{FD70B773-9492-6740-B624-9D54A20AF131}"/>
              </a:ext>
            </a:extLst>
          </p:cNvPr>
          <p:cNvSpPr/>
          <p:nvPr/>
        </p:nvSpPr>
        <p:spPr>
          <a:xfrm>
            <a:off x="4494260" y="1963109"/>
            <a:ext cx="885856" cy="438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1A66275-69C4-D94C-93FF-165314FCD74A}"/>
              </a:ext>
            </a:extLst>
          </p:cNvPr>
          <p:cNvSpPr txBox="1"/>
          <p:nvPr/>
        </p:nvSpPr>
        <p:spPr>
          <a:xfrm>
            <a:off x="84453" y="3517527"/>
            <a:ext cx="2209800" cy="369332"/>
          </a:xfrm>
          <a:prstGeom prst="rect">
            <a:avLst/>
          </a:prstGeom>
          <a:noFill/>
        </p:spPr>
        <p:txBody>
          <a:bodyPr wrap="square" rtlCol="0">
            <a:spAutoFit/>
          </a:bodyPr>
          <a:lstStyle/>
          <a:p>
            <a:r>
              <a:rPr lang="en-US" dirty="0">
                <a:solidFill>
                  <a:schemeClr val="bg1"/>
                </a:solidFill>
              </a:rPr>
              <a:t>8 shards form stripes</a:t>
            </a:r>
          </a:p>
        </p:txBody>
      </p:sp>
      <p:sp>
        <p:nvSpPr>
          <p:cNvPr id="88" name="TextBox 87">
            <a:extLst>
              <a:ext uri="{FF2B5EF4-FFF2-40B4-BE49-F238E27FC236}">
                <a16:creationId xmlns:a16="http://schemas.microsoft.com/office/drawing/2014/main" id="{CEC8C681-9550-7A46-901A-4EA678EFB9B1}"/>
              </a:ext>
            </a:extLst>
          </p:cNvPr>
          <p:cNvSpPr txBox="1"/>
          <p:nvPr/>
        </p:nvSpPr>
        <p:spPr>
          <a:xfrm>
            <a:off x="5168887" y="2740769"/>
            <a:ext cx="2148785" cy="923330"/>
          </a:xfrm>
          <a:prstGeom prst="rect">
            <a:avLst/>
          </a:prstGeom>
          <a:noFill/>
        </p:spPr>
        <p:txBody>
          <a:bodyPr wrap="square" rtlCol="0">
            <a:spAutoFit/>
          </a:bodyPr>
          <a:lstStyle/>
          <a:p>
            <a:r>
              <a:rPr lang="en-US" dirty="0">
                <a:solidFill>
                  <a:schemeClr val="bg1"/>
                </a:solidFill>
              </a:rPr>
              <a:t>‘File’ is cached and served to the job container</a:t>
            </a:r>
          </a:p>
        </p:txBody>
      </p:sp>
      <p:sp>
        <p:nvSpPr>
          <p:cNvPr id="89" name="TextBox 88">
            <a:extLst>
              <a:ext uri="{FF2B5EF4-FFF2-40B4-BE49-F238E27FC236}">
                <a16:creationId xmlns:a16="http://schemas.microsoft.com/office/drawing/2014/main" id="{FBEF6F94-D51E-744C-A8E0-7EBB19A5E896}"/>
              </a:ext>
            </a:extLst>
          </p:cNvPr>
          <p:cNvSpPr txBox="1"/>
          <p:nvPr/>
        </p:nvSpPr>
        <p:spPr>
          <a:xfrm>
            <a:off x="7823200" y="2451338"/>
            <a:ext cx="1549400" cy="369332"/>
          </a:xfrm>
          <a:prstGeom prst="rect">
            <a:avLst/>
          </a:prstGeom>
          <a:solidFill>
            <a:schemeClr val="bg1"/>
          </a:solidFill>
        </p:spPr>
        <p:txBody>
          <a:bodyPr wrap="square" rtlCol="0">
            <a:spAutoFit/>
          </a:bodyPr>
          <a:lstStyle/>
          <a:p>
            <a:r>
              <a:rPr lang="en-US" dirty="0"/>
              <a:t>/pool/</a:t>
            </a:r>
            <a:r>
              <a:rPr lang="en-US" dirty="0" err="1"/>
              <a:t>xcache</a:t>
            </a:r>
            <a:r>
              <a:rPr lang="en-US" dirty="0"/>
              <a:t>/</a:t>
            </a:r>
          </a:p>
        </p:txBody>
      </p:sp>
      <p:sp>
        <p:nvSpPr>
          <p:cNvPr id="90" name="Striped Right Arrow 89">
            <a:extLst>
              <a:ext uri="{FF2B5EF4-FFF2-40B4-BE49-F238E27FC236}">
                <a16:creationId xmlns:a16="http://schemas.microsoft.com/office/drawing/2014/main" id="{DDB87B52-0716-1541-A875-245619DBE803}"/>
              </a:ext>
            </a:extLst>
          </p:cNvPr>
          <p:cNvSpPr/>
          <p:nvPr/>
        </p:nvSpPr>
        <p:spPr>
          <a:xfrm rot="1083077">
            <a:off x="6939586" y="2370041"/>
            <a:ext cx="729699" cy="243220"/>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0906B7B1-FC3D-1445-B3DD-57D6383FE3BD}"/>
              </a:ext>
            </a:extLst>
          </p:cNvPr>
          <p:cNvSpPr/>
          <p:nvPr/>
        </p:nvSpPr>
        <p:spPr>
          <a:xfrm>
            <a:off x="6990548" y="1936069"/>
            <a:ext cx="3345196" cy="438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ube 91">
            <a:extLst>
              <a:ext uri="{FF2B5EF4-FFF2-40B4-BE49-F238E27FC236}">
                <a16:creationId xmlns:a16="http://schemas.microsoft.com/office/drawing/2014/main" id="{4B1EE9A6-7C40-204D-B2DE-2958D86A8F54}"/>
              </a:ext>
            </a:extLst>
          </p:cNvPr>
          <p:cNvSpPr/>
          <p:nvPr/>
        </p:nvSpPr>
        <p:spPr>
          <a:xfrm>
            <a:off x="10426700" y="1707330"/>
            <a:ext cx="1028700" cy="932133"/>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F2F4FE3-6D86-FC4B-BD02-B8A30DB9E887}"/>
              </a:ext>
            </a:extLst>
          </p:cNvPr>
          <p:cNvSpPr txBox="1"/>
          <p:nvPr/>
        </p:nvSpPr>
        <p:spPr>
          <a:xfrm>
            <a:off x="10515600" y="2069267"/>
            <a:ext cx="723900" cy="461665"/>
          </a:xfrm>
          <a:prstGeom prst="rect">
            <a:avLst/>
          </a:prstGeom>
          <a:noFill/>
        </p:spPr>
        <p:txBody>
          <a:bodyPr wrap="square" rtlCol="0">
            <a:spAutoFit/>
          </a:bodyPr>
          <a:lstStyle/>
          <a:p>
            <a:r>
              <a:rPr lang="en-US" sz="2400" dirty="0"/>
              <a:t>Job</a:t>
            </a:r>
          </a:p>
        </p:txBody>
      </p:sp>
      <p:grpSp>
        <p:nvGrpSpPr>
          <p:cNvPr id="171" name="Group 170">
            <a:extLst>
              <a:ext uri="{FF2B5EF4-FFF2-40B4-BE49-F238E27FC236}">
                <a16:creationId xmlns:a16="http://schemas.microsoft.com/office/drawing/2014/main" id="{8C651B03-B1B0-AC49-8262-3823E9E86F3A}"/>
              </a:ext>
            </a:extLst>
          </p:cNvPr>
          <p:cNvGrpSpPr/>
          <p:nvPr/>
        </p:nvGrpSpPr>
        <p:grpSpPr>
          <a:xfrm>
            <a:off x="1874654" y="4451291"/>
            <a:ext cx="4654712" cy="2170128"/>
            <a:chOff x="346022" y="4180073"/>
            <a:chExt cx="4654712" cy="2170128"/>
          </a:xfrm>
        </p:grpSpPr>
        <p:sp>
          <p:nvSpPr>
            <p:cNvPr id="116" name="CustomShape 5">
              <a:extLst>
                <a:ext uri="{FF2B5EF4-FFF2-40B4-BE49-F238E27FC236}">
                  <a16:creationId xmlns:a16="http://schemas.microsoft.com/office/drawing/2014/main" id="{A6A31A20-9213-5248-ACD5-6F04DBFD9687}"/>
                </a:ext>
              </a:extLst>
            </p:cNvPr>
            <p:cNvSpPr/>
            <p:nvPr/>
          </p:nvSpPr>
          <p:spPr>
            <a:xfrm>
              <a:off x="1038785" y="4180073"/>
              <a:ext cx="3961949" cy="217012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r"/>
              <a:r>
                <a:rPr lang="en-GB" spc="-1" dirty="0"/>
                <a:t>Worker Node Docker Containers</a:t>
              </a:r>
            </a:p>
            <a:p>
              <a:pPr algn="r"/>
              <a:endParaRPr lang="en-US" dirty="0"/>
            </a:p>
            <a:p>
              <a:pPr algn="r"/>
              <a:r>
                <a:rPr lang="en-US" dirty="0"/>
                <a:t>/pool/</a:t>
              </a:r>
              <a:r>
                <a:rPr lang="en-US" dirty="0" err="1"/>
                <a:t>xcache</a:t>
              </a:r>
              <a:r>
                <a:rPr lang="en-US" dirty="0"/>
                <a:t>/</a:t>
              </a:r>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118" name="Rounded Rectangle 117">
              <a:extLst>
                <a:ext uri="{FF2B5EF4-FFF2-40B4-BE49-F238E27FC236}">
                  <a16:creationId xmlns:a16="http://schemas.microsoft.com/office/drawing/2014/main" id="{E7E15CEB-0B1A-7D41-8308-7EA4A41A5E34}"/>
                </a:ext>
              </a:extLst>
            </p:cNvPr>
            <p:cNvSpPr/>
            <p:nvPr/>
          </p:nvSpPr>
          <p:spPr>
            <a:xfrm>
              <a:off x="3059796" y="5319592"/>
              <a:ext cx="1834737" cy="96048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124" name="CustomShape 5">
              <a:extLst>
                <a:ext uri="{FF2B5EF4-FFF2-40B4-BE49-F238E27FC236}">
                  <a16:creationId xmlns:a16="http://schemas.microsoft.com/office/drawing/2014/main" id="{99542F33-EAA5-AE45-B3D2-618C3A88BB00}"/>
                </a:ext>
              </a:extLst>
            </p:cNvPr>
            <p:cNvSpPr/>
            <p:nvPr/>
          </p:nvSpPr>
          <p:spPr>
            <a:xfrm>
              <a:off x="3198740" y="5994412"/>
              <a:ext cx="1571156" cy="22531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err="1">
                  <a:cs typeface="Arial" panose="020B0604020202020204" pitchFamily="34" charset="0"/>
                </a:rPr>
                <a:t>XRootD</a:t>
              </a:r>
              <a:r>
                <a:rPr lang="en-GB" sz="1400" spc="-1" dirty="0">
                  <a:cs typeface="Arial" panose="020B0604020202020204" pitchFamily="34" charset="0"/>
                </a:rPr>
                <a:t> client</a:t>
              </a:r>
              <a:endParaRPr sz="2000" dirty="0">
                <a:cs typeface="Arial" panose="020B0604020202020204" pitchFamily="34" charset="0"/>
              </a:endParaRPr>
            </a:p>
          </p:txBody>
        </p:sp>
        <p:sp>
          <p:nvSpPr>
            <p:cNvPr id="125" name="CustomShape 8">
              <a:extLst>
                <a:ext uri="{FF2B5EF4-FFF2-40B4-BE49-F238E27FC236}">
                  <a16:creationId xmlns:a16="http://schemas.microsoft.com/office/drawing/2014/main" id="{58148B50-B629-334C-8283-7BF936B60921}"/>
                </a:ext>
              </a:extLst>
            </p:cNvPr>
            <p:cNvSpPr/>
            <p:nvPr/>
          </p:nvSpPr>
          <p:spPr>
            <a:xfrm>
              <a:off x="3198740" y="5588986"/>
              <a:ext cx="1571154" cy="20726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126" name="TextBox 125">
              <a:extLst>
                <a:ext uri="{FF2B5EF4-FFF2-40B4-BE49-F238E27FC236}">
                  <a16:creationId xmlns:a16="http://schemas.microsoft.com/office/drawing/2014/main" id="{3426B5D4-FB3F-F241-A094-6EC417DADA2C}"/>
                </a:ext>
              </a:extLst>
            </p:cNvPr>
            <p:cNvSpPr txBox="1"/>
            <p:nvPr/>
          </p:nvSpPr>
          <p:spPr>
            <a:xfrm>
              <a:off x="3046027" y="5234173"/>
              <a:ext cx="966293" cy="363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cxnSp>
          <p:nvCxnSpPr>
            <p:cNvPr id="131" name="Curved Connector 130">
              <a:extLst>
                <a:ext uri="{FF2B5EF4-FFF2-40B4-BE49-F238E27FC236}">
                  <a16:creationId xmlns:a16="http://schemas.microsoft.com/office/drawing/2014/main" id="{65A76183-5385-0D4F-A93A-A65E32E3479B}"/>
                </a:ext>
              </a:extLst>
            </p:cNvPr>
            <p:cNvCxnSpPr>
              <a:stCxn id="124" idx="0"/>
              <a:endCxn id="125" idx="2"/>
            </p:cNvCxnSpPr>
            <p:nvPr/>
          </p:nvCxnSpPr>
          <p:spPr>
            <a:xfrm rot="16200000" flipV="1">
              <a:off x="3885240" y="5895333"/>
              <a:ext cx="19815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79099ED5-E030-3A44-ADC6-31C6D4EA01EF}"/>
                </a:ext>
              </a:extLst>
            </p:cNvPr>
            <p:cNvGrpSpPr/>
            <p:nvPr/>
          </p:nvGrpSpPr>
          <p:grpSpPr>
            <a:xfrm>
              <a:off x="1143000" y="5272274"/>
              <a:ext cx="1567011" cy="382044"/>
              <a:chOff x="1485900" y="5310374"/>
              <a:chExt cx="1567011" cy="382044"/>
            </a:xfrm>
          </p:grpSpPr>
          <p:sp>
            <p:nvSpPr>
              <p:cNvPr id="141" name="Rounded Rectangle 140">
                <a:extLst>
                  <a:ext uri="{FF2B5EF4-FFF2-40B4-BE49-F238E27FC236}">
                    <a16:creationId xmlns:a16="http://schemas.microsoft.com/office/drawing/2014/main" id="{FCAE1470-9B85-E242-8334-EF0EBC0DB0D9}"/>
                  </a:ext>
                </a:extLst>
              </p:cNvPr>
              <p:cNvSpPr/>
              <p:nvPr/>
            </p:nvSpPr>
            <p:spPr>
              <a:xfrm>
                <a:off x="1485900" y="5310374"/>
                <a:ext cx="1529600" cy="382044"/>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142" name="TextBox 141">
                <a:extLst>
                  <a:ext uri="{FF2B5EF4-FFF2-40B4-BE49-F238E27FC236}">
                    <a16:creationId xmlns:a16="http://schemas.microsoft.com/office/drawing/2014/main" id="{AE3F7864-BA05-AB4A-A919-6312CABCEC05}"/>
                  </a:ext>
                </a:extLst>
              </p:cNvPr>
              <p:cNvSpPr txBox="1"/>
              <p:nvPr/>
            </p:nvSpPr>
            <p:spPr>
              <a:xfrm>
                <a:off x="1590952" y="5332120"/>
                <a:ext cx="14619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GB" sz="1400" dirty="0" err="1">
                    <a:cs typeface="Arial" panose="020B0604020202020204" pitchFamily="34" charset="0"/>
                  </a:rPr>
                  <a:t>XRootD</a:t>
                </a:r>
                <a:r>
                  <a:rPr lang="en-GB" sz="1400" dirty="0">
                    <a:cs typeface="Arial" panose="020B0604020202020204" pitchFamily="34" charset="0"/>
                  </a:rPr>
                  <a:t> Gateway</a:t>
                </a:r>
                <a:endParaRPr lang="en-GB" sz="2000" dirty="0">
                  <a:cs typeface="Arial" panose="020B0604020202020204" pitchFamily="34" charset="0"/>
                  <a:sym typeface="Calibri"/>
                </a:endParaRPr>
              </a:p>
            </p:txBody>
          </p:sp>
        </p:grpSp>
        <p:cxnSp>
          <p:nvCxnSpPr>
            <p:cNvPr id="144" name="Curved Connector 143">
              <a:extLst>
                <a:ext uri="{FF2B5EF4-FFF2-40B4-BE49-F238E27FC236}">
                  <a16:creationId xmlns:a16="http://schemas.microsoft.com/office/drawing/2014/main" id="{111B2FBB-2934-114E-AE46-7A4CE037C960}"/>
                </a:ext>
              </a:extLst>
            </p:cNvPr>
            <p:cNvCxnSpPr>
              <a:cxnSpLocks/>
            </p:cNvCxnSpPr>
            <p:nvPr/>
          </p:nvCxnSpPr>
          <p:spPr>
            <a:xfrm flipV="1">
              <a:off x="346022" y="5461000"/>
              <a:ext cx="777391" cy="127986"/>
            </a:xfrm>
            <a:prstGeom prst="curvedConnector3">
              <a:avLst/>
            </a:prstGeom>
            <a:ln w="50800">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5FABDC7-75AF-3748-BA1D-B32C33437B82}"/>
                </a:ext>
              </a:extLst>
            </p:cNvPr>
            <p:cNvGrpSpPr/>
            <p:nvPr/>
          </p:nvGrpSpPr>
          <p:grpSpPr>
            <a:xfrm>
              <a:off x="1143000" y="5869174"/>
              <a:ext cx="1529601" cy="382044"/>
              <a:chOff x="1485900" y="5310374"/>
              <a:chExt cx="1529601" cy="382044"/>
            </a:xfrm>
          </p:grpSpPr>
          <p:sp>
            <p:nvSpPr>
              <p:cNvPr id="147" name="Rounded Rectangle 146">
                <a:extLst>
                  <a:ext uri="{FF2B5EF4-FFF2-40B4-BE49-F238E27FC236}">
                    <a16:creationId xmlns:a16="http://schemas.microsoft.com/office/drawing/2014/main" id="{4FB62AF4-14C3-0D42-8211-27986FED2245}"/>
                  </a:ext>
                </a:extLst>
              </p:cNvPr>
              <p:cNvSpPr/>
              <p:nvPr/>
            </p:nvSpPr>
            <p:spPr>
              <a:xfrm>
                <a:off x="1485900" y="5310374"/>
                <a:ext cx="1529600" cy="382044"/>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148" name="TextBox 147">
                <a:extLst>
                  <a:ext uri="{FF2B5EF4-FFF2-40B4-BE49-F238E27FC236}">
                    <a16:creationId xmlns:a16="http://schemas.microsoft.com/office/drawing/2014/main" id="{6B93E867-6DD7-CA40-91B2-DD1860AE8B74}"/>
                  </a:ext>
                </a:extLst>
              </p:cNvPr>
              <p:cNvSpPr txBox="1"/>
              <p:nvPr/>
            </p:nvSpPr>
            <p:spPr>
              <a:xfrm>
                <a:off x="1717953" y="5332120"/>
                <a:ext cx="129754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GB" sz="1400" dirty="0" err="1">
                    <a:cs typeface="Arial" panose="020B0604020202020204" pitchFamily="34" charset="0"/>
                  </a:rPr>
                  <a:t>XRootD</a:t>
                </a:r>
                <a:r>
                  <a:rPr lang="en-GB" sz="1400" dirty="0">
                    <a:cs typeface="Arial" panose="020B0604020202020204" pitchFamily="34" charset="0"/>
                  </a:rPr>
                  <a:t> Proxy</a:t>
                </a:r>
                <a:endParaRPr lang="en-GB" sz="2000" dirty="0">
                  <a:cs typeface="Arial" panose="020B0604020202020204" pitchFamily="34" charset="0"/>
                  <a:sym typeface="Calibri"/>
                </a:endParaRPr>
              </a:p>
            </p:txBody>
          </p:sp>
        </p:grpSp>
        <p:grpSp>
          <p:nvGrpSpPr>
            <p:cNvPr id="149" name="Group 148">
              <a:extLst>
                <a:ext uri="{FF2B5EF4-FFF2-40B4-BE49-F238E27FC236}">
                  <a16:creationId xmlns:a16="http://schemas.microsoft.com/office/drawing/2014/main" id="{19DB44E3-735D-0941-99C4-C5A8CE79444F}"/>
                </a:ext>
              </a:extLst>
            </p:cNvPr>
            <p:cNvGrpSpPr/>
            <p:nvPr/>
          </p:nvGrpSpPr>
          <p:grpSpPr>
            <a:xfrm>
              <a:off x="1155700" y="4649974"/>
              <a:ext cx="1529600" cy="382044"/>
              <a:chOff x="1485900" y="5310374"/>
              <a:chExt cx="1529600" cy="382044"/>
            </a:xfrm>
          </p:grpSpPr>
          <p:sp>
            <p:nvSpPr>
              <p:cNvPr id="150" name="Rounded Rectangle 149">
                <a:extLst>
                  <a:ext uri="{FF2B5EF4-FFF2-40B4-BE49-F238E27FC236}">
                    <a16:creationId xmlns:a16="http://schemas.microsoft.com/office/drawing/2014/main" id="{814A1C32-F5B2-9445-9D8A-36020036C802}"/>
                  </a:ext>
                </a:extLst>
              </p:cNvPr>
              <p:cNvSpPr/>
              <p:nvPr/>
            </p:nvSpPr>
            <p:spPr>
              <a:xfrm>
                <a:off x="1485900" y="5310374"/>
                <a:ext cx="1529600" cy="382044"/>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151" name="TextBox 150">
                <a:extLst>
                  <a:ext uri="{FF2B5EF4-FFF2-40B4-BE49-F238E27FC236}">
                    <a16:creationId xmlns:a16="http://schemas.microsoft.com/office/drawing/2014/main" id="{19C1E8E3-D608-F842-B69C-42C039083E0F}"/>
                  </a:ext>
                </a:extLst>
              </p:cNvPr>
              <p:cNvSpPr txBox="1"/>
              <p:nvPr/>
            </p:nvSpPr>
            <p:spPr>
              <a:xfrm>
                <a:off x="1540152" y="5332120"/>
                <a:ext cx="14619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GB" sz="1400" dirty="0" err="1">
                    <a:cs typeface="Arial" panose="020B0604020202020204" pitchFamily="34" charset="0"/>
                  </a:rPr>
                  <a:t>XRootD</a:t>
                </a:r>
                <a:r>
                  <a:rPr lang="en-GB" sz="1400" dirty="0">
                    <a:cs typeface="Arial" panose="020B0604020202020204" pitchFamily="34" charset="0"/>
                  </a:rPr>
                  <a:t> (manager)</a:t>
                </a:r>
                <a:endParaRPr lang="en-GB" sz="2000" dirty="0">
                  <a:cs typeface="Arial" panose="020B0604020202020204" pitchFamily="34" charset="0"/>
                  <a:sym typeface="Calibri"/>
                </a:endParaRPr>
              </a:p>
            </p:txBody>
          </p:sp>
        </p:grpSp>
        <p:cxnSp>
          <p:nvCxnSpPr>
            <p:cNvPr id="153" name="Curved Connector 152">
              <a:extLst>
                <a:ext uri="{FF2B5EF4-FFF2-40B4-BE49-F238E27FC236}">
                  <a16:creationId xmlns:a16="http://schemas.microsoft.com/office/drawing/2014/main" id="{B095AA13-B2C4-474E-A75D-771C736E97DD}"/>
                </a:ext>
              </a:extLst>
            </p:cNvPr>
            <p:cNvCxnSpPr>
              <a:cxnSpLocks/>
              <a:stCxn id="141" idx="2"/>
            </p:cNvCxnSpPr>
            <p:nvPr/>
          </p:nvCxnSpPr>
          <p:spPr>
            <a:xfrm rot="16200000" flipH="1">
              <a:off x="1792674" y="5769444"/>
              <a:ext cx="236602" cy="6350"/>
            </a:xfrm>
            <a:prstGeom prst="curvedConnector3">
              <a:avLst>
                <a:gd name="adj1" fmla="val 50000"/>
              </a:avLst>
            </a:prstGeom>
            <a:ln w="50800">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a:extLst>
                <a:ext uri="{FF2B5EF4-FFF2-40B4-BE49-F238E27FC236}">
                  <a16:creationId xmlns:a16="http://schemas.microsoft.com/office/drawing/2014/main" id="{9BBE89F0-AB5F-D148-A907-50C18FCABEB2}"/>
                </a:ext>
              </a:extLst>
            </p:cNvPr>
            <p:cNvCxnSpPr>
              <a:cxnSpLocks/>
            </p:cNvCxnSpPr>
            <p:nvPr/>
          </p:nvCxnSpPr>
          <p:spPr>
            <a:xfrm flipV="1">
              <a:off x="2672601" y="5874632"/>
              <a:ext cx="371814" cy="263942"/>
            </a:xfrm>
            <a:prstGeom prst="curvedConnector3">
              <a:avLst/>
            </a:prstGeom>
            <a:ln w="50800">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a:extLst>
                <a:ext uri="{FF2B5EF4-FFF2-40B4-BE49-F238E27FC236}">
                  <a16:creationId xmlns:a16="http://schemas.microsoft.com/office/drawing/2014/main" id="{FE7C58CF-22F6-5E4B-B568-75E55A24D3D5}"/>
                </a:ext>
              </a:extLst>
            </p:cNvPr>
            <p:cNvCxnSpPr>
              <a:stCxn id="150" idx="3"/>
              <a:endCxn id="142" idx="3"/>
            </p:cNvCxnSpPr>
            <p:nvPr/>
          </p:nvCxnSpPr>
          <p:spPr>
            <a:xfrm>
              <a:off x="2685300" y="4840996"/>
              <a:ext cx="24711" cy="622300"/>
            </a:xfrm>
            <a:prstGeom prst="curvedConnector3">
              <a:avLst>
                <a:gd name="adj1" fmla="val 10250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ounded Rectangle 172">
            <a:extLst>
              <a:ext uri="{FF2B5EF4-FFF2-40B4-BE49-F238E27FC236}">
                <a16:creationId xmlns:a16="http://schemas.microsoft.com/office/drawing/2014/main" id="{0A901DA3-2538-6C4B-A929-3CAB611FCAD3}"/>
              </a:ext>
            </a:extLst>
          </p:cNvPr>
          <p:cNvSpPr/>
          <p:nvPr/>
        </p:nvSpPr>
        <p:spPr>
          <a:xfrm>
            <a:off x="7251700" y="4787900"/>
            <a:ext cx="4191000" cy="14773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93AE6DDF-52A2-3045-A25B-38EC8B1961C1}"/>
              </a:ext>
            </a:extLst>
          </p:cNvPr>
          <p:cNvSpPr txBox="1"/>
          <p:nvPr/>
        </p:nvSpPr>
        <p:spPr>
          <a:xfrm>
            <a:off x="7264400" y="4787900"/>
            <a:ext cx="4191000" cy="1477328"/>
          </a:xfrm>
          <a:prstGeom prst="rect">
            <a:avLst/>
          </a:prstGeom>
          <a:noFill/>
        </p:spPr>
        <p:txBody>
          <a:bodyPr wrap="square" rtlCol="0">
            <a:spAutoFit/>
          </a:bodyPr>
          <a:lstStyle/>
          <a:p>
            <a:r>
              <a:rPr lang="en-US" dirty="0"/>
              <a:t>Tested different values of ‘cache—hint’</a:t>
            </a:r>
          </a:p>
          <a:p>
            <a:pPr marL="285750" indent="-285750">
              <a:buFont typeface="Arial" panose="020B0604020202020204" pitchFamily="34" charset="0"/>
              <a:buChar char="•"/>
            </a:pPr>
            <a:r>
              <a:rPr lang="en-US" dirty="0"/>
              <a:t>These affect the way data is transferred to and stored in the </a:t>
            </a:r>
            <a:r>
              <a:rPr lang="en-US" i="1" dirty="0"/>
              <a:t>job container</a:t>
            </a:r>
          </a:p>
          <a:p>
            <a:pPr marL="285750" indent="-285750">
              <a:buFont typeface="Arial" panose="020B0604020202020204" pitchFamily="34" charset="0"/>
              <a:buChar char="•"/>
            </a:pPr>
            <a:r>
              <a:rPr lang="en-US" dirty="0"/>
              <a:t>&lt;application-only&gt;, &lt;</a:t>
            </a:r>
            <a:r>
              <a:rPr lang="en-US" dirty="0">
                <a:solidFill>
                  <a:schemeClr val="accent1">
                    <a:lumMod val="75000"/>
                  </a:schemeClr>
                </a:solidFill>
              </a:rPr>
              <a:t>lazy-download</a:t>
            </a:r>
            <a:r>
              <a:rPr lang="en-US" dirty="0"/>
              <a:t>&gt;, &lt;storage-only&gt;, &lt;auto-detect&gt;</a:t>
            </a:r>
          </a:p>
        </p:txBody>
      </p:sp>
      <p:sp>
        <p:nvSpPr>
          <p:cNvPr id="174" name="TextBox 173">
            <a:extLst>
              <a:ext uri="{FF2B5EF4-FFF2-40B4-BE49-F238E27FC236}">
                <a16:creationId xmlns:a16="http://schemas.microsoft.com/office/drawing/2014/main" id="{285F6109-1D01-CF48-B9CA-4584BAB993A5}"/>
              </a:ext>
            </a:extLst>
          </p:cNvPr>
          <p:cNvSpPr txBox="1"/>
          <p:nvPr/>
        </p:nvSpPr>
        <p:spPr>
          <a:xfrm>
            <a:off x="7558246" y="2946400"/>
            <a:ext cx="2209800" cy="923330"/>
          </a:xfrm>
          <a:prstGeom prst="rect">
            <a:avLst/>
          </a:prstGeom>
          <a:noFill/>
        </p:spPr>
        <p:txBody>
          <a:bodyPr wrap="square" rtlCol="0">
            <a:spAutoFit/>
          </a:bodyPr>
          <a:lstStyle/>
          <a:p>
            <a:r>
              <a:rPr lang="en-US" dirty="0">
                <a:solidFill>
                  <a:schemeClr val="bg1"/>
                </a:solidFill>
              </a:rPr>
              <a:t>File is mounted on the WN in case of repeat reads</a:t>
            </a:r>
          </a:p>
        </p:txBody>
      </p:sp>
      <p:sp>
        <p:nvSpPr>
          <p:cNvPr id="175" name="TextBox 174">
            <a:extLst>
              <a:ext uri="{FF2B5EF4-FFF2-40B4-BE49-F238E27FC236}">
                <a16:creationId xmlns:a16="http://schemas.microsoft.com/office/drawing/2014/main" id="{36F4962A-1848-7A42-AE30-36CF79AE728A}"/>
              </a:ext>
            </a:extLst>
          </p:cNvPr>
          <p:cNvSpPr txBox="1"/>
          <p:nvPr/>
        </p:nvSpPr>
        <p:spPr>
          <a:xfrm>
            <a:off x="9896792" y="2946400"/>
            <a:ext cx="1865153" cy="923330"/>
          </a:xfrm>
          <a:prstGeom prst="rect">
            <a:avLst/>
          </a:prstGeom>
          <a:noFill/>
        </p:spPr>
        <p:txBody>
          <a:bodyPr wrap="square" rtlCol="0">
            <a:spAutoFit/>
          </a:bodyPr>
          <a:lstStyle/>
          <a:p>
            <a:r>
              <a:rPr lang="en-US" dirty="0">
                <a:solidFill>
                  <a:schemeClr val="bg1"/>
                </a:solidFill>
              </a:rPr>
              <a:t>Job received data through </a:t>
            </a:r>
            <a:r>
              <a:rPr lang="en-US" dirty="0" err="1">
                <a:solidFill>
                  <a:schemeClr val="bg1"/>
                </a:solidFill>
              </a:rPr>
              <a:t>XRootD</a:t>
            </a:r>
            <a:r>
              <a:rPr lang="en-US" dirty="0">
                <a:solidFill>
                  <a:schemeClr val="bg1"/>
                </a:solidFill>
              </a:rPr>
              <a:t> client</a:t>
            </a:r>
          </a:p>
        </p:txBody>
      </p:sp>
      <p:cxnSp>
        <p:nvCxnSpPr>
          <p:cNvPr id="83" name="Curved Connector 82">
            <a:extLst>
              <a:ext uri="{FF2B5EF4-FFF2-40B4-BE49-F238E27FC236}">
                <a16:creationId xmlns:a16="http://schemas.microsoft.com/office/drawing/2014/main" id="{A7A8AB52-9FEB-E449-8424-1CC4A3D4D374}"/>
              </a:ext>
            </a:extLst>
          </p:cNvPr>
          <p:cNvCxnSpPr>
            <a:cxnSpLocks/>
          </p:cNvCxnSpPr>
          <p:nvPr/>
        </p:nvCxnSpPr>
        <p:spPr>
          <a:xfrm rot="5400000">
            <a:off x="3956712" y="5646416"/>
            <a:ext cx="766275" cy="263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336788C-86DE-E346-864B-B0057B2583AD}"/>
              </a:ext>
            </a:extLst>
          </p:cNvPr>
          <p:cNvSpPr txBox="1"/>
          <p:nvPr/>
        </p:nvSpPr>
        <p:spPr>
          <a:xfrm>
            <a:off x="2704946" y="2743842"/>
            <a:ext cx="2243972" cy="1200329"/>
          </a:xfrm>
          <a:prstGeom prst="rect">
            <a:avLst/>
          </a:prstGeom>
          <a:noFill/>
        </p:spPr>
        <p:txBody>
          <a:bodyPr wrap="square" rtlCol="0">
            <a:spAutoFit/>
          </a:bodyPr>
          <a:lstStyle/>
          <a:p>
            <a:r>
              <a:rPr lang="en-US" dirty="0">
                <a:solidFill>
                  <a:schemeClr val="bg1"/>
                </a:solidFill>
              </a:rPr>
              <a:t>Stripes are concatenated to form the ‘file’, depending on requirement</a:t>
            </a:r>
          </a:p>
        </p:txBody>
      </p:sp>
      <p:sp>
        <p:nvSpPr>
          <p:cNvPr id="95" name="Rectangle 94">
            <a:extLst>
              <a:ext uri="{FF2B5EF4-FFF2-40B4-BE49-F238E27FC236}">
                <a16:creationId xmlns:a16="http://schemas.microsoft.com/office/drawing/2014/main" id="{29BF7B58-4DA1-F143-80E2-05DDBAC702BA}"/>
              </a:ext>
            </a:extLst>
          </p:cNvPr>
          <p:cNvSpPr/>
          <p:nvPr/>
        </p:nvSpPr>
        <p:spPr>
          <a:xfrm>
            <a:off x="5469016" y="1764949"/>
            <a:ext cx="1410688" cy="84837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TextBox 2">
            <a:extLst>
              <a:ext uri="{FF2B5EF4-FFF2-40B4-BE49-F238E27FC236}">
                <a16:creationId xmlns:a16="http://schemas.microsoft.com/office/drawing/2014/main" id="{7EA21968-33C9-AD4A-88DD-2793FFDEE6F4}"/>
              </a:ext>
            </a:extLst>
          </p:cNvPr>
          <p:cNvSpPr txBox="1"/>
          <p:nvPr/>
        </p:nvSpPr>
        <p:spPr>
          <a:xfrm>
            <a:off x="5854700" y="1963109"/>
            <a:ext cx="784365" cy="369332"/>
          </a:xfrm>
          <a:prstGeom prst="rect">
            <a:avLst/>
          </a:prstGeom>
          <a:noFill/>
        </p:spPr>
        <p:txBody>
          <a:bodyPr wrap="square" rtlCol="0">
            <a:spAutoFit/>
          </a:bodyPr>
          <a:lstStyle/>
          <a:p>
            <a:r>
              <a:rPr lang="en-US" dirty="0"/>
              <a:t>.root</a:t>
            </a:r>
          </a:p>
        </p:txBody>
      </p:sp>
      <p:sp>
        <p:nvSpPr>
          <p:cNvPr id="4" name="TextBox 3">
            <a:extLst>
              <a:ext uri="{FF2B5EF4-FFF2-40B4-BE49-F238E27FC236}">
                <a16:creationId xmlns:a16="http://schemas.microsoft.com/office/drawing/2014/main" id="{CCDE0804-B491-9540-BA59-4C15E4310023}"/>
              </a:ext>
            </a:extLst>
          </p:cNvPr>
          <p:cNvSpPr txBox="1"/>
          <p:nvPr/>
        </p:nvSpPr>
        <p:spPr>
          <a:xfrm>
            <a:off x="7700852" y="1358487"/>
            <a:ext cx="2209800" cy="369332"/>
          </a:xfrm>
          <a:prstGeom prst="rect">
            <a:avLst/>
          </a:prstGeom>
          <a:noFill/>
        </p:spPr>
        <p:txBody>
          <a:bodyPr wrap="square" rtlCol="0">
            <a:spAutoFit/>
          </a:bodyPr>
          <a:lstStyle/>
          <a:p>
            <a:r>
              <a:rPr lang="en-US" dirty="0"/>
              <a:t>Worker node (WN)</a:t>
            </a:r>
          </a:p>
        </p:txBody>
      </p:sp>
    </p:spTree>
    <p:extLst>
      <p:ext uri="{BB962C8B-B14F-4D97-AF65-F5344CB8AC3E}">
        <p14:creationId xmlns:p14="http://schemas.microsoft.com/office/powerpoint/2010/main" val="5928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cache-hint</a:t>
            </a:r>
          </a:p>
        </p:txBody>
      </p:sp>
      <p:sp>
        <p:nvSpPr>
          <p:cNvPr id="3" name="Subtitle 2">
            <a:extLst>
              <a:ext uri="{FF2B5EF4-FFF2-40B4-BE49-F238E27FC236}">
                <a16:creationId xmlns:a16="http://schemas.microsoft.com/office/drawing/2014/main" id="{0EFC980B-D82E-D94F-B05B-798D646E3393}"/>
              </a:ext>
            </a:extLst>
          </p:cNvPr>
          <p:cNvSpPr>
            <a:spLocks noGrp="1"/>
          </p:cNvSpPr>
          <p:nvPr>
            <p:ph sz="half" idx="1"/>
          </p:nvPr>
        </p:nvSpPr>
        <p:spPr/>
        <p:txBody>
          <a:bodyPr>
            <a:normAutofit/>
          </a:bodyPr>
          <a:lstStyle/>
          <a:p>
            <a:r>
              <a:rPr lang="en-GB" dirty="0">
                <a:solidFill>
                  <a:schemeClr val="bg1"/>
                </a:solidFill>
              </a:rPr>
              <a:t>Analysis job – making </a:t>
            </a:r>
            <a:r>
              <a:rPr lang="en-GB" dirty="0" err="1">
                <a:solidFill>
                  <a:schemeClr val="bg1"/>
                </a:solidFill>
              </a:rPr>
              <a:t>NTuple</a:t>
            </a:r>
            <a:r>
              <a:rPr lang="en-GB" dirty="0">
                <a:solidFill>
                  <a:schemeClr val="bg1"/>
                </a:solidFill>
              </a:rPr>
              <a:t> from 4 .root files with total size ~9 GB.</a:t>
            </a:r>
          </a:p>
          <a:p>
            <a:r>
              <a:rPr lang="en-GB" dirty="0">
                <a:solidFill>
                  <a:schemeClr val="bg1"/>
                </a:solidFill>
              </a:rPr>
              <a:t>~10 tests for each cache-hint value.</a:t>
            </a:r>
          </a:p>
          <a:p>
            <a:endParaRPr lang="en-GB" dirty="0">
              <a:solidFill>
                <a:schemeClr val="bg1"/>
              </a:solidFill>
            </a:endParaRPr>
          </a:p>
        </p:txBody>
      </p:sp>
    </p:spTree>
    <p:extLst>
      <p:ext uri="{BB962C8B-B14F-4D97-AF65-F5344CB8AC3E}">
        <p14:creationId xmlns:p14="http://schemas.microsoft.com/office/powerpoint/2010/main" val="195828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cache-hint</a:t>
            </a:r>
          </a:p>
        </p:txBody>
      </p:sp>
      <p:sp>
        <p:nvSpPr>
          <p:cNvPr id="3" name="Subtitle 2">
            <a:extLst>
              <a:ext uri="{FF2B5EF4-FFF2-40B4-BE49-F238E27FC236}">
                <a16:creationId xmlns:a16="http://schemas.microsoft.com/office/drawing/2014/main" id="{0EFC980B-D82E-D94F-B05B-798D646E3393}"/>
              </a:ext>
            </a:extLst>
          </p:cNvPr>
          <p:cNvSpPr>
            <a:spLocks noGrp="1"/>
          </p:cNvSpPr>
          <p:nvPr>
            <p:ph sz="half" idx="1"/>
          </p:nvPr>
        </p:nvSpPr>
        <p:spPr/>
        <p:txBody>
          <a:bodyPr>
            <a:normAutofit lnSpcReduction="10000"/>
          </a:bodyPr>
          <a:lstStyle/>
          <a:p>
            <a:r>
              <a:rPr lang="en-GB" dirty="0">
                <a:solidFill>
                  <a:schemeClr val="bg1"/>
                </a:solidFill>
              </a:rPr>
              <a:t>~10 tests for each cache-hint value.</a:t>
            </a:r>
          </a:p>
          <a:p>
            <a:r>
              <a:rPr lang="en-GB" dirty="0">
                <a:solidFill>
                  <a:schemeClr val="bg1"/>
                </a:solidFill>
              </a:rPr>
              <a:t>Analysis job – making </a:t>
            </a:r>
            <a:r>
              <a:rPr lang="en-GB" dirty="0" err="1">
                <a:solidFill>
                  <a:schemeClr val="bg1"/>
                </a:solidFill>
              </a:rPr>
              <a:t>NTuple</a:t>
            </a:r>
            <a:r>
              <a:rPr lang="en-GB" dirty="0">
                <a:solidFill>
                  <a:schemeClr val="bg1"/>
                </a:solidFill>
              </a:rPr>
              <a:t> from 4 .root files with total size ~9 GB.</a:t>
            </a:r>
          </a:p>
          <a:p>
            <a:endParaRPr lang="en-GB" dirty="0">
              <a:solidFill>
                <a:schemeClr val="bg1"/>
              </a:solidFill>
            </a:endParaRPr>
          </a:p>
        </p:txBody>
      </p:sp>
      <p:sp>
        <p:nvSpPr>
          <p:cNvPr id="9" name="Content Placeholder 8">
            <a:extLst>
              <a:ext uri="{FF2B5EF4-FFF2-40B4-BE49-F238E27FC236}">
                <a16:creationId xmlns:a16="http://schemas.microsoft.com/office/drawing/2014/main" id="{B19A646E-B089-DA4A-9E39-6F39F9314464}"/>
              </a:ext>
            </a:extLst>
          </p:cNvPr>
          <p:cNvSpPr>
            <a:spLocks noGrp="1"/>
          </p:cNvSpPr>
          <p:nvPr>
            <p:ph sz="half" idx="2"/>
          </p:nvPr>
        </p:nvSpPr>
        <p:spPr>
          <a:xfrm>
            <a:off x="6451600" y="1485900"/>
            <a:ext cx="5181600" cy="5232400"/>
          </a:xfrm>
        </p:spPr>
        <p:txBody>
          <a:bodyPr>
            <a:normAutofit lnSpcReduction="10000"/>
          </a:bodyPr>
          <a:lstStyle/>
          <a:p>
            <a:r>
              <a:rPr lang="en-US" dirty="0">
                <a:solidFill>
                  <a:schemeClr val="bg1"/>
                </a:solidFill>
              </a:rPr>
              <a:t>Fairly tight distributions.</a:t>
            </a:r>
          </a:p>
          <a:p>
            <a:r>
              <a:rPr lang="en-US" dirty="0">
                <a:solidFill>
                  <a:schemeClr val="bg1"/>
                </a:solidFill>
              </a:rPr>
              <a:t>‘User’ time very similar for all tests except slightly greater for Storage-only.</a:t>
            </a:r>
          </a:p>
          <a:p>
            <a:r>
              <a:rPr lang="en-US" dirty="0">
                <a:solidFill>
                  <a:schemeClr val="bg1"/>
                </a:solidFill>
              </a:rPr>
              <a:t>Auto-detect appears to choose Application-only.</a:t>
            </a:r>
          </a:p>
          <a:p>
            <a:r>
              <a:rPr lang="en-US" dirty="0">
                <a:solidFill>
                  <a:schemeClr val="bg1"/>
                </a:solidFill>
              </a:rPr>
              <a:t>Lazy-download (used currently at RAL) is slowest.</a:t>
            </a:r>
          </a:p>
          <a:p>
            <a:r>
              <a:rPr lang="en-US" dirty="0">
                <a:solidFill>
                  <a:schemeClr val="bg1"/>
                </a:solidFill>
              </a:rPr>
              <a:t>However…this is one job (type).</a:t>
            </a:r>
          </a:p>
          <a:p>
            <a:r>
              <a:rPr lang="en-US" dirty="0">
                <a:solidFill>
                  <a:schemeClr val="bg1"/>
                </a:solidFill>
              </a:rPr>
              <a:t>What about when multiple jobs running simultaneously?</a:t>
            </a:r>
          </a:p>
          <a:p>
            <a:r>
              <a:rPr lang="en-US" dirty="0">
                <a:solidFill>
                  <a:schemeClr val="bg1"/>
                </a:solidFill>
              </a:rPr>
              <a:t>Reliability is a concern.</a:t>
            </a:r>
          </a:p>
        </p:txBody>
      </p:sp>
      <p:graphicFrame>
        <p:nvGraphicFramePr>
          <p:cNvPr id="5" name="Table 4">
            <a:extLst>
              <a:ext uri="{FF2B5EF4-FFF2-40B4-BE49-F238E27FC236}">
                <a16:creationId xmlns:a16="http://schemas.microsoft.com/office/drawing/2014/main" id="{DA932663-CA24-0F40-A91A-83C87ED52118}"/>
              </a:ext>
            </a:extLst>
          </p:cNvPr>
          <p:cNvGraphicFramePr>
            <a:graphicFrameLocks noGrp="1"/>
          </p:cNvGraphicFramePr>
          <p:nvPr>
            <p:extLst/>
          </p:nvPr>
        </p:nvGraphicFramePr>
        <p:xfrm>
          <a:off x="241301" y="4001294"/>
          <a:ext cx="6007099" cy="2377440"/>
        </p:xfrm>
        <a:graphic>
          <a:graphicData uri="http://schemas.openxmlformats.org/drawingml/2006/table">
            <a:tbl>
              <a:tblPr firstRow="1" bandRow="1">
                <a:tableStyleId>{5C22544A-7EE6-4342-B048-85BDC9FD1C3A}</a:tableStyleId>
              </a:tblPr>
              <a:tblGrid>
                <a:gridCol w="1701798">
                  <a:extLst>
                    <a:ext uri="{9D8B030D-6E8A-4147-A177-3AD203B41FA5}">
                      <a16:colId xmlns:a16="http://schemas.microsoft.com/office/drawing/2014/main" val="2369753398"/>
                    </a:ext>
                  </a:extLst>
                </a:gridCol>
                <a:gridCol w="1333500">
                  <a:extLst>
                    <a:ext uri="{9D8B030D-6E8A-4147-A177-3AD203B41FA5}">
                      <a16:colId xmlns:a16="http://schemas.microsoft.com/office/drawing/2014/main" val="3379246290"/>
                    </a:ext>
                  </a:extLst>
                </a:gridCol>
                <a:gridCol w="1266167">
                  <a:extLst>
                    <a:ext uri="{9D8B030D-6E8A-4147-A177-3AD203B41FA5}">
                      <a16:colId xmlns:a16="http://schemas.microsoft.com/office/drawing/2014/main" val="4059572584"/>
                    </a:ext>
                  </a:extLst>
                </a:gridCol>
                <a:gridCol w="1705634">
                  <a:extLst>
                    <a:ext uri="{9D8B030D-6E8A-4147-A177-3AD203B41FA5}">
                      <a16:colId xmlns:a16="http://schemas.microsoft.com/office/drawing/2014/main" val="507325572"/>
                    </a:ext>
                  </a:extLst>
                </a:gridCol>
              </a:tblGrid>
              <a:tr h="760083">
                <a:tc>
                  <a:txBody>
                    <a:bodyPr/>
                    <a:lstStyle/>
                    <a:p>
                      <a:r>
                        <a:rPr lang="en-US" dirty="0"/>
                        <a:t>Cache-hint</a:t>
                      </a:r>
                    </a:p>
                  </a:txBody>
                  <a:tcPr/>
                </a:tc>
                <a:tc>
                  <a:txBody>
                    <a:bodyPr/>
                    <a:lstStyle/>
                    <a:p>
                      <a:r>
                        <a:rPr lang="en-US" dirty="0"/>
                        <a:t>Mean total (</a:t>
                      </a:r>
                      <a:r>
                        <a:rPr lang="en-US" dirty="0" err="1"/>
                        <a:t>min:sec</a:t>
                      </a:r>
                      <a:r>
                        <a:rPr lang="en-US" dirty="0"/>
                        <a:t>)</a:t>
                      </a:r>
                    </a:p>
                  </a:txBody>
                  <a:tcPr/>
                </a:tc>
                <a:tc>
                  <a:txBody>
                    <a:bodyPr/>
                    <a:lstStyle/>
                    <a:p>
                      <a:r>
                        <a:rPr lang="en-US" dirty="0"/>
                        <a:t>Highest - lowest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err="1">
                          <a:solidFill>
                            <a:schemeClr val="lt1"/>
                          </a:solidFill>
                          <a:effectLst/>
                          <a:latin typeface="+mn-lt"/>
                          <a:ea typeface="+mn-ea"/>
                          <a:cs typeface="+mn-cs"/>
                        </a:rPr>
                        <a:t>NetworkInputMb</a:t>
                      </a:r>
                      <a:endParaRPr lang="en-GB" sz="1800" b="1" kern="1200" dirty="0">
                        <a:solidFill>
                          <a:schemeClr val="lt1"/>
                        </a:solidFill>
                        <a:effectLst/>
                        <a:latin typeface="+mn-lt"/>
                        <a:ea typeface="+mn-ea"/>
                        <a:cs typeface="+mn-cs"/>
                      </a:endParaRPr>
                    </a:p>
                    <a:p>
                      <a:endParaRPr lang="en-US" dirty="0"/>
                    </a:p>
                  </a:txBody>
                  <a:tcPr/>
                </a:tc>
                <a:extLst>
                  <a:ext uri="{0D108BD9-81ED-4DB2-BD59-A6C34878D82A}">
                    <a16:rowId xmlns:a16="http://schemas.microsoft.com/office/drawing/2014/main" val="4192069582"/>
                  </a:ext>
                </a:extLst>
              </a:tr>
              <a:tr h="308256">
                <a:tc>
                  <a:txBody>
                    <a:bodyPr/>
                    <a:lstStyle/>
                    <a:p>
                      <a:r>
                        <a:rPr lang="en-US" dirty="0"/>
                        <a:t>Application-only</a:t>
                      </a:r>
                    </a:p>
                  </a:txBody>
                  <a:tcPr/>
                </a:tc>
                <a:tc>
                  <a:txBody>
                    <a:bodyPr/>
                    <a:lstStyle/>
                    <a:p>
                      <a:r>
                        <a:rPr lang="en-US" dirty="0"/>
                        <a:t>32:11</a:t>
                      </a:r>
                    </a:p>
                  </a:txBody>
                  <a:tcPr/>
                </a:tc>
                <a:tc>
                  <a:txBody>
                    <a:bodyPr/>
                    <a:lstStyle/>
                    <a:p>
                      <a:r>
                        <a:rPr lang="en-US" dirty="0"/>
                        <a:t>1:45</a:t>
                      </a:r>
                    </a:p>
                  </a:txBody>
                  <a:tcPr/>
                </a:tc>
                <a:tc>
                  <a:txBody>
                    <a:bodyPr/>
                    <a:lstStyle/>
                    <a:p>
                      <a:r>
                        <a:rPr lang="en-US" dirty="0"/>
                        <a:t>~6900</a:t>
                      </a:r>
                    </a:p>
                  </a:txBody>
                  <a:tcPr/>
                </a:tc>
                <a:extLst>
                  <a:ext uri="{0D108BD9-81ED-4DB2-BD59-A6C34878D82A}">
                    <a16:rowId xmlns:a16="http://schemas.microsoft.com/office/drawing/2014/main" val="1262989427"/>
                  </a:ext>
                </a:extLst>
              </a:tr>
              <a:tr h="308256">
                <a:tc>
                  <a:txBody>
                    <a:bodyPr/>
                    <a:lstStyle/>
                    <a:p>
                      <a:r>
                        <a:rPr lang="en-US" dirty="0"/>
                        <a:t>Lazy-download</a:t>
                      </a:r>
                    </a:p>
                  </a:txBody>
                  <a:tcPr/>
                </a:tc>
                <a:tc>
                  <a:txBody>
                    <a:bodyPr/>
                    <a:lstStyle/>
                    <a:p>
                      <a:r>
                        <a:rPr lang="en-US" dirty="0"/>
                        <a:t>36:04</a:t>
                      </a:r>
                    </a:p>
                  </a:txBody>
                  <a:tcPr/>
                </a:tc>
                <a:tc>
                  <a:txBody>
                    <a:bodyPr/>
                    <a:lstStyle/>
                    <a:p>
                      <a:r>
                        <a:rPr lang="en-US" dirty="0"/>
                        <a:t>1:25</a:t>
                      </a:r>
                    </a:p>
                  </a:txBody>
                  <a:tcPr/>
                </a:tc>
                <a:tc>
                  <a:txBody>
                    <a:bodyPr/>
                    <a:lstStyle/>
                    <a:p>
                      <a:r>
                        <a:rPr lang="en-US" dirty="0"/>
                        <a:t>9173</a:t>
                      </a:r>
                    </a:p>
                  </a:txBody>
                  <a:tcPr/>
                </a:tc>
                <a:extLst>
                  <a:ext uri="{0D108BD9-81ED-4DB2-BD59-A6C34878D82A}">
                    <a16:rowId xmlns:a16="http://schemas.microsoft.com/office/drawing/2014/main" val="1782631950"/>
                  </a:ext>
                </a:extLst>
              </a:tr>
              <a:tr h="308256">
                <a:tc>
                  <a:txBody>
                    <a:bodyPr/>
                    <a:lstStyle/>
                    <a:p>
                      <a:r>
                        <a:rPr lang="en-US" dirty="0"/>
                        <a:t>Storage-only</a:t>
                      </a:r>
                    </a:p>
                  </a:txBody>
                  <a:tcPr/>
                </a:tc>
                <a:tc>
                  <a:txBody>
                    <a:bodyPr/>
                    <a:lstStyle/>
                    <a:p>
                      <a:r>
                        <a:rPr lang="en-US" dirty="0"/>
                        <a:t>35:15</a:t>
                      </a:r>
                    </a:p>
                  </a:txBody>
                  <a:tcPr/>
                </a:tc>
                <a:tc>
                  <a:txBody>
                    <a:bodyPr/>
                    <a:lstStyle/>
                    <a:p>
                      <a:r>
                        <a:rPr lang="en-US" dirty="0"/>
                        <a:t>1:46</a:t>
                      </a:r>
                    </a:p>
                  </a:txBody>
                  <a:tcPr/>
                </a:tc>
                <a:tc>
                  <a:txBody>
                    <a:bodyPr/>
                    <a:lstStyle/>
                    <a:p>
                      <a:r>
                        <a:rPr lang="en-US" dirty="0"/>
                        <a:t>~6680</a:t>
                      </a:r>
                    </a:p>
                  </a:txBody>
                  <a:tcPr/>
                </a:tc>
                <a:extLst>
                  <a:ext uri="{0D108BD9-81ED-4DB2-BD59-A6C34878D82A}">
                    <a16:rowId xmlns:a16="http://schemas.microsoft.com/office/drawing/2014/main" val="682213722"/>
                  </a:ext>
                </a:extLst>
              </a:tr>
              <a:tr h="308256">
                <a:tc>
                  <a:txBody>
                    <a:bodyPr/>
                    <a:lstStyle/>
                    <a:p>
                      <a:r>
                        <a:rPr lang="en-US" dirty="0"/>
                        <a:t>Auto-detect</a:t>
                      </a:r>
                    </a:p>
                  </a:txBody>
                  <a:tcPr/>
                </a:tc>
                <a:tc>
                  <a:txBody>
                    <a:bodyPr/>
                    <a:lstStyle/>
                    <a:p>
                      <a:r>
                        <a:rPr lang="en-US" dirty="0"/>
                        <a:t>32:13</a:t>
                      </a:r>
                    </a:p>
                  </a:txBody>
                  <a:tcPr/>
                </a:tc>
                <a:tc>
                  <a:txBody>
                    <a:bodyPr/>
                    <a:lstStyle/>
                    <a:p>
                      <a:r>
                        <a:rPr lang="en-US" dirty="0"/>
                        <a:t>1:47</a:t>
                      </a:r>
                    </a:p>
                  </a:txBody>
                  <a:tcPr/>
                </a:tc>
                <a:tc>
                  <a:txBody>
                    <a:bodyPr/>
                    <a:lstStyle/>
                    <a:p>
                      <a:r>
                        <a:rPr lang="en-US" dirty="0"/>
                        <a:t>~6900</a:t>
                      </a:r>
                    </a:p>
                  </a:txBody>
                  <a:tcPr/>
                </a:tc>
                <a:extLst>
                  <a:ext uri="{0D108BD9-81ED-4DB2-BD59-A6C34878D82A}">
                    <a16:rowId xmlns:a16="http://schemas.microsoft.com/office/drawing/2014/main" val="2234400025"/>
                  </a:ext>
                </a:extLst>
              </a:tr>
            </a:tbl>
          </a:graphicData>
        </a:graphic>
      </p:graphicFrame>
    </p:spTree>
    <p:extLst>
      <p:ext uri="{BB962C8B-B14F-4D97-AF65-F5344CB8AC3E}">
        <p14:creationId xmlns:p14="http://schemas.microsoft.com/office/powerpoint/2010/main" val="310804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err="1">
                <a:solidFill>
                  <a:schemeClr val="bg1"/>
                </a:solidFill>
              </a:rPr>
              <a:t>XRootD</a:t>
            </a:r>
            <a:r>
              <a:rPr lang="en-US" dirty="0">
                <a:solidFill>
                  <a:schemeClr val="bg1"/>
                </a:solidFill>
              </a:rPr>
              <a:t> Third Party Copy (TPC)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As Echo is an object store, the path name has to be specified exactly</a:t>
            </a:r>
          </a:p>
          <a:p>
            <a:r>
              <a:rPr lang="en-US" dirty="0">
                <a:solidFill>
                  <a:schemeClr val="bg1"/>
                </a:solidFill>
              </a:rPr>
              <a:t>For example, if this ‘path’ was used to write or read </a:t>
            </a:r>
          </a:p>
          <a:p>
            <a:pPr lvl="1"/>
            <a:r>
              <a:rPr lang="en-GB" dirty="0">
                <a:solidFill>
                  <a:srgbClr val="FFFF00"/>
                </a:solidFill>
              </a:rPr>
              <a:t>root://xrootd.echo.stfc.ac.uk:1094</a:t>
            </a:r>
            <a:r>
              <a:rPr lang="en-GB" dirty="0">
                <a:solidFill>
                  <a:srgbClr val="C00000"/>
                </a:solidFill>
              </a:rPr>
              <a:t>/</a:t>
            </a:r>
            <a:r>
              <a:rPr lang="en-GB" dirty="0">
                <a:solidFill>
                  <a:srgbClr val="FFFF00"/>
                </a:solidFill>
              </a:rPr>
              <a:t>dteam:test1/testKaty1</a:t>
            </a:r>
          </a:p>
          <a:p>
            <a:r>
              <a:rPr lang="en-GB" dirty="0" err="1">
                <a:solidFill>
                  <a:schemeClr val="bg1"/>
                </a:solidFill>
              </a:rPr>
              <a:t>XRootD</a:t>
            </a:r>
            <a:r>
              <a:rPr lang="en-GB" dirty="0">
                <a:solidFill>
                  <a:schemeClr val="bg1"/>
                </a:solidFill>
              </a:rPr>
              <a:t> can replace the slash with a double slash</a:t>
            </a:r>
          </a:p>
          <a:p>
            <a:pPr lvl="1"/>
            <a:r>
              <a:rPr lang="en-GB" dirty="0">
                <a:solidFill>
                  <a:srgbClr val="FFFF00"/>
                </a:solidFill>
              </a:rPr>
              <a:t>root://xrootd.echo.stfc.ac.uk:1094</a:t>
            </a:r>
            <a:r>
              <a:rPr lang="en-GB" dirty="0">
                <a:solidFill>
                  <a:srgbClr val="C00000"/>
                </a:solidFill>
              </a:rPr>
              <a:t>//</a:t>
            </a:r>
            <a:r>
              <a:rPr lang="en-GB" dirty="0">
                <a:solidFill>
                  <a:srgbClr val="FFFF00"/>
                </a:solidFill>
              </a:rPr>
              <a:t>dteam:test1/testKaty1</a:t>
            </a:r>
          </a:p>
          <a:p>
            <a:r>
              <a:rPr lang="en-US" dirty="0">
                <a:solidFill>
                  <a:schemeClr val="bg1"/>
                </a:solidFill>
              </a:rPr>
              <a:t>To accept either path, and not rely on other sites to provide only pathnames with single slashes, a workaround was applied at RAL</a:t>
            </a:r>
          </a:p>
          <a:p>
            <a:pPr lvl="1"/>
            <a:r>
              <a:rPr lang="en-US" dirty="0">
                <a:solidFill>
                  <a:schemeClr val="bg1"/>
                </a:solidFill>
              </a:rPr>
              <a:t>Define additional paths with extra slashes in the </a:t>
            </a:r>
            <a:r>
              <a:rPr lang="en-US" dirty="0" err="1">
                <a:solidFill>
                  <a:schemeClr val="bg1"/>
                </a:solidFill>
              </a:rPr>
              <a:t>authdb</a:t>
            </a:r>
            <a:r>
              <a:rPr lang="en-US" dirty="0">
                <a:solidFill>
                  <a:schemeClr val="bg1"/>
                </a:solidFill>
              </a:rPr>
              <a:t> and then translate them back in the TFC (Trivial File Catalogue)</a:t>
            </a:r>
            <a:endParaRPr lang="en-GB" dirty="0"/>
          </a:p>
        </p:txBody>
      </p:sp>
      <p:sp>
        <p:nvSpPr>
          <p:cNvPr id="4" name="TextBox 3">
            <a:extLst>
              <a:ext uri="{FF2B5EF4-FFF2-40B4-BE49-F238E27FC236}">
                <a16:creationId xmlns:a16="http://schemas.microsoft.com/office/drawing/2014/main" id="{DCAEBBB0-1FC4-0641-8753-5D1C29653EDA}"/>
              </a:ext>
            </a:extLst>
          </p:cNvPr>
          <p:cNvSpPr txBox="1"/>
          <p:nvPr/>
        </p:nvSpPr>
        <p:spPr>
          <a:xfrm>
            <a:off x="9811265" y="3002692"/>
            <a:ext cx="2150076" cy="646331"/>
          </a:xfrm>
          <a:prstGeom prst="rect">
            <a:avLst/>
          </a:prstGeom>
          <a:noFill/>
        </p:spPr>
        <p:txBody>
          <a:bodyPr wrap="square" rtlCol="0">
            <a:spAutoFit/>
          </a:bodyPr>
          <a:lstStyle/>
          <a:p>
            <a:r>
              <a:rPr lang="en-US" dirty="0">
                <a:solidFill>
                  <a:schemeClr val="bg1"/>
                </a:solidFill>
              </a:rPr>
              <a:t>Two different object names in Echo</a:t>
            </a:r>
          </a:p>
        </p:txBody>
      </p:sp>
      <p:cxnSp>
        <p:nvCxnSpPr>
          <p:cNvPr id="6" name="Straight Arrow Connector 5">
            <a:extLst>
              <a:ext uri="{FF2B5EF4-FFF2-40B4-BE49-F238E27FC236}">
                <a16:creationId xmlns:a16="http://schemas.microsoft.com/office/drawing/2014/main" id="{68136FE6-BE86-6A45-9AC2-3C61F0EF71CC}"/>
              </a:ext>
            </a:extLst>
          </p:cNvPr>
          <p:cNvCxnSpPr/>
          <p:nvPr/>
        </p:nvCxnSpPr>
        <p:spPr>
          <a:xfrm flipH="1" flipV="1">
            <a:off x="8896865" y="3002692"/>
            <a:ext cx="914400" cy="2718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953439-6B6B-4D49-B1E9-F143190ADE76}"/>
              </a:ext>
            </a:extLst>
          </p:cNvPr>
          <p:cNvCxnSpPr>
            <a:cxnSpLocks/>
          </p:cNvCxnSpPr>
          <p:nvPr/>
        </p:nvCxnSpPr>
        <p:spPr>
          <a:xfrm flipH="1">
            <a:off x="8995719" y="3484605"/>
            <a:ext cx="815546" cy="3336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B1F971-C673-284A-817A-C03064E5A418}"/>
              </a:ext>
            </a:extLst>
          </p:cNvPr>
          <p:cNvSpPr txBox="1"/>
          <p:nvPr/>
        </p:nvSpPr>
        <p:spPr>
          <a:xfrm>
            <a:off x="838200" y="6322423"/>
            <a:ext cx="4373880" cy="369332"/>
          </a:xfrm>
          <a:prstGeom prst="rect">
            <a:avLst/>
          </a:prstGeom>
          <a:noFill/>
        </p:spPr>
        <p:txBody>
          <a:bodyPr wrap="square" rtlCol="0">
            <a:spAutoFit/>
          </a:bodyPr>
          <a:lstStyle/>
          <a:p>
            <a:r>
              <a:rPr lang="en-GB" u="sng" dirty="0">
                <a:solidFill>
                  <a:schemeClr val="bg1"/>
                </a:solidFill>
                <a:hlinkClick r:id="rId3">
                  <a:extLst>
                    <a:ext uri="{A12FA001-AC4F-418D-AE19-62706E023703}">
                      <ahyp:hlinkClr xmlns:ahyp="http://schemas.microsoft.com/office/drawing/2018/hyperlinkcolor" val="tx"/>
                    </a:ext>
                  </a:extLst>
                </a:hlinkClick>
              </a:rPr>
              <a:t>tim.adye@stfc.ac.uk</a:t>
            </a:r>
            <a:endParaRPr lang="en-US" dirty="0">
              <a:solidFill>
                <a:schemeClr val="bg1"/>
              </a:solidFill>
            </a:endParaRPr>
          </a:p>
        </p:txBody>
      </p:sp>
    </p:spTree>
    <p:extLst>
      <p:ext uri="{BB962C8B-B14F-4D97-AF65-F5344CB8AC3E}">
        <p14:creationId xmlns:p14="http://schemas.microsoft.com/office/powerpoint/2010/main" val="148180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err="1">
                <a:solidFill>
                  <a:schemeClr val="bg1"/>
                </a:solidFill>
              </a:rPr>
              <a:t>XRootD</a:t>
            </a:r>
            <a:r>
              <a:rPr lang="en-US" dirty="0">
                <a:solidFill>
                  <a:schemeClr val="bg1"/>
                </a:solidFill>
              </a:rPr>
              <a:t> Third Party Copy (TPC)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GB" dirty="0">
                <a:solidFill>
                  <a:schemeClr val="bg1"/>
                </a:solidFill>
              </a:rPr>
              <a:t>Concerning authentication, this setup requires the use of delegation of the command issuer’s credentials to the destination server, e.g.</a:t>
            </a:r>
          </a:p>
          <a:p>
            <a:pPr lvl="1"/>
            <a:r>
              <a:rPr lang="en-GB" sz="2000" dirty="0" err="1">
                <a:solidFill>
                  <a:srgbClr val="FFFF00"/>
                </a:solidFill>
              </a:rPr>
              <a:t>xrdcp</a:t>
            </a:r>
            <a:r>
              <a:rPr lang="en-GB" sz="2000" dirty="0">
                <a:solidFill>
                  <a:srgbClr val="FFFF00"/>
                </a:solidFill>
              </a:rPr>
              <a:t> --</a:t>
            </a:r>
            <a:r>
              <a:rPr lang="en-GB" sz="2000" dirty="0" err="1">
                <a:solidFill>
                  <a:srgbClr val="FFFF00"/>
                </a:solidFill>
              </a:rPr>
              <a:t>tpc</a:t>
            </a:r>
            <a:r>
              <a:rPr lang="en-GB" sz="2000" dirty="0">
                <a:solidFill>
                  <a:srgbClr val="FFFF00"/>
                </a:solidFill>
              </a:rPr>
              <a:t> </a:t>
            </a:r>
            <a:r>
              <a:rPr lang="en-GB" sz="2000" dirty="0">
                <a:solidFill>
                  <a:srgbClr val="C00000"/>
                </a:solidFill>
              </a:rPr>
              <a:t>delegate only </a:t>
            </a:r>
            <a:r>
              <a:rPr lang="en-GB" sz="2000" dirty="0">
                <a:solidFill>
                  <a:srgbClr val="FFFF00"/>
                </a:solidFill>
              </a:rPr>
              <a:t>root://xrootd.echo.stfc.ac.uk:1094/dteam:test1/</a:t>
            </a:r>
            <a:r>
              <a:rPr lang="en-GB" sz="2000" dirty="0" err="1">
                <a:solidFill>
                  <a:srgbClr val="FFFF00"/>
                </a:solidFill>
              </a:rPr>
              <a:t>testSourceFile</a:t>
            </a:r>
            <a:r>
              <a:rPr lang="en-GB" sz="2000" dirty="0">
                <a:solidFill>
                  <a:srgbClr val="FFFF00"/>
                </a:solidFill>
              </a:rPr>
              <a:t> root://griddev03.slac.stanford.edu:2094//</a:t>
            </a:r>
            <a:r>
              <a:rPr lang="en-GB" sz="2000" dirty="0" err="1">
                <a:solidFill>
                  <a:srgbClr val="FFFF00"/>
                </a:solidFill>
              </a:rPr>
              <a:t>xrootd</a:t>
            </a:r>
            <a:r>
              <a:rPr lang="en-GB" sz="2000" dirty="0">
                <a:solidFill>
                  <a:srgbClr val="FFFF00"/>
                </a:solidFill>
              </a:rPr>
              <a:t>/atlas/</a:t>
            </a:r>
            <a:r>
              <a:rPr lang="en-GB" sz="2000" dirty="0" err="1">
                <a:solidFill>
                  <a:srgbClr val="FFFF00"/>
                </a:solidFill>
              </a:rPr>
              <a:t>tpctest</a:t>
            </a:r>
            <a:r>
              <a:rPr lang="en-GB" sz="2000" dirty="0">
                <a:solidFill>
                  <a:srgbClr val="FFFF00"/>
                </a:solidFill>
              </a:rPr>
              <a:t>/</a:t>
            </a:r>
            <a:r>
              <a:rPr lang="en-GB" sz="2000" dirty="0" err="1">
                <a:solidFill>
                  <a:srgbClr val="FFFF00"/>
                </a:solidFill>
              </a:rPr>
              <a:t>testDestFile</a:t>
            </a:r>
            <a:br>
              <a:rPr lang="en-GB" sz="2000" dirty="0">
                <a:solidFill>
                  <a:srgbClr val="FFFF00"/>
                </a:solidFill>
              </a:rPr>
            </a:br>
            <a:r>
              <a:rPr lang="en-GB" sz="2000" dirty="0">
                <a:solidFill>
                  <a:schemeClr val="bg1"/>
                </a:solidFill>
              </a:rPr>
              <a:t>[140B/140B][100%][==================================================][35B/s]</a:t>
            </a:r>
          </a:p>
        </p:txBody>
      </p:sp>
    </p:spTree>
    <p:extLst>
      <p:ext uri="{BB962C8B-B14F-4D97-AF65-F5344CB8AC3E}">
        <p14:creationId xmlns:p14="http://schemas.microsoft.com/office/powerpoint/2010/main" val="178653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AAA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a:xfrm>
            <a:off x="838200" y="1825625"/>
            <a:ext cx="10515600" cy="4718866"/>
          </a:xfrm>
        </p:spPr>
        <p:txBody>
          <a:bodyPr>
            <a:normAutofit fontScale="92500" lnSpcReduction="10000"/>
          </a:bodyPr>
          <a:lstStyle/>
          <a:p>
            <a:r>
              <a:rPr lang="en-US" dirty="0">
                <a:solidFill>
                  <a:schemeClr val="bg1"/>
                </a:solidFill>
              </a:rPr>
              <a:t>CMS AAA is a service to deliver ”Any data, any time, anywhere” to jobs running at any CMS site.</a:t>
            </a:r>
          </a:p>
          <a:p>
            <a:r>
              <a:rPr lang="en-US" dirty="0">
                <a:solidFill>
                  <a:schemeClr val="bg1"/>
                </a:solidFill>
              </a:rPr>
              <a:t>Partial reads are common in CMS but not efficient for object store – Echo works best when serving whole stripes (64 MB section of a file).</a:t>
            </a:r>
          </a:p>
          <a:p>
            <a:pPr lvl="1"/>
            <a:r>
              <a:rPr lang="en-US" dirty="0">
                <a:solidFill>
                  <a:schemeClr val="bg1"/>
                </a:solidFill>
              </a:rPr>
              <a:t>   Much more data into proxy than out!</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Unclear whether (disk) caching  is helpful – we believe the </a:t>
            </a:r>
            <a:r>
              <a:rPr lang="en-US" dirty="0" err="1">
                <a:solidFill>
                  <a:schemeClr val="bg1"/>
                </a:solidFill>
              </a:rPr>
              <a:t>XRootD</a:t>
            </a:r>
            <a:r>
              <a:rPr lang="en-US" dirty="0">
                <a:solidFill>
                  <a:schemeClr val="bg1"/>
                </a:solidFill>
              </a:rPr>
              <a:t> cache was demanding whole file, even if data from only a small number of stripes was requested.</a:t>
            </a:r>
          </a:p>
          <a:p>
            <a:r>
              <a:rPr lang="en-US" dirty="0">
                <a:solidFill>
                  <a:schemeClr val="bg1"/>
                </a:solidFill>
              </a:rPr>
              <a:t>As a result – overloaded service that required frequent intervention.</a:t>
            </a:r>
          </a:p>
          <a:p>
            <a:pPr lvl="1"/>
            <a:endParaRPr lang="en-US" dirty="0">
              <a:solidFill>
                <a:schemeClr val="bg1"/>
              </a:solidFill>
            </a:endParaRPr>
          </a:p>
        </p:txBody>
      </p:sp>
      <p:sp>
        <p:nvSpPr>
          <p:cNvPr id="4" name="Right Arrow 3">
            <a:extLst>
              <a:ext uri="{FF2B5EF4-FFF2-40B4-BE49-F238E27FC236}">
                <a16:creationId xmlns:a16="http://schemas.microsoft.com/office/drawing/2014/main" id="{61615BFA-139A-8B46-BDB0-7BBC9DBC83F0}"/>
              </a:ext>
            </a:extLst>
          </p:cNvPr>
          <p:cNvSpPr/>
          <p:nvPr/>
        </p:nvSpPr>
        <p:spPr>
          <a:xfrm>
            <a:off x="1179443" y="3277829"/>
            <a:ext cx="583096"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07E4F2-5327-2445-BA6A-EC0F7A1E1A51}"/>
              </a:ext>
            </a:extLst>
          </p:cNvPr>
          <p:cNvPicPr>
            <a:picLocks noChangeAspect="1"/>
          </p:cNvPicPr>
          <p:nvPr/>
        </p:nvPicPr>
        <p:blipFill>
          <a:blip r:embed="rId2"/>
          <a:stretch>
            <a:fillRect/>
          </a:stretch>
        </p:blipFill>
        <p:spPr>
          <a:xfrm>
            <a:off x="1022170" y="3640650"/>
            <a:ext cx="10328723" cy="1231796"/>
          </a:xfrm>
          <a:prstGeom prst="rect">
            <a:avLst/>
          </a:prstGeom>
        </p:spPr>
      </p:pic>
    </p:spTree>
    <p:extLst>
      <p:ext uri="{BB962C8B-B14F-4D97-AF65-F5344CB8AC3E}">
        <p14:creationId xmlns:p14="http://schemas.microsoft.com/office/powerpoint/2010/main" val="34840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AAA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sz="half" idx="1"/>
          </p:nvPr>
        </p:nvSpPr>
        <p:spPr>
          <a:xfrm>
            <a:off x="838200" y="1597025"/>
            <a:ext cx="5181600" cy="4351338"/>
          </a:xfrm>
        </p:spPr>
        <p:txBody>
          <a:bodyPr/>
          <a:lstStyle/>
          <a:p>
            <a:r>
              <a:rPr lang="en-US" dirty="0">
                <a:solidFill>
                  <a:schemeClr val="bg1"/>
                </a:solidFill>
              </a:rPr>
              <a:t>AAA proxy cache was turned off.</a:t>
            </a:r>
          </a:p>
          <a:p>
            <a:r>
              <a:rPr lang="en-US" dirty="0">
                <a:solidFill>
                  <a:schemeClr val="bg1"/>
                </a:solidFill>
              </a:rPr>
              <a:t>More recent CMS files now store the metadata in one place near the start or end of files, instead of dispersed throughout.</a:t>
            </a:r>
          </a:p>
          <a:p>
            <a:r>
              <a:rPr lang="en-US" dirty="0">
                <a:solidFill>
                  <a:schemeClr val="bg1"/>
                </a:solidFill>
              </a:rPr>
              <a:t>       Service is now much more stable and rarely requires intervention</a:t>
            </a:r>
          </a:p>
          <a:p>
            <a:pPr lvl="1"/>
            <a:endParaRPr lang="en-US" dirty="0">
              <a:solidFill>
                <a:schemeClr val="bg1"/>
              </a:solidFill>
            </a:endParaRPr>
          </a:p>
        </p:txBody>
      </p:sp>
      <p:sp>
        <p:nvSpPr>
          <p:cNvPr id="5" name="Right Arrow 4">
            <a:extLst>
              <a:ext uri="{FF2B5EF4-FFF2-40B4-BE49-F238E27FC236}">
                <a16:creationId xmlns:a16="http://schemas.microsoft.com/office/drawing/2014/main" id="{3C36C30D-B803-5344-82BC-DA9C181BEAC2}"/>
              </a:ext>
            </a:extLst>
          </p:cNvPr>
          <p:cNvSpPr/>
          <p:nvPr/>
        </p:nvSpPr>
        <p:spPr>
          <a:xfrm>
            <a:off x="930965" y="3792884"/>
            <a:ext cx="659295" cy="3578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8C39E8AD-B362-E746-A2EE-2C7FA67A1E10}"/>
              </a:ext>
            </a:extLst>
          </p:cNvPr>
          <p:cNvGrpSpPr/>
          <p:nvPr/>
        </p:nvGrpSpPr>
        <p:grpSpPr>
          <a:xfrm>
            <a:off x="6835471" y="609237"/>
            <a:ext cx="4070956" cy="4542702"/>
            <a:chOff x="6831653" y="1633891"/>
            <a:chExt cx="4070956" cy="4542702"/>
          </a:xfrm>
        </p:grpSpPr>
        <p:sp>
          <p:nvSpPr>
            <p:cNvPr id="10" name="TextBox 9">
              <a:extLst>
                <a:ext uri="{FF2B5EF4-FFF2-40B4-BE49-F238E27FC236}">
                  <a16:creationId xmlns:a16="http://schemas.microsoft.com/office/drawing/2014/main" id="{01082C44-76FE-1240-95CF-26AC8AD56DFA}"/>
                </a:ext>
              </a:extLst>
            </p:cNvPr>
            <p:cNvSpPr txBox="1"/>
            <p:nvPr/>
          </p:nvSpPr>
          <p:spPr>
            <a:xfrm>
              <a:off x="8100914" y="1633891"/>
              <a:ext cx="1607661" cy="415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60959" tIns="60959" rIns="60959" bIns="60959" numCol="1" spcCol="38100" rtlCol="0" anchor="t">
              <a:spAutoFit/>
            </a:bodyPr>
            <a:lstStyle/>
            <a:p>
              <a:pPr algn="ctr" defTabSz="1219170" hangingPunct="0"/>
              <a:r>
                <a:rPr lang="en-GB" sz="2400" dirty="0">
                  <a:solidFill>
                    <a:schemeClr val="tx1"/>
                  </a:solidFill>
                  <a:ea typeface="+mj-ea"/>
                  <a:cs typeface="Arial" panose="020B0604020202020204" pitchFamily="34" charset="0"/>
                  <a:sym typeface="Calibri"/>
                </a:rPr>
                <a:t>External</a:t>
              </a:r>
            </a:p>
          </p:txBody>
        </p:sp>
        <p:grpSp>
          <p:nvGrpSpPr>
            <p:cNvPr id="12" name="Group 11">
              <a:extLst>
                <a:ext uri="{FF2B5EF4-FFF2-40B4-BE49-F238E27FC236}">
                  <a16:creationId xmlns:a16="http://schemas.microsoft.com/office/drawing/2014/main" id="{CE2D143F-C72E-8445-B94D-9C3C2ACA77B3}"/>
                </a:ext>
              </a:extLst>
            </p:cNvPr>
            <p:cNvGrpSpPr/>
            <p:nvPr/>
          </p:nvGrpSpPr>
          <p:grpSpPr>
            <a:xfrm>
              <a:off x="6831653" y="4195469"/>
              <a:ext cx="3677509" cy="1595599"/>
              <a:chOff x="522390" y="4572053"/>
              <a:chExt cx="4273407" cy="1892247"/>
            </a:xfrm>
          </p:grpSpPr>
          <p:sp>
            <p:nvSpPr>
              <p:cNvPr id="13" name="CustomShape 5">
                <a:extLst>
                  <a:ext uri="{FF2B5EF4-FFF2-40B4-BE49-F238E27FC236}">
                    <a16:creationId xmlns:a16="http://schemas.microsoft.com/office/drawing/2014/main" id="{0387A436-B15B-1F43-9867-7D01A579324D}"/>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14" name="Flowchart: Magnetic Disk 263">
                <a:extLst>
                  <a:ext uri="{FF2B5EF4-FFF2-40B4-BE49-F238E27FC236}">
                    <a16:creationId xmlns:a16="http://schemas.microsoft.com/office/drawing/2014/main" id="{377B0101-D2EE-8247-B34A-B376FA632C6A}"/>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15" name="Flowchart: Magnetic Disk 264">
                <a:extLst>
                  <a:ext uri="{FF2B5EF4-FFF2-40B4-BE49-F238E27FC236}">
                    <a16:creationId xmlns:a16="http://schemas.microsoft.com/office/drawing/2014/main" id="{0240AB1B-289B-D547-95A6-3087D1506C79}"/>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16" name="Flowchart: Magnetic Disk 265">
                <a:extLst>
                  <a:ext uri="{FF2B5EF4-FFF2-40B4-BE49-F238E27FC236}">
                    <a16:creationId xmlns:a16="http://schemas.microsoft.com/office/drawing/2014/main" id="{7153A6DD-72AF-E94B-8835-D1C6AE5B48DA}"/>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17" name="Flowchart: Magnetic Disk 266">
                <a:extLst>
                  <a:ext uri="{FF2B5EF4-FFF2-40B4-BE49-F238E27FC236}">
                    <a16:creationId xmlns:a16="http://schemas.microsoft.com/office/drawing/2014/main" id="{6558458D-F3C4-4446-BE35-CE796896F987}"/>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18" name="Flowchart: Magnetic Disk 267">
                <a:extLst>
                  <a:ext uri="{FF2B5EF4-FFF2-40B4-BE49-F238E27FC236}">
                    <a16:creationId xmlns:a16="http://schemas.microsoft.com/office/drawing/2014/main" id="{0C8ECAA9-3942-1E43-843F-9032FE1072C6}"/>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19" name="Flowchart: Magnetic Disk 268">
                <a:extLst>
                  <a:ext uri="{FF2B5EF4-FFF2-40B4-BE49-F238E27FC236}">
                    <a16:creationId xmlns:a16="http://schemas.microsoft.com/office/drawing/2014/main" id="{B562C2F0-72DF-BD41-AC12-D46B3447F22C}"/>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0" name="Flowchart: Magnetic Disk 269">
                <a:extLst>
                  <a:ext uri="{FF2B5EF4-FFF2-40B4-BE49-F238E27FC236}">
                    <a16:creationId xmlns:a16="http://schemas.microsoft.com/office/drawing/2014/main" id="{DF75152D-E054-EE42-A37B-E29A495FFF38}"/>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1" name="Flowchart: Magnetic Disk 270">
                <a:extLst>
                  <a:ext uri="{FF2B5EF4-FFF2-40B4-BE49-F238E27FC236}">
                    <a16:creationId xmlns:a16="http://schemas.microsoft.com/office/drawing/2014/main" id="{ED3F6482-E536-C24E-BE81-D63943AFF6B6}"/>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2" name="Flowchart: Magnetic Disk 271">
                <a:extLst>
                  <a:ext uri="{FF2B5EF4-FFF2-40B4-BE49-F238E27FC236}">
                    <a16:creationId xmlns:a16="http://schemas.microsoft.com/office/drawing/2014/main" id="{03094E37-A019-454A-B03E-AE800680DBCF}"/>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3" name="Flowchart: Magnetic Disk 272">
                <a:extLst>
                  <a:ext uri="{FF2B5EF4-FFF2-40B4-BE49-F238E27FC236}">
                    <a16:creationId xmlns:a16="http://schemas.microsoft.com/office/drawing/2014/main" id="{DCD21CF1-8C3E-8D47-9FB0-B687E534176B}"/>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4" name="Flowchart: Magnetic Disk 273">
                <a:extLst>
                  <a:ext uri="{FF2B5EF4-FFF2-40B4-BE49-F238E27FC236}">
                    <a16:creationId xmlns:a16="http://schemas.microsoft.com/office/drawing/2014/main" id="{C0802EAA-60DC-3541-B9CE-ABBAC18888D2}"/>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5" name="Flowchart: Magnetic Disk 274">
                <a:extLst>
                  <a:ext uri="{FF2B5EF4-FFF2-40B4-BE49-F238E27FC236}">
                    <a16:creationId xmlns:a16="http://schemas.microsoft.com/office/drawing/2014/main" id="{74D77F3B-39BE-B544-822B-32E72767405E}"/>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6" name="Flowchart: Magnetic Disk 275">
                <a:extLst>
                  <a:ext uri="{FF2B5EF4-FFF2-40B4-BE49-F238E27FC236}">
                    <a16:creationId xmlns:a16="http://schemas.microsoft.com/office/drawing/2014/main" id="{E0464589-FCDC-4346-84B2-B6DF1D253BF7}"/>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7" name="Flowchart: Magnetic Disk 276">
                <a:extLst>
                  <a:ext uri="{FF2B5EF4-FFF2-40B4-BE49-F238E27FC236}">
                    <a16:creationId xmlns:a16="http://schemas.microsoft.com/office/drawing/2014/main" id="{F9501865-9F81-E242-81DA-E4CD7F752C73}"/>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8" name="Flowchart: Magnetic Disk 277">
                <a:extLst>
                  <a:ext uri="{FF2B5EF4-FFF2-40B4-BE49-F238E27FC236}">
                    <a16:creationId xmlns:a16="http://schemas.microsoft.com/office/drawing/2014/main" id="{30034DDD-B9E2-144E-918F-20437FEE3FAD}"/>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29" name="Flowchart: Magnetic Disk 278">
                <a:extLst>
                  <a:ext uri="{FF2B5EF4-FFF2-40B4-BE49-F238E27FC236}">
                    <a16:creationId xmlns:a16="http://schemas.microsoft.com/office/drawing/2014/main" id="{337AA348-29D3-5541-AE74-655C12E356C3}"/>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30" name="Group 29">
              <a:extLst>
                <a:ext uri="{FF2B5EF4-FFF2-40B4-BE49-F238E27FC236}">
                  <a16:creationId xmlns:a16="http://schemas.microsoft.com/office/drawing/2014/main" id="{93752272-7746-7241-B4E5-2145D9D16506}"/>
                </a:ext>
              </a:extLst>
            </p:cNvPr>
            <p:cNvGrpSpPr/>
            <p:nvPr/>
          </p:nvGrpSpPr>
          <p:grpSpPr>
            <a:xfrm>
              <a:off x="6962802" y="4323977"/>
              <a:ext cx="3677509" cy="1595599"/>
              <a:chOff x="522390" y="4572053"/>
              <a:chExt cx="4273407" cy="1892247"/>
            </a:xfrm>
          </p:grpSpPr>
          <p:sp>
            <p:nvSpPr>
              <p:cNvPr id="31" name="CustomShape 5">
                <a:extLst>
                  <a:ext uri="{FF2B5EF4-FFF2-40B4-BE49-F238E27FC236}">
                    <a16:creationId xmlns:a16="http://schemas.microsoft.com/office/drawing/2014/main" id="{0465DDAF-CAF1-4940-8E8D-5FE06A9C8630}"/>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32" name="Flowchart: Magnetic Disk 299">
                <a:extLst>
                  <a:ext uri="{FF2B5EF4-FFF2-40B4-BE49-F238E27FC236}">
                    <a16:creationId xmlns:a16="http://schemas.microsoft.com/office/drawing/2014/main" id="{8FDC8A2F-4195-5B49-96ED-D0BD3B7899AB}"/>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3" name="Flowchart: Magnetic Disk 300">
                <a:extLst>
                  <a:ext uri="{FF2B5EF4-FFF2-40B4-BE49-F238E27FC236}">
                    <a16:creationId xmlns:a16="http://schemas.microsoft.com/office/drawing/2014/main" id="{7A3B6F0A-DF71-7F43-8515-836E39CA8FBC}"/>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4" name="Flowchart: Magnetic Disk 301">
                <a:extLst>
                  <a:ext uri="{FF2B5EF4-FFF2-40B4-BE49-F238E27FC236}">
                    <a16:creationId xmlns:a16="http://schemas.microsoft.com/office/drawing/2014/main" id="{50476697-DC67-4640-BEAA-0F0A4AA474E9}"/>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5" name="Flowchart: Magnetic Disk 302">
                <a:extLst>
                  <a:ext uri="{FF2B5EF4-FFF2-40B4-BE49-F238E27FC236}">
                    <a16:creationId xmlns:a16="http://schemas.microsoft.com/office/drawing/2014/main" id="{3DBCDA94-04E6-2B4D-8ADA-F274A3E4D9CB}"/>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6" name="Flowchart: Magnetic Disk 303">
                <a:extLst>
                  <a:ext uri="{FF2B5EF4-FFF2-40B4-BE49-F238E27FC236}">
                    <a16:creationId xmlns:a16="http://schemas.microsoft.com/office/drawing/2014/main" id="{2056FF0F-26DE-A540-BC63-E97005F5D7AF}"/>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7" name="Flowchart: Magnetic Disk 304">
                <a:extLst>
                  <a:ext uri="{FF2B5EF4-FFF2-40B4-BE49-F238E27FC236}">
                    <a16:creationId xmlns:a16="http://schemas.microsoft.com/office/drawing/2014/main" id="{C74325C1-2F98-4549-B8DF-3FF8A31467C4}"/>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8" name="Flowchart: Magnetic Disk 305">
                <a:extLst>
                  <a:ext uri="{FF2B5EF4-FFF2-40B4-BE49-F238E27FC236}">
                    <a16:creationId xmlns:a16="http://schemas.microsoft.com/office/drawing/2014/main" id="{0A9EE3BB-711C-3D40-A951-99903CE95C50}"/>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39" name="Flowchart: Magnetic Disk 306">
                <a:extLst>
                  <a:ext uri="{FF2B5EF4-FFF2-40B4-BE49-F238E27FC236}">
                    <a16:creationId xmlns:a16="http://schemas.microsoft.com/office/drawing/2014/main" id="{B6D8B456-0021-2A48-A9F3-B7C090AED1E1}"/>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0" name="Flowchart: Magnetic Disk 307">
                <a:extLst>
                  <a:ext uri="{FF2B5EF4-FFF2-40B4-BE49-F238E27FC236}">
                    <a16:creationId xmlns:a16="http://schemas.microsoft.com/office/drawing/2014/main" id="{917FD6ED-124B-2248-8C8A-DB0EB6783086}"/>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1" name="Flowchart: Magnetic Disk 308">
                <a:extLst>
                  <a:ext uri="{FF2B5EF4-FFF2-40B4-BE49-F238E27FC236}">
                    <a16:creationId xmlns:a16="http://schemas.microsoft.com/office/drawing/2014/main" id="{22CA1FAB-9811-E54D-9BD1-29D080DBA6E0}"/>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2" name="Flowchart: Magnetic Disk 309">
                <a:extLst>
                  <a:ext uri="{FF2B5EF4-FFF2-40B4-BE49-F238E27FC236}">
                    <a16:creationId xmlns:a16="http://schemas.microsoft.com/office/drawing/2014/main" id="{83A17610-6933-F449-A4F6-DF7874CA8FB1}"/>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3" name="Flowchart: Magnetic Disk 310">
                <a:extLst>
                  <a:ext uri="{FF2B5EF4-FFF2-40B4-BE49-F238E27FC236}">
                    <a16:creationId xmlns:a16="http://schemas.microsoft.com/office/drawing/2014/main" id="{E839E632-BE28-6644-80AD-85AE46D90FC1}"/>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4" name="Flowchart: Magnetic Disk 311">
                <a:extLst>
                  <a:ext uri="{FF2B5EF4-FFF2-40B4-BE49-F238E27FC236}">
                    <a16:creationId xmlns:a16="http://schemas.microsoft.com/office/drawing/2014/main" id="{B8519910-866A-334A-95DA-9B6FA8B49615}"/>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5" name="Flowchart: Magnetic Disk 312">
                <a:extLst>
                  <a:ext uri="{FF2B5EF4-FFF2-40B4-BE49-F238E27FC236}">
                    <a16:creationId xmlns:a16="http://schemas.microsoft.com/office/drawing/2014/main" id="{3ABC633D-4F4A-3747-AFF6-73964FE2F91B}"/>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6" name="Flowchart: Magnetic Disk 313">
                <a:extLst>
                  <a:ext uri="{FF2B5EF4-FFF2-40B4-BE49-F238E27FC236}">
                    <a16:creationId xmlns:a16="http://schemas.microsoft.com/office/drawing/2014/main" id="{DB2EB7B3-0A57-F043-8E2A-B126CA1D5CF6}"/>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47" name="Flowchart: Magnetic Disk 314">
                <a:extLst>
                  <a:ext uri="{FF2B5EF4-FFF2-40B4-BE49-F238E27FC236}">
                    <a16:creationId xmlns:a16="http://schemas.microsoft.com/office/drawing/2014/main" id="{3CA5BE25-6184-7744-9798-2212596D0599}"/>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48" name="Group 47">
              <a:extLst>
                <a:ext uri="{FF2B5EF4-FFF2-40B4-BE49-F238E27FC236}">
                  <a16:creationId xmlns:a16="http://schemas.microsoft.com/office/drawing/2014/main" id="{37A8CB28-657B-E846-A205-4DD18DC420CB}"/>
                </a:ext>
              </a:extLst>
            </p:cNvPr>
            <p:cNvGrpSpPr/>
            <p:nvPr/>
          </p:nvGrpSpPr>
          <p:grpSpPr>
            <a:xfrm>
              <a:off x="7093951" y="4452486"/>
              <a:ext cx="3677509" cy="1595599"/>
              <a:chOff x="522390" y="4572053"/>
              <a:chExt cx="4273407" cy="1892247"/>
            </a:xfrm>
          </p:grpSpPr>
          <p:sp>
            <p:nvSpPr>
              <p:cNvPr id="49" name="CustomShape 5">
                <a:extLst>
                  <a:ext uri="{FF2B5EF4-FFF2-40B4-BE49-F238E27FC236}">
                    <a16:creationId xmlns:a16="http://schemas.microsoft.com/office/drawing/2014/main" id="{8DA52729-681B-2F4B-8F80-8F9F81B63534}"/>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50" name="Flowchart: Magnetic Disk 335">
                <a:extLst>
                  <a:ext uri="{FF2B5EF4-FFF2-40B4-BE49-F238E27FC236}">
                    <a16:creationId xmlns:a16="http://schemas.microsoft.com/office/drawing/2014/main" id="{1F2A2275-E0E0-4B47-9318-DCE021D916EE}"/>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1" name="Flowchart: Magnetic Disk 336">
                <a:extLst>
                  <a:ext uri="{FF2B5EF4-FFF2-40B4-BE49-F238E27FC236}">
                    <a16:creationId xmlns:a16="http://schemas.microsoft.com/office/drawing/2014/main" id="{5A217758-CAA1-D741-9049-9C15647D6853}"/>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2" name="Flowchart: Magnetic Disk 337">
                <a:extLst>
                  <a:ext uri="{FF2B5EF4-FFF2-40B4-BE49-F238E27FC236}">
                    <a16:creationId xmlns:a16="http://schemas.microsoft.com/office/drawing/2014/main" id="{A9AD55E3-EA4B-4F4E-B2DE-AAC39FC736AD}"/>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3" name="Flowchart: Magnetic Disk 338">
                <a:extLst>
                  <a:ext uri="{FF2B5EF4-FFF2-40B4-BE49-F238E27FC236}">
                    <a16:creationId xmlns:a16="http://schemas.microsoft.com/office/drawing/2014/main" id="{36D3F2DC-2D0C-2A47-BF44-B2795381CDFE}"/>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4" name="Flowchart: Magnetic Disk 339">
                <a:extLst>
                  <a:ext uri="{FF2B5EF4-FFF2-40B4-BE49-F238E27FC236}">
                    <a16:creationId xmlns:a16="http://schemas.microsoft.com/office/drawing/2014/main" id="{D94E641E-818F-F94A-90BE-06738568256C}"/>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5" name="Flowchart: Magnetic Disk 340">
                <a:extLst>
                  <a:ext uri="{FF2B5EF4-FFF2-40B4-BE49-F238E27FC236}">
                    <a16:creationId xmlns:a16="http://schemas.microsoft.com/office/drawing/2014/main" id="{D01728DB-3130-5648-A760-E9B101867834}"/>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6" name="Flowchart: Magnetic Disk 341">
                <a:extLst>
                  <a:ext uri="{FF2B5EF4-FFF2-40B4-BE49-F238E27FC236}">
                    <a16:creationId xmlns:a16="http://schemas.microsoft.com/office/drawing/2014/main" id="{6CE9DAC8-358C-134B-9B90-588106B2A4B5}"/>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7" name="Flowchart: Magnetic Disk 342">
                <a:extLst>
                  <a:ext uri="{FF2B5EF4-FFF2-40B4-BE49-F238E27FC236}">
                    <a16:creationId xmlns:a16="http://schemas.microsoft.com/office/drawing/2014/main" id="{3CBB44A2-0456-1041-8073-E5C6BC091455}"/>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8" name="Flowchart: Magnetic Disk 343">
                <a:extLst>
                  <a:ext uri="{FF2B5EF4-FFF2-40B4-BE49-F238E27FC236}">
                    <a16:creationId xmlns:a16="http://schemas.microsoft.com/office/drawing/2014/main" id="{7BE9E294-618A-D84F-9E9D-4A963D6B8CC4}"/>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59" name="Flowchart: Magnetic Disk 344">
                <a:extLst>
                  <a:ext uri="{FF2B5EF4-FFF2-40B4-BE49-F238E27FC236}">
                    <a16:creationId xmlns:a16="http://schemas.microsoft.com/office/drawing/2014/main" id="{51581951-E250-4F4E-ABE1-32579A50D5DD}"/>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0" name="Flowchart: Magnetic Disk 345">
                <a:extLst>
                  <a:ext uri="{FF2B5EF4-FFF2-40B4-BE49-F238E27FC236}">
                    <a16:creationId xmlns:a16="http://schemas.microsoft.com/office/drawing/2014/main" id="{24048B51-40D0-E14D-9719-373C10E79E11}"/>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1" name="Flowchart: Magnetic Disk 346">
                <a:extLst>
                  <a:ext uri="{FF2B5EF4-FFF2-40B4-BE49-F238E27FC236}">
                    <a16:creationId xmlns:a16="http://schemas.microsoft.com/office/drawing/2014/main" id="{A8EC9CEB-83B3-CD44-B38A-9952848B2EB7}"/>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2" name="Flowchart: Magnetic Disk 347">
                <a:extLst>
                  <a:ext uri="{FF2B5EF4-FFF2-40B4-BE49-F238E27FC236}">
                    <a16:creationId xmlns:a16="http://schemas.microsoft.com/office/drawing/2014/main" id="{539F917E-2B23-594B-BC6D-8223212B40F8}"/>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3" name="Flowchart: Magnetic Disk 348">
                <a:extLst>
                  <a:ext uri="{FF2B5EF4-FFF2-40B4-BE49-F238E27FC236}">
                    <a16:creationId xmlns:a16="http://schemas.microsoft.com/office/drawing/2014/main" id="{C04A91E0-FF1D-DA48-89C1-55B5D82E9465}"/>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4" name="Flowchart: Magnetic Disk 349">
                <a:extLst>
                  <a:ext uri="{FF2B5EF4-FFF2-40B4-BE49-F238E27FC236}">
                    <a16:creationId xmlns:a16="http://schemas.microsoft.com/office/drawing/2014/main" id="{5A88065D-3B77-A24C-A97D-013AA699C86D}"/>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5" name="Flowchart: Magnetic Disk 350">
                <a:extLst>
                  <a:ext uri="{FF2B5EF4-FFF2-40B4-BE49-F238E27FC236}">
                    <a16:creationId xmlns:a16="http://schemas.microsoft.com/office/drawing/2014/main" id="{2533E5C2-95A9-F64D-9050-971580F9D8EB}"/>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66" name="Group 65">
              <a:extLst>
                <a:ext uri="{FF2B5EF4-FFF2-40B4-BE49-F238E27FC236}">
                  <a16:creationId xmlns:a16="http://schemas.microsoft.com/office/drawing/2014/main" id="{9DE5B680-82DA-584F-B348-1571824E8070}"/>
                </a:ext>
              </a:extLst>
            </p:cNvPr>
            <p:cNvGrpSpPr/>
            <p:nvPr/>
          </p:nvGrpSpPr>
          <p:grpSpPr>
            <a:xfrm>
              <a:off x="7225100" y="4580994"/>
              <a:ext cx="3677509" cy="1595599"/>
              <a:chOff x="522390" y="4572053"/>
              <a:chExt cx="4273407" cy="1892247"/>
            </a:xfrm>
          </p:grpSpPr>
          <p:sp>
            <p:nvSpPr>
              <p:cNvPr id="67" name="CustomShape 5">
                <a:extLst>
                  <a:ext uri="{FF2B5EF4-FFF2-40B4-BE49-F238E27FC236}">
                    <a16:creationId xmlns:a16="http://schemas.microsoft.com/office/drawing/2014/main" id="{8E79173B-E019-3E42-8C4F-C0292F3EDFC0}"/>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err="1"/>
                  <a:t>Ceph</a:t>
                </a:r>
                <a:r>
                  <a:rPr lang="en-GB" spc="-1" dirty="0"/>
                  <a:t> storage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68" name="Flowchart: Magnetic Disk 371">
                <a:extLst>
                  <a:ext uri="{FF2B5EF4-FFF2-40B4-BE49-F238E27FC236}">
                    <a16:creationId xmlns:a16="http://schemas.microsoft.com/office/drawing/2014/main" id="{251754CD-2C5A-9B48-9038-3CC65DAF11C1}"/>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9" name="Flowchart: Magnetic Disk 372">
                <a:extLst>
                  <a:ext uri="{FF2B5EF4-FFF2-40B4-BE49-F238E27FC236}">
                    <a16:creationId xmlns:a16="http://schemas.microsoft.com/office/drawing/2014/main" id="{35DD3424-1FD2-1642-A919-D3A4380E12D3}"/>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0" name="Flowchart: Magnetic Disk 373">
                <a:extLst>
                  <a:ext uri="{FF2B5EF4-FFF2-40B4-BE49-F238E27FC236}">
                    <a16:creationId xmlns:a16="http://schemas.microsoft.com/office/drawing/2014/main" id="{17F5130A-BA65-D24E-A7F6-629B657B36DC}"/>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1" name="Flowchart: Magnetic Disk 374">
                <a:extLst>
                  <a:ext uri="{FF2B5EF4-FFF2-40B4-BE49-F238E27FC236}">
                    <a16:creationId xmlns:a16="http://schemas.microsoft.com/office/drawing/2014/main" id="{840BFBC4-47C1-9147-8B7B-EFFC83E0D203}"/>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2" name="Flowchart: Magnetic Disk 375">
                <a:extLst>
                  <a:ext uri="{FF2B5EF4-FFF2-40B4-BE49-F238E27FC236}">
                    <a16:creationId xmlns:a16="http://schemas.microsoft.com/office/drawing/2014/main" id="{1510FAFD-4A56-5D43-905C-FB3A77D8E816}"/>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3" name="Flowchart: Magnetic Disk 376">
                <a:extLst>
                  <a:ext uri="{FF2B5EF4-FFF2-40B4-BE49-F238E27FC236}">
                    <a16:creationId xmlns:a16="http://schemas.microsoft.com/office/drawing/2014/main" id="{0A6F69F6-6FBC-E54B-842D-19F38D3D87C2}"/>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4" name="Flowchart: Magnetic Disk 377">
                <a:extLst>
                  <a:ext uri="{FF2B5EF4-FFF2-40B4-BE49-F238E27FC236}">
                    <a16:creationId xmlns:a16="http://schemas.microsoft.com/office/drawing/2014/main" id="{F918FA9F-D5B9-5B48-A714-2D404F5C6E8F}"/>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5" name="Flowchart: Magnetic Disk 378">
                <a:extLst>
                  <a:ext uri="{FF2B5EF4-FFF2-40B4-BE49-F238E27FC236}">
                    <a16:creationId xmlns:a16="http://schemas.microsoft.com/office/drawing/2014/main" id="{63FFB870-6F33-5B45-B123-EE3CF78F291F}"/>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6" name="Flowchart: Magnetic Disk 379">
                <a:extLst>
                  <a:ext uri="{FF2B5EF4-FFF2-40B4-BE49-F238E27FC236}">
                    <a16:creationId xmlns:a16="http://schemas.microsoft.com/office/drawing/2014/main" id="{980E0A57-7E7B-7945-91F9-15CF6D9391A2}"/>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7" name="Flowchart: Magnetic Disk 380">
                <a:extLst>
                  <a:ext uri="{FF2B5EF4-FFF2-40B4-BE49-F238E27FC236}">
                    <a16:creationId xmlns:a16="http://schemas.microsoft.com/office/drawing/2014/main" id="{C3C060F0-A539-3F42-9394-27DBBEE54F9C}"/>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8" name="Flowchart: Magnetic Disk 381">
                <a:extLst>
                  <a:ext uri="{FF2B5EF4-FFF2-40B4-BE49-F238E27FC236}">
                    <a16:creationId xmlns:a16="http://schemas.microsoft.com/office/drawing/2014/main" id="{8D1648B4-A22A-C146-B588-F9E8B322CA45}"/>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79" name="Flowchart: Magnetic Disk 382">
                <a:extLst>
                  <a:ext uri="{FF2B5EF4-FFF2-40B4-BE49-F238E27FC236}">
                    <a16:creationId xmlns:a16="http://schemas.microsoft.com/office/drawing/2014/main" id="{5B2FB7D8-84C7-A74A-B0BB-014719F29FB2}"/>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80" name="Flowchart: Magnetic Disk 383">
                <a:extLst>
                  <a:ext uri="{FF2B5EF4-FFF2-40B4-BE49-F238E27FC236}">
                    <a16:creationId xmlns:a16="http://schemas.microsoft.com/office/drawing/2014/main" id="{8A808D1D-864B-C84B-9CDC-39E6720C8D39}"/>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81" name="Flowchart: Magnetic Disk 384">
                <a:extLst>
                  <a:ext uri="{FF2B5EF4-FFF2-40B4-BE49-F238E27FC236}">
                    <a16:creationId xmlns:a16="http://schemas.microsoft.com/office/drawing/2014/main" id="{A363BAF7-70B3-0245-8043-6D0970A550BD}"/>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82" name="Flowchart: Magnetic Disk 385">
                <a:extLst>
                  <a:ext uri="{FF2B5EF4-FFF2-40B4-BE49-F238E27FC236}">
                    <a16:creationId xmlns:a16="http://schemas.microsoft.com/office/drawing/2014/main" id="{C9211A0F-737D-124C-97A5-818D86135ECB}"/>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83" name="Flowchart: Magnetic Disk 386">
                <a:extLst>
                  <a:ext uri="{FF2B5EF4-FFF2-40B4-BE49-F238E27FC236}">
                    <a16:creationId xmlns:a16="http://schemas.microsoft.com/office/drawing/2014/main" id="{85F76BE4-4467-D44D-A534-FC87A5BF649F}"/>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grpSp>
        <p:grpSp>
          <p:nvGrpSpPr>
            <p:cNvPr id="93" name="Group 92">
              <a:extLst>
                <a:ext uri="{FF2B5EF4-FFF2-40B4-BE49-F238E27FC236}">
                  <a16:creationId xmlns:a16="http://schemas.microsoft.com/office/drawing/2014/main" id="{CEC341B1-38B0-644E-96CD-5B2C2B0C91ED}"/>
                </a:ext>
              </a:extLst>
            </p:cNvPr>
            <p:cNvGrpSpPr/>
            <p:nvPr/>
          </p:nvGrpSpPr>
          <p:grpSpPr>
            <a:xfrm>
              <a:off x="7901773" y="2546122"/>
              <a:ext cx="2081827" cy="1150825"/>
              <a:chOff x="7158119" y="1889557"/>
              <a:chExt cx="2419163" cy="1364783"/>
            </a:xfrm>
          </p:grpSpPr>
          <p:sp>
            <p:nvSpPr>
              <p:cNvPr id="94" name="Rounded Rectangle 64">
                <a:extLst>
                  <a:ext uri="{FF2B5EF4-FFF2-40B4-BE49-F238E27FC236}">
                    <a16:creationId xmlns:a16="http://schemas.microsoft.com/office/drawing/2014/main" id="{02680BE2-C6D6-BF46-8567-1A845A7239F8}"/>
                  </a:ext>
                </a:extLst>
              </p:cNvPr>
              <p:cNvSpPr/>
              <p:nvPr/>
            </p:nvSpPr>
            <p:spPr>
              <a:xfrm>
                <a:off x="7158119" y="1889557"/>
                <a:ext cx="2419163" cy="1364783"/>
              </a:xfrm>
              <a:prstGeom prst="roundRect">
                <a:avLst>
                  <a:gd name="adj" fmla="val 0"/>
                </a:avLst>
              </a:prstGeom>
              <a:solidFill>
                <a:srgbClr val="729FCF"/>
              </a:solidFill>
              <a:ln w="12700" cap="flat">
                <a:solidFill>
                  <a:schemeClr val="accent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noAutofit/>
              </a:bodyPr>
              <a:lstStyle/>
              <a:p>
                <a:pPr algn="ctr" defTabSz="1219170" hangingPunct="0"/>
                <a:r>
                  <a:rPr lang="en-GB" sz="1600" dirty="0">
                    <a:ea typeface="+mj-ea"/>
                    <a:cs typeface="+mj-cs"/>
                    <a:sym typeface="Calibri"/>
                  </a:rPr>
                  <a:t>CMS-AAA-proxy</a:t>
                </a:r>
              </a:p>
            </p:txBody>
          </p:sp>
          <p:sp>
            <p:nvSpPr>
              <p:cNvPr id="95" name="CustomShape 5">
                <a:extLst>
                  <a:ext uri="{FF2B5EF4-FFF2-40B4-BE49-F238E27FC236}">
                    <a16:creationId xmlns:a16="http://schemas.microsoft.com/office/drawing/2014/main" id="{290F3BF9-385C-B64E-8A28-4458966ED74C}"/>
                  </a:ext>
                </a:extLst>
              </p:cNvPr>
              <p:cNvSpPr/>
              <p:nvPr/>
            </p:nvSpPr>
            <p:spPr>
              <a:xfrm>
                <a:off x="7382355" y="2231272"/>
                <a:ext cx="1933633" cy="300264"/>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XRootD</a:t>
                </a:r>
                <a:r>
                  <a:rPr lang="en-GB" sz="1600" spc="-1" dirty="0">
                    <a:cs typeface="Arial" panose="020B0604020202020204" pitchFamily="34" charset="0"/>
                  </a:rPr>
                  <a:t> server</a:t>
                </a:r>
                <a:endParaRPr sz="2133" dirty="0">
                  <a:cs typeface="Arial" panose="020B0604020202020204" pitchFamily="34" charset="0"/>
                </a:endParaRPr>
              </a:p>
            </p:txBody>
          </p:sp>
          <p:sp>
            <p:nvSpPr>
              <p:cNvPr id="96" name="CustomShape 9">
                <a:extLst>
                  <a:ext uri="{FF2B5EF4-FFF2-40B4-BE49-F238E27FC236}">
                    <a16:creationId xmlns:a16="http://schemas.microsoft.com/office/drawing/2014/main" id="{0D02F9DE-A584-DD41-8BD6-80A4D0798554}"/>
                  </a:ext>
                </a:extLst>
              </p:cNvPr>
              <p:cNvSpPr/>
              <p:nvPr/>
            </p:nvSpPr>
            <p:spPr>
              <a:xfrm>
                <a:off x="7382357" y="2535558"/>
                <a:ext cx="1933633" cy="300264"/>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libXrdCeph</a:t>
                </a:r>
                <a:endParaRPr sz="2133" dirty="0">
                  <a:cs typeface="Arial" panose="020B0604020202020204" pitchFamily="34" charset="0"/>
                </a:endParaRPr>
              </a:p>
            </p:txBody>
          </p:sp>
          <p:sp>
            <p:nvSpPr>
              <p:cNvPr id="97" name="CustomShape 8">
                <a:extLst>
                  <a:ext uri="{FF2B5EF4-FFF2-40B4-BE49-F238E27FC236}">
                    <a16:creationId xmlns:a16="http://schemas.microsoft.com/office/drawing/2014/main" id="{189F2A58-3936-C942-8D9E-65F6B16C3BDF}"/>
                  </a:ext>
                </a:extLst>
              </p:cNvPr>
              <p:cNvSpPr/>
              <p:nvPr/>
            </p:nvSpPr>
            <p:spPr>
              <a:xfrm>
                <a:off x="7382355" y="2835823"/>
                <a:ext cx="1933633" cy="30026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libradosstriper</a:t>
                </a:r>
                <a:endParaRPr sz="2133" dirty="0">
                  <a:cs typeface="Arial" panose="020B0604020202020204" pitchFamily="34" charset="0"/>
                </a:endParaRPr>
              </a:p>
            </p:txBody>
          </p:sp>
        </p:grpSp>
        <p:cxnSp>
          <p:nvCxnSpPr>
            <p:cNvPr id="102" name="Straight Arrow Connector 101">
              <a:extLst>
                <a:ext uri="{FF2B5EF4-FFF2-40B4-BE49-F238E27FC236}">
                  <a16:creationId xmlns:a16="http://schemas.microsoft.com/office/drawing/2014/main" id="{26143BCD-AE05-0C45-95C3-415E332692FF}"/>
                </a:ext>
              </a:extLst>
            </p:cNvPr>
            <p:cNvCxnSpPr>
              <a:stCxn id="94" idx="2"/>
            </p:cNvCxnSpPr>
            <p:nvPr/>
          </p:nvCxnSpPr>
          <p:spPr>
            <a:xfrm flipH="1">
              <a:off x="8938484" y="3696947"/>
              <a:ext cx="4203" cy="88404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D0D4E95-118E-DA45-AB4B-0DCAA6874220}"/>
                </a:ext>
              </a:extLst>
            </p:cNvPr>
            <p:cNvCxnSpPr>
              <a:cxnSpLocks/>
              <a:endCxn id="94" idx="0"/>
            </p:cNvCxnSpPr>
            <p:nvPr/>
          </p:nvCxnSpPr>
          <p:spPr>
            <a:xfrm flipH="1">
              <a:off x="8942687" y="2047600"/>
              <a:ext cx="2" cy="49852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A42FDC47-2280-1141-91A9-C25ED6579191}"/>
              </a:ext>
            </a:extLst>
          </p:cNvPr>
          <p:cNvPicPr>
            <a:picLocks noChangeAspect="1"/>
          </p:cNvPicPr>
          <p:nvPr/>
        </p:nvPicPr>
        <p:blipFill>
          <a:blip r:embed="rId2"/>
          <a:stretch>
            <a:fillRect/>
          </a:stretch>
        </p:blipFill>
        <p:spPr>
          <a:xfrm>
            <a:off x="461064" y="5286876"/>
            <a:ext cx="11261035" cy="1379069"/>
          </a:xfrm>
          <a:prstGeom prst="rect">
            <a:avLst/>
          </a:prstGeom>
        </p:spPr>
      </p:pic>
    </p:spTree>
    <p:extLst>
      <p:ext uri="{BB962C8B-B14F-4D97-AF65-F5344CB8AC3E}">
        <p14:creationId xmlns:p14="http://schemas.microsoft.com/office/powerpoint/2010/main" val="209867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ALICE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ALICE require their own </a:t>
            </a:r>
            <a:r>
              <a:rPr lang="en-US" dirty="0" err="1">
                <a:solidFill>
                  <a:schemeClr val="bg1"/>
                </a:solidFill>
              </a:rPr>
              <a:t>XRootD</a:t>
            </a:r>
            <a:r>
              <a:rPr lang="en-US" dirty="0">
                <a:solidFill>
                  <a:schemeClr val="bg1"/>
                </a:solidFill>
              </a:rPr>
              <a:t> authentication plugin</a:t>
            </a:r>
          </a:p>
          <a:p>
            <a:r>
              <a:rPr lang="en-US" dirty="0">
                <a:solidFill>
                  <a:schemeClr val="bg1"/>
                </a:solidFill>
              </a:rPr>
              <a:t>Blocker for ALICE to move from CASTOR onto Echo</a:t>
            </a:r>
          </a:p>
          <a:p>
            <a:r>
              <a:rPr lang="en-US" dirty="0">
                <a:solidFill>
                  <a:schemeClr val="bg1"/>
                </a:solidFill>
              </a:rPr>
              <a:t>The source code was modified to accommodate the pool name </a:t>
            </a:r>
            <a:r>
              <a:rPr lang="en-US" dirty="0" err="1">
                <a:solidFill>
                  <a:schemeClr val="bg1"/>
                </a:solidFill>
              </a:rPr>
              <a:t>alice</a:t>
            </a:r>
            <a:r>
              <a:rPr lang="en-US" dirty="0">
                <a:solidFill>
                  <a:schemeClr val="bg1"/>
                </a:solidFill>
              </a:rPr>
              <a:t>:/</a:t>
            </a:r>
          </a:p>
          <a:p>
            <a:r>
              <a:rPr lang="en-US" dirty="0">
                <a:solidFill>
                  <a:schemeClr val="bg1"/>
                </a:solidFill>
              </a:rPr>
              <a:t>ALICE transfers are currently somewhat isolated from other VOs</a:t>
            </a:r>
          </a:p>
          <a:p>
            <a:pPr lvl="1"/>
            <a:r>
              <a:rPr lang="en-US" dirty="0">
                <a:solidFill>
                  <a:schemeClr val="bg1"/>
                </a:solidFill>
              </a:rPr>
              <a:t>Have their own Echo gateways</a:t>
            </a:r>
          </a:p>
          <a:p>
            <a:pPr lvl="1"/>
            <a:r>
              <a:rPr lang="en-US" dirty="0">
                <a:solidFill>
                  <a:schemeClr val="bg1"/>
                </a:solidFill>
              </a:rPr>
              <a:t>Have their own </a:t>
            </a:r>
            <a:r>
              <a:rPr lang="en-US" dirty="0" err="1">
                <a:solidFill>
                  <a:schemeClr val="bg1"/>
                </a:solidFill>
              </a:rPr>
              <a:t>XRootD</a:t>
            </a:r>
            <a:r>
              <a:rPr lang="en-US" dirty="0">
                <a:solidFill>
                  <a:schemeClr val="bg1"/>
                </a:solidFill>
              </a:rPr>
              <a:t> alias: </a:t>
            </a:r>
            <a:r>
              <a:rPr lang="en-US" dirty="0" err="1">
                <a:solidFill>
                  <a:schemeClr val="bg1"/>
                </a:solidFill>
              </a:rPr>
              <a:t>alice.echo.stfc.ac.uk</a:t>
            </a:r>
            <a:endParaRPr lang="en-US" dirty="0">
              <a:solidFill>
                <a:schemeClr val="bg1"/>
              </a:solidFill>
            </a:endParaRPr>
          </a:p>
        </p:txBody>
      </p:sp>
      <p:pic>
        <p:nvPicPr>
          <p:cNvPr id="5" name="Picture 4">
            <a:extLst>
              <a:ext uri="{FF2B5EF4-FFF2-40B4-BE49-F238E27FC236}">
                <a16:creationId xmlns:a16="http://schemas.microsoft.com/office/drawing/2014/main" id="{AE293A90-4852-EA4C-8FFC-ED3A590D7AC1}"/>
              </a:ext>
            </a:extLst>
          </p:cNvPr>
          <p:cNvPicPr>
            <a:picLocks noChangeAspect="1"/>
          </p:cNvPicPr>
          <p:nvPr/>
        </p:nvPicPr>
        <p:blipFill>
          <a:blip r:embed="rId3"/>
          <a:stretch>
            <a:fillRect/>
          </a:stretch>
        </p:blipFill>
        <p:spPr>
          <a:xfrm>
            <a:off x="9882624" y="476250"/>
            <a:ext cx="1471176" cy="1988654"/>
          </a:xfrm>
          <a:prstGeom prst="rect">
            <a:avLst/>
          </a:prstGeom>
        </p:spPr>
      </p:pic>
      <p:pic>
        <p:nvPicPr>
          <p:cNvPr id="6" name="Picture 5">
            <a:extLst>
              <a:ext uri="{FF2B5EF4-FFF2-40B4-BE49-F238E27FC236}">
                <a16:creationId xmlns:a16="http://schemas.microsoft.com/office/drawing/2014/main" id="{4E5FAEFA-BACA-5048-BBA4-01D8F349EDEB}"/>
              </a:ext>
            </a:extLst>
          </p:cNvPr>
          <p:cNvPicPr>
            <a:picLocks noChangeAspect="1"/>
          </p:cNvPicPr>
          <p:nvPr/>
        </p:nvPicPr>
        <p:blipFill>
          <a:blip r:embed="rId4"/>
          <a:stretch>
            <a:fillRect/>
          </a:stretch>
        </p:blipFill>
        <p:spPr>
          <a:xfrm>
            <a:off x="177800" y="4725011"/>
            <a:ext cx="11836400" cy="1586858"/>
          </a:xfrm>
          <a:prstGeom prst="rect">
            <a:avLst/>
          </a:prstGeom>
        </p:spPr>
      </p:pic>
      <p:sp>
        <p:nvSpPr>
          <p:cNvPr id="4" name="TextBox 3">
            <a:extLst>
              <a:ext uri="{FF2B5EF4-FFF2-40B4-BE49-F238E27FC236}">
                <a16:creationId xmlns:a16="http://schemas.microsoft.com/office/drawing/2014/main" id="{3DFDCD64-3B7C-5446-B7E7-3303472608AA}"/>
              </a:ext>
            </a:extLst>
          </p:cNvPr>
          <p:cNvSpPr txBox="1"/>
          <p:nvPr/>
        </p:nvSpPr>
        <p:spPr>
          <a:xfrm>
            <a:off x="838200" y="6426925"/>
            <a:ext cx="3812177" cy="369332"/>
          </a:xfrm>
          <a:prstGeom prst="rect">
            <a:avLst/>
          </a:prstGeom>
          <a:noFill/>
        </p:spPr>
        <p:txBody>
          <a:bodyPr wrap="square" rtlCol="0">
            <a:spAutoFit/>
          </a:bodyPr>
          <a:lstStyle/>
          <a:p>
            <a:r>
              <a:rPr lang="en-GB" u="sng" dirty="0">
                <a:solidFill>
                  <a:schemeClr val="bg1"/>
                </a:solidFill>
                <a:hlinkClick r:id="rId5">
                  <a:extLst>
                    <a:ext uri="{A12FA001-AC4F-418D-AE19-62706E023703}">
                      <ahyp:hlinkClr xmlns:ahyp="http://schemas.microsoft.com/office/drawing/2018/hyperlinkcolor" val="tx"/>
                    </a:ext>
                  </a:extLst>
                </a:hlinkClick>
              </a:rPr>
              <a:t>george.patargias@stfc.ac.uk</a:t>
            </a:r>
            <a:endParaRPr lang="en-US" dirty="0">
              <a:solidFill>
                <a:schemeClr val="bg1"/>
              </a:solidFill>
            </a:endParaRPr>
          </a:p>
        </p:txBody>
      </p:sp>
    </p:spTree>
    <p:extLst>
      <p:ext uri="{BB962C8B-B14F-4D97-AF65-F5344CB8AC3E}">
        <p14:creationId xmlns:p14="http://schemas.microsoft.com/office/powerpoint/2010/main" val="213099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Summary</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Echo is working effectively with </a:t>
            </a:r>
            <a:r>
              <a:rPr lang="en-US" dirty="0" err="1">
                <a:solidFill>
                  <a:schemeClr val="bg1"/>
                </a:solidFill>
              </a:rPr>
              <a:t>XRootD</a:t>
            </a:r>
            <a:endParaRPr lang="en-US" dirty="0">
              <a:solidFill>
                <a:schemeClr val="bg1"/>
              </a:solidFill>
            </a:endParaRPr>
          </a:p>
          <a:p>
            <a:pPr lvl="1"/>
            <a:r>
              <a:rPr lang="en-US" dirty="0">
                <a:solidFill>
                  <a:schemeClr val="bg1"/>
                </a:solidFill>
              </a:rPr>
              <a:t>Looking for continuous improvement</a:t>
            </a:r>
          </a:p>
          <a:p>
            <a:r>
              <a:rPr lang="en-US" dirty="0">
                <a:solidFill>
                  <a:schemeClr val="bg1"/>
                </a:solidFill>
              </a:rPr>
              <a:t>All four LHC experiments are up and running</a:t>
            </a:r>
          </a:p>
          <a:p>
            <a:pPr lvl="1"/>
            <a:r>
              <a:rPr lang="en-US" dirty="0">
                <a:solidFill>
                  <a:schemeClr val="bg1"/>
                </a:solidFill>
              </a:rPr>
              <a:t>Each saw their own individual issues</a:t>
            </a:r>
          </a:p>
          <a:p>
            <a:r>
              <a:rPr lang="en-US" dirty="0">
                <a:solidFill>
                  <a:schemeClr val="bg1"/>
                </a:solidFill>
              </a:rPr>
              <a:t>Non-LHC experiments are also, or will soon, use Echo for disk storage</a:t>
            </a:r>
          </a:p>
          <a:p>
            <a:r>
              <a:rPr lang="en-US" dirty="0">
                <a:solidFill>
                  <a:schemeClr val="bg1"/>
                </a:solidFill>
              </a:rPr>
              <a:t>Thanks to the </a:t>
            </a:r>
            <a:r>
              <a:rPr lang="en-US" dirty="0" err="1">
                <a:solidFill>
                  <a:schemeClr val="bg1"/>
                </a:solidFill>
              </a:rPr>
              <a:t>XRootD</a:t>
            </a:r>
            <a:r>
              <a:rPr lang="en-US" dirty="0">
                <a:solidFill>
                  <a:schemeClr val="bg1"/>
                </a:solidFill>
              </a:rPr>
              <a:t> developers for their collaboration!</a:t>
            </a:r>
          </a:p>
        </p:txBody>
      </p:sp>
    </p:spTree>
    <p:extLst>
      <p:ext uri="{BB962C8B-B14F-4D97-AF65-F5344CB8AC3E}">
        <p14:creationId xmlns:p14="http://schemas.microsoft.com/office/powerpoint/2010/main" val="35049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Introduction to </a:t>
            </a:r>
            <a:r>
              <a:rPr lang="en-US" dirty="0" err="1">
                <a:solidFill>
                  <a:schemeClr val="bg1"/>
                </a:solidFill>
              </a:rPr>
              <a:t>XRootD</a:t>
            </a:r>
            <a:r>
              <a:rPr lang="en-US" dirty="0">
                <a:solidFill>
                  <a:schemeClr val="bg1"/>
                </a:solidFill>
              </a:rPr>
              <a:t> and </a:t>
            </a:r>
            <a:r>
              <a:rPr lang="en-US" dirty="0" err="1">
                <a:solidFill>
                  <a:schemeClr val="bg1"/>
                </a:solidFill>
              </a:rPr>
              <a:t>Ceph</a:t>
            </a:r>
            <a:r>
              <a:rPr lang="en-US" dirty="0">
                <a:solidFill>
                  <a:schemeClr val="bg1"/>
                </a:solidFill>
              </a:rPr>
              <a:t> at RAL</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a:xfrm>
            <a:off x="838200" y="1593611"/>
            <a:ext cx="10515600" cy="4351338"/>
          </a:xfrm>
        </p:spPr>
        <p:txBody>
          <a:bodyPr/>
          <a:lstStyle/>
          <a:p>
            <a:r>
              <a:rPr lang="en-US" dirty="0">
                <a:solidFill>
                  <a:schemeClr val="bg1"/>
                </a:solidFill>
              </a:rPr>
              <a:t>Rutherford Appleton Laboratory (RAL) is the UK Tier 1</a:t>
            </a:r>
          </a:p>
          <a:p>
            <a:pPr lvl="1"/>
            <a:r>
              <a:rPr lang="en-US" dirty="0">
                <a:solidFill>
                  <a:schemeClr val="bg1"/>
                </a:solidFill>
              </a:rPr>
              <a:t>Supports all LHC experiments and growing number of others in HEP, Astronomy and Space</a:t>
            </a:r>
          </a:p>
          <a:p>
            <a:r>
              <a:rPr lang="en-US" dirty="0">
                <a:solidFill>
                  <a:schemeClr val="bg1"/>
                </a:solidFill>
              </a:rPr>
              <a:t>RAL disk storage is known as Echo</a:t>
            </a:r>
          </a:p>
          <a:p>
            <a:pPr lvl="1"/>
            <a:r>
              <a:rPr lang="en-US" dirty="0">
                <a:solidFill>
                  <a:schemeClr val="bg1"/>
                </a:solidFill>
              </a:rPr>
              <a:t>Based on Erasure Coded </a:t>
            </a:r>
            <a:r>
              <a:rPr lang="en-US" dirty="0" err="1">
                <a:solidFill>
                  <a:schemeClr val="bg1"/>
                </a:solidFill>
              </a:rPr>
              <a:t>Ceph</a:t>
            </a:r>
            <a:r>
              <a:rPr lang="en-US" dirty="0">
                <a:solidFill>
                  <a:schemeClr val="bg1"/>
                </a:solidFill>
              </a:rPr>
              <a:t> Object Store</a:t>
            </a:r>
          </a:p>
          <a:p>
            <a:pPr lvl="1"/>
            <a:r>
              <a:rPr lang="en-US" dirty="0">
                <a:solidFill>
                  <a:schemeClr val="bg1"/>
                </a:solidFill>
              </a:rPr>
              <a:t>University of Glasgow is currently setting up a similar </a:t>
            </a:r>
            <a:r>
              <a:rPr lang="en-US" dirty="0" err="1">
                <a:solidFill>
                  <a:schemeClr val="bg1"/>
                </a:solidFill>
              </a:rPr>
              <a:t>Ceph</a:t>
            </a:r>
            <a:r>
              <a:rPr lang="en-US" dirty="0">
                <a:solidFill>
                  <a:schemeClr val="bg1"/>
                </a:solidFill>
              </a:rPr>
              <a:t> cluster</a:t>
            </a:r>
          </a:p>
          <a:p>
            <a:r>
              <a:rPr lang="en-US" dirty="0">
                <a:solidFill>
                  <a:schemeClr val="bg1"/>
                </a:solidFill>
              </a:rPr>
              <a:t>Access to Echo is primarily via </a:t>
            </a:r>
            <a:r>
              <a:rPr lang="en-US" dirty="0" err="1">
                <a:solidFill>
                  <a:schemeClr val="bg1"/>
                </a:solidFill>
              </a:rPr>
              <a:t>XRootD</a:t>
            </a:r>
            <a:r>
              <a:rPr lang="en-US" dirty="0">
                <a:solidFill>
                  <a:schemeClr val="bg1"/>
                </a:solidFill>
              </a:rPr>
              <a:t> </a:t>
            </a:r>
          </a:p>
          <a:p>
            <a:pPr lvl="1"/>
            <a:r>
              <a:rPr lang="en-US" dirty="0">
                <a:solidFill>
                  <a:schemeClr val="bg1"/>
                </a:solidFill>
              </a:rPr>
              <a:t>The challenge is to optimize access for the different use cases</a:t>
            </a:r>
          </a:p>
          <a:p>
            <a:pPr lvl="1"/>
            <a:r>
              <a:rPr lang="en-US" dirty="0" err="1">
                <a:solidFill>
                  <a:schemeClr val="bg1"/>
                </a:solidFill>
              </a:rPr>
              <a:t>Gridftp</a:t>
            </a:r>
            <a:r>
              <a:rPr lang="en-US" dirty="0">
                <a:solidFill>
                  <a:schemeClr val="bg1"/>
                </a:solidFill>
              </a:rPr>
              <a:t> plugin, but intention is to phase out</a:t>
            </a:r>
          </a:p>
        </p:txBody>
      </p:sp>
      <p:pic>
        <p:nvPicPr>
          <p:cNvPr id="5" name="Picture 4">
            <a:extLst>
              <a:ext uri="{FF2B5EF4-FFF2-40B4-BE49-F238E27FC236}">
                <a16:creationId xmlns:a16="http://schemas.microsoft.com/office/drawing/2014/main" id="{7059EEDD-14CB-0946-8762-CDCA8728CB3D}"/>
              </a:ext>
            </a:extLst>
          </p:cNvPr>
          <p:cNvPicPr>
            <a:picLocks noChangeAspect="1"/>
          </p:cNvPicPr>
          <p:nvPr/>
        </p:nvPicPr>
        <p:blipFill>
          <a:blip r:embed="rId3"/>
          <a:stretch>
            <a:fillRect/>
          </a:stretch>
        </p:blipFill>
        <p:spPr>
          <a:xfrm>
            <a:off x="9687340" y="5062332"/>
            <a:ext cx="1666460" cy="1666460"/>
          </a:xfrm>
          <a:prstGeom prst="rect">
            <a:avLst/>
          </a:prstGeom>
        </p:spPr>
      </p:pic>
      <p:pic>
        <p:nvPicPr>
          <p:cNvPr id="7" name="Picture 6">
            <a:extLst>
              <a:ext uri="{FF2B5EF4-FFF2-40B4-BE49-F238E27FC236}">
                <a16:creationId xmlns:a16="http://schemas.microsoft.com/office/drawing/2014/main" id="{9BD01AAF-C021-DA47-B7F7-EF81F3A41496}"/>
              </a:ext>
            </a:extLst>
          </p:cNvPr>
          <p:cNvPicPr>
            <a:picLocks noChangeAspect="1"/>
          </p:cNvPicPr>
          <p:nvPr/>
        </p:nvPicPr>
        <p:blipFill>
          <a:blip r:embed="rId4"/>
          <a:stretch>
            <a:fillRect/>
          </a:stretch>
        </p:blipFill>
        <p:spPr>
          <a:xfrm>
            <a:off x="1031962" y="5716024"/>
            <a:ext cx="2125271" cy="974083"/>
          </a:xfrm>
          <a:prstGeom prst="rect">
            <a:avLst/>
          </a:prstGeom>
        </p:spPr>
      </p:pic>
    </p:spTree>
    <p:extLst>
      <p:ext uri="{BB962C8B-B14F-4D97-AF65-F5344CB8AC3E}">
        <p14:creationId xmlns:p14="http://schemas.microsoft.com/office/powerpoint/2010/main" val="2739714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Backup</a:t>
            </a:r>
          </a:p>
        </p:txBody>
      </p:sp>
    </p:spTree>
    <p:extLst>
      <p:ext uri="{BB962C8B-B14F-4D97-AF65-F5344CB8AC3E}">
        <p14:creationId xmlns:p14="http://schemas.microsoft.com/office/powerpoint/2010/main" val="201216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Echo – </a:t>
            </a:r>
            <a:r>
              <a:rPr lang="en-US" dirty="0" err="1">
                <a:solidFill>
                  <a:schemeClr val="bg1"/>
                </a:solidFill>
              </a:rPr>
              <a:t>XRootD</a:t>
            </a:r>
            <a:r>
              <a:rPr lang="en-US" dirty="0">
                <a:solidFill>
                  <a:schemeClr val="bg1"/>
                </a:solidFill>
              </a:rPr>
              <a:t> proxy config</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Located on the WN : </a:t>
            </a:r>
            <a:r>
              <a:rPr lang="en-GB" dirty="0">
                <a:solidFill>
                  <a:schemeClr val="bg1"/>
                </a:solidFill>
              </a:rPr>
              <a:t>/etc/</a:t>
            </a:r>
            <a:r>
              <a:rPr lang="en-GB" dirty="0" err="1">
                <a:solidFill>
                  <a:schemeClr val="bg1"/>
                </a:solidFill>
              </a:rPr>
              <a:t>xrootd</a:t>
            </a:r>
            <a:r>
              <a:rPr lang="en-GB" dirty="0">
                <a:solidFill>
                  <a:schemeClr val="bg1"/>
                </a:solidFill>
              </a:rPr>
              <a:t>/</a:t>
            </a:r>
            <a:r>
              <a:rPr lang="en-GB" dirty="0" err="1">
                <a:solidFill>
                  <a:schemeClr val="bg1"/>
                </a:solidFill>
              </a:rPr>
              <a:t>xrootd-ceph.cfg</a:t>
            </a:r>
            <a:endParaRPr lang="en-US" dirty="0">
              <a:solidFill>
                <a:schemeClr val="bg1"/>
              </a:solidFill>
            </a:endParaRPr>
          </a:p>
          <a:p>
            <a:r>
              <a:rPr lang="en-US" dirty="0">
                <a:solidFill>
                  <a:schemeClr val="bg1"/>
                </a:solidFill>
              </a:rPr>
              <a:t>Matches the Echo stripe size:</a:t>
            </a:r>
          </a:p>
          <a:p>
            <a:pPr lvl="1"/>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xrootd.async</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segsize</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67108864</a:t>
            </a:r>
          </a:p>
          <a:p>
            <a:pPr lvl="1"/>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xrd.buffers</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maxbsz</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67108864</a:t>
            </a:r>
          </a:p>
          <a:p>
            <a:r>
              <a:rPr lang="en-US" dirty="0" err="1">
                <a:solidFill>
                  <a:schemeClr val="bg1"/>
                </a:solidFill>
                <a:ea typeface="Menlo" panose="020B0609030804020204" pitchFamily="49" charset="0"/>
                <a:cs typeface="Menlo" panose="020B0609030804020204" pitchFamily="49" charset="0"/>
              </a:rPr>
              <a:t>pfc</a:t>
            </a:r>
            <a:r>
              <a:rPr lang="en-US" dirty="0">
                <a:solidFill>
                  <a:schemeClr val="bg1"/>
                </a:solidFill>
                <a:ea typeface="Menlo" panose="020B0609030804020204" pitchFamily="49" charset="0"/>
                <a:cs typeface="Menlo" panose="020B0609030804020204" pitchFamily="49" charset="0"/>
              </a:rPr>
              <a:t> = proxy file cache</a:t>
            </a:r>
          </a:p>
          <a:p>
            <a:pPr lvl="1"/>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pfc.ram</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7g</a:t>
            </a:r>
          </a:p>
          <a:p>
            <a:pPr lvl="1"/>
            <a:r>
              <a:rPr lang="en-US" sz="2000" dirty="0" err="1">
                <a:solidFill>
                  <a:schemeClr val="bg1"/>
                </a:solidFill>
                <a:latin typeface="Menlo" panose="020B0609030804020204" pitchFamily="49" charset="0"/>
                <a:ea typeface="Menlo" panose="020B0609030804020204" pitchFamily="49" charset="0"/>
                <a:cs typeface="Menlo" panose="020B0609030804020204" pitchFamily="49" charset="0"/>
              </a:rPr>
              <a:t>pfc.blocksize</a:t>
            </a:r>
            <a:r>
              <a:rPr lang="en-US" sz="2000" dirty="0">
                <a:solidFill>
                  <a:schemeClr val="bg1"/>
                </a:solidFill>
                <a:latin typeface="Menlo" panose="020B0609030804020204" pitchFamily="49" charset="0"/>
                <a:ea typeface="Menlo" panose="020B0609030804020204" pitchFamily="49" charset="0"/>
                <a:cs typeface="Menlo" panose="020B0609030804020204" pitchFamily="49" charset="0"/>
              </a:rPr>
              <a:t> 16m</a:t>
            </a:r>
          </a:p>
          <a:p>
            <a:endParaRPr lang="en-US" sz="2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38373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Cache-hint options</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normAutofit/>
          </a:bodyPr>
          <a:lstStyle/>
          <a:p>
            <a:r>
              <a:rPr lang="en-US" sz="2400" dirty="0">
                <a:solidFill>
                  <a:schemeClr val="bg1"/>
                </a:solidFill>
                <a:latin typeface="Menlo" panose="020B0609030804020204" pitchFamily="49" charset="0"/>
                <a:ea typeface="Menlo" panose="020B0609030804020204" pitchFamily="49" charset="0"/>
                <a:cs typeface="Menlo" panose="020B0609030804020204" pitchFamily="49" charset="0"/>
              </a:rPr>
              <a:t>application-only</a:t>
            </a:r>
          </a:p>
          <a:p>
            <a:pPr lvl="1"/>
            <a:r>
              <a:rPr lang="en-US" sz="2000" dirty="0">
                <a:solidFill>
                  <a:schemeClr val="bg1"/>
                </a:solidFill>
                <a:ea typeface="Menlo" panose="020B0609030804020204" pitchFamily="49" charset="0"/>
                <a:cs typeface="Menlo" panose="020B0609030804020204" pitchFamily="49" charset="0"/>
              </a:rPr>
              <a:t>This is the default and means </a:t>
            </a:r>
            <a:r>
              <a:rPr lang="en-US" sz="2000" b="1" dirty="0">
                <a:solidFill>
                  <a:schemeClr val="bg1"/>
                </a:solidFill>
                <a:ea typeface="Menlo" panose="020B0609030804020204" pitchFamily="49" charset="0"/>
                <a:cs typeface="Menlo" panose="020B0609030804020204" pitchFamily="49" charset="0"/>
              </a:rPr>
              <a:t>ROOT will do the caching</a:t>
            </a:r>
            <a:r>
              <a:rPr lang="en-US" sz="2000" dirty="0">
                <a:solidFill>
                  <a:schemeClr val="bg1"/>
                </a:solidFill>
                <a:ea typeface="Menlo" panose="020B0609030804020204" pitchFamily="49" charset="0"/>
                <a:cs typeface="Menlo" panose="020B0609030804020204" pitchFamily="49" charset="0"/>
              </a:rPr>
              <a:t>. If </a:t>
            </a:r>
            <a:r>
              <a:rPr lang="en-US" sz="2000" dirty="0" err="1">
                <a:solidFill>
                  <a:schemeClr val="bg1"/>
                </a:solidFill>
                <a:ea typeface="Menlo" panose="020B0609030804020204" pitchFamily="49" charset="0"/>
                <a:cs typeface="Menlo" panose="020B0609030804020204" pitchFamily="49" charset="0"/>
              </a:rPr>
              <a:t>PoolSource.cacheSize</a:t>
            </a:r>
            <a:r>
              <a:rPr lang="en-US" sz="2000" dirty="0">
                <a:solidFill>
                  <a:schemeClr val="bg1"/>
                </a:solidFill>
                <a:ea typeface="Menlo" panose="020B0609030804020204" pitchFamily="49" charset="0"/>
                <a:cs typeface="Menlo" panose="020B0609030804020204" pitchFamily="49" charset="0"/>
              </a:rPr>
              <a:t> is non-zero, a </a:t>
            </a:r>
            <a:r>
              <a:rPr lang="en-US" sz="2000" dirty="0" err="1">
                <a:solidFill>
                  <a:schemeClr val="bg1"/>
                </a:solidFill>
                <a:ea typeface="Menlo" panose="020B0609030804020204" pitchFamily="49" charset="0"/>
                <a:cs typeface="Menlo" panose="020B0609030804020204" pitchFamily="49" charset="0"/>
              </a:rPr>
              <a:t>TTreeCache</a:t>
            </a:r>
            <a:r>
              <a:rPr lang="en-US" sz="2000" dirty="0">
                <a:solidFill>
                  <a:schemeClr val="bg1"/>
                </a:solidFill>
                <a:ea typeface="Menlo" panose="020B0609030804020204" pitchFamily="49" charset="0"/>
                <a:cs typeface="Menlo" panose="020B0609030804020204" pitchFamily="49" charset="0"/>
              </a:rPr>
              <a:t> of that size will be created per open file. Asynchronous read-ahead will be turned off and the cache will be filled with normal reads.</a:t>
            </a:r>
          </a:p>
          <a:p>
            <a:r>
              <a:rPr lang="en-US" sz="2400" dirty="0">
                <a:solidFill>
                  <a:schemeClr val="bg1"/>
                </a:solidFill>
                <a:latin typeface="Menlo" panose="020B0609030804020204" pitchFamily="49" charset="0"/>
                <a:ea typeface="Menlo" panose="020B0609030804020204" pitchFamily="49" charset="0"/>
                <a:cs typeface="Menlo" panose="020B0609030804020204" pitchFamily="49" charset="0"/>
              </a:rPr>
              <a:t>storage-only</a:t>
            </a:r>
          </a:p>
          <a:p>
            <a:pPr lvl="1"/>
            <a:r>
              <a:rPr lang="en-US" sz="2000" dirty="0">
                <a:solidFill>
                  <a:schemeClr val="bg1"/>
                </a:solidFill>
                <a:ea typeface="Menlo" panose="020B0609030804020204" pitchFamily="49" charset="0"/>
                <a:cs typeface="Menlo" panose="020B0609030804020204" pitchFamily="49" charset="0"/>
              </a:rPr>
              <a:t>Means ROOT will drive the caching using a prefetch list, but will not allocate a cache of its own. If </a:t>
            </a:r>
            <a:r>
              <a:rPr lang="en-US" sz="2000" dirty="0" err="1">
                <a:solidFill>
                  <a:schemeClr val="bg1"/>
                </a:solidFill>
                <a:ea typeface="Menlo" panose="020B0609030804020204" pitchFamily="49" charset="0"/>
                <a:cs typeface="Menlo" panose="020B0609030804020204" pitchFamily="49" charset="0"/>
              </a:rPr>
              <a:t>PoolSource.cacheSize</a:t>
            </a:r>
            <a:r>
              <a:rPr lang="en-US" sz="2000" dirty="0">
                <a:solidFill>
                  <a:schemeClr val="bg1"/>
                </a:solidFill>
                <a:ea typeface="Menlo" panose="020B0609030804020204" pitchFamily="49" charset="0"/>
                <a:cs typeface="Menlo" panose="020B0609030804020204" pitchFamily="49" charset="0"/>
              </a:rPr>
              <a:t> is non-zero, a </a:t>
            </a:r>
            <a:r>
              <a:rPr lang="en-US" sz="2000" dirty="0" err="1">
                <a:solidFill>
                  <a:schemeClr val="bg1"/>
                </a:solidFill>
                <a:ea typeface="Menlo" panose="020B0609030804020204" pitchFamily="49" charset="0"/>
                <a:cs typeface="Menlo" panose="020B0609030804020204" pitchFamily="49" charset="0"/>
              </a:rPr>
              <a:t>TTreeCache</a:t>
            </a:r>
            <a:r>
              <a:rPr lang="en-US" sz="2000" dirty="0">
                <a:solidFill>
                  <a:schemeClr val="bg1"/>
                </a:solidFill>
                <a:ea typeface="Menlo" panose="020B0609030804020204" pitchFamily="49" charset="0"/>
                <a:cs typeface="Menlo" panose="020B0609030804020204" pitchFamily="49" charset="0"/>
              </a:rPr>
              <a:t> with a read-list of that size will be created, but no actual cache buffer -- the ROOT cache will be "virtual" and could in fact be very large. ROOT will hand over the prefetch list to the storage layer, which is expected to do its own caching. This method only makes sense if the underlying storage binding is capable of prefetching, which is currently true for local files (and anything downloading into a local file, such as </a:t>
            </a:r>
            <a:r>
              <a:rPr lang="en-US" sz="2000" dirty="0" err="1">
                <a:solidFill>
                  <a:schemeClr val="bg1"/>
                </a:solidFill>
                <a:ea typeface="Menlo" panose="020B0609030804020204" pitchFamily="49" charset="0"/>
                <a:cs typeface="Menlo" panose="020B0609030804020204" pitchFamily="49" charset="0"/>
              </a:rPr>
              <a:t>srm</a:t>
            </a:r>
            <a:r>
              <a:rPr lang="en-US" sz="2000" dirty="0">
                <a:solidFill>
                  <a:schemeClr val="bg1"/>
                </a:solidFill>
                <a:ea typeface="Menlo" panose="020B0609030804020204" pitchFamily="49" charset="0"/>
                <a:cs typeface="Menlo" panose="020B0609030804020204" pitchFamily="49" charset="0"/>
              </a:rPr>
              <a:t>, storm, </a:t>
            </a:r>
            <a:r>
              <a:rPr lang="en-US" sz="2000" dirty="0" err="1">
                <a:solidFill>
                  <a:schemeClr val="bg1"/>
                </a:solidFill>
                <a:ea typeface="Menlo" panose="020B0609030804020204" pitchFamily="49" charset="0"/>
                <a:cs typeface="Menlo" panose="020B0609030804020204" pitchFamily="49" charset="0"/>
              </a:rPr>
              <a:t>gsiftp</a:t>
            </a:r>
            <a:r>
              <a:rPr lang="en-US" sz="2000" dirty="0">
                <a:solidFill>
                  <a:schemeClr val="bg1"/>
                </a:solidFill>
                <a:ea typeface="Menlo" panose="020B0609030804020204" pitchFamily="49" charset="0"/>
                <a:cs typeface="Menlo" panose="020B0609030804020204" pitchFamily="49" charset="0"/>
              </a:rPr>
              <a:t>) and RFIO. Using this method with an incompatible storage system such as </a:t>
            </a:r>
            <a:r>
              <a:rPr lang="en-US" sz="2000" dirty="0" err="1">
                <a:solidFill>
                  <a:schemeClr val="bg1"/>
                </a:solidFill>
                <a:ea typeface="Menlo" panose="020B0609030804020204" pitchFamily="49" charset="0"/>
                <a:cs typeface="Menlo" panose="020B0609030804020204" pitchFamily="49" charset="0"/>
              </a:rPr>
              <a:t>dCache</a:t>
            </a:r>
            <a:r>
              <a:rPr lang="en-US" sz="2000" dirty="0">
                <a:solidFill>
                  <a:schemeClr val="bg1"/>
                </a:solidFill>
                <a:ea typeface="Menlo" panose="020B0609030804020204" pitchFamily="49" charset="0"/>
                <a:cs typeface="Menlo" panose="020B0609030804020204" pitchFamily="49" charset="0"/>
              </a:rPr>
              <a:t> will trigger an error.</a:t>
            </a:r>
          </a:p>
        </p:txBody>
      </p:sp>
    </p:spTree>
    <p:extLst>
      <p:ext uri="{BB962C8B-B14F-4D97-AF65-F5344CB8AC3E}">
        <p14:creationId xmlns:p14="http://schemas.microsoft.com/office/powerpoint/2010/main" val="332592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Cache-hint options</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normAutofit/>
          </a:bodyPr>
          <a:lstStyle/>
          <a:p>
            <a:r>
              <a:rPr lang="en-US" sz="2400" dirty="0">
                <a:solidFill>
                  <a:schemeClr val="bg1"/>
                </a:solidFill>
                <a:latin typeface="Menlo" panose="020B0609030804020204" pitchFamily="49" charset="0"/>
                <a:ea typeface="Menlo" panose="020B0609030804020204" pitchFamily="49" charset="0"/>
                <a:cs typeface="Menlo" panose="020B0609030804020204" pitchFamily="49" charset="0"/>
              </a:rPr>
              <a:t>lazy-download</a:t>
            </a:r>
          </a:p>
          <a:p>
            <a:pPr lvl="1"/>
            <a:r>
              <a:rPr lang="en-US" sz="2000" dirty="0">
                <a:solidFill>
                  <a:schemeClr val="bg1"/>
                </a:solidFill>
                <a:ea typeface="Menlo" panose="020B0609030804020204" pitchFamily="49" charset="0"/>
                <a:cs typeface="Menlo" panose="020B0609030804020204" pitchFamily="49" charset="0"/>
              </a:rPr>
              <a:t>Means </a:t>
            </a:r>
            <a:r>
              <a:rPr lang="en-US" sz="2000" b="1" dirty="0">
                <a:solidFill>
                  <a:schemeClr val="bg1"/>
                </a:solidFill>
                <a:ea typeface="Menlo" panose="020B0609030804020204" pitchFamily="49" charset="0"/>
                <a:cs typeface="Menlo" panose="020B0609030804020204" pitchFamily="49" charset="0"/>
              </a:rPr>
              <a:t>remote files will be downloaded to a local shadow file on demand in 128MB segments</a:t>
            </a:r>
            <a:r>
              <a:rPr lang="en-US" sz="2000" dirty="0">
                <a:solidFill>
                  <a:schemeClr val="bg1"/>
                </a:solidFill>
                <a:ea typeface="Menlo" panose="020B0609030804020204" pitchFamily="49" charset="0"/>
                <a:cs typeface="Menlo" panose="020B0609030804020204" pitchFamily="49" charset="0"/>
              </a:rPr>
              <a:t>. ROOT reads will be directed to this local file; ROOT will never read directly from the remote file. If </a:t>
            </a:r>
            <a:r>
              <a:rPr lang="en-US" sz="2000" dirty="0" err="1">
                <a:solidFill>
                  <a:schemeClr val="bg1"/>
                </a:solidFill>
                <a:ea typeface="Menlo" panose="020B0609030804020204" pitchFamily="49" charset="0"/>
                <a:cs typeface="Menlo" panose="020B0609030804020204" pitchFamily="49" charset="0"/>
              </a:rPr>
              <a:t>PoolSource</a:t>
            </a:r>
            <a:r>
              <a:rPr lang="en-US" sz="2000" dirty="0">
                <a:solidFill>
                  <a:schemeClr val="bg1"/>
                </a:solidFill>
                <a:ea typeface="Menlo" panose="020B0609030804020204" pitchFamily="49" charset="0"/>
                <a:cs typeface="Menlo" panose="020B0609030804020204" pitchFamily="49" charset="0"/>
              </a:rPr>
              <a:t> specifies a non-zero cache, it will behave as a "storage-only" virtual / prefetch cache. Note that the file will be downloaded lazily even if </a:t>
            </a:r>
            <a:r>
              <a:rPr lang="en-US" sz="2000" dirty="0" err="1">
                <a:solidFill>
                  <a:schemeClr val="bg1"/>
                </a:solidFill>
                <a:ea typeface="Menlo" panose="020B0609030804020204" pitchFamily="49" charset="0"/>
                <a:cs typeface="Menlo" panose="020B0609030804020204" pitchFamily="49" charset="0"/>
              </a:rPr>
              <a:t>PoolSource.cacheSize</a:t>
            </a:r>
            <a:r>
              <a:rPr lang="en-US" sz="2000" dirty="0">
                <a:solidFill>
                  <a:schemeClr val="bg1"/>
                </a:solidFill>
                <a:ea typeface="Menlo" panose="020B0609030804020204" pitchFamily="49" charset="0"/>
                <a:cs typeface="Menlo" panose="020B0609030804020204" pitchFamily="49" charset="0"/>
              </a:rPr>
              <a:t> is zero. The local shadow file will be created in the specified temporary directory and will be removed automatically when the corresponding remote file is closed. If no suitable local temporary directory with sufficient free space can be found, lazy download is automatically switched off. </a:t>
            </a:r>
          </a:p>
          <a:p>
            <a:r>
              <a:rPr lang="en-US" sz="2400" dirty="0">
                <a:solidFill>
                  <a:schemeClr val="bg1"/>
                </a:solidFill>
                <a:ea typeface="Menlo" panose="020B0609030804020204" pitchFamily="49" charset="0"/>
                <a:cs typeface="Menlo" panose="020B0609030804020204" pitchFamily="49" charset="0"/>
              </a:rPr>
              <a:t>auto-detect</a:t>
            </a:r>
          </a:p>
          <a:p>
            <a:pPr lvl="1"/>
            <a:r>
              <a:rPr lang="en-US" sz="2000" dirty="0">
                <a:solidFill>
                  <a:schemeClr val="bg1"/>
                </a:solidFill>
                <a:ea typeface="Menlo" panose="020B0609030804020204" pitchFamily="49" charset="0"/>
                <a:cs typeface="Menlo" panose="020B0609030804020204" pitchFamily="49" charset="0"/>
              </a:rPr>
              <a:t>This tells the I/O layer to pick the best strategy suited for the I/O technology in use. This will be "lazy-download" for RFIO, </a:t>
            </a:r>
            <a:r>
              <a:rPr lang="en-US" sz="2000" dirty="0" err="1">
                <a:solidFill>
                  <a:schemeClr val="bg1"/>
                </a:solidFill>
                <a:ea typeface="Menlo" panose="020B0609030804020204" pitchFamily="49" charset="0"/>
                <a:cs typeface="Menlo" panose="020B0609030804020204" pitchFamily="49" charset="0"/>
              </a:rPr>
              <a:t>dCache</a:t>
            </a:r>
            <a:r>
              <a:rPr lang="en-US" sz="2000" dirty="0">
                <a:solidFill>
                  <a:schemeClr val="bg1"/>
                </a:solidFill>
                <a:ea typeface="Menlo" panose="020B0609030804020204" pitchFamily="49" charset="0"/>
                <a:cs typeface="Menlo" panose="020B0609030804020204" pitchFamily="49" charset="0"/>
              </a:rPr>
              <a:t> and the "file" protocol, including any method which downloads remote files to local disk.</a:t>
            </a:r>
          </a:p>
        </p:txBody>
      </p:sp>
    </p:spTree>
    <p:extLst>
      <p:ext uri="{BB962C8B-B14F-4D97-AF65-F5344CB8AC3E}">
        <p14:creationId xmlns:p14="http://schemas.microsoft.com/office/powerpoint/2010/main" val="2340061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Changes required for TPC // problem</a:t>
            </a:r>
          </a:p>
        </p:txBody>
      </p:sp>
      <p:sp>
        <p:nvSpPr>
          <p:cNvPr id="4" name="TextBox 3">
            <a:extLst>
              <a:ext uri="{FF2B5EF4-FFF2-40B4-BE49-F238E27FC236}">
                <a16:creationId xmlns:a16="http://schemas.microsoft.com/office/drawing/2014/main" id="{2FC2E142-275A-D64C-9659-EE9379C99BC7}"/>
              </a:ext>
            </a:extLst>
          </p:cNvPr>
          <p:cNvSpPr txBox="1"/>
          <p:nvPr/>
        </p:nvSpPr>
        <p:spPr>
          <a:xfrm>
            <a:off x="851261" y="1825625"/>
            <a:ext cx="10515599" cy="2308324"/>
          </a:xfrm>
          <a:prstGeom prst="rect">
            <a:avLst/>
          </a:prstGeom>
          <a:solidFill>
            <a:schemeClr val="bg1"/>
          </a:solidFill>
        </p:spPr>
        <p:txBody>
          <a:bodyPr wrap="square" rtlCol="0">
            <a:spAutoFit/>
          </a:bodyPr>
          <a:lstStyle/>
          <a:p>
            <a:r>
              <a:rPr lang="en-GB" dirty="0" err="1">
                <a:solidFill>
                  <a:schemeClr val="accent1">
                    <a:lumMod val="75000"/>
                  </a:schemeClr>
                </a:solidFill>
              </a:rPr>
              <a:t>authdb</a:t>
            </a:r>
            <a:r>
              <a:rPr lang="en-GB" dirty="0">
                <a:solidFill>
                  <a:schemeClr val="accent1">
                    <a:lumMod val="75000"/>
                  </a:schemeClr>
                </a:solidFill>
              </a:rPr>
              <a:t>:</a:t>
            </a:r>
          </a:p>
          <a:p>
            <a:r>
              <a:rPr lang="en-GB" dirty="0">
                <a:solidFill>
                  <a:schemeClr val="accent1">
                    <a:lumMod val="75000"/>
                  </a:schemeClr>
                </a:solidFill>
              </a:rPr>
              <a:t># VO = Atlas</a:t>
            </a:r>
          </a:p>
          <a:p>
            <a:r>
              <a:rPr lang="en-GB" dirty="0">
                <a:solidFill>
                  <a:schemeClr val="accent1">
                    <a:lumMod val="75000"/>
                  </a:schemeClr>
                </a:solidFill>
              </a:rPr>
              <a:t>u </a:t>
            </a:r>
            <a:r>
              <a:rPr lang="en-GB" dirty="0" err="1">
                <a:solidFill>
                  <a:schemeClr val="accent1">
                    <a:lumMod val="75000"/>
                  </a:schemeClr>
                </a:solidFill>
              </a:rPr>
              <a:t>atlasprod</a:t>
            </a:r>
            <a:r>
              <a:rPr lang="en-GB" dirty="0">
                <a:solidFill>
                  <a:schemeClr val="accent1">
                    <a:lumMod val="75000"/>
                  </a:schemeClr>
                </a:solidFill>
              </a:rPr>
              <a:t> \</a:t>
            </a:r>
            <a:r>
              <a:rPr lang="en-GB" dirty="0" err="1">
                <a:solidFill>
                  <a:schemeClr val="accent1">
                    <a:lumMod val="75000"/>
                  </a:schemeClr>
                </a:solidFill>
              </a:rPr>
              <a:t>atlas:datadisk</a:t>
            </a:r>
            <a:r>
              <a:rPr lang="en-GB" dirty="0">
                <a:solidFill>
                  <a:schemeClr val="accent1">
                    <a:lumMod val="75000"/>
                  </a:schemeClr>
                </a:solidFill>
              </a:rPr>
              <a:t>/ a \</a:t>
            </a:r>
            <a:r>
              <a:rPr lang="en-GB" dirty="0" err="1">
                <a:solidFill>
                  <a:schemeClr val="accent1">
                    <a:lumMod val="75000"/>
                  </a:schemeClr>
                </a:solidFill>
              </a:rPr>
              <a:t>atlas:scratchdisk</a:t>
            </a:r>
            <a:r>
              <a:rPr lang="en-GB" dirty="0">
                <a:solidFill>
                  <a:schemeClr val="accent1">
                    <a:lumMod val="75000"/>
                  </a:schemeClr>
                </a:solidFill>
              </a:rPr>
              <a:t>/ a /</a:t>
            </a:r>
            <a:r>
              <a:rPr lang="en-GB" dirty="0" err="1">
                <a:solidFill>
                  <a:schemeClr val="accent1">
                    <a:lumMod val="75000"/>
                  </a:schemeClr>
                </a:solidFill>
              </a:rPr>
              <a:t>atlas:datadisk</a:t>
            </a:r>
            <a:r>
              <a:rPr lang="en-GB" dirty="0">
                <a:solidFill>
                  <a:schemeClr val="accent1">
                    <a:lumMod val="75000"/>
                  </a:schemeClr>
                </a:solidFill>
              </a:rPr>
              <a:t>/ a /</a:t>
            </a:r>
            <a:r>
              <a:rPr lang="en-GB" dirty="0" err="1">
                <a:solidFill>
                  <a:schemeClr val="accent1">
                    <a:lumMod val="75000"/>
                  </a:schemeClr>
                </a:solidFill>
              </a:rPr>
              <a:t>atlas:scratchdisk</a:t>
            </a:r>
            <a:r>
              <a:rPr lang="en-GB" dirty="0">
                <a:solidFill>
                  <a:schemeClr val="accent1">
                    <a:lumMod val="75000"/>
                  </a:schemeClr>
                </a:solidFill>
              </a:rPr>
              <a:t>/ a </a:t>
            </a:r>
          </a:p>
          <a:p>
            <a:r>
              <a:rPr lang="en-GB" dirty="0">
                <a:solidFill>
                  <a:schemeClr val="accent1">
                    <a:lumMod val="75000"/>
                  </a:schemeClr>
                </a:solidFill>
              </a:rPr>
              <a:t>u </a:t>
            </a:r>
            <a:r>
              <a:rPr lang="en-GB" dirty="0" err="1">
                <a:solidFill>
                  <a:schemeClr val="accent1">
                    <a:lumMod val="75000"/>
                  </a:schemeClr>
                </a:solidFill>
              </a:rPr>
              <a:t>atlasuser</a:t>
            </a:r>
            <a:r>
              <a:rPr lang="en-GB" dirty="0">
                <a:solidFill>
                  <a:schemeClr val="accent1">
                    <a:lumMod val="75000"/>
                  </a:schemeClr>
                </a:solidFill>
              </a:rPr>
              <a:t> \</a:t>
            </a:r>
            <a:r>
              <a:rPr lang="en-GB" dirty="0" err="1">
                <a:solidFill>
                  <a:schemeClr val="accent1">
                    <a:lumMod val="75000"/>
                  </a:schemeClr>
                </a:solidFill>
              </a:rPr>
              <a:t>atlas:datadisk</a:t>
            </a:r>
            <a:r>
              <a:rPr lang="en-GB" dirty="0">
                <a:solidFill>
                  <a:schemeClr val="accent1">
                    <a:lumMod val="75000"/>
                  </a:schemeClr>
                </a:solidFill>
              </a:rPr>
              <a:t>/ r \</a:t>
            </a:r>
            <a:r>
              <a:rPr lang="en-GB" dirty="0" err="1">
                <a:solidFill>
                  <a:schemeClr val="accent1">
                    <a:lumMod val="75000"/>
                  </a:schemeClr>
                </a:solidFill>
              </a:rPr>
              <a:t>atlas:scratchdisk</a:t>
            </a:r>
            <a:r>
              <a:rPr lang="en-GB" dirty="0">
                <a:solidFill>
                  <a:schemeClr val="accent1">
                    <a:lumMod val="75000"/>
                  </a:schemeClr>
                </a:solidFill>
              </a:rPr>
              <a:t>/ a /</a:t>
            </a:r>
            <a:r>
              <a:rPr lang="en-GB" dirty="0" err="1">
                <a:solidFill>
                  <a:schemeClr val="accent1">
                    <a:lumMod val="75000"/>
                  </a:schemeClr>
                </a:solidFill>
              </a:rPr>
              <a:t>atlas:datadisk</a:t>
            </a:r>
            <a:r>
              <a:rPr lang="en-GB" dirty="0">
                <a:solidFill>
                  <a:schemeClr val="accent1">
                    <a:lumMod val="75000"/>
                  </a:schemeClr>
                </a:solidFill>
              </a:rPr>
              <a:t>/ r /</a:t>
            </a:r>
            <a:r>
              <a:rPr lang="en-GB" dirty="0" err="1">
                <a:solidFill>
                  <a:schemeClr val="accent1">
                    <a:lumMod val="75000"/>
                  </a:schemeClr>
                </a:solidFill>
              </a:rPr>
              <a:t>atlas:scratchdisk</a:t>
            </a:r>
            <a:r>
              <a:rPr lang="en-GB" dirty="0">
                <a:solidFill>
                  <a:schemeClr val="accent1">
                    <a:lumMod val="75000"/>
                  </a:schemeClr>
                </a:solidFill>
              </a:rPr>
              <a:t>/ a</a:t>
            </a:r>
          </a:p>
          <a:p>
            <a:endParaRPr lang="en-GB" dirty="0">
              <a:solidFill>
                <a:schemeClr val="accent1">
                  <a:lumMod val="75000"/>
                </a:schemeClr>
              </a:solidFill>
            </a:endParaRPr>
          </a:p>
          <a:p>
            <a:r>
              <a:rPr lang="en-GB" dirty="0">
                <a:solidFill>
                  <a:schemeClr val="accent1">
                    <a:lumMod val="75000"/>
                  </a:schemeClr>
                </a:solidFill>
              </a:rPr>
              <a:t>New </a:t>
            </a:r>
            <a:r>
              <a:rPr lang="en-GB" dirty="0" err="1">
                <a:solidFill>
                  <a:schemeClr val="accent1">
                    <a:lumMod val="75000"/>
                  </a:schemeClr>
                </a:solidFill>
              </a:rPr>
              <a:t>xrootd</a:t>
            </a:r>
            <a:r>
              <a:rPr lang="en-GB" dirty="0">
                <a:solidFill>
                  <a:schemeClr val="accent1">
                    <a:lumMod val="75000"/>
                  </a:schemeClr>
                </a:solidFill>
              </a:rPr>
              <a:t> </a:t>
            </a:r>
            <a:r>
              <a:rPr lang="en-GB" dirty="0" err="1">
                <a:solidFill>
                  <a:schemeClr val="accent1">
                    <a:lumMod val="75000"/>
                  </a:schemeClr>
                </a:solidFill>
              </a:rPr>
              <a:t>storage.xml</a:t>
            </a:r>
            <a:endParaRPr lang="en-GB" dirty="0">
              <a:solidFill>
                <a:schemeClr val="accent1">
                  <a:lumMod val="75000"/>
                </a:schemeClr>
              </a:solidFill>
            </a:endParaRPr>
          </a:p>
          <a:p>
            <a:r>
              <a:rPr lang="en-GB" dirty="0"/>
              <a:t>&lt;</a:t>
            </a:r>
            <a:r>
              <a:rPr lang="en-GB" dirty="0" err="1"/>
              <a:t>lfn</a:t>
            </a:r>
            <a:r>
              <a:rPr lang="en-GB" dirty="0"/>
              <a:t>-to-</a:t>
            </a:r>
            <a:r>
              <a:rPr lang="en-GB" dirty="0" err="1"/>
              <a:t>pfn</a:t>
            </a:r>
            <a:r>
              <a:rPr lang="en-GB" dirty="0"/>
              <a:t> protocol="direct"  path-match="/*(.*)" result="$1"/&gt;</a:t>
            </a:r>
          </a:p>
          <a:p>
            <a:endParaRPr lang="en-US" dirty="0">
              <a:solidFill>
                <a:schemeClr val="accent1">
                  <a:lumMod val="75000"/>
                </a:schemeClr>
              </a:solidFill>
            </a:endParaRPr>
          </a:p>
        </p:txBody>
      </p:sp>
    </p:spTree>
    <p:extLst>
      <p:ext uri="{BB962C8B-B14F-4D97-AF65-F5344CB8AC3E}">
        <p14:creationId xmlns:p14="http://schemas.microsoft.com/office/powerpoint/2010/main" val="74440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Echo</a:t>
            </a:r>
          </a:p>
        </p:txBody>
      </p:sp>
      <p:sp>
        <p:nvSpPr>
          <p:cNvPr id="4" name="TextBox 3">
            <a:extLst>
              <a:ext uri="{FF2B5EF4-FFF2-40B4-BE49-F238E27FC236}">
                <a16:creationId xmlns:a16="http://schemas.microsoft.com/office/drawing/2014/main" id="{1899AD33-FE02-5749-9773-05910B8F4B9D}"/>
              </a:ext>
            </a:extLst>
          </p:cNvPr>
          <p:cNvSpPr txBox="1"/>
          <p:nvPr/>
        </p:nvSpPr>
        <p:spPr>
          <a:xfrm>
            <a:off x="1271239" y="2598234"/>
            <a:ext cx="1639229" cy="369332"/>
          </a:xfrm>
          <a:prstGeom prst="rect">
            <a:avLst/>
          </a:prstGeom>
          <a:noFill/>
        </p:spPr>
        <p:txBody>
          <a:bodyPr wrap="square" rtlCol="0">
            <a:spAutoFit/>
          </a:bodyPr>
          <a:lstStyle/>
          <a:p>
            <a:r>
              <a:rPr lang="en-US" dirty="0"/>
              <a:t>MC production</a:t>
            </a:r>
          </a:p>
        </p:txBody>
      </p:sp>
      <p:sp>
        <p:nvSpPr>
          <p:cNvPr id="5" name="TextBox 4">
            <a:extLst>
              <a:ext uri="{FF2B5EF4-FFF2-40B4-BE49-F238E27FC236}">
                <a16:creationId xmlns:a16="http://schemas.microsoft.com/office/drawing/2014/main" id="{4A55B764-5675-0441-ACC1-C652B203DAC3}"/>
              </a:ext>
            </a:extLst>
          </p:cNvPr>
          <p:cNvSpPr txBox="1"/>
          <p:nvPr/>
        </p:nvSpPr>
        <p:spPr>
          <a:xfrm>
            <a:off x="3609277" y="3652695"/>
            <a:ext cx="661639" cy="369332"/>
          </a:xfrm>
          <a:prstGeom prst="rect">
            <a:avLst/>
          </a:prstGeom>
          <a:noFill/>
        </p:spPr>
        <p:txBody>
          <a:bodyPr wrap="square" rtlCol="0">
            <a:spAutoFit/>
          </a:bodyPr>
          <a:lstStyle/>
          <a:p>
            <a:r>
              <a:rPr lang="en-US" dirty="0"/>
              <a:t>RAW</a:t>
            </a:r>
          </a:p>
        </p:txBody>
      </p:sp>
      <p:sp>
        <p:nvSpPr>
          <p:cNvPr id="6" name="TextBox 5">
            <a:extLst>
              <a:ext uri="{FF2B5EF4-FFF2-40B4-BE49-F238E27FC236}">
                <a16:creationId xmlns:a16="http://schemas.microsoft.com/office/drawing/2014/main" id="{3422C9DB-6629-CD45-BB53-6DA27AE7A8CB}"/>
              </a:ext>
            </a:extLst>
          </p:cNvPr>
          <p:cNvSpPr txBox="1"/>
          <p:nvPr/>
        </p:nvSpPr>
        <p:spPr>
          <a:xfrm>
            <a:off x="5492904" y="2598234"/>
            <a:ext cx="1639229" cy="369332"/>
          </a:xfrm>
          <a:prstGeom prst="rect">
            <a:avLst/>
          </a:prstGeom>
          <a:noFill/>
        </p:spPr>
        <p:txBody>
          <a:bodyPr wrap="square" rtlCol="0">
            <a:spAutoFit/>
          </a:bodyPr>
          <a:lstStyle/>
          <a:p>
            <a:r>
              <a:rPr lang="en-US" dirty="0"/>
              <a:t>CMS detector</a:t>
            </a:r>
          </a:p>
        </p:txBody>
      </p:sp>
      <p:sp>
        <p:nvSpPr>
          <p:cNvPr id="7" name="TextBox 6">
            <a:extLst>
              <a:ext uri="{FF2B5EF4-FFF2-40B4-BE49-F238E27FC236}">
                <a16:creationId xmlns:a16="http://schemas.microsoft.com/office/drawing/2014/main" id="{799F694B-1B03-2C42-8428-45A4434C5D45}"/>
              </a:ext>
            </a:extLst>
          </p:cNvPr>
          <p:cNvSpPr txBox="1"/>
          <p:nvPr/>
        </p:nvSpPr>
        <p:spPr>
          <a:xfrm>
            <a:off x="2315738" y="2926054"/>
            <a:ext cx="1129990" cy="369332"/>
          </a:xfrm>
          <a:prstGeom prst="rect">
            <a:avLst/>
          </a:prstGeom>
          <a:noFill/>
        </p:spPr>
        <p:txBody>
          <a:bodyPr wrap="square" rtlCol="0">
            <a:spAutoFit/>
          </a:bodyPr>
          <a:lstStyle/>
          <a:p>
            <a:r>
              <a:rPr lang="en-US" dirty="0"/>
              <a:t>(Full) SIM</a:t>
            </a:r>
          </a:p>
        </p:txBody>
      </p:sp>
      <p:sp>
        <p:nvSpPr>
          <p:cNvPr id="8" name="TextBox 7">
            <a:extLst>
              <a:ext uri="{FF2B5EF4-FFF2-40B4-BE49-F238E27FC236}">
                <a16:creationId xmlns:a16="http://schemas.microsoft.com/office/drawing/2014/main" id="{189F83C7-6345-B449-B0F2-00A132FA2D82}"/>
              </a:ext>
            </a:extLst>
          </p:cNvPr>
          <p:cNvSpPr txBox="1"/>
          <p:nvPr/>
        </p:nvSpPr>
        <p:spPr>
          <a:xfrm>
            <a:off x="3120483" y="3283363"/>
            <a:ext cx="650489" cy="369332"/>
          </a:xfrm>
          <a:prstGeom prst="rect">
            <a:avLst/>
          </a:prstGeom>
          <a:noFill/>
        </p:spPr>
        <p:txBody>
          <a:bodyPr wrap="square" rtlCol="0">
            <a:spAutoFit/>
          </a:bodyPr>
          <a:lstStyle/>
          <a:p>
            <a:r>
              <a:rPr lang="en-US" dirty="0"/>
              <a:t>DIGI</a:t>
            </a:r>
          </a:p>
        </p:txBody>
      </p:sp>
      <p:sp>
        <p:nvSpPr>
          <p:cNvPr id="9" name="TextBox 8">
            <a:extLst>
              <a:ext uri="{FF2B5EF4-FFF2-40B4-BE49-F238E27FC236}">
                <a16:creationId xmlns:a16="http://schemas.microsoft.com/office/drawing/2014/main" id="{99D70132-95CE-3D45-B599-8383A8D853EE}"/>
              </a:ext>
            </a:extLst>
          </p:cNvPr>
          <p:cNvSpPr txBox="1"/>
          <p:nvPr/>
        </p:nvSpPr>
        <p:spPr>
          <a:xfrm>
            <a:off x="3319369" y="4360831"/>
            <a:ext cx="1241454" cy="369332"/>
          </a:xfrm>
          <a:prstGeom prst="rect">
            <a:avLst/>
          </a:prstGeom>
          <a:noFill/>
        </p:spPr>
        <p:txBody>
          <a:bodyPr wrap="square" rtlCol="0">
            <a:spAutoFit/>
          </a:bodyPr>
          <a:lstStyle/>
          <a:p>
            <a:r>
              <a:rPr lang="en-US" dirty="0"/>
              <a:t>Digitization</a:t>
            </a:r>
          </a:p>
        </p:txBody>
      </p:sp>
      <p:sp>
        <p:nvSpPr>
          <p:cNvPr id="10" name="TextBox 9">
            <a:extLst>
              <a:ext uri="{FF2B5EF4-FFF2-40B4-BE49-F238E27FC236}">
                <a16:creationId xmlns:a16="http://schemas.microsoft.com/office/drawing/2014/main" id="{F187658B-6B99-B247-B32C-805F111908F5}"/>
              </a:ext>
            </a:extLst>
          </p:cNvPr>
          <p:cNvSpPr txBox="1"/>
          <p:nvPr/>
        </p:nvSpPr>
        <p:spPr>
          <a:xfrm>
            <a:off x="3609277" y="4925767"/>
            <a:ext cx="759539" cy="369332"/>
          </a:xfrm>
          <a:prstGeom prst="rect">
            <a:avLst/>
          </a:prstGeom>
          <a:noFill/>
        </p:spPr>
        <p:txBody>
          <a:bodyPr wrap="square" rtlCol="0">
            <a:spAutoFit/>
          </a:bodyPr>
          <a:lstStyle/>
          <a:p>
            <a:r>
              <a:rPr lang="en-US" dirty="0"/>
              <a:t>RECO</a:t>
            </a:r>
          </a:p>
        </p:txBody>
      </p:sp>
      <p:sp>
        <p:nvSpPr>
          <p:cNvPr id="11" name="TextBox 10">
            <a:extLst>
              <a:ext uri="{FF2B5EF4-FFF2-40B4-BE49-F238E27FC236}">
                <a16:creationId xmlns:a16="http://schemas.microsoft.com/office/drawing/2014/main" id="{9E86C6FA-7167-0D46-82BD-B029254068E0}"/>
              </a:ext>
            </a:extLst>
          </p:cNvPr>
          <p:cNvSpPr txBox="1"/>
          <p:nvPr/>
        </p:nvSpPr>
        <p:spPr>
          <a:xfrm>
            <a:off x="3691252" y="5490703"/>
            <a:ext cx="759539" cy="369332"/>
          </a:xfrm>
          <a:prstGeom prst="rect">
            <a:avLst/>
          </a:prstGeom>
          <a:noFill/>
        </p:spPr>
        <p:txBody>
          <a:bodyPr wrap="square" rtlCol="0">
            <a:spAutoFit/>
          </a:bodyPr>
          <a:lstStyle/>
          <a:p>
            <a:r>
              <a:rPr lang="en-US" dirty="0"/>
              <a:t>AOD</a:t>
            </a:r>
          </a:p>
        </p:txBody>
      </p:sp>
      <p:sp>
        <p:nvSpPr>
          <p:cNvPr id="12" name="TextBox 11">
            <a:extLst>
              <a:ext uri="{FF2B5EF4-FFF2-40B4-BE49-F238E27FC236}">
                <a16:creationId xmlns:a16="http://schemas.microsoft.com/office/drawing/2014/main" id="{8C0276E8-41F8-CB44-B1F2-1C3EBCBE8662}"/>
              </a:ext>
            </a:extLst>
          </p:cNvPr>
          <p:cNvSpPr txBox="1"/>
          <p:nvPr/>
        </p:nvSpPr>
        <p:spPr>
          <a:xfrm>
            <a:off x="3685776" y="5992297"/>
            <a:ext cx="985078" cy="369332"/>
          </a:xfrm>
          <a:prstGeom prst="rect">
            <a:avLst/>
          </a:prstGeom>
          <a:noFill/>
        </p:spPr>
        <p:txBody>
          <a:bodyPr wrap="square" rtlCol="0">
            <a:spAutoFit/>
          </a:bodyPr>
          <a:lstStyle/>
          <a:p>
            <a:r>
              <a:rPr lang="en-US" dirty="0"/>
              <a:t>Analysis</a:t>
            </a:r>
          </a:p>
        </p:txBody>
      </p:sp>
      <p:pic>
        <p:nvPicPr>
          <p:cNvPr id="16" name="Content Placeholder 15">
            <a:extLst>
              <a:ext uri="{FF2B5EF4-FFF2-40B4-BE49-F238E27FC236}">
                <a16:creationId xmlns:a16="http://schemas.microsoft.com/office/drawing/2014/main" id="{8305BEAE-68BB-AD40-A0D3-2377681A810D}"/>
              </a:ext>
            </a:extLst>
          </p:cNvPr>
          <p:cNvPicPr>
            <a:picLocks noGrp="1" noChangeAspect="1"/>
          </p:cNvPicPr>
          <p:nvPr>
            <p:ph idx="1"/>
          </p:nvPr>
        </p:nvPicPr>
        <p:blipFill>
          <a:blip r:embed="rId3"/>
          <a:stretch>
            <a:fillRect/>
          </a:stretch>
        </p:blipFill>
        <p:spPr>
          <a:xfrm>
            <a:off x="1373872" y="1551301"/>
            <a:ext cx="9502307" cy="5032375"/>
          </a:xfrm>
        </p:spPr>
      </p:pic>
    </p:spTree>
    <p:extLst>
      <p:ext uri="{BB962C8B-B14F-4D97-AF65-F5344CB8AC3E}">
        <p14:creationId xmlns:p14="http://schemas.microsoft.com/office/powerpoint/2010/main" val="402480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Contents</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Description of disk storage and </a:t>
            </a:r>
            <a:r>
              <a:rPr lang="en-US" dirty="0" err="1">
                <a:solidFill>
                  <a:schemeClr val="bg1"/>
                </a:solidFill>
              </a:rPr>
              <a:t>XRootD</a:t>
            </a:r>
            <a:r>
              <a:rPr lang="en-US" dirty="0">
                <a:solidFill>
                  <a:schemeClr val="bg1"/>
                </a:solidFill>
              </a:rPr>
              <a:t> at RAL</a:t>
            </a:r>
          </a:p>
          <a:p>
            <a:r>
              <a:rPr lang="en-US" dirty="0" err="1">
                <a:solidFill>
                  <a:schemeClr val="bg1"/>
                </a:solidFill>
              </a:rPr>
              <a:t>XRootD</a:t>
            </a:r>
            <a:r>
              <a:rPr lang="en-US" dirty="0">
                <a:solidFill>
                  <a:schemeClr val="bg1"/>
                </a:solidFill>
              </a:rPr>
              <a:t> data access efficiency</a:t>
            </a:r>
          </a:p>
          <a:p>
            <a:pPr lvl="1"/>
            <a:r>
              <a:rPr lang="en-US" dirty="0">
                <a:solidFill>
                  <a:schemeClr val="bg1"/>
                </a:solidFill>
              </a:rPr>
              <a:t>CMS-AAA (remote data access system)</a:t>
            </a:r>
          </a:p>
          <a:p>
            <a:pPr lvl="1"/>
            <a:r>
              <a:rPr lang="en-US" dirty="0">
                <a:solidFill>
                  <a:schemeClr val="bg1"/>
                </a:solidFill>
              </a:rPr>
              <a:t>Job access</a:t>
            </a:r>
          </a:p>
          <a:p>
            <a:r>
              <a:rPr lang="en-US" dirty="0" err="1">
                <a:solidFill>
                  <a:schemeClr val="bg1"/>
                </a:solidFill>
              </a:rPr>
              <a:t>XRootD</a:t>
            </a:r>
            <a:r>
              <a:rPr lang="en-US" dirty="0">
                <a:solidFill>
                  <a:schemeClr val="bg1"/>
                </a:solidFill>
              </a:rPr>
              <a:t> TPC</a:t>
            </a:r>
          </a:p>
          <a:p>
            <a:pPr lvl="1"/>
            <a:r>
              <a:rPr lang="en-US" dirty="0">
                <a:solidFill>
                  <a:schemeClr val="bg1"/>
                </a:solidFill>
              </a:rPr>
              <a:t>Object-store particulars</a:t>
            </a:r>
          </a:p>
          <a:p>
            <a:pPr lvl="1"/>
            <a:r>
              <a:rPr lang="en-US" dirty="0">
                <a:solidFill>
                  <a:schemeClr val="bg1"/>
                </a:solidFill>
              </a:rPr>
              <a:t>Delegation</a:t>
            </a:r>
          </a:p>
          <a:p>
            <a:r>
              <a:rPr lang="en-US" dirty="0" err="1">
                <a:solidFill>
                  <a:schemeClr val="bg1"/>
                </a:solidFill>
              </a:rPr>
              <a:t>XRootD</a:t>
            </a:r>
            <a:r>
              <a:rPr lang="en-US" dirty="0">
                <a:solidFill>
                  <a:schemeClr val="bg1"/>
                </a:solidFill>
              </a:rPr>
              <a:t> authentication</a:t>
            </a:r>
          </a:p>
          <a:p>
            <a:pPr lvl="1"/>
            <a:r>
              <a:rPr lang="en-US" dirty="0">
                <a:solidFill>
                  <a:schemeClr val="bg1"/>
                </a:solidFill>
              </a:rPr>
              <a:t>ALICE configuration</a:t>
            </a:r>
          </a:p>
          <a:p>
            <a:endParaRPr lang="en-US" dirty="0">
              <a:solidFill>
                <a:schemeClr val="bg1"/>
              </a:solidFill>
            </a:endParaRPr>
          </a:p>
        </p:txBody>
      </p:sp>
    </p:spTree>
    <p:extLst>
      <p:ext uri="{BB962C8B-B14F-4D97-AF65-F5344CB8AC3E}">
        <p14:creationId xmlns:p14="http://schemas.microsoft.com/office/powerpoint/2010/main" val="12255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6B5902-61DC-5840-9AAD-51644279339C}"/>
              </a:ext>
            </a:extLst>
          </p:cNvPr>
          <p:cNvSpPr/>
          <p:nvPr/>
        </p:nvSpPr>
        <p:spPr>
          <a:xfrm>
            <a:off x="0" y="0"/>
            <a:ext cx="12192000" cy="13335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err="1">
                <a:solidFill>
                  <a:schemeClr val="bg1"/>
                </a:solidFill>
              </a:rPr>
              <a:t>XRootD</a:t>
            </a:r>
            <a:r>
              <a:rPr lang="en-US" dirty="0">
                <a:solidFill>
                  <a:schemeClr val="bg1"/>
                </a:solidFill>
              </a:rPr>
              <a:t> interactions with Echo</a:t>
            </a:r>
          </a:p>
        </p:txBody>
      </p:sp>
      <p:grpSp>
        <p:nvGrpSpPr>
          <p:cNvPr id="579" name="Group 578">
            <a:extLst>
              <a:ext uri="{FF2B5EF4-FFF2-40B4-BE49-F238E27FC236}">
                <a16:creationId xmlns:a16="http://schemas.microsoft.com/office/drawing/2014/main" id="{71CCEC91-04B0-764A-9263-6BFE11DAE488}"/>
              </a:ext>
            </a:extLst>
          </p:cNvPr>
          <p:cNvGrpSpPr/>
          <p:nvPr/>
        </p:nvGrpSpPr>
        <p:grpSpPr>
          <a:xfrm>
            <a:off x="9819146" y="1192511"/>
            <a:ext cx="1301936" cy="346218"/>
            <a:chOff x="10330296" y="413804"/>
            <a:chExt cx="1512899" cy="410586"/>
          </a:xfrm>
        </p:grpSpPr>
        <p:sp>
          <p:nvSpPr>
            <p:cNvPr id="580" name="Rectangle 579">
              <a:extLst>
                <a:ext uri="{FF2B5EF4-FFF2-40B4-BE49-F238E27FC236}">
                  <a16:creationId xmlns:a16="http://schemas.microsoft.com/office/drawing/2014/main" id="{EFC44758-F2DA-A140-843A-0006F8693F1A}"/>
                </a:ext>
              </a:extLst>
            </p:cNvPr>
            <p:cNvSpPr/>
            <p:nvPr/>
          </p:nvSpPr>
          <p:spPr>
            <a:xfrm>
              <a:off x="10330296" y="413804"/>
              <a:ext cx="1398026" cy="410586"/>
            </a:xfrm>
            <a:prstGeom prst="rect">
              <a:avLst/>
            </a:prstGeom>
            <a:solidFill>
              <a:schemeClr val="bg2"/>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1" name="Straight Arrow Connector 580">
              <a:extLst>
                <a:ext uri="{FF2B5EF4-FFF2-40B4-BE49-F238E27FC236}">
                  <a16:creationId xmlns:a16="http://schemas.microsoft.com/office/drawing/2014/main" id="{8F810B19-108A-3E43-BA4B-8BDC74B042E1}"/>
                </a:ext>
              </a:extLst>
            </p:cNvPr>
            <p:cNvCxnSpPr/>
            <p:nvPr/>
          </p:nvCxnSpPr>
          <p:spPr>
            <a:xfrm>
              <a:off x="10461182" y="639724"/>
              <a:ext cx="2571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2" name="TextBox 581">
              <a:extLst>
                <a:ext uri="{FF2B5EF4-FFF2-40B4-BE49-F238E27FC236}">
                  <a16:creationId xmlns:a16="http://schemas.microsoft.com/office/drawing/2014/main" id="{EE3EEB42-4AE0-404B-AAD5-8B2ED9111E53}"/>
                </a:ext>
              </a:extLst>
            </p:cNvPr>
            <p:cNvSpPr txBox="1"/>
            <p:nvPr/>
          </p:nvSpPr>
          <p:spPr>
            <a:xfrm>
              <a:off x="10737160" y="456010"/>
              <a:ext cx="1106035" cy="364998"/>
            </a:xfrm>
            <a:prstGeom prst="rect">
              <a:avLst/>
            </a:prstGeom>
            <a:noFill/>
            <a:ln>
              <a:noFill/>
            </a:ln>
          </p:spPr>
          <p:txBody>
            <a:bodyPr wrap="square" rtlCol="0">
              <a:spAutoFit/>
            </a:bodyPr>
            <a:lstStyle/>
            <a:p>
              <a:r>
                <a:rPr lang="en-GB" sz="1400" dirty="0"/>
                <a:t>data flow</a:t>
              </a:r>
            </a:p>
          </p:txBody>
        </p:sp>
      </p:grpSp>
      <p:sp>
        <p:nvSpPr>
          <p:cNvPr id="533" name="TextBox 532">
            <a:extLst>
              <a:ext uri="{FF2B5EF4-FFF2-40B4-BE49-F238E27FC236}">
                <a16:creationId xmlns:a16="http://schemas.microsoft.com/office/drawing/2014/main" id="{18F18810-16F3-284F-965A-915F1B6428DA}"/>
              </a:ext>
            </a:extLst>
          </p:cNvPr>
          <p:cNvSpPr txBox="1"/>
          <p:nvPr/>
        </p:nvSpPr>
        <p:spPr>
          <a:xfrm>
            <a:off x="7607226" y="1691136"/>
            <a:ext cx="1607661" cy="415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60959" tIns="60959" rIns="60959" bIns="60959" numCol="1" spcCol="38100" rtlCol="0" anchor="t">
            <a:spAutoFit/>
          </a:bodyPr>
          <a:lstStyle/>
          <a:p>
            <a:pPr algn="ctr" defTabSz="1219170" hangingPunct="0"/>
            <a:r>
              <a:rPr lang="en-GB" sz="2400" dirty="0">
                <a:solidFill>
                  <a:schemeClr val="tx1"/>
                </a:solidFill>
                <a:ea typeface="+mj-ea"/>
                <a:cs typeface="Arial" panose="020B0604020202020204" pitchFamily="34" charset="0"/>
                <a:sym typeface="Calibri"/>
              </a:rPr>
              <a:t>External</a:t>
            </a:r>
          </a:p>
        </p:txBody>
      </p:sp>
      <p:sp>
        <p:nvSpPr>
          <p:cNvPr id="535" name="TextBox 534">
            <a:extLst>
              <a:ext uri="{FF2B5EF4-FFF2-40B4-BE49-F238E27FC236}">
                <a16:creationId xmlns:a16="http://schemas.microsoft.com/office/drawing/2014/main" id="{0C1C28C3-D612-6542-8728-CC633F8EEA3D}"/>
              </a:ext>
            </a:extLst>
          </p:cNvPr>
          <p:cNvSpPr txBox="1"/>
          <p:nvPr/>
        </p:nvSpPr>
        <p:spPr>
          <a:xfrm>
            <a:off x="8006679" y="4025519"/>
            <a:ext cx="353422" cy="320137"/>
          </a:xfrm>
          <a:prstGeom prst="rect">
            <a:avLst/>
          </a:prstGeom>
          <a:noFill/>
        </p:spPr>
        <p:txBody>
          <a:bodyPr wrap="none" rtlCol="0">
            <a:spAutoFit/>
          </a:bodyPr>
          <a:lstStyle/>
          <a:p>
            <a:r>
              <a:rPr lang="en-GB" sz="1867" i="1" dirty="0"/>
              <a:t>x7</a:t>
            </a:r>
          </a:p>
        </p:txBody>
      </p:sp>
      <p:sp>
        <p:nvSpPr>
          <p:cNvPr id="536" name="TextBox 535">
            <a:extLst>
              <a:ext uri="{FF2B5EF4-FFF2-40B4-BE49-F238E27FC236}">
                <a16:creationId xmlns:a16="http://schemas.microsoft.com/office/drawing/2014/main" id="{40FFEEBF-9D8B-3E40-A0E1-A3A15AE50F58}"/>
              </a:ext>
            </a:extLst>
          </p:cNvPr>
          <p:cNvSpPr txBox="1"/>
          <p:nvPr/>
        </p:nvSpPr>
        <p:spPr>
          <a:xfrm>
            <a:off x="5262461" y="4077146"/>
            <a:ext cx="563102" cy="320137"/>
          </a:xfrm>
          <a:prstGeom prst="rect">
            <a:avLst/>
          </a:prstGeom>
          <a:noFill/>
        </p:spPr>
        <p:txBody>
          <a:bodyPr wrap="none" rtlCol="0">
            <a:spAutoFit/>
          </a:bodyPr>
          <a:lstStyle/>
          <a:p>
            <a:r>
              <a:rPr lang="en-GB" sz="1867" i="1" dirty="0"/>
              <a:t>x800</a:t>
            </a:r>
          </a:p>
        </p:txBody>
      </p:sp>
      <p:grpSp>
        <p:nvGrpSpPr>
          <p:cNvPr id="537" name="Group 536">
            <a:extLst>
              <a:ext uri="{FF2B5EF4-FFF2-40B4-BE49-F238E27FC236}">
                <a16:creationId xmlns:a16="http://schemas.microsoft.com/office/drawing/2014/main" id="{540A3D34-1562-CB4E-B95C-F86ACB1DB942}"/>
              </a:ext>
            </a:extLst>
          </p:cNvPr>
          <p:cNvGrpSpPr/>
          <p:nvPr/>
        </p:nvGrpSpPr>
        <p:grpSpPr>
          <a:xfrm>
            <a:off x="2051384" y="4551069"/>
            <a:ext cx="3677509" cy="1595599"/>
            <a:chOff x="522390" y="4572053"/>
            <a:chExt cx="4273407" cy="1892247"/>
          </a:xfrm>
        </p:grpSpPr>
        <p:sp>
          <p:nvSpPr>
            <p:cNvPr id="773" name="CustomShape 5">
              <a:extLst>
                <a:ext uri="{FF2B5EF4-FFF2-40B4-BE49-F238E27FC236}">
                  <a16:creationId xmlns:a16="http://schemas.microsoft.com/office/drawing/2014/main" id="{40B9239F-E0D6-6B4F-B1A0-231D498DC547}"/>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74" name="Flowchart: Magnetic Disk 5">
              <a:extLst>
                <a:ext uri="{FF2B5EF4-FFF2-40B4-BE49-F238E27FC236}">
                  <a16:creationId xmlns:a16="http://schemas.microsoft.com/office/drawing/2014/main" id="{09CAD740-FD03-3242-BA8F-ADF73D8A97BF}"/>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5" name="Flowchart: Magnetic Disk 238">
              <a:extLst>
                <a:ext uri="{FF2B5EF4-FFF2-40B4-BE49-F238E27FC236}">
                  <a16:creationId xmlns:a16="http://schemas.microsoft.com/office/drawing/2014/main" id="{11B25475-8C71-FF47-B391-E551670B089D}"/>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6" name="Flowchart: Magnetic Disk 239">
              <a:extLst>
                <a:ext uri="{FF2B5EF4-FFF2-40B4-BE49-F238E27FC236}">
                  <a16:creationId xmlns:a16="http://schemas.microsoft.com/office/drawing/2014/main" id="{D8F83E5B-1A2C-F24A-A780-B79E2995CA42}"/>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7" name="Flowchart: Magnetic Disk 240">
              <a:extLst>
                <a:ext uri="{FF2B5EF4-FFF2-40B4-BE49-F238E27FC236}">
                  <a16:creationId xmlns:a16="http://schemas.microsoft.com/office/drawing/2014/main" id="{A6577119-3D84-1E42-933E-ECF14E123693}"/>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8" name="Flowchart: Magnetic Disk 246">
              <a:extLst>
                <a:ext uri="{FF2B5EF4-FFF2-40B4-BE49-F238E27FC236}">
                  <a16:creationId xmlns:a16="http://schemas.microsoft.com/office/drawing/2014/main" id="{51F5F9EF-961D-AB4E-9A96-8BDE52339D55}"/>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9" name="Flowchart: Magnetic Disk 248">
              <a:extLst>
                <a:ext uri="{FF2B5EF4-FFF2-40B4-BE49-F238E27FC236}">
                  <a16:creationId xmlns:a16="http://schemas.microsoft.com/office/drawing/2014/main" id="{A002A717-CAD2-A04D-BD0E-1C24231BF616}"/>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0" name="Flowchart: Magnetic Disk 249">
              <a:extLst>
                <a:ext uri="{FF2B5EF4-FFF2-40B4-BE49-F238E27FC236}">
                  <a16:creationId xmlns:a16="http://schemas.microsoft.com/office/drawing/2014/main" id="{C9B05C23-B583-8940-866D-D96EB536A385}"/>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1" name="Flowchart: Magnetic Disk 250">
              <a:extLst>
                <a:ext uri="{FF2B5EF4-FFF2-40B4-BE49-F238E27FC236}">
                  <a16:creationId xmlns:a16="http://schemas.microsoft.com/office/drawing/2014/main" id="{2F129D21-27AB-1F47-8B18-5B5D706210D5}"/>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2" name="Flowchart: Magnetic Disk 251">
              <a:extLst>
                <a:ext uri="{FF2B5EF4-FFF2-40B4-BE49-F238E27FC236}">
                  <a16:creationId xmlns:a16="http://schemas.microsoft.com/office/drawing/2014/main" id="{CDAF5EF4-1596-8945-BC07-97C342B7571D}"/>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3" name="Flowchart: Magnetic Disk 253">
              <a:extLst>
                <a:ext uri="{FF2B5EF4-FFF2-40B4-BE49-F238E27FC236}">
                  <a16:creationId xmlns:a16="http://schemas.microsoft.com/office/drawing/2014/main" id="{E4713C74-F56B-3841-A4AD-A38143A0B122}"/>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4" name="Flowchart: Magnetic Disk 254">
              <a:extLst>
                <a:ext uri="{FF2B5EF4-FFF2-40B4-BE49-F238E27FC236}">
                  <a16:creationId xmlns:a16="http://schemas.microsoft.com/office/drawing/2014/main" id="{1A614AA4-C3D7-E74D-A217-E2DC1C34AD11}"/>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5" name="Flowchart: Magnetic Disk 255">
              <a:extLst>
                <a:ext uri="{FF2B5EF4-FFF2-40B4-BE49-F238E27FC236}">
                  <a16:creationId xmlns:a16="http://schemas.microsoft.com/office/drawing/2014/main" id="{0ED1938B-78E4-D145-BEA0-778AE899979B}"/>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6" name="Flowchart: Magnetic Disk 256">
              <a:extLst>
                <a:ext uri="{FF2B5EF4-FFF2-40B4-BE49-F238E27FC236}">
                  <a16:creationId xmlns:a16="http://schemas.microsoft.com/office/drawing/2014/main" id="{9C83E254-E6CD-E647-A292-C955673746A9}"/>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7" name="Flowchart: Magnetic Disk 258">
              <a:extLst>
                <a:ext uri="{FF2B5EF4-FFF2-40B4-BE49-F238E27FC236}">
                  <a16:creationId xmlns:a16="http://schemas.microsoft.com/office/drawing/2014/main" id="{6EF4FE74-B924-874B-8B21-D6BA80438BBA}"/>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8" name="Flowchart: Magnetic Disk 259">
              <a:extLst>
                <a:ext uri="{FF2B5EF4-FFF2-40B4-BE49-F238E27FC236}">
                  <a16:creationId xmlns:a16="http://schemas.microsoft.com/office/drawing/2014/main" id="{F229E61C-C6D9-3042-9A92-53B632C70E1A}"/>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9" name="Flowchart: Magnetic Disk 260">
              <a:extLst>
                <a:ext uri="{FF2B5EF4-FFF2-40B4-BE49-F238E27FC236}">
                  <a16:creationId xmlns:a16="http://schemas.microsoft.com/office/drawing/2014/main" id="{D2DBB099-927E-4948-B635-F8C720889278}"/>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38" name="Group 537">
            <a:extLst>
              <a:ext uri="{FF2B5EF4-FFF2-40B4-BE49-F238E27FC236}">
                <a16:creationId xmlns:a16="http://schemas.microsoft.com/office/drawing/2014/main" id="{A09AE774-526F-B741-A75F-E4DA8DF1B048}"/>
              </a:ext>
            </a:extLst>
          </p:cNvPr>
          <p:cNvGrpSpPr/>
          <p:nvPr/>
        </p:nvGrpSpPr>
        <p:grpSpPr>
          <a:xfrm>
            <a:off x="5968053" y="4551069"/>
            <a:ext cx="3677509" cy="1595599"/>
            <a:chOff x="522390" y="4572053"/>
            <a:chExt cx="4273407" cy="1892247"/>
          </a:xfrm>
        </p:grpSpPr>
        <p:sp>
          <p:nvSpPr>
            <p:cNvPr id="756" name="CustomShape 5">
              <a:extLst>
                <a:ext uri="{FF2B5EF4-FFF2-40B4-BE49-F238E27FC236}">
                  <a16:creationId xmlns:a16="http://schemas.microsoft.com/office/drawing/2014/main" id="{040B2550-311C-4B43-9B62-ED1DE11ABCAD}"/>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57" name="Flowchart: Magnetic Disk 263">
              <a:extLst>
                <a:ext uri="{FF2B5EF4-FFF2-40B4-BE49-F238E27FC236}">
                  <a16:creationId xmlns:a16="http://schemas.microsoft.com/office/drawing/2014/main" id="{0FE4D768-5C32-DF4F-BE27-E97E8C35589B}"/>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8" name="Flowchart: Magnetic Disk 264">
              <a:extLst>
                <a:ext uri="{FF2B5EF4-FFF2-40B4-BE49-F238E27FC236}">
                  <a16:creationId xmlns:a16="http://schemas.microsoft.com/office/drawing/2014/main" id="{2EAD5DCD-98ED-3F4E-AC24-886018BC27F5}"/>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9" name="Flowchart: Magnetic Disk 265">
              <a:extLst>
                <a:ext uri="{FF2B5EF4-FFF2-40B4-BE49-F238E27FC236}">
                  <a16:creationId xmlns:a16="http://schemas.microsoft.com/office/drawing/2014/main" id="{0E32EE72-2613-C34A-90D4-3E1762CF1FB6}"/>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0" name="Flowchart: Magnetic Disk 266">
              <a:extLst>
                <a:ext uri="{FF2B5EF4-FFF2-40B4-BE49-F238E27FC236}">
                  <a16:creationId xmlns:a16="http://schemas.microsoft.com/office/drawing/2014/main" id="{9B383BBB-1761-F843-9EA6-DA1282B7F075}"/>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1" name="Flowchart: Magnetic Disk 267">
              <a:extLst>
                <a:ext uri="{FF2B5EF4-FFF2-40B4-BE49-F238E27FC236}">
                  <a16:creationId xmlns:a16="http://schemas.microsoft.com/office/drawing/2014/main" id="{6D3FE2A1-35BA-AA4C-AD81-FDC74ED0B1AA}"/>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2" name="Flowchart: Magnetic Disk 268">
              <a:extLst>
                <a:ext uri="{FF2B5EF4-FFF2-40B4-BE49-F238E27FC236}">
                  <a16:creationId xmlns:a16="http://schemas.microsoft.com/office/drawing/2014/main" id="{751C1769-D0C8-0144-8E98-63C332B4DD04}"/>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3" name="Flowchart: Magnetic Disk 269">
              <a:extLst>
                <a:ext uri="{FF2B5EF4-FFF2-40B4-BE49-F238E27FC236}">
                  <a16:creationId xmlns:a16="http://schemas.microsoft.com/office/drawing/2014/main" id="{B9BB97D7-29C0-E141-9E45-ACBA858FF033}"/>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4" name="Flowchart: Magnetic Disk 270">
              <a:extLst>
                <a:ext uri="{FF2B5EF4-FFF2-40B4-BE49-F238E27FC236}">
                  <a16:creationId xmlns:a16="http://schemas.microsoft.com/office/drawing/2014/main" id="{6AA982F9-2D40-234E-BF11-569F7BF67B3C}"/>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5" name="Flowchart: Magnetic Disk 271">
              <a:extLst>
                <a:ext uri="{FF2B5EF4-FFF2-40B4-BE49-F238E27FC236}">
                  <a16:creationId xmlns:a16="http://schemas.microsoft.com/office/drawing/2014/main" id="{CAD2C4AF-221E-8C49-9376-134F194FBE29}"/>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6" name="Flowchart: Magnetic Disk 272">
              <a:extLst>
                <a:ext uri="{FF2B5EF4-FFF2-40B4-BE49-F238E27FC236}">
                  <a16:creationId xmlns:a16="http://schemas.microsoft.com/office/drawing/2014/main" id="{708D1F48-91A3-6442-BB85-FE25920EE0CA}"/>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7" name="Flowchart: Magnetic Disk 273">
              <a:extLst>
                <a:ext uri="{FF2B5EF4-FFF2-40B4-BE49-F238E27FC236}">
                  <a16:creationId xmlns:a16="http://schemas.microsoft.com/office/drawing/2014/main" id="{DDAF8280-2BF7-4749-98ED-ABF93A6C6CAF}"/>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8" name="Flowchart: Magnetic Disk 274">
              <a:extLst>
                <a:ext uri="{FF2B5EF4-FFF2-40B4-BE49-F238E27FC236}">
                  <a16:creationId xmlns:a16="http://schemas.microsoft.com/office/drawing/2014/main" id="{FD2512D5-123D-FF45-8FA6-7EFB68A823B8}"/>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9" name="Flowchart: Magnetic Disk 275">
              <a:extLst>
                <a:ext uri="{FF2B5EF4-FFF2-40B4-BE49-F238E27FC236}">
                  <a16:creationId xmlns:a16="http://schemas.microsoft.com/office/drawing/2014/main" id="{3DDB54AF-5C76-9E4F-B9C9-6210B32BCA46}"/>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0" name="Flowchart: Magnetic Disk 276">
              <a:extLst>
                <a:ext uri="{FF2B5EF4-FFF2-40B4-BE49-F238E27FC236}">
                  <a16:creationId xmlns:a16="http://schemas.microsoft.com/office/drawing/2014/main" id="{BFB17070-F404-D740-BFA6-272B9C1D8340}"/>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1" name="Flowchart: Magnetic Disk 277">
              <a:extLst>
                <a:ext uri="{FF2B5EF4-FFF2-40B4-BE49-F238E27FC236}">
                  <a16:creationId xmlns:a16="http://schemas.microsoft.com/office/drawing/2014/main" id="{3324B986-701D-614B-ABC4-3644DD96ACDA}"/>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2" name="Flowchart: Magnetic Disk 278">
              <a:extLst>
                <a:ext uri="{FF2B5EF4-FFF2-40B4-BE49-F238E27FC236}">
                  <a16:creationId xmlns:a16="http://schemas.microsoft.com/office/drawing/2014/main" id="{099C0E74-D39A-1B49-B274-AB9767A42C2C}"/>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39" name="Group 538">
            <a:extLst>
              <a:ext uri="{FF2B5EF4-FFF2-40B4-BE49-F238E27FC236}">
                <a16:creationId xmlns:a16="http://schemas.microsoft.com/office/drawing/2014/main" id="{BD7179BB-5A52-264A-9349-5E2D51BD2142}"/>
              </a:ext>
            </a:extLst>
          </p:cNvPr>
          <p:cNvGrpSpPr/>
          <p:nvPr/>
        </p:nvGrpSpPr>
        <p:grpSpPr>
          <a:xfrm>
            <a:off x="2182533" y="4679577"/>
            <a:ext cx="3677509" cy="1595599"/>
            <a:chOff x="522390" y="4572053"/>
            <a:chExt cx="4273407" cy="1892247"/>
          </a:xfrm>
        </p:grpSpPr>
        <p:sp>
          <p:nvSpPr>
            <p:cNvPr id="739" name="CustomShape 5">
              <a:extLst>
                <a:ext uri="{FF2B5EF4-FFF2-40B4-BE49-F238E27FC236}">
                  <a16:creationId xmlns:a16="http://schemas.microsoft.com/office/drawing/2014/main" id="{48BB15B6-76E0-C246-885F-AFF02A1C83EB}"/>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40" name="Flowchart: Magnetic Disk 281">
              <a:extLst>
                <a:ext uri="{FF2B5EF4-FFF2-40B4-BE49-F238E27FC236}">
                  <a16:creationId xmlns:a16="http://schemas.microsoft.com/office/drawing/2014/main" id="{18472137-AEC3-1F44-8507-6F1CB9439D96}"/>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1" name="Flowchart: Magnetic Disk 282">
              <a:extLst>
                <a:ext uri="{FF2B5EF4-FFF2-40B4-BE49-F238E27FC236}">
                  <a16:creationId xmlns:a16="http://schemas.microsoft.com/office/drawing/2014/main" id="{0688052F-E46D-8843-ABAD-68A9958D6FB3}"/>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2" name="Flowchart: Magnetic Disk 283">
              <a:extLst>
                <a:ext uri="{FF2B5EF4-FFF2-40B4-BE49-F238E27FC236}">
                  <a16:creationId xmlns:a16="http://schemas.microsoft.com/office/drawing/2014/main" id="{78DA8966-FCE5-194B-9E28-CE54E9119276}"/>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3" name="Flowchart: Magnetic Disk 284">
              <a:extLst>
                <a:ext uri="{FF2B5EF4-FFF2-40B4-BE49-F238E27FC236}">
                  <a16:creationId xmlns:a16="http://schemas.microsoft.com/office/drawing/2014/main" id="{E6FAE430-E0E8-6045-B0C9-E7FE80B9B343}"/>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4" name="Flowchart: Magnetic Disk 285">
              <a:extLst>
                <a:ext uri="{FF2B5EF4-FFF2-40B4-BE49-F238E27FC236}">
                  <a16:creationId xmlns:a16="http://schemas.microsoft.com/office/drawing/2014/main" id="{64DE8786-F822-4D4B-801B-43D51473C8A1}"/>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5" name="Flowchart: Magnetic Disk 286">
              <a:extLst>
                <a:ext uri="{FF2B5EF4-FFF2-40B4-BE49-F238E27FC236}">
                  <a16:creationId xmlns:a16="http://schemas.microsoft.com/office/drawing/2014/main" id="{F4A8F2A4-37EC-B648-9EBC-BEBCF4C02E8B}"/>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6" name="Flowchart: Magnetic Disk 287">
              <a:extLst>
                <a:ext uri="{FF2B5EF4-FFF2-40B4-BE49-F238E27FC236}">
                  <a16:creationId xmlns:a16="http://schemas.microsoft.com/office/drawing/2014/main" id="{69864F71-8057-8B45-AA84-BF3EA063980F}"/>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7" name="Flowchart: Magnetic Disk 288">
              <a:extLst>
                <a:ext uri="{FF2B5EF4-FFF2-40B4-BE49-F238E27FC236}">
                  <a16:creationId xmlns:a16="http://schemas.microsoft.com/office/drawing/2014/main" id="{6BD954F9-4978-7849-B9FD-A06C93F98C1E}"/>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8" name="Flowchart: Magnetic Disk 289">
              <a:extLst>
                <a:ext uri="{FF2B5EF4-FFF2-40B4-BE49-F238E27FC236}">
                  <a16:creationId xmlns:a16="http://schemas.microsoft.com/office/drawing/2014/main" id="{CCCFC4C9-AD0A-774B-AAB6-75C053459960}"/>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9" name="Flowchart: Magnetic Disk 290">
              <a:extLst>
                <a:ext uri="{FF2B5EF4-FFF2-40B4-BE49-F238E27FC236}">
                  <a16:creationId xmlns:a16="http://schemas.microsoft.com/office/drawing/2014/main" id="{8DC7DC8C-2240-FD49-A425-1FC003A21885}"/>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0" name="Flowchart: Magnetic Disk 291">
              <a:extLst>
                <a:ext uri="{FF2B5EF4-FFF2-40B4-BE49-F238E27FC236}">
                  <a16:creationId xmlns:a16="http://schemas.microsoft.com/office/drawing/2014/main" id="{EDA677E0-53EE-4B4C-A113-BF06C1DFD95E}"/>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1" name="Flowchart: Magnetic Disk 292">
              <a:extLst>
                <a:ext uri="{FF2B5EF4-FFF2-40B4-BE49-F238E27FC236}">
                  <a16:creationId xmlns:a16="http://schemas.microsoft.com/office/drawing/2014/main" id="{0E8E1812-E74B-4B44-BF0F-ACB4C062BCA7}"/>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2" name="Flowchart: Magnetic Disk 293">
              <a:extLst>
                <a:ext uri="{FF2B5EF4-FFF2-40B4-BE49-F238E27FC236}">
                  <a16:creationId xmlns:a16="http://schemas.microsoft.com/office/drawing/2014/main" id="{3DF107F3-B699-8C49-A36B-44F7247DB7FD}"/>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3" name="Flowchart: Magnetic Disk 294">
              <a:extLst>
                <a:ext uri="{FF2B5EF4-FFF2-40B4-BE49-F238E27FC236}">
                  <a16:creationId xmlns:a16="http://schemas.microsoft.com/office/drawing/2014/main" id="{004FEE59-6897-FF4B-8681-7B89F5D7E767}"/>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4" name="Flowchart: Magnetic Disk 295">
              <a:extLst>
                <a:ext uri="{FF2B5EF4-FFF2-40B4-BE49-F238E27FC236}">
                  <a16:creationId xmlns:a16="http://schemas.microsoft.com/office/drawing/2014/main" id="{FCFEEEAD-AD8E-0C4B-B3D1-13A543106EF5}"/>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5" name="Flowchart: Magnetic Disk 296">
              <a:extLst>
                <a:ext uri="{FF2B5EF4-FFF2-40B4-BE49-F238E27FC236}">
                  <a16:creationId xmlns:a16="http://schemas.microsoft.com/office/drawing/2014/main" id="{71BD20C5-59CA-A54E-A89D-2ED8270D6F1D}"/>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0" name="Group 539">
            <a:extLst>
              <a:ext uri="{FF2B5EF4-FFF2-40B4-BE49-F238E27FC236}">
                <a16:creationId xmlns:a16="http://schemas.microsoft.com/office/drawing/2014/main" id="{98ACD04F-5BC3-B14C-9506-2BE421EE33E0}"/>
              </a:ext>
            </a:extLst>
          </p:cNvPr>
          <p:cNvGrpSpPr/>
          <p:nvPr/>
        </p:nvGrpSpPr>
        <p:grpSpPr>
          <a:xfrm>
            <a:off x="6099202" y="4679577"/>
            <a:ext cx="3677509" cy="1595599"/>
            <a:chOff x="522390" y="4572053"/>
            <a:chExt cx="4273407" cy="1892247"/>
          </a:xfrm>
        </p:grpSpPr>
        <p:sp>
          <p:nvSpPr>
            <p:cNvPr id="722" name="CustomShape 5">
              <a:extLst>
                <a:ext uri="{FF2B5EF4-FFF2-40B4-BE49-F238E27FC236}">
                  <a16:creationId xmlns:a16="http://schemas.microsoft.com/office/drawing/2014/main" id="{6C450718-E276-BA47-BA44-2DC9D4202ADA}"/>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23" name="Flowchart: Magnetic Disk 299">
              <a:extLst>
                <a:ext uri="{FF2B5EF4-FFF2-40B4-BE49-F238E27FC236}">
                  <a16:creationId xmlns:a16="http://schemas.microsoft.com/office/drawing/2014/main" id="{D80EA0E3-748D-E24D-AD27-71AE63FDBCCF}"/>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4" name="Flowchart: Magnetic Disk 300">
              <a:extLst>
                <a:ext uri="{FF2B5EF4-FFF2-40B4-BE49-F238E27FC236}">
                  <a16:creationId xmlns:a16="http://schemas.microsoft.com/office/drawing/2014/main" id="{F77E6C9D-1AEE-0849-A891-B133589A9DFA}"/>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5" name="Flowchart: Magnetic Disk 301">
              <a:extLst>
                <a:ext uri="{FF2B5EF4-FFF2-40B4-BE49-F238E27FC236}">
                  <a16:creationId xmlns:a16="http://schemas.microsoft.com/office/drawing/2014/main" id="{FB1737D8-4F47-EA40-BDC2-DADB5713F5CB}"/>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6" name="Flowchart: Magnetic Disk 302">
              <a:extLst>
                <a:ext uri="{FF2B5EF4-FFF2-40B4-BE49-F238E27FC236}">
                  <a16:creationId xmlns:a16="http://schemas.microsoft.com/office/drawing/2014/main" id="{596CDD10-2C80-DC4D-A150-7534D92A5C6D}"/>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7" name="Flowchart: Magnetic Disk 303">
              <a:extLst>
                <a:ext uri="{FF2B5EF4-FFF2-40B4-BE49-F238E27FC236}">
                  <a16:creationId xmlns:a16="http://schemas.microsoft.com/office/drawing/2014/main" id="{733F0408-2B24-4B44-96CB-6DBDAB211A2F}"/>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8" name="Flowchart: Magnetic Disk 304">
              <a:extLst>
                <a:ext uri="{FF2B5EF4-FFF2-40B4-BE49-F238E27FC236}">
                  <a16:creationId xmlns:a16="http://schemas.microsoft.com/office/drawing/2014/main" id="{AA8508FC-65C6-8D47-A263-C52D64134C6E}"/>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9" name="Flowchart: Magnetic Disk 305">
              <a:extLst>
                <a:ext uri="{FF2B5EF4-FFF2-40B4-BE49-F238E27FC236}">
                  <a16:creationId xmlns:a16="http://schemas.microsoft.com/office/drawing/2014/main" id="{A9486936-AE90-F449-B2C1-C167084BB536}"/>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0" name="Flowchart: Magnetic Disk 306">
              <a:extLst>
                <a:ext uri="{FF2B5EF4-FFF2-40B4-BE49-F238E27FC236}">
                  <a16:creationId xmlns:a16="http://schemas.microsoft.com/office/drawing/2014/main" id="{43424653-D2EB-CF41-A95C-7EC884EA81BE}"/>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1" name="Flowchart: Magnetic Disk 307">
              <a:extLst>
                <a:ext uri="{FF2B5EF4-FFF2-40B4-BE49-F238E27FC236}">
                  <a16:creationId xmlns:a16="http://schemas.microsoft.com/office/drawing/2014/main" id="{A35A258B-5CB1-4D46-B695-64CEC3905C7F}"/>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2" name="Flowchart: Magnetic Disk 308">
              <a:extLst>
                <a:ext uri="{FF2B5EF4-FFF2-40B4-BE49-F238E27FC236}">
                  <a16:creationId xmlns:a16="http://schemas.microsoft.com/office/drawing/2014/main" id="{AF6CAF60-6FB6-6A4C-BCFB-CFA0A1194227}"/>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3" name="Flowchart: Magnetic Disk 309">
              <a:extLst>
                <a:ext uri="{FF2B5EF4-FFF2-40B4-BE49-F238E27FC236}">
                  <a16:creationId xmlns:a16="http://schemas.microsoft.com/office/drawing/2014/main" id="{F590389A-15C1-D749-881E-97C0216D6F13}"/>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4" name="Flowchart: Magnetic Disk 310">
              <a:extLst>
                <a:ext uri="{FF2B5EF4-FFF2-40B4-BE49-F238E27FC236}">
                  <a16:creationId xmlns:a16="http://schemas.microsoft.com/office/drawing/2014/main" id="{A503BF3E-E3C7-B34D-BAFE-9DC5C9B10357}"/>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5" name="Flowchart: Magnetic Disk 311">
              <a:extLst>
                <a:ext uri="{FF2B5EF4-FFF2-40B4-BE49-F238E27FC236}">
                  <a16:creationId xmlns:a16="http://schemas.microsoft.com/office/drawing/2014/main" id="{0332FD3C-6F32-2F47-9D82-E77D78918D27}"/>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6" name="Flowchart: Magnetic Disk 312">
              <a:extLst>
                <a:ext uri="{FF2B5EF4-FFF2-40B4-BE49-F238E27FC236}">
                  <a16:creationId xmlns:a16="http://schemas.microsoft.com/office/drawing/2014/main" id="{69E563BB-C9BB-F148-94EB-EA462D174279}"/>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7" name="Flowchart: Magnetic Disk 313">
              <a:extLst>
                <a:ext uri="{FF2B5EF4-FFF2-40B4-BE49-F238E27FC236}">
                  <a16:creationId xmlns:a16="http://schemas.microsoft.com/office/drawing/2014/main" id="{D348123F-62B1-2F45-9EF8-3B94B8ED2EC0}"/>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8" name="Flowchart: Magnetic Disk 314">
              <a:extLst>
                <a:ext uri="{FF2B5EF4-FFF2-40B4-BE49-F238E27FC236}">
                  <a16:creationId xmlns:a16="http://schemas.microsoft.com/office/drawing/2014/main" id="{056DAFFD-0417-5A46-9EF9-90852D660047}"/>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1" name="Group 540">
            <a:extLst>
              <a:ext uri="{FF2B5EF4-FFF2-40B4-BE49-F238E27FC236}">
                <a16:creationId xmlns:a16="http://schemas.microsoft.com/office/drawing/2014/main" id="{9305756E-C9CB-0A4B-A086-71D907BEB12E}"/>
              </a:ext>
            </a:extLst>
          </p:cNvPr>
          <p:cNvGrpSpPr/>
          <p:nvPr/>
        </p:nvGrpSpPr>
        <p:grpSpPr>
          <a:xfrm>
            <a:off x="2313681" y="4808086"/>
            <a:ext cx="3677509" cy="1595599"/>
            <a:chOff x="522390" y="4572053"/>
            <a:chExt cx="4273407" cy="1892247"/>
          </a:xfrm>
        </p:grpSpPr>
        <p:sp>
          <p:nvSpPr>
            <p:cNvPr id="705" name="CustomShape 5">
              <a:extLst>
                <a:ext uri="{FF2B5EF4-FFF2-40B4-BE49-F238E27FC236}">
                  <a16:creationId xmlns:a16="http://schemas.microsoft.com/office/drawing/2014/main" id="{A7219E6D-3BA6-7C45-8EC3-1E2FE43AB6E1}"/>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06" name="Flowchart: Magnetic Disk 317">
              <a:extLst>
                <a:ext uri="{FF2B5EF4-FFF2-40B4-BE49-F238E27FC236}">
                  <a16:creationId xmlns:a16="http://schemas.microsoft.com/office/drawing/2014/main" id="{F960CF78-0B54-3440-80D8-B9CBC134BAB6}"/>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7" name="Flowchart: Magnetic Disk 318">
              <a:extLst>
                <a:ext uri="{FF2B5EF4-FFF2-40B4-BE49-F238E27FC236}">
                  <a16:creationId xmlns:a16="http://schemas.microsoft.com/office/drawing/2014/main" id="{91CADE63-BE5A-1A4F-8A6A-AEE545BFCE21}"/>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8" name="Flowchart: Magnetic Disk 319">
              <a:extLst>
                <a:ext uri="{FF2B5EF4-FFF2-40B4-BE49-F238E27FC236}">
                  <a16:creationId xmlns:a16="http://schemas.microsoft.com/office/drawing/2014/main" id="{09F540AB-F84E-8943-929E-D5A355D05032}"/>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9" name="Flowchart: Magnetic Disk 320">
              <a:extLst>
                <a:ext uri="{FF2B5EF4-FFF2-40B4-BE49-F238E27FC236}">
                  <a16:creationId xmlns:a16="http://schemas.microsoft.com/office/drawing/2014/main" id="{F9E59F64-0CC8-EA4D-8967-3B081EDB4EB5}"/>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0" name="Flowchart: Magnetic Disk 321">
              <a:extLst>
                <a:ext uri="{FF2B5EF4-FFF2-40B4-BE49-F238E27FC236}">
                  <a16:creationId xmlns:a16="http://schemas.microsoft.com/office/drawing/2014/main" id="{D9C35EDB-9A94-FA4C-B380-680EEE57E31A}"/>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1" name="Flowchart: Magnetic Disk 322">
              <a:extLst>
                <a:ext uri="{FF2B5EF4-FFF2-40B4-BE49-F238E27FC236}">
                  <a16:creationId xmlns:a16="http://schemas.microsoft.com/office/drawing/2014/main" id="{22EDB1BD-D4B9-BE44-AF83-DBA011115358}"/>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2" name="Flowchart: Magnetic Disk 323">
              <a:extLst>
                <a:ext uri="{FF2B5EF4-FFF2-40B4-BE49-F238E27FC236}">
                  <a16:creationId xmlns:a16="http://schemas.microsoft.com/office/drawing/2014/main" id="{FA6CE6B7-290E-BC4B-A6B2-833CDCBFC727}"/>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3" name="Flowchart: Magnetic Disk 324">
              <a:extLst>
                <a:ext uri="{FF2B5EF4-FFF2-40B4-BE49-F238E27FC236}">
                  <a16:creationId xmlns:a16="http://schemas.microsoft.com/office/drawing/2014/main" id="{3ED16AAC-B9E8-294B-ABDF-CD47712DE419}"/>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4" name="Flowchart: Magnetic Disk 325">
              <a:extLst>
                <a:ext uri="{FF2B5EF4-FFF2-40B4-BE49-F238E27FC236}">
                  <a16:creationId xmlns:a16="http://schemas.microsoft.com/office/drawing/2014/main" id="{E9D2F4CC-2546-4240-B39B-BC6D03F57B3F}"/>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5" name="Flowchart: Magnetic Disk 326">
              <a:extLst>
                <a:ext uri="{FF2B5EF4-FFF2-40B4-BE49-F238E27FC236}">
                  <a16:creationId xmlns:a16="http://schemas.microsoft.com/office/drawing/2014/main" id="{FC79CC86-F6CF-4E45-AAE3-4630747E581F}"/>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6" name="Flowchart: Magnetic Disk 327">
              <a:extLst>
                <a:ext uri="{FF2B5EF4-FFF2-40B4-BE49-F238E27FC236}">
                  <a16:creationId xmlns:a16="http://schemas.microsoft.com/office/drawing/2014/main" id="{83474CDA-E9AE-6E49-AB30-DB67A17C3B67}"/>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7" name="Flowchart: Magnetic Disk 328">
              <a:extLst>
                <a:ext uri="{FF2B5EF4-FFF2-40B4-BE49-F238E27FC236}">
                  <a16:creationId xmlns:a16="http://schemas.microsoft.com/office/drawing/2014/main" id="{88CCD7D6-1E8E-F940-AC2D-1ECB0E69408D}"/>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8" name="Flowchart: Magnetic Disk 329">
              <a:extLst>
                <a:ext uri="{FF2B5EF4-FFF2-40B4-BE49-F238E27FC236}">
                  <a16:creationId xmlns:a16="http://schemas.microsoft.com/office/drawing/2014/main" id="{85F978E4-AD08-6140-A59C-B1A270BEB679}"/>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9" name="Flowchart: Magnetic Disk 330">
              <a:extLst>
                <a:ext uri="{FF2B5EF4-FFF2-40B4-BE49-F238E27FC236}">
                  <a16:creationId xmlns:a16="http://schemas.microsoft.com/office/drawing/2014/main" id="{EDCC909C-67F1-3449-A049-DC570C22EA16}"/>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0" name="Flowchart: Magnetic Disk 331">
              <a:extLst>
                <a:ext uri="{FF2B5EF4-FFF2-40B4-BE49-F238E27FC236}">
                  <a16:creationId xmlns:a16="http://schemas.microsoft.com/office/drawing/2014/main" id="{553C2576-C27B-8A4A-AD88-4DB95EE12772}"/>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1" name="Flowchart: Magnetic Disk 332">
              <a:extLst>
                <a:ext uri="{FF2B5EF4-FFF2-40B4-BE49-F238E27FC236}">
                  <a16:creationId xmlns:a16="http://schemas.microsoft.com/office/drawing/2014/main" id="{1909521F-5D28-7C40-AE6E-646E1696C19B}"/>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2" name="Group 541">
            <a:extLst>
              <a:ext uri="{FF2B5EF4-FFF2-40B4-BE49-F238E27FC236}">
                <a16:creationId xmlns:a16="http://schemas.microsoft.com/office/drawing/2014/main" id="{39496402-084C-3545-B26C-9A5F47B965E2}"/>
              </a:ext>
            </a:extLst>
          </p:cNvPr>
          <p:cNvGrpSpPr/>
          <p:nvPr/>
        </p:nvGrpSpPr>
        <p:grpSpPr>
          <a:xfrm>
            <a:off x="6230351" y="4808086"/>
            <a:ext cx="3677509" cy="1595599"/>
            <a:chOff x="522390" y="4572053"/>
            <a:chExt cx="4273407" cy="1892247"/>
          </a:xfrm>
        </p:grpSpPr>
        <p:sp>
          <p:nvSpPr>
            <p:cNvPr id="688" name="CustomShape 5">
              <a:extLst>
                <a:ext uri="{FF2B5EF4-FFF2-40B4-BE49-F238E27FC236}">
                  <a16:creationId xmlns:a16="http://schemas.microsoft.com/office/drawing/2014/main" id="{AF1063A4-51A5-384E-8CF1-5CB8027A4EE4}"/>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689" name="Flowchart: Magnetic Disk 335">
              <a:extLst>
                <a:ext uri="{FF2B5EF4-FFF2-40B4-BE49-F238E27FC236}">
                  <a16:creationId xmlns:a16="http://schemas.microsoft.com/office/drawing/2014/main" id="{5C519AE2-40DF-1B48-9149-DA5E6DC07CAC}"/>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0" name="Flowchart: Magnetic Disk 336">
              <a:extLst>
                <a:ext uri="{FF2B5EF4-FFF2-40B4-BE49-F238E27FC236}">
                  <a16:creationId xmlns:a16="http://schemas.microsoft.com/office/drawing/2014/main" id="{7851F0CD-7B87-344F-9201-8DF2F7D1C624}"/>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1" name="Flowchart: Magnetic Disk 337">
              <a:extLst>
                <a:ext uri="{FF2B5EF4-FFF2-40B4-BE49-F238E27FC236}">
                  <a16:creationId xmlns:a16="http://schemas.microsoft.com/office/drawing/2014/main" id="{5014D210-9B32-224B-868A-E355F7BDF5C0}"/>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2" name="Flowchart: Magnetic Disk 338">
              <a:extLst>
                <a:ext uri="{FF2B5EF4-FFF2-40B4-BE49-F238E27FC236}">
                  <a16:creationId xmlns:a16="http://schemas.microsoft.com/office/drawing/2014/main" id="{D3F61C52-E325-394D-9A40-445E1D19028A}"/>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3" name="Flowchart: Magnetic Disk 339">
              <a:extLst>
                <a:ext uri="{FF2B5EF4-FFF2-40B4-BE49-F238E27FC236}">
                  <a16:creationId xmlns:a16="http://schemas.microsoft.com/office/drawing/2014/main" id="{5039F627-94A6-4545-B309-283E234481F8}"/>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4" name="Flowchart: Magnetic Disk 340">
              <a:extLst>
                <a:ext uri="{FF2B5EF4-FFF2-40B4-BE49-F238E27FC236}">
                  <a16:creationId xmlns:a16="http://schemas.microsoft.com/office/drawing/2014/main" id="{ACCB86E4-33A2-9845-BC63-82EB869F34A6}"/>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5" name="Flowchart: Magnetic Disk 341">
              <a:extLst>
                <a:ext uri="{FF2B5EF4-FFF2-40B4-BE49-F238E27FC236}">
                  <a16:creationId xmlns:a16="http://schemas.microsoft.com/office/drawing/2014/main" id="{10EF309A-E9E1-DC42-931A-9629AF0DD68D}"/>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6" name="Flowchart: Magnetic Disk 342">
              <a:extLst>
                <a:ext uri="{FF2B5EF4-FFF2-40B4-BE49-F238E27FC236}">
                  <a16:creationId xmlns:a16="http://schemas.microsoft.com/office/drawing/2014/main" id="{C6FD9F3B-8F2F-204F-B403-5561BB56C9C5}"/>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7" name="Flowchart: Magnetic Disk 343">
              <a:extLst>
                <a:ext uri="{FF2B5EF4-FFF2-40B4-BE49-F238E27FC236}">
                  <a16:creationId xmlns:a16="http://schemas.microsoft.com/office/drawing/2014/main" id="{357469C2-E4E2-4C4F-A5BE-082792DA45E0}"/>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8" name="Flowchart: Magnetic Disk 344">
              <a:extLst>
                <a:ext uri="{FF2B5EF4-FFF2-40B4-BE49-F238E27FC236}">
                  <a16:creationId xmlns:a16="http://schemas.microsoft.com/office/drawing/2014/main" id="{69127520-CBCF-DC48-B030-A8205FA5D68E}"/>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9" name="Flowchart: Magnetic Disk 345">
              <a:extLst>
                <a:ext uri="{FF2B5EF4-FFF2-40B4-BE49-F238E27FC236}">
                  <a16:creationId xmlns:a16="http://schemas.microsoft.com/office/drawing/2014/main" id="{C6736AA3-6308-5B4F-8EA0-504D6DB986EB}"/>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0" name="Flowchart: Magnetic Disk 346">
              <a:extLst>
                <a:ext uri="{FF2B5EF4-FFF2-40B4-BE49-F238E27FC236}">
                  <a16:creationId xmlns:a16="http://schemas.microsoft.com/office/drawing/2014/main" id="{929E3E43-7AF8-C14C-8715-DEBE4A0736E9}"/>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1" name="Flowchart: Magnetic Disk 347">
              <a:extLst>
                <a:ext uri="{FF2B5EF4-FFF2-40B4-BE49-F238E27FC236}">
                  <a16:creationId xmlns:a16="http://schemas.microsoft.com/office/drawing/2014/main" id="{74476EC6-3A69-CA45-928D-1DE8A6D6566C}"/>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2" name="Flowchart: Magnetic Disk 348">
              <a:extLst>
                <a:ext uri="{FF2B5EF4-FFF2-40B4-BE49-F238E27FC236}">
                  <a16:creationId xmlns:a16="http://schemas.microsoft.com/office/drawing/2014/main" id="{EF8CE205-0823-314A-91E6-BE0E1BAA210B}"/>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3" name="Flowchart: Magnetic Disk 349">
              <a:extLst>
                <a:ext uri="{FF2B5EF4-FFF2-40B4-BE49-F238E27FC236}">
                  <a16:creationId xmlns:a16="http://schemas.microsoft.com/office/drawing/2014/main" id="{12C756C8-05CD-7444-A250-0D302D134E8B}"/>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4" name="Flowchart: Magnetic Disk 350">
              <a:extLst>
                <a:ext uri="{FF2B5EF4-FFF2-40B4-BE49-F238E27FC236}">
                  <a16:creationId xmlns:a16="http://schemas.microsoft.com/office/drawing/2014/main" id="{6EA674E4-8250-744B-8588-398E8040003C}"/>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3" name="Group 542">
            <a:extLst>
              <a:ext uri="{FF2B5EF4-FFF2-40B4-BE49-F238E27FC236}">
                <a16:creationId xmlns:a16="http://schemas.microsoft.com/office/drawing/2014/main" id="{DA09A733-2290-6E49-9396-C14C6F28C915}"/>
              </a:ext>
            </a:extLst>
          </p:cNvPr>
          <p:cNvGrpSpPr/>
          <p:nvPr/>
        </p:nvGrpSpPr>
        <p:grpSpPr>
          <a:xfrm>
            <a:off x="2444830" y="4936594"/>
            <a:ext cx="3677509" cy="1595599"/>
            <a:chOff x="522390" y="4572053"/>
            <a:chExt cx="4273407" cy="1892247"/>
          </a:xfrm>
        </p:grpSpPr>
        <p:sp>
          <p:nvSpPr>
            <p:cNvPr id="671" name="CustomShape 5">
              <a:extLst>
                <a:ext uri="{FF2B5EF4-FFF2-40B4-BE49-F238E27FC236}">
                  <a16:creationId xmlns:a16="http://schemas.microsoft.com/office/drawing/2014/main" id="{6C411047-0566-2A47-9268-24D0BB9CD9C1}"/>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err="1"/>
                <a:t>Ceph</a:t>
              </a:r>
              <a:r>
                <a:rPr lang="en-GB" spc="-1" dirty="0"/>
                <a:t> storage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672" name="Flowchart: Magnetic Disk 353">
              <a:extLst>
                <a:ext uri="{FF2B5EF4-FFF2-40B4-BE49-F238E27FC236}">
                  <a16:creationId xmlns:a16="http://schemas.microsoft.com/office/drawing/2014/main" id="{B7AFE7EC-ED11-6B4D-96D7-274F6974E2C0}"/>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3" name="Flowchart: Magnetic Disk 354">
              <a:extLst>
                <a:ext uri="{FF2B5EF4-FFF2-40B4-BE49-F238E27FC236}">
                  <a16:creationId xmlns:a16="http://schemas.microsoft.com/office/drawing/2014/main" id="{B6A00C91-2F27-5543-B3C6-0E3B4F284ABE}"/>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4" name="Flowchart: Magnetic Disk 355">
              <a:extLst>
                <a:ext uri="{FF2B5EF4-FFF2-40B4-BE49-F238E27FC236}">
                  <a16:creationId xmlns:a16="http://schemas.microsoft.com/office/drawing/2014/main" id="{8363E3BE-9E30-584A-89B5-982FC67212EB}"/>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5" name="Flowchart: Magnetic Disk 356">
              <a:extLst>
                <a:ext uri="{FF2B5EF4-FFF2-40B4-BE49-F238E27FC236}">
                  <a16:creationId xmlns:a16="http://schemas.microsoft.com/office/drawing/2014/main" id="{70A714D8-BC6E-6C4F-9FD8-94E73FC48C30}"/>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6" name="Flowchart: Magnetic Disk 357">
              <a:extLst>
                <a:ext uri="{FF2B5EF4-FFF2-40B4-BE49-F238E27FC236}">
                  <a16:creationId xmlns:a16="http://schemas.microsoft.com/office/drawing/2014/main" id="{9D4513D4-DE07-8048-864C-D491484CA028}"/>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7" name="Flowchart: Magnetic Disk 358">
              <a:extLst>
                <a:ext uri="{FF2B5EF4-FFF2-40B4-BE49-F238E27FC236}">
                  <a16:creationId xmlns:a16="http://schemas.microsoft.com/office/drawing/2014/main" id="{C2DBFF33-3FF1-604B-BD59-E8545A23BE98}"/>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8" name="Flowchart: Magnetic Disk 359">
              <a:extLst>
                <a:ext uri="{FF2B5EF4-FFF2-40B4-BE49-F238E27FC236}">
                  <a16:creationId xmlns:a16="http://schemas.microsoft.com/office/drawing/2014/main" id="{B691AF7F-D7AA-6149-89D7-0D988A982E81}"/>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9" name="Flowchart: Magnetic Disk 360">
              <a:extLst>
                <a:ext uri="{FF2B5EF4-FFF2-40B4-BE49-F238E27FC236}">
                  <a16:creationId xmlns:a16="http://schemas.microsoft.com/office/drawing/2014/main" id="{62D29976-DFBC-E84B-92A2-964D91CFB146}"/>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0" name="Flowchart: Magnetic Disk 361">
              <a:extLst>
                <a:ext uri="{FF2B5EF4-FFF2-40B4-BE49-F238E27FC236}">
                  <a16:creationId xmlns:a16="http://schemas.microsoft.com/office/drawing/2014/main" id="{0DE604A0-7E86-0C4C-97DF-D7B4D31E29A9}"/>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1" name="Flowchart: Magnetic Disk 362">
              <a:extLst>
                <a:ext uri="{FF2B5EF4-FFF2-40B4-BE49-F238E27FC236}">
                  <a16:creationId xmlns:a16="http://schemas.microsoft.com/office/drawing/2014/main" id="{045FF57E-0FF2-404B-97E6-97FC38EC01AF}"/>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2" name="Flowchart: Magnetic Disk 363">
              <a:extLst>
                <a:ext uri="{FF2B5EF4-FFF2-40B4-BE49-F238E27FC236}">
                  <a16:creationId xmlns:a16="http://schemas.microsoft.com/office/drawing/2014/main" id="{3F2EB8E8-20C6-5040-AA88-FB8089D88E10}"/>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3" name="Flowchart: Magnetic Disk 364">
              <a:extLst>
                <a:ext uri="{FF2B5EF4-FFF2-40B4-BE49-F238E27FC236}">
                  <a16:creationId xmlns:a16="http://schemas.microsoft.com/office/drawing/2014/main" id="{38C0A2AC-D6B3-1249-A73C-18ACC50F1373}"/>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4" name="Flowchart: Magnetic Disk 365">
              <a:extLst>
                <a:ext uri="{FF2B5EF4-FFF2-40B4-BE49-F238E27FC236}">
                  <a16:creationId xmlns:a16="http://schemas.microsoft.com/office/drawing/2014/main" id="{906D8C76-14F9-0A4E-B12C-34E83D7CB55D}"/>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5" name="Flowchart: Magnetic Disk 366">
              <a:extLst>
                <a:ext uri="{FF2B5EF4-FFF2-40B4-BE49-F238E27FC236}">
                  <a16:creationId xmlns:a16="http://schemas.microsoft.com/office/drawing/2014/main" id="{90B28E86-344A-9741-8C9C-726332A41CE5}"/>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6" name="Flowchart: Magnetic Disk 367">
              <a:extLst>
                <a:ext uri="{FF2B5EF4-FFF2-40B4-BE49-F238E27FC236}">
                  <a16:creationId xmlns:a16="http://schemas.microsoft.com/office/drawing/2014/main" id="{A3381CA0-64F2-EA44-9F9B-AC79B19DC61E}"/>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7" name="Flowchart: Magnetic Disk 368">
              <a:extLst>
                <a:ext uri="{FF2B5EF4-FFF2-40B4-BE49-F238E27FC236}">
                  <a16:creationId xmlns:a16="http://schemas.microsoft.com/office/drawing/2014/main" id="{890DE0CA-2FB5-8547-8B89-C63410DC815D}"/>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grpSp>
      <p:grpSp>
        <p:nvGrpSpPr>
          <p:cNvPr id="544" name="Group 543">
            <a:extLst>
              <a:ext uri="{FF2B5EF4-FFF2-40B4-BE49-F238E27FC236}">
                <a16:creationId xmlns:a16="http://schemas.microsoft.com/office/drawing/2014/main" id="{1BC0121F-2E81-A24C-AC5D-37BD455B9A1D}"/>
              </a:ext>
            </a:extLst>
          </p:cNvPr>
          <p:cNvGrpSpPr/>
          <p:nvPr/>
        </p:nvGrpSpPr>
        <p:grpSpPr>
          <a:xfrm>
            <a:off x="6361500" y="4936594"/>
            <a:ext cx="3677509" cy="1595599"/>
            <a:chOff x="522390" y="4572053"/>
            <a:chExt cx="4273407" cy="1892247"/>
          </a:xfrm>
        </p:grpSpPr>
        <p:sp>
          <p:nvSpPr>
            <p:cNvPr id="654" name="CustomShape 5">
              <a:extLst>
                <a:ext uri="{FF2B5EF4-FFF2-40B4-BE49-F238E27FC236}">
                  <a16:creationId xmlns:a16="http://schemas.microsoft.com/office/drawing/2014/main" id="{FA553608-0923-AE46-A704-6289E46A4F73}"/>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err="1"/>
                <a:t>Ceph</a:t>
              </a:r>
              <a:r>
                <a:rPr lang="en-GB" spc="-1" dirty="0"/>
                <a:t> storage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655" name="Flowchart: Magnetic Disk 371">
              <a:extLst>
                <a:ext uri="{FF2B5EF4-FFF2-40B4-BE49-F238E27FC236}">
                  <a16:creationId xmlns:a16="http://schemas.microsoft.com/office/drawing/2014/main" id="{E8C5B6A1-8BD3-5240-8C77-3E797083BE49}"/>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6" name="Flowchart: Magnetic Disk 372">
              <a:extLst>
                <a:ext uri="{FF2B5EF4-FFF2-40B4-BE49-F238E27FC236}">
                  <a16:creationId xmlns:a16="http://schemas.microsoft.com/office/drawing/2014/main" id="{231BB2EC-EA6C-5241-848C-0DA9364C9966}"/>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7" name="Flowchart: Magnetic Disk 373">
              <a:extLst>
                <a:ext uri="{FF2B5EF4-FFF2-40B4-BE49-F238E27FC236}">
                  <a16:creationId xmlns:a16="http://schemas.microsoft.com/office/drawing/2014/main" id="{E423DAE2-81AD-7F4A-B7F4-37C6DDBE949F}"/>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8" name="Flowchart: Magnetic Disk 374">
              <a:extLst>
                <a:ext uri="{FF2B5EF4-FFF2-40B4-BE49-F238E27FC236}">
                  <a16:creationId xmlns:a16="http://schemas.microsoft.com/office/drawing/2014/main" id="{3631D658-EA90-304B-809C-032DEDD414C4}"/>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9" name="Flowchart: Magnetic Disk 375">
              <a:extLst>
                <a:ext uri="{FF2B5EF4-FFF2-40B4-BE49-F238E27FC236}">
                  <a16:creationId xmlns:a16="http://schemas.microsoft.com/office/drawing/2014/main" id="{7A6A2662-3DE0-9E4E-912C-A8B40FA2F3A4}"/>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0" name="Flowchart: Magnetic Disk 376">
              <a:extLst>
                <a:ext uri="{FF2B5EF4-FFF2-40B4-BE49-F238E27FC236}">
                  <a16:creationId xmlns:a16="http://schemas.microsoft.com/office/drawing/2014/main" id="{6704E804-7A59-0A49-B033-37A19CADC0EC}"/>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1" name="Flowchart: Magnetic Disk 377">
              <a:extLst>
                <a:ext uri="{FF2B5EF4-FFF2-40B4-BE49-F238E27FC236}">
                  <a16:creationId xmlns:a16="http://schemas.microsoft.com/office/drawing/2014/main" id="{9E7BE444-0531-7543-93A6-6ADDD5CEECA7}"/>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2" name="Flowchart: Magnetic Disk 378">
              <a:extLst>
                <a:ext uri="{FF2B5EF4-FFF2-40B4-BE49-F238E27FC236}">
                  <a16:creationId xmlns:a16="http://schemas.microsoft.com/office/drawing/2014/main" id="{BB65C77F-58CC-F84C-B3D0-C042652AB7F1}"/>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3" name="Flowchart: Magnetic Disk 379">
              <a:extLst>
                <a:ext uri="{FF2B5EF4-FFF2-40B4-BE49-F238E27FC236}">
                  <a16:creationId xmlns:a16="http://schemas.microsoft.com/office/drawing/2014/main" id="{8109ADF9-0A5C-774D-A67D-9B0E23860ECC}"/>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4" name="Flowchart: Magnetic Disk 380">
              <a:extLst>
                <a:ext uri="{FF2B5EF4-FFF2-40B4-BE49-F238E27FC236}">
                  <a16:creationId xmlns:a16="http://schemas.microsoft.com/office/drawing/2014/main" id="{296107A5-0C72-7A4B-A8D1-458418AA6F27}"/>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5" name="Flowchart: Magnetic Disk 381">
              <a:extLst>
                <a:ext uri="{FF2B5EF4-FFF2-40B4-BE49-F238E27FC236}">
                  <a16:creationId xmlns:a16="http://schemas.microsoft.com/office/drawing/2014/main" id="{5644F411-BD40-674A-B2A7-4631B27174D2}"/>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6" name="Flowchart: Magnetic Disk 382">
              <a:extLst>
                <a:ext uri="{FF2B5EF4-FFF2-40B4-BE49-F238E27FC236}">
                  <a16:creationId xmlns:a16="http://schemas.microsoft.com/office/drawing/2014/main" id="{7F4CD542-084D-CC47-A34F-557B57B5E1C5}"/>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7" name="Flowchart: Magnetic Disk 383">
              <a:extLst>
                <a:ext uri="{FF2B5EF4-FFF2-40B4-BE49-F238E27FC236}">
                  <a16:creationId xmlns:a16="http://schemas.microsoft.com/office/drawing/2014/main" id="{D652D115-C0A1-DD40-BDB5-3216D87DBE9A}"/>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8" name="Flowchart: Magnetic Disk 384">
              <a:extLst>
                <a:ext uri="{FF2B5EF4-FFF2-40B4-BE49-F238E27FC236}">
                  <a16:creationId xmlns:a16="http://schemas.microsoft.com/office/drawing/2014/main" id="{952C8E4F-CC98-B848-BA9D-8FFEAEF28A32}"/>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9" name="Flowchart: Magnetic Disk 385">
              <a:extLst>
                <a:ext uri="{FF2B5EF4-FFF2-40B4-BE49-F238E27FC236}">
                  <a16:creationId xmlns:a16="http://schemas.microsoft.com/office/drawing/2014/main" id="{D82465CD-B137-5F43-A738-DA0618FB2914}"/>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0" name="Flowchart: Magnetic Disk 386">
              <a:extLst>
                <a:ext uri="{FF2B5EF4-FFF2-40B4-BE49-F238E27FC236}">
                  <a16:creationId xmlns:a16="http://schemas.microsoft.com/office/drawing/2014/main" id="{91B5ED2E-CE6C-004F-AF05-11F0C5099F88}"/>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grpSp>
      <p:sp>
        <p:nvSpPr>
          <p:cNvPr id="545" name="TextBox 544">
            <a:extLst>
              <a:ext uri="{FF2B5EF4-FFF2-40B4-BE49-F238E27FC236}">
                <a16:creationId xmlns:a16="http://schemas.microsoft.com/office/drawing/2014/main" id="{4B2EA0C6-4097-9244-BBB7-0071EAEDD654}"/>
              </a:ext>
            </a:extLst>
          </p:cNvPr>
          <p:cNvSpPr txBox="1"/>
          <p:nvPr/>
        </p:nvSpPr>
        <p:spPr>
          <a:xfrm>
            <a:off x="9540007" y="6489983"/>
            <a:ext cx="563102" cy="320137"/>
          </a:xfrm>
          <a:prstGeom prst="rect">
            <a:avLst/>
          </a:prstGeom>
          <a:noFill/>
        </p:spPr>
        <p:txBody>
          <a:bodyPr wrap="none" rtlCol="0">
            <a:spAutoFit/>
          </a:bodyPr>
          <a:lstStyle/>
          <a:p>
            <a:r>
              <a:rPr lang="en-GB" sz="1867" i="1" dirty="0"/>
              <a:t>x180</a:t>
            </a:r>
          </a:p>
        </p:txBody>
      </p:sp>
      <p:grpSp>
        <p:nvGrpSpPr>
          <p:cNvPr id="546" name="Group 545">
            <a:extLst>
              <a:ext uri="{FF2B5EF4-FFF2-40B4-BE49-F238E27FC236}">
                <a16:creationId xmlns:a16="http://schemas.microsoft.com/office/drawing/2014/main" id="{227911C6-B6F1-3342-8305-F1FAF126139D}"/>
              </a:ext>
            </a:extLst>
          </p:cNvPr>
          <p:cNvGrpSpPr/>
          <p:nvPr/>
        </p:nvGrpSpPr>
        <p:grpSpPr>
          <a:xfrm>
            <a:off x="1408651" y="1552336"/>
            <a:ext cx="3961949" cy="2170128"/>
            <a:chOff x="1487297" y="526855"/>
            <a:chExt cx="4603937" cy="2573591"/>
          </a:xfrm>
        </p:grpSpPr>
        <p:sp>
          <p:nvSpPr>
            <p:cNvPr id="635" name="CustomShape 5">
              <a:extLst>
                <a:ext uri="{FF2B5EF4-FFF2-40B4-BE49-F238E27FC236}">
                  <a16:creationId xmlns:a16="http://schemas.microsoft.com/office/drawing/2014/main" id="{9EBF285A-1314-554E-8466-44AD579EC979}"/>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636" name="Rounded Rectangle 635">
              <a:extLst>
                <a:ext uri="{FF2B5EF4-FFF2-40B4-BE49-F238E27FC236}">
                  <a16:creationId xmlns:a16="http://schemas.microsoft.com/office/drawing/2014/main" id="{BC28C099-CA45-D846-A3BD-1E26FB55EB31}"/>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7" name="Rounded Rectangle 636">
              <a:extLst>
                <a:ext uri="{FF2B5EF4-FFF2-40B4-BE49-F238E27FC236}">
                  <a16:creationId xmlns:a16="http://schemas.microsoft.com/office/drawing/2014/main" id="{F59F0401-A1AE-D34A-A575-22B9E44EE18B}"/>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8" name="Rounded Rectangle 637">
              <a:extLst>
                <a:ext uri="{FF2B5EF4-FFF2-40B4-BE49-F238E27FC236}">
                  <a16:creationId xmlns:a16="http://schemas.microsoft.com/office/drawing/2014/main" id="{3AC8DBD6-7B7F-4B40-BD39-36BA3C050E8D}"/>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9" name="CustomShape 5">
              <a:extLst>
                <a:ext uri="{FF2B5EF4-FFF2-40B4-BE49-F238E27FC236}">
                  <a16:creationId xmlns:a16="http://schemas.microsoft.com/office/drawing/2014/main" id="{3073D586-B182-F34D-B5A1-4BB903DA2C53}"/>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40" name="CustomShape 9">
              <a:extLst>
                <a:ext uri="{FF2B5EF4-FFF2-40B4-BE49-F238E27FC236}">
                  <a16:creationId xmlns:a16="http://schemas.microsoft.com/office/drawing/2014/main" id="{EDA47E51-DD78-A048-9165-5DA580C08C49}"/>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41" name="CustomShape 8">
              <a:extLst>
                <a:ext uri="{FF2B5EF4-FFF2-40B4-BE49-F238E27FC236}">
                  <a16:creationId xmlns:a16="http://schemas.microsoft.com/office/drawing/2014/main" id="{1590161C-73FD-6C43-A972-3F8697393AF1}"/>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42" name="TextBox 641">
              <a:extLst>
                <a:ext uri="{FF2B5EF4-FFF2-40B4-BE49-F238E27FC236}">
                  <a16:creationId xmlns:a16="http://schemas.microsoft.com/office/drawing/2014/main" id="{38F0D0D5-2CA9-1E48-A255-F34EC7989770}"/>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43" name="CustomShape 5">
              <a:extLst>
                <a:ext uri="{FF2B5EF4-FFF2-40B4-BE49-F238E27FC236}">
                  <a16:creationId xmlns:a16="http://schemas.microsoft.com/office/drawing/2014/main" id="{8C5C344C-727F-0C48-9097-042FDDB06AB8}"/>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44" name="CustomShape 8">
              <a:extLst>
                <a:ext uri="{FF2B5EF4-FFF2-40B4-BE49-F238E27FC236}">
                  <a16:creationId xmlns:a16="http://schemas.microsoft.com/office/drawing/2014/main" id="{5CD7090C-763F-CB45-8A7B-4E310890DF0D}"/>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45" name="TextBox 644">
              <a:extLst>
                <a:ext uri="{FF2B5EF4-FFF2-40B4-BE49-F238E27FC236}">
                  <a16:creationId xmlns:a16="http://schemas.microsoft.com/office/drawing/2014/main" id="{E660F2ED-9017-3F4F-BABD-6B06F3F8A8D6}"/>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46" name="CustomShape 5">
              <a:extLst>
                <a:ext uri="{FF2B5EF4-FFF2-40B4-BE49-F238E27FC236}">
                  <a16:creationId xmlns:a16="http://schemas.microsoft.com/office/drawing/2014/main" id="{535F65E8-7E6C-9D4B-8BCD-B5B1AC8FA4F1}"/>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47" name="CustomShape 8">
              <a:extLst>
                <a:ext uri="{FF2B5EF4-FFF2-40B4-BE49-F238E27FC236}">
                  <a16:creationId xmlns:a16="http://schemas.microsoft.com/office/drawing/2014/main" id="{983BF562-73CE-5F45-AC0C-866ED6FF67C6}"/>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48" name="TextBox 647">
              <a:extLst>
                <a:ext uri="{FF2B5EF4-FFF2-40B4-BE49-F238E27FC236}">
                  <a16:creationId xmlns:a16="http://schemas.microsoft.com/office/drawing/2014/main" id="{56F60044-3F84-CF47-87A5-511C24E6A8D6}"/>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49" name="CustomShape 5">
              <a:extLst>
                <a:ext uri="{FF2B5EF4-FFF2-40B4-BE49-F238E27FC236}">
                  <a16:creationId xmlns:a16="http://schemas.microsoft.com/office/drawing/2014/main" id="{AB85CE10-1271-264C-97D1-F0C0E3DC091F}"/>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50" name="Curved Connector 649">
              <a:extLst>
                <a:ext uri="{FF2B5EF4-FFF2-40B4-BE49-F238E27FC236}">
                  <a16:creationId xmlns:a16="http://schemas.microsoft.com/office/drawing/2014/main" id="{2EC8C4CF-A8D0-2240-9265-E73A0487DBBC}"/>
                </a:ext>
              </a:extLst>
            </p:cNvPr>
            <p:cNvCxnSpPr>
              <a:stCxn id="643" idx="0"/>
              <a:endCxn id="644"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1" name="Curved Connector 650">
              <a:extLst>
                <a:ext uri="{FF2B5EF4-FFF2-40B4-BE49-F238E27FC236}">
                  <a16:creationId xmlns:a16="http://schemas.microsoft.com/office/drawing/2014/main" id="{FAF5B7EE-B32C-D342-AFEB-586E7EEB5E72}"/>
                </a:ext>
              </a:extLst>
            </p:cNvPr>
            <p:cNvCxnSpPr>
              <a:stCxn id="646" idx="0"/>
              <a:endCxn id="647"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2" name="Curved Connector 651">
              <a:extLst>
                <a:ext uri="{FF2B5EF4-FFF2-40B4-BE49-F238E27FC236}">
                  <a16:creationId xmlns:a16="http://schemas.microsoft.com/office/drawing/2014/main" id="{493697A9-E38B-3F4B-969A-2EC707B2F4A3}"/>
                </a:ext>
              </a:extLst>
            </p:cNvPr>
            <p:cNvCxnSpPr>
              <a:stCxn id="649" idx="3"/>
              <a:endCxn id="643"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3" name="Curved Connector 652">
              <a:extLst>
                <a:ext uri="{FF2B5EF4-FFF2-40B4-BE49-F238E27FC236}">
                  <a16:creationId xmlns:a16="http://schemas.microsoft.com/office/drawing/2014/main" id="{2150655B-E82F-9C40-A051-1469B51BC732}"/>
                </a:ext>
              </a:extLst>
            </p:cNvPr>
            <p:cNvCxnSpPr>
              <a:stCxn id="649" idx="3"/>
              <a:endCxn id="646"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7" name="Group 546">
            <a:extLst>
              <a:ext uri="{FF2B5EF4-FFF2-40B4-BE49-F238E27FC236}">
                <a16:creationId xmlns:a16="http://schemas.microsoft.com/office/drawing/2014/main" id="{9F2A78CC-1275-AE42-A361-80B44962840D}"/>
              </a:ext>
            </a:extLst>
          </p:cNvPr>
          <p:cNvGrpSpPr/>
          <p:nvPr/>
        </p:nvGrpSpPr>
        <p:grpSpPr>
          <a:xfrm>
            <a:off x="1539800" y="1680844"/>
            <a:ext cx="3961949" cy="2170128"/>
            <a:chOff x="1487297" y="526855"/>
            <a:chExt cx="4603937" cy="2573591"/>
          </a:xfrm>
        </p:grpSpPr>
        <p:sp>
          <p:nvSpPr>
            <p:cNvPr id="616" name="CustomShape 5">
              <a:extLst>
                <a:ext uri="{FF2B5EF4-FFF2-40B4-BE49-F238E27FC236}">
                  <a16:creationId xmlns:a16="http://schemas.microsoft.com/office/drawing/2014/main" id="{C2ACFCCE-1576-544A-AB88-9483210ACBE6}"/>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617" name="Rounded Rectangle 616">
              <a:extLst>
                <a:ext uri="{FF2B5EF4-FFF2-40B4-BE49-F238E27FC236}">
                  <a16:creationId xmlns:a16="http://schemas.microsoft.com/office/drawing/2014/main" id="{DE350A1D-8A78-FC4F-92AF-075E59CFCD41}"/>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18" name="Rounded Rectangle 617">
              <a:extLst>
                <a:ext uri="{FF2B5EF4-FFF2-40B4-BE49-F238E27FC236}">
                  <a16:creationId xmlns:a16="http://schemas.microsoft.com/office/drawing/2014/main" id="{FD33B89B-E5A1-1445-8116-6EE897898DCC}"/>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19" name="Rounded Rectangle 618">
              <a:extLst>
                <a:ext uri="{FF2B5EF4-FFF2-40B4-BE49-F238E27FC236}">
                  <a16:creationId xmlns:a16="http://schemas.microsoft.com/office/drawing/2014/main" id="{8052913E-7153-5F42-B1C9-6C314341AB5D}"/>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20" name="CustomShape 5">
              <a:extLst>
                <a:ext uri="{FF2B5EF4-FFF2-40B4-BE49-F238E27FC236}">
                  <a16:creationId xmlns:a16="http://schemas.microsoft.com/office/drawing/2014/main" id="{BB24114F-1F1A-DA49-BE0E-BFD9CC0C3CCF}"/>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21" name="CustomShape 9">
              <a:extLst>
                <a:ext uri="{FF2B5EF4-FFF2-40B4-BE49-F238E27FC236}">
                  <a16:creationId xmlns:a16="http://schemas.microsoft.com/office/drawing/2014/main" id="{CF94DB5B-0F04-A948-ACEA-ED5862178315}"/>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22" name="CustomShape 8">
              <a:extLst>
                <a:ext uri="{FF2B5EF4-FFF2-40B4-BE49-F238E27FC236}">
                  <a16:creationId xmlns:a16="http://schemas.microsoft.com/office/drawing/2014/main" id="{32FAC7D9-72ED-1C4C-9538-4E2BCD34F25F}"/>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23" name="TextBox 622">
              <a:extLst>
                <a:ext uri="{FF2B5EF4-FFF2-40B4-BE49-F238E27FC236}">
                  <a16:creationId xmlns:a16="http://schemas.microsoft.com/office/drawing/2014/main" id="{56AA8772-05F7-5040-8D4E-623801AAEE86}"/>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24" name="CustomShape 5">
              <a:extLst>
                <a:ext uri="{FF2B5EF4-FFF2-40B4-BE49-F238E27FC236}">
                  <a16:creationId xmlns:a16="http://schemas.microsoft.com/office/drawing/2014/main" id="{69296000-DBF3-1A41-8B96-25A9C11B7475}"/>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25" name="CustomShape 8">
              <a:extLst>
                <a:ext uri="{FF2B5EF4-FFF2-40B4-BE49-F238E27FC236}">
                  <a16:creationId xmlns:a16="http://schemas.microsoft.com/office/drawing/2014/main" id="{39C469C7-7B7D-5E48-AFE9-3219FF5105BA}"/>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26" name="TextBox 625">
              <a:extLst>
                <a:ext uri="{FF2B5EF4-FFF2-40B4-BE49-F238E27FC236}">
                  <a16:creationId xmlns:a16="http://schemas.microsoft.com/office/drawing/2014/main" id="{F21250B1-13C7-A843-B6C3-1C4FD792A26C}"/>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27" name="CustomShape 5">
              <a:extLst>
                <a:ext uri="{FF2B5EF4-FFF2-40B4-BE49-F238E27FC236}">
                  <a16:creationId xmlns:a16="http://schemas.microsoft.com/office/drawing/2014/main" id="{56852195-976B-274F-99B2-9E002B7273A1}"/>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28" name="CustomShape 8">
              <a:extLst>
                <a:ext uri="{FF2B5EF4-FFF2-40B4-BE49-F238E27FC236}">
                  <a16:creationId xmlns:a16="http://schemas.microsoft.com/office/drawing/2014/main" id="{130379A1-2A66-7F45-AEA5-E4A28ABB28C3}"/>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29" name="TextBox 628">
              <a:extLst>
                <a:ext uri="{FF2B5EF4-FFF2-40B4-BE49-F238E27FC236}">
                  <a16:creationId xmlns:a16="http://schemas.microsoft.com/office/drawing/2014/main" id="{DBA49251-FCC3-A74C-9A4E-82B542417039}"/>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30" name="CustomShape 5">
              <a:extLst>
                <a:ext uri="{FF2B5EF4-FFF2-40B4-BE49-F238E27FC236}">
                  <a16:creationId xmlns:a16="http://schemas.microsoft.com/office/drawing/2014/main" id="{847C5FF4-AD74-8943-8B9E-8F337A56AFD6}"/>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31" name="Curved Connector 630">
              <a:extLst>
                <a:ext uri="{FF2B5EF4-FFF2-40B4-BE49-F238E27FC236}">
                  <a16:creationId xmlns:a16="http://schemas.microsoft.com/office/drawing/2014/main" id="{5F8367BC-69D0-AF4D-8B0D-6D3693B30F41}"/>
                </a:ext>
              </a:extLst>
            </p:cNvPr>
            <p:cNvCxnSpPr>
              <a:stCxn id="624" idx="0"/>
              <a:endCxn id="625"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2" name="Curved Connector 631">
              <a:extLst>
                <a:ext uri="{FF2B5EF4-FFF2-40B4-BE49-F238E27FC236}">
                  <a16:creationId xmlns:a16="http://schemas.microsoft.com/office/drawing/2014/main" id="{2A7B73FA-39FB-0245-BF2C-9CCB86B6ECB2}"/>
                </a:ext>
              </a:extLst>
            </p:cNvPr>
            <p:cNvCxnSpPr>
              <a:stCxn id="627" idx="0"/>
              <a:endCxn id="628"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3" name="Curved Connector 632">
              <a:extLst>
                <a:ext uri="{FF2B5EF4-FFF2-40B4-BE49-F238E27FC236}">
                  <a16:creationId xmlns:a16="http://schemas.microsoft.com/office/drawing/2014/main" id="{53DC6576-654B-CF42-93BD-F8597EC4EF70}"/>
                </a:ext>
              </a:extLst>
            </p:cNvPr>
            <p:cNvCxnSpPr>
              <a:stCxn id="630" idx="3"/>
              <a:endCxn id="624"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4" name="Curved Connector 633">
              <a:extLst>
                <a:ext uri="{FF2B5EF4-FFF2-40B4-BE49-F238E27FC236}">
                  <a16:creationId xmlns:a16="http://schemas.microsoft.com/office/drawing/2014/main" id="{11521939-742B-3A44-9616-6FE37B2A7449}"/>
                </a:ext>
              </a:extLst>
            </p:cNvPr>
            <p:cNvCxnSpPr>
              <a:stCxn id="630" idx="3"/>
              <a:endCxn id="627"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8" name="Group 547">
            <a:extLst>
              <a:ext uri="{FF2B5EF4-FFF2-40B4-BE49-F238E27FC236}">
                <a16:creationId xmlns:a16="http://schemas.microsoft.com/office/drawing/2014/main" id="{98B3A7DD-4011-CA4E-9CA0-2C4503C62382}"/>
              </a:ext>
            </a:extLst>
          </p:cNvPr>
          <p:cNvGrpSpPr/>
          <p:nvPr/>
        </p:nvGrpSpPr>
        <p:grpSpPr>
          <a:xfrm>
            <a:off x="1670949" y="1809352"/>
            <a:ext cx="3961949" cy="2170128"/>
            <a:chOff x="1487297" y="526855"/>
            <a:chExt cx="4603937" cy="2573591"/>
          </a:xfrm>
        </p:grpSpPr>
        <p:sp>
          <p:nvSpPr>
            <p:cNvPr id="597" name="CustomShape 5">
              <a:extLst>
                <a:ext uri="{FF2B5EF4-FFF2-40B4-BE49-F238E27FC236}">
                  <a16:creationId xmlns:a16="http://schemas.microsoft.com/office/drawing/2014/main" id="{6F7DAE22-7B9C-1145-9069-0EC4DC4E3C52}"/>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598" name="Rounded Rectangle 597">
              <a:extLst>
                <a:ext uri="{FF2B5EF4-FFF2-40B4-BE49-F238E27FC236}">
                  <a16:creationId xmlns:a16="http://schemas.microsoft.com/office/drawing/2014/main" id="{FC6C0CEB-3179-614F-B384-59C23ABAA3F0}"/>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99" name="Rounded Rectangle 598">
              <a:extLst>
                <a:ext uri="{FF2B5EF4-FFF2-40B4-BE49-F238E27FC236}">
                  <a16:creationId xmlns:a16="http://schemas.microsoft.com/office/drawing/2014/main" id="{E63B6005-DC78-584B-8440-BC5C2067A734}"/>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00" name="Rounded Rectangle 599">
              <a:extLst>
                <a:ext uri="{FF2B5EF4-FFF2-40B4-BE49-F238E27FC236}">
                  <a16:creationId xmlns:a16="http://schemas.microsoft.com/office/drawing/2014/main" id="{67C1145B-FADA-074B-A521-83211DB5B6FB}"/>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01" name="CustomShape 5">
              <a:extLst>
                <a:ext uri="{FF2B5EF4-FFF2-40B4-BE49-F238E27FC236}">
                  <a16:creationId xmlns:a16="http://schemas.microsoft.com/office/drawing/2014/main" id="{C0204257-9D8B-2744-9B5C-919743C2050F}"/>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02" name="CustomShape 9">
              <a:extLst>
                <a:ext uri="{FF2B5EF4-FFF2-40B4-BE49-F238E27FC236}">
                  <a16:creationId xmlns:a16="http://schemas.microsoft.com/office/drawing/2014/main" id="{694DDABD-ABE9-7C4E-AD81-770BDF5AE9EE}"/>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03" name="CustomShape 8">
              <a:extLst>
                <a:ext uri="{FF2B5EF4-FFF2-40B4-BE49-F238E27FC236}">
                  <a16:creationId xmlns:a16="http://schemas.microsoft.com/office/drawing/2014/main" id="{D1FBF100-6682-4447-9EC3-9363878D33E8}"/>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04" name="TextBox 603">
              <a:extLst>
                <a:ext uri="{FF2B5EF4-FFF2-40B4-BE49-F238E27FC236}">
                  <a16:creationId xmlns:a16="http://schemas.microsoft.com/office/drawing/2014/main" id="{95D93986-24B0-5446-8E6C-08EA7D19E6D4}"/>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05" name="CustomShape 5">
              <a:extLst>
                <a:ext uri="{FF2B5EF4-FFF2-40B4-BE49-F238E27FC236}">
                  <a16:creationId xmlns:a16="http://schemas.microsoft.com/office/drawing/2014/main" id="{7D954CD2-DDAB-9B49-BF11-0DD360AC26DE}"/>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06" name="CustomShape 8">
              <a:extLst>
                <a:ext uri="{FF2B5EF4-FFF2-40B4-BE49-F238E27FC236}">
                  <a16:creationId xmlns:a16="http://schemas.microsoft.com/office/drawing/2014/main" id="{592D3747-40C7-E148-8994-810506D16745}"/>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07" name="TextBox 606">
              <a:extLst>
                <a:ext uri="{FF2B5EF4-FFF2-40B4-BE49-F238E27FC236}">
                  <a16:creationId xmlns:a16="http://schemas.microsoft.com/office/drawing/2014/main" id="{AC44BF98-2F7F-2F44-A8B6-52B7F6788894}"/>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08" name="CustomShape 5">
              <a:extLst>
                <a:ext uri="{FF2B5EF4-FFF2-40B4-BE49-F238E27FC236}">
                  <a16:creationId xmlns:a16="http://schemas.microsoft.com/office/drawing/2014/main" id="{D7627C30-54DE-7948-AA05-88A196CE38AF}"/>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09" name="CustomShape 8">
              <a:extLst>
                <a:ext uri="{FF2B5EF4-FFF2-40B4-BE49-F238E27FC236}">
                  <a16:creationId xmlns:a16="http://schemas.microsoft.com/office/drawing/2014/main" id="{84C92E4E-2FAA-8B47-A9BB-CFC1472F64F2}"/>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10" name="TextBox 609">
              <a:extLst>
                <a:ext uri="{FF2B5EF4-FFF2-40B4-BE49-F238E27FC236}">
                  <a16:creationId xmlns:a16="http://schemas.microsoft.com/office/drawing/2014/main" id="{8740007D-46E8-DE47-96FF-68FB486ECB9B}"/>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11" name="CustomShape 5">
              <a:extLst>
                <a:ext uri="{FF2B5EF4-FFF2-40B4-BE49-F238E27FC236}">
                  <a16:creationId xmlns:a16="http://schemas.microsoft.com/office/drawing/2014/main" id="{A4975350-F798-4D48-BF39-ED203CA59F1D}"/>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12" name="Curved Connector 611">
              <a:extLst>
                <a:ext uri="{FF2B5EF4-FFF2-40B4-BE49-F238E27FC236}">
                  <a16:creationId xmlns:a16="http://schemas.microsoft.com/office/drawing/2014/main" id="{21670685-81CD-C54B-9F28-1EDF39439D2C}"/>
                </a:ext>
              </a:extLst>
            </p:cNvPr>
            <p:cNvCxnSpPr>
              <a:stCxn id="605" idx="0"/>
              <a:endCxn id="606"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3" name="Curved Connector 612">
              <a:extLst>
                <a:ext uri="{FF2B5EF4-FFF2-40B4-BE49-F238E27FC236}">
                  <a16:creationId xmlns:a16="http://schemas.microsoft.com/office/drawing/2014/main" id="{B991BDFF-878D-EA42-AC41-4D824B0B7EEC}"/>
                </a:ext>
              </a:extLst>
            </p:cNvPr>
            <p:cNvCxnSpPr>
              <a:stCxn id="608" idx="0"/>
              <a:endCxn id="609"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4" name="Curved Connector 613">
              <a:extLst>
                <a:ext uri="{FF2B5EF4-FFF2-40B4-BE49-F238E27FC236}">
                  <a16:creationId xmlns:a16="http://schemas.microsoft.com/office/drawing/2014/main" id="{332F7ACE-E4B3-A545-93BA-9578E366E30E}"/>
                </a:ext>
              </a:extLst>
            </p:cNvPr>
            <p:cNvCxnSpPr>
              <a:stCxn id="611" idx="3"/>
              <a:endCxn id="605"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5" name="Curved Connector 614">
              <a:extLst>
                <a:ext uri="{FF2B5EF4-FFF2-40B4-BE49-F238E27FC236}">
                  <a16:creationId xmlns:a16="http://schemas.microsoft.com/office/drawing/2014/main" id="{2DD3AE30-D56D-C942-8D26-AF3126A03EA9}"/>
                </a:ext>
              </a:extLst>
            </p:cNvPr>
            <p:cNvCxnSpPr>
              <a:stCxn id="611" idx="3"/>
              <a:endCxn id="608"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49" name="CustomShape 5">
            <a:extLst>
              <a:ext uri="{FF2B5EF4-FFF2-40B4-BE49-F238E27FC236}">
                <a16:creationId xmlns:a16="http://schemas.microsoft.com/office/drawing/2014/main" id="{D69C654A-2F77-2747-81E6-D308488B2FD5}"/>
              </a:ext>
            </a:extLst>
          </p:cNvPr>
          <p:cNvSpPr/>
          <p:nvPr/>
        </p:nvSpPr>
        <p:spPr>
          <a:xfrm>
            <a:off x="1802098" y="1937860"/>
            <a:ext cx="3961949" cy="217012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a:t>Worker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550" name="Rounded Rectangle 549">
            <a:extLst>
              <a:ext uri="{FF2B5EF4-FFF2-40B4-BE49-F238E27FC236}">
                <a16:creationId xmlns:a16="http://schemas.microsoft.com/office/drawing/2014/main" id="{E7402226-5920-5149-BF19-FD856BADD6CF}"/>
              </a:ext>
            </a:extLst>
          </p:cNvPr>
          <p:cNvSpPr/>
          <p:nvPr/>
        </p:nvSpPr>
        <p:spPr>
          <a:xfrm>
            <a:off x="3823112" y="3034307"/>
            <a:ext cx="1834737" cy="995791"/>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1" name="Rounded Rectangle 550">
            <a:extLst>
              <a:ext uri="{FF2B5EF4-FFF2-40B4-BE49-F238E27FC236}">
                <a16:creationId xmlns:a16="http://schemas.microsoft.com/office/drawing/2014/main" id="{0C4AB401-6936-714E-B026-1EE996D66178}"/>
              </a:ext>
            </a:extLst>
          </p:cNvPr>
          <p:cNvSpPr/>
          <p:nvPr/>
        </p:nvSpPr>
        <p:spPr>
          <a:xfrm>
            <a:off x="3823109" y="2023279"/>
            <a:ext cx="1834737" cy="96048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2" name="Rounded Rectangle 551">
            <a:extLst>
              <a:ext uri="{FF2B5EF4-FFF2-40B4-BE49-F238E27FC236}">
                <a16:creationId xmlns:a16="http://schemas.microsoft.com/office/drawing/2014/main" id="{F57F8979-C713-B44F-B183-46AA493F5FA2}"/>
              </a:ext>
            </a:extLst>
          </p:cNvPr>
          <p:cNvSpPr/>
          <p:nvPr/>
        </p:nvSpPr>
        <p:spPr>
          <a:xfrm>
            <a:off x="1877988" y="2681336"/>
            <a:ext cx="1824625" cy="134418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3" name="CustomShape 5">
            <a:extLst>
              <a:ext uri="{FF2B5EF4-FFF2-40B4-BE49-F238E27FC236}">
                <a16:creationId xmlns:a16="http://schemas.microsoft.com/office/drawing/2014/main" id="{86681ABD-8AB5-284E-9448-F8B4B1AFB7E2}"/>
              </a:ext>
            </a:extLst>
          </p:cNvPr>
          <p:cNvSpPr/>
          <p:nvPr/>
        </p:nvSpPr>
        <p:spPr>
          <a:xfrm>
            <a:off x="2044270" y="3211876"/>
            <a:ext cx="1501245" cy="249393"/>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554" name="CustomShape 9">
            <a:extLst>
              <a:ext uri="{FF2B5EF4-FFF2-40B4-BE49-F238E27FC236}">
                <a16:creationId xmlns:a16="http://schemas.microsoft.com/office/drawing/2014/main" id="{718C9DD4-97E5-4844-80B9-A9204408F388}"/>
              </a:ext>
            </a:extLst>
          </p:cNvPr>
          <p:cNvSpPr/>
          <p:nvPr/>
        </p:nvSpPr>
        <p:spPr>
          <a:xfrm>
            <a:off x="2044271" y="3463105"/>
            <a:ext cx="1501245" cy="249393"/>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err="1">
                <a:cs typeface="Arial" panose="020B0604020202020204" pitchFamily="34" charset="0"/>
              </a:rPr>
              <a:t>libXrdCeph</a:t>
            </a:r>
            <a:endParaRPr sz="2000" dirty="0">
              <a:cs typeface="Arial" panose="020B0604020202020204" pitchFamily="34" charset="0"/>
            </a:endParaRPr>
          </a:p>
        </p:txBody>
      </p:sp>
      <p:sp>
        <p:nvSpPr>
          <p:cNvPr id="555" name="CustomShape 8">
            <a:extLst>
              <a:ext uri="{FF2B5EF4-FFF2-40B4-BE49-F238E27FC236}">
                <a16:creationId xmlns:a16="http://schemas.microsoft.com/office/drawing/2014/main" id="{5088652B-9EE3-0F42-8638-3EA1637CB8F5}"/>
              </a:ext>
            </a:extLst>
          </p:cNvPr>
          <p:cNvSpPr/>
          <p:nvPr/>
        </p:nvSpPr>
        <p:spPr>
          <a:xfrm>
            <a:off x="2044270" y="3710942"/>
            <a:ext cx="1501245" cy="249393"/>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556" name="TextBox 555">
            <a:extLst>
              <a:ext uri="{FF2B5EF4-FFF2-40B4-BE49-F238E27FC236}">
                <a16:creationId xmlns:a16="http://schemas.microsoft.com/office/drawing/2014/main" id="{94E1AF66-C08F-F149-AA1C-67AB20BE0409}"/>
              </a:ext>
            </a:extLst>
          </p:cNvPr>
          <p:cNvSpPr txBox="1"/>
          <p:nvPr/>
        </p:nvSpPr>
        <p:spPr>
          <a:xfrm>
            <a:off x="1885667" y="2664587"/>
            <a:ext cx="1322032" cy="285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Gateway container</a:t>
            </a:r>
            <a:endParaRPr lang="en-GB" sz="2000" dirty="0">
              <a:cs typeface="Arial" panose="020B0604020202020204" pitchFamily="34" charset="0"/>
              <a:sym typeface="Calibri"/>
            </a:endParaRPr>
          </a:p>
        </p:txBody>
      </p:sp>
      <p:sp>
        <p:nvSpPr>
          <p:cNvPr id="557" name="CustomShape 5">
            <a:extLst>
              <a:ext uri="{FF2B5EF4-FFF2-40B4-BE49-F238E27FC236}">
                <a16:creationId xmlns:a16="http://schemas.microsoft.com/office/drawing/2014/main" id="{D76071DC-47D5-CC44-A25C-3FE675002172}"/>
              </a:ext>
            </a:extLst>
          </p:cNvPr>
          <p:cNvSpPr/>
          <p:nvPr/>
        </p:nvSpPr>
        <p:spPr>
          <a:xfrm>
            <a:off x="3962053" y="2698099"/>
            <a:ext cx="1571156" cy="22531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558" name="CustomShape 8">
            <a:extLst>
              <a:ext uri="{FF2B5EF4-FFF2-40B4-BE49-F238E27FC236}">
                <a16:creationId xmlns:a16="http://schemas.microsoft.com/office/drawing/2014/main" id="{EC5733FE-B918-B643-9756-DFFCADB15864}"/>
              </a:ext>
            </a:extLst>
          </p:cNvPr>
          <p:cNvSpPr/>
          <p:nvPr/>
        </p:nvSpPr>
        <p:spPr>
          <a:xfrm>
            <a:off x="3962053" y="2292673"/>
            <a:ext cx="1571154" cy="20726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559" name="TextBox 558">
            <a:extLst>
              <a:ext uri="{FF2B5EF4-FFF2-40B4-BE49-F238E27FC236}">
                <a16:creationId xmlns:a16="http://schemas.microsoft.com/office/drawing/2014/main" id="{99EB1F67-1334-8B4B-8032-6012C2E4C502}"/>
              </a:ext>
            </a:extLst>
          </p:cNvPr>
          <p:cNvSpPr txBox="1"/>
          <p:nvPr/>
        </p:nvSpPr>
        <p:spPr>
          <a:xfrm>
            <a:off x="3809340" y="1937860"/>
            <a:ext cx="966293" cy="363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560" name="CustomShape 5">
            <a:extLst>
              <a:ext uri="{FF2B5EF4-FFF2-40B4-BE49-F238E27FC236}">
                <a16:creationId xmlns:a16="http://schemas.microsoft.com/office/drawing/2014/main" id="{F98EEAE9-DD97-484E-ACB9-DD926A36A6E8}"/>
              </a:ext>
            </a:extLst>
          </p:cNvPr>
          <p:cNvSpPr/>
          <p:nvPr/>
        </p:nvSpPr>
        <p:spPr>
          <a:xfrm>
            <a:off x="3962053" y="3718668"/>
            <a:ext cx="1571156" cy="213058"/>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561" name="CustomShape 8">
            <a:extLst>
              <a:ext uri="{FF2B5EF4-FFF2-40B4-BE49-F238E27FC236}">
                <a16:creationId xmlns:a16="http://schemas.microsoft.com/office/drawing/2014/main" id="{4E3B82FB-BCCE-5446-B291-52CAA6AFCF4D}"/>
              </a:ext>
            </a:extLst>
          </p:cNvPr>
          <p:cNvSpPr/>
          <p:nvPr/>
        </p:nvSpPr>
        <p:spPr>
          <a:xfrm>
            <a:off x="3962053" y="3305931"/>
            <a:ext cx="1571154" cy="20726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562" name="TextBox 561">
            <a:extLst>
              <a:ext uri="{FF2B5EF4-FFF2-40B4-BE49-F238E27FC236}">
                <a16:creationId xmlns:a16="http://schemas.microsoft.com/office/drawing/2014/main" id="{68A441CE-49FB-0D43-82A9-0A36943B7E12}"/>
              </a:ext>
            </a:extLst>
          </p:cNvPr>
          <p:cNvSpPr txBox="1"/>
          <p:nvPr/>
        </p:nvSpPr>
        <p:spPr>
          <a:xfrm>
            <a:off x="3823108" y="2958929"/>
            <a:ext cx="966293" cy="363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563" name="CustomShape 5">
            <a:extLst>
              <a:ext uri="{FF2B5EF4-FFF2-40B4-BE49-F238E27FC236}">
                <a16:creationId xmlns:a16="http://schemas.microsoft.com/office/drawing/2014/main" id="{F76A3C41-4B0E-C844-B6EA-98FC5126D23C}"/>
              </a:ext>
            </a:extLst>
          </p:cNvPr>
          <p:cNvSpPr/>
          <p:nvPr/>
        </p:nvSpPr>
        <p:spPr>
          <a:xfrm>
            <a:off x="2044376" y="2959518"/>
            <a:ext cx="1501140" cy="249393"/>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564" name="Curved Connector 563">
            <a:extLst>
              <a:ext uri="{FF2B5EF4-FFF2-40B4-BE49-F238E27FC236}">
                <a16:creationId xmlns:a16="http://schemas.microsoft.com/office/drawing/2014/main" id="{8076B2BE-17DE-634E-82FC-D5638F091C1F}"/>
              </a:ext>
            </a:extLst>
          </p:cNvPr>
          <p:cNvCxnSpPr>
            <a:stCxn id="557" idx="0"/>
            <a:endCxn id="558" idx="2"/>
          </p:cNvCxnSpPr>
          <p:nvPr/>
        </p:nvCxnSpPr>
        <p:spPr>
          <a:xfrm rot="16200000" flipV="1">
            <a:off x="4648553" y="2599020"/>
            <a:ext cx="19815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5" name="Curved Connector 564">
            <a:extLst>
              <a:ext uri="{FF2B5EF4-FFF2-40B4-BE49-F238E27FC236}">
                <a16:creationId xmlns:a16="http://schemas.microsoft.com/office/drawing/2014/main" id="{29324765-D6D2-7C48-9562-A1F9C527F086}"/>
              </a:ext>
            </a:extLst>
          </p:cNvPr>
          <p:cNvCxnSpPr>
            <a:stCxn id="560" idx="0"/>
            <a:endCxn id="561" idx="2"/>
          </p:cNvCxnSpPr>
          <p:nvPr/>
        </p:nvCxnSpPr>
        <p:spPr>
          <a:xfrm rot="16200000" flipV="1">
            <a:off x="4644898" y="3615934"/>
            <a:ext cx="2054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6" name="Curved Connector 565">
            <a:extLst>
              <a:ext uri="{FF2B5EF4-FFF2-40B4-BE49-F238E27FC236}">
                <a16:creationId xmlns:a16="http://schemas.microsoft.com/office/drawing/2014/main" id="{D9F59C0B-0B32-E940-9600-5BE1B7DA74F8}"/>
              </a:ext>
            </a:extLst>
          </p:cNvPr>
          <p:cNvCxnSpPr>
            <a:stCxn id="563" idx="3"/>
            <a:endCxn id="557" idx="1"/>
          </p:cNvCxnSpPr>
          <p:nvPr/>
        </p:nvCxnSpPr>
        <p:spPr>
          <a:xfrm flipV="1">
            <a:off x="3545516" y="2810757"/>
            <a:ext cx="416537" cy="27345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7" name="Curved Connector 566">
            <a:extLst>
              <a:ext uri="{FF2B5EF4-FFF2-40B4-BE49-F238E27FC236}">
                <a16:creationId xmlns:a16="http://schemas.microsoft.com/office/drawing/2014/main" id="{6FADFCD6-B69A-E441-AD2B-0DC8EA16BA2A}"/>
              </a:ext>
            </a:extLst>
          </p:cNvPr>
          <p:cNvCxnSpPr>
            <a:stCxn id="563" idx="3"/>
            <a:endCxn id="560" idx="1"/>
          </p:cNvCxnSpPr>
          <p:nvPr/>
        </p:nvCxnSpPr>
        <p:spPr>
          <a:xfrm>
            <a:off x="3545516" y="3084215"/>
            <a:ext cx="416537" cy="74098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8" name="Curved Connector 567">
            <a:extLst>
              <a:ext uri="{FF2B5EF4-FFF2-40B4-BE49-F238E27FC236}">
                <a16:creationId xmlns:a16="http://schemas.microsoft.com/office/drawing/2014/main" id="{35E484ED-7520-234A-AE4B-0227295D6C0E}"/>
              </a:ext>
            </a:extLst>
          </p:cNvPr>
          <p:cNvCxnSpPr>
            <a:stCxn id="555" idx="2"/>
            <a:endCxn id="681" idx="1"/>
          </p:cNvCxnSpPr>
          <p:nvPr/>
        </p:nvCxnSpPr>
        <p:spPr>
          <a:xfrm rot="16200000" flipH="1">
            <a:off x="2523229" y="4231997"/>
            <a:ext cx="1701286" cy="115796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9" name="Curved Connector 568">
            <a:extLst>
              <a:ext uri="{FF2B5EF4-FFF2-40B4-BE49-F238E27FC236}">
                <a16:creationId xmlns:a16="http://schemas.microsoft.com/office/drawing/2014/main" id="{480A4153-F764-044E-B66B-89A465D18AAF}"/>
              </a:ext>
            </a:extLst>
          </p:cNvPr>
          <p:cNvCxnSpPr>
            <a:stCxn id="555" idx="2"/>
            <a:endCxn id="667" idx="1"/>
          </p:cNvCxnSpPr>
          <p:nvPr/>
        </p:nvCxnSpPr>
        <p:spPr>
          <a:xfrm rot="16200000" flipH="1">
            <a:off x="4098785" y="2656443"/>
            <a:ext cx="1819086" cy="4426869"/>
          </a:xfrm>
          <a:prstGeom prst="curvedConnector3">
            <a:avLst>
              <a:gd name="adj1" fmla="val 5353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0" name="Curved Connector 569">
            <a:extLst>
              <a:ext uri="{FF2B5EF4-FFF2-40B4-BE49-F238E27FC236}">
                <a16:creationId xmlns:a16="http://schemas.microsoft.com/office/drawing/2014/main" id="{26AB5276-1408-4548-845E-30C8353150DF}"/>
              </a:ext>
            </a:extLst>
          </p:cNvPr>
          <p:cNvCxnSpPr>
            <a:stCxn id="555" idx="2"/>
            <a:endCxn id="687" idx="1"/>
          </p:cNvCxnSpPr>
          <p:nvPr/>
        </p:nvCxnSpPr>
        <p:spPr>
          <a:xfrm rot="16200000" flipH="1">
            <a:off x="3294218" y="3461009"/>
            <a:ext cx="1829795" cy="2828445"/>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2" name="Group 571">
            <a:extLst>
              <a:ext uri="{FF2B5EF4-FFF2-40B4-BE49-F238E27FC236}">
                <a16:creationId xmlns:a16="http://schemas.microsoft.com/office/drawing/2014/main" id="{BE4559C2-2E49-2E47-9C69-6A975FB4988F}"/>
              </a:ext>
            </a:extLst>
          </p:cNvPr>
          <p:cNvGrpSpPr/>
          <p:nvPr/>
        </p:nvGrpSpPr>
        <p:grpSpPr>
          <a:xfrm>
            <a:off x="6153961" y="2910608"/>
            <a:ext cx="2081827" cy="1150825"/>
            <a:chOff x="7158119" y="1889557"/>
            <a:chExt cx="2419163" cy="1364783"/>
          </a:xfrm>
        </p:grpSpPr>
        <p:sp>
          <p:nvSpPr>
            <p:cNvPr id="583" name="Rounded Rectangle 64">
              <a:extLst>
                <a:ext uri="{FF2B5EF4-FFF2-40B4-BE49-F238E27FC236}">
                  <a16:creationId xmlns:a16="http://schemas.microsoft.com/office/drawing/2014/main" id="{498ED433-048C-D946-8A93-DD975262966B}"/>
                </a:ext>
              </a:extLst>
            </p:cNvPr>
            <p:cNvSpPr/>
            <p:nvPr/>
          </p:nvSpPr>
          <p:spPr>
            <a:xfrm>
              <a:off x="7158119" y="1889557"/>
              <a:ext cx="2419163" cy="1364783"/>
            </a:xfrm>
            <a:prstGeom prst="roundRect">
              <a:avLst>
                <a:gd name="adj" fmla="val 0"/>
              </a:avLst>
            </a:prstGeom>
            <a:solidFill>
              <a:srgbClr val="729FCF"/>
            </a:solidFill>
            <a:ln w="12700" cap="flat">
              <a:solidFill>
                <a:schemeClr val="accent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noAutofit/>
            </a:bodyPr>
            <a:lstStyle/>
            <a:p>
              <a:pPr algn="ctr" defTabSz="1219170" hangingPunct="0"/>
              <a:r>
                <a:rPr lang="en-GB" sz="1600" dirty="0">
                  <a:ea typeface="+mj-ea"/>
                  <a:cs typeface="+mj-cs"/>
                  <a:sym typeface="Calibri"/>
                </a:rPr>
                <a:t>Gateway</a:t>
              </a:r>
            </a:p>
          </p:txBody>
        </p:sp>
        <p:sp>
          <p:nvSpPr>
            <p:cNvPr id="587" name="CustomShape 5">
              <a:extLst>
                <a:ext uri="{FF2B5EF4-FFF2-40B4-BE49-F238E27FC236}">
                  <a16:creationId xmlns:a16="http://schemas.microsoft.com/office/drawing/2014/main" id="{9CA16913-5B1A-9F45-9805-BA3DD125A1D0}"/>
                </a:ext>
              </a:extLst>
            </p:cNvPr>
            <p:cNvSpPr/>
            <p:nvPr/>
          </p:nvSpPr>
          <p:spPr>
            <a:xfrm>
              <a:off x="7382355" y="2231272"/>
              <a:ext cx="1933633" cy="300264"/>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a:cs typeface="Arial" panose="020B0604020202020204" pitchFamily="34" charset="0"/>
                </a:rPr>
                <a:t>XRootD server</a:t>
              </a:r>
              <a:endParaRPr sz="2133">
                <a:cs typeface="Arial" panose="020B0604020202020204" pitchFamily="34" charset="0"/>
              </a:endParaRPr>
            </a:p>
          </p:txBody>
        </p:sp>
        <p:sp>
          <p:nvSpPr>
            <p:cNvPr id="588" name="CustomShape 9">
              <a:extLst>
                <a:ext uri="{FF2B5EF4-FFF2-40B4-BE49-F238E27FC236}">
                  <a16:creationId xmlns:a16="http://schemas.microsoft.com/office/drawing/2014/main" id="{EAF63594-DA1D-CE48-AB91-E6247BDB85AB}"/>
                </a:ext>
              </a:extLst>
            </p:cNvPr>
            <p:cNvSpPr/>
            <p:nvPr/>
          </p:nvSpPr>
          <p:spPr>
            <a:xfrm>
              <a:off x="7382357" y="2535558"/>
              <a:ext cx="1933633" cy="300264"/>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libXrdCeph</a:t>
              </a:r>
              <a:endParaRPr sz="2133" dirty="0">
                <a:cs typeface="Arial" panose="020B0604020202020204" pitchFamily="34" charset="0"/>
              </a:endParaRPr>
            </a:p>
          </p:txBody>
        </p:sp>
        <p:sp>
          <p:nvSpPr>
            <p:cNvPr id="589" name="CustomShape 8">
              <a:extLst>
                <a:ext uri="{FF2B5EF4-FFF2-40B4-BE49-F238E27FC236}">
                  <a16:creationId xmlns:a16="http://schemas.microsoft.com/office/drawing/2014/main" id="{87851DEE-E2E3-754E-A075-3C1FF971C843}"/>
                </a:ext>
              </a:extLst>
            </p:cNvPr>
            <p:cNvSpPr/>
            <p:nvPr/>
          </p:nvSpPr>
          <p:spPr>
            <a:xfrm>
              <a:off x="7382355" y="2835823"/>
              <a:ext cx="1933633" cy="30026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libradosstriper</a:t>
              </a:r>
              <a:endParaRPr sz="2133" dirty="0">
                <a:cs typeface="Arial" panose="020B0604020202020204" pitchFamily="34" charset="0"/>
              </a:endParaRPr>
            </a:p>
          </p:txBody>
        </p:sp>
      </p:grpSp>
      <p:cxnSp>
        <p:nvCxnSpPr>
          <p:cNvPr id="573" name="Curved Connector 572">
            <a:extLst>
              <a:ext uri="{FF2B5EF4-FFF2-40B4-BE49-F238E27FC236}">
                <a16:creationId xmlns:a16="http://schemas.microsoft.com/office/drawing/2014/main" id="{479CAB20-D647-5046-9EF4-E204ED89A4B8}"/>
              </a:ext>
            </a:extLst>
          </p:cNvPr>
          <p:cNvCxnSpPr>
            <a:stCxn id="656" idx="1"/>
            <a:endCxn id="589" idx="2"/>
          </p:cNvCxnSpPr>
          <p:nvPr/>
        </p:nvCxnSpPr>
        <p:spPr>
          <a:xfrm rot="16200000" flipV="1">
            <a:off x="6671635" y="4469014"/>
            <a:ext cx="1442887" cy="428295"/>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4" name="Curved Connector 573">
            <a:extLst>
              <a:ext uri="{FF2B5EF4-FFF2-40B4-BE49-F238E27FC236}">
                <a16:creationId xmlns:a16="http://schemas.microsoft.com/office/drawing/2014/main" id="{9ADC9D03-55FE-4141-AC0B-300E3330E3FE}"/>
              </a:ext>
            </a:extLst>
          </p:cNvPr>
          <p:cNvCxnSpPr>
            <a:cxnSpLocks/>
            <a:endCxn id="669" idx="1"/>
          </p:cNvCxnSpPr>
          <p:nvPr/>
        </p:nvCxnSpPr>
        <p:spPr>
          <a:xfrm rot="5400000">
            <a:off x="8191823" y="4545917"/>
            <a:ext cx="1823153" cy="665272"/>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5" name="Curved Connector 574">
            <a:extLst>
              <a:ext uri="{FF2B5EF4-FFF2-40B4-BE49-F238E27FC236}">
                <a16:creationId xmlns:a16="http://schemas.microsoft.com/office/drawing/2014/main" id="{4B600EA7-67DD-714A-B714-2C078FEAD052}"/>
              </a:ext>
            </a:extLst>
          </p:cNvPr>
          <p:cNvCxnSpPr>
            <a:cxnSpLocks/>
            <a:stCxn id="583" idx="0"/>
            <a:endCxn id="533" idx="2"/>
          </p:cNvCxnSpPr>
          <p:nvPr/>
        </p:nvCxnSpPr>
        <p:spPr>
          <a:xfrm rot="5400000" flipH="1" flipV="1">
            <a:off x="7400850" y="1900401"/>
            <a:ext cx="804232" cy="1216182"/>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7" name="Curved Connector 576">
            <a:extLst>
              <a:ext uri="{FF2B5EF4-FFF2-40B4-BE49-F238E27FC236}">
                <a16:creationId xmlns:a16="http://schemas.microsoft.com/office/drawing/2014/main" id="{E1709AA2-2497-C748-89BD-16DD20EA66D2}"/>
              </a:ext>
            </a:extLst>
          </p:cNvPr>
          <p:cNvCxnSpPr>
            <a:stCxn id="589" idx="2"/>
            <a:endCxn id="657" idx="1"/>
          </p:cNvCxnSpPr>
          <p:nvPr/>
        </p:nvCxnSpPr>
        <p:spPr>
          <a:xfrm rot="16200000" flipH="1">
            <a:off x="7056680" y="4083967"/>
            <a:ext cx="1442887" cy="1198387"/>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8" name="Curved Connector 577">
            <a:extLst>
              <a:ext uri="{FF2B5EF4-FFF2-40B4-BE49-F238E27FC236}">
                <a16:creationId xmlns:a16="http://schemas.microsoft.com/office/drawing/2014/main" id="{FD5AC648-8B08-DD46-9345-BDDA2F4E8B21}"/>
              </a:ext>
            </a:extLst>
          </p:cNvPr>
          <p:cNvCxnSpPr>
            <a:stCxn id="589" idx="2"/>
            <a:endCxn id="674" idx="1"/>
          </p:cNvCxnSpPr>
          <p:nvPr/>
        </p:nvCxnSpPr>
        <p:spPr>
          <a:xfrm rot="5400000">
            <a:off x="5098346" y="3324020"/>
            <a:ext cx="1442887" cy="271828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99" name="Group 798">
            <a:extLst>
              <a:ext uri="{FF2B5EF4-FFF2-40B4-BE49-F238E27FC236}">
                <a16:creationId xmlns:a16="http://schemas.microsoft.com/office/drawing/2014/main" id="{CA769370-7752-874B-BE5C-B4BDF917FDAC}"/>
              </a:ext>
            </a:extLst>
          </p:cNvPr>
          <p:cNvGrpSpPr/>
          <p:nvPr/>
        </p:nvGrpSpPr>
        <p:grpSpPr>
          <a:xfrm>
            <a:off x="8641805" y="2927086"/>
            <a:ext cx="2081827" cy="1150825"/>
            <a:chOff x="7158119" y="1889557"/>
            <a:chExt cx="2419163" cy="1364783"/>
          </a:xfrm>
        </p:grpSpPr>
        <p:sp>
          <p:nvSpPr>
            <p:cNvPr id="800" name="Rounded Rectangle 64">
              <a:extLst>
                <a:ext uri="{FF2B5EF4-FFF2-40B4-BE49-F238E27FC236}">
                  <a16:creationId xmlns:a16="http://schemas.microsoft.com/office/drawing/2014/main" id="{4151909B-CD53-EF4B-8A46-268827E1D1D1}"/>
                </a:ext>
              </a:extLst>
            </p:cNvPr>
            <p:cNvSpPr/>
            <p:nvPr/>
          </p:nvSpPr>
          <p:spPr>
            <a:xfrm>
              <a:off x="7158119" y="1889557"/>
              <a:ext cx="2419163" cy="1364783"/>
            </a:xfrm>
            <a:prstGeom prst="roundRect">
              <a:avLst>
                <a:gd name="adj" fmla="val 0"/>
              </a:avLst>
            </a:prstGeom>
            <a:solidFill>
              <a:srgbClr val="729FCF"/>
            </a:solidFill>
            <a:ln w="12700" cap="flat">
              <a:solidFill>
                <a:schemeClr val="accent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noAutofit/>
            </a:bodyPr>
            <a:lstStyle/>
            <a:p>
              <a:pPr algn="ctr" defTabSz="1219170" hangingPunct="0"/>
              <a:r>
                <a:rPr lang="en-GB" sz="1600" dirty="0">
                  <a:ea typeface="+mj-ea"/>
                  <a:cs typeface="+mj-cs"/>
                  <a:sym typeface="Calibri"/>
                </a:rPr>
                <a:t>CMS-AAA-proxy</a:t>
              </a:r>
            </a:p>
          </p:txBody>
        </p:sp>
        <p:sp>
          <p:nvSpPr>
            <p:cNvPr id="801" name="CustomShape 5">
              <a:extLst>
                <a:ext uri="{FF2B5EF4-FFF2-40B4-BE49-F238E27FC236}">
                  <a16:creationId xmlns:a16="http://schemas.microsoft.com/office/drawing/2014/main" id="{CDEC199C-FE68-1A4C-88AE-FD29CC21CC17}"/>
                </a:ext>
              </a:extLst>
            </p:cNvPr>
            <p:cNvSpPr/>
            <p:nvPr/>
          </p:nvSpPr>
          <p:spPr>
            <a:xfrm>
              <a:off x="7382355" y="2231272"/>
              <a:ext cx="1933633" cy="300264"/>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XRootD</a:t>
              </a:r>
              <a:r>
                <a:rPr lang="en-GB" sz="1600" spc="-1" dirty="0">
                  <a:cs typeface="Arial" panose="020B0604020202020204" pitchFamily="34" charset="0"/>
                </a:rPr>
                <a:t> server</a:t>
              </a:r>
              <a:endParaRPr sz="2133" dirty="0">
                <a:cs typeface="Arial" panose="020B0604020202020204" pitchFamily="34" charset="0"/>
              </a:endParaRPr>
            </a:p>
          </p:txBody>
        </p:sp>
        <p:sp>
          <p:nvSpPr>
            <p:cNvPr id="802" name="CustomShape 9">
              <a:extLst>
                <a:ext uri="{FF2B5EF4-FFF2-40B4-BE49-F238E27FC236}">
                  <a16:creationId xmlns:a16="http://schemas.microsoft.com/office/drawing/2014/main" id="{ACF1D723-2101-A445-93F1-BA88734D875E}"/>
                </a:ext>
              </a:extLst>
            </p:cNvPr>
            <p:cNvSpPr/>
            <p:nvPr/>
          </p:nvSpPr>
          <p:spPr>
            <a:xfrm>
              <a:off x="7382357" y="2535558"/>
              <a:ext cx="1933633" cy="300264"/>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libXrdCeph</a:t>
              </a:r>
              <a:endParaRPr sz="2133" dirty="0">
                <a:cs typeface="Arial" panose="020B0604020202020204" pitchFamily="34" charset="0"/>
              </a:endParaRPr>
            </a:p>
          </p:txBody>
        </p:sp>
        <p:sp>
          <p:nvSpPr>
            <p:cNvPr id="803" name="CustomShape 8">
              <a:extLst>
                <a:ext uri="{FF2B5EF4-FFF2-40B4-BE49-F238E27FC236}">
                  <a16:creationId xmlns:a16="http://schemas.microsoft.com/office/drawing/2014/main" id="{FADDA720-BA69-8140-8CEA-FA17B9F52486}"/>
                </a:ext>
              </a:extLst>
            </p:cNvPr>
            <p:cNvSpPr/>
            <p:nvPr/>
          </p:nvSpPr>
          <p:spPr>
            <a:xfrm>
              <a:off x="7382355" y="2835823"/>
              <a:ext cx="1933633" cy="30026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libradosstriper</a:t>
              </a:r>
              <a:endParaRPr sz="2133" dirty="0">
                <a:cs typeface="Arial" panose="020B0604020202020204" pitchFamily="34" charset="0"/>
              </a:endParaRPr>
            </a:p>
          </p:txBody>
        </p:sp>
      </p:grpSp>
      <p:cxnSp>
        <p:nvCxnSpPr>
          <p:cNvPr id="804" name="Curved Connector 803">
            <a:extLst>
              <a:ext uri="{FF2B5EF4-FFF2-40B4-BE49-F238E27FC236}">
                <a16:creationId xmlns:a16="http://schemas.microsoft.com/office/drawing/2014/main" id="{2E2C1120-2F01-DA4C-A047-1EF9300612C2}"/>
              </a:ext>
            </a:extLst>
          </p:cNvPr>
          <p:cNvCxnSpPr>
            <a:cxnSpLocks/>
            <a:stCxn id="800" idx="0"/>
            <a:endCxn id="533" idx="2"/>
          </p:cNvCxnSpPr>
          <p:nvPr/>
        </p:nvCxnSpPr>
        <p:spPr>
          <a:xfrm rot="16200000" flipV="1">
            <a:off x="8636533" y="1880900"/>
            <a:ext cx="820710" cy="127166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1" name="TextBox 810">
            <a:extLst>
              <a:ext uri="{FF2B5EF4-FFF2-40B4-BE49-F238E27FC236}">
                <a16:creationId xmlns:a16="http://schemas.microsoft.com/office/drawing/2014/main" id="{EAC2C06E-44C1-FC41-BE62-EC7E847FEFF2}"/>
              </a:ext>
            </a:extLst>
          </p:cNvPr>
          <p:cNvSpPr txBox="1"/>
          <p:nvPr/>
        </p:nvSpPr>
        <p:spPr>
          <a:xfrm>
            <a:off x="10577940" y="4052908"/>
            <a:ext cx="410690" cy="379656"/>
          </a:xfrm>
          <a:prstGeom prst="rect">
            <a:avLst/>
          </a:prstGeom>
          <a:noFill/>
        </p:spPr>
        <p:txBody>
          <a:bodyPr wrap="none" rtlCol="0">
            <a:spAutoFit/>
          </a:bodyPr>
          <a:lstStyle/>
          <a:p>
            <a:r>
              <a:rPr lang="en-GB" sz="1867" i="1" dirty="0"/>
              <a:t>x2</a:t>
            </a:r>
          </a:p>
        </p:txBody>
      </p:sp>
    </p:spTree>
    <p:extLst>
      <p:ext uri="{BB962C8B-B14F-4D97-AF65-F5344CB8AC3E}">
        <p14:creationId xmlns:p14="http://schemas.microsoft.com/office/powerpoint/2010/main" val="50265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Erasure coding</a:t>
            </a:r>
          </a:p>
        </p:txBody>
      </p:sp>
      <p:sp>
        <p:nvSpPr>
          <p:cNvPr id="3" name="Subtitle 2">
            <a:extLst>
              <a:ext uri="{FF2B5EF4-FFF2-40B4-BE49-F238E27FC236}">
                <a16:creationId xmlns:a16="http://schemas.microsoft.com/office/drawing/2014/main" id="{0EFC980B-D82E-D94F-B05B-798D646E3393}"/>
              </a:ext>
            </a:extLst>
          </p:cNvPr>
          <p:cNvSpPr>
            <a:spLocks noGrp="1"/>
          </p:cNvSpPr>
          <p:nvPr>
            <p:ph sz="half" idx="1"/>
          </p:nvPr>
        </p:nvSpPr>
        <p:spPr/>
        <p:txBody>
          <a:bodyPr>
            <a:normAutofit/>
          </a:bodyPr>
          <a:lstStyle/>
          <a:p>
            <a:r>
              <a:rPr lang="en-US" dirty="0">
                <a:solidFill>
                  <a:schemeClr val="bg1"/>
                </a:solidFill>
              </a:rPr>
              <a:t>Divide each file into 64 MB ‘stripes’ </a:t>
            </a:r>
          </a:p>
          <a:p>
            <a:pPr lvl="1"/>
            <a:r>
              <a:rPr lang="en-US" dirty="0">
                <a:solidFill>
                  <a:schemeClr val="bg1"/>
                </a:solidFill>
              </a:rPr>
              <a:t>Then split into 8 x 8 MB objects called ‘shards’</a:t>
            </a:r>
          </a:p>
          <a:p>
            <a:pPr lvl="1"/>
            <a:r>
              <a:rPr lang="en-US" dirty="0">
                <a:solidFill>
                  <a:schemeClr val="bg1"/>
                </a:solidFill>
              </a:rPr>
              <a:t>An additional 3 shards are calculated for redundancy</a:t>
            </a:r>
          </a:p>
          <a:p>
            <a:pPr lvl="1"/>
            <a:r>
              <a:rPr lang="en-US" dirty="0">
                <a:solidFill>
                  <a:schemeClr val="bg1"/>
                </a:solidFill>
              </a:rPr>
              <a:t>The 11 shards are stored on 11 different servers</a:t>
            </a:r>
          </a:p>
          <a:p>
            <a:pPr lvl="1"/>
            <a:r>
              <a:rPr lang="en-US" dirty="0">
                <a:solidFill>
                  <a:schemeClr val="bg1"/>
                </a:solidFill>
              </a:rPr>
              <a:t>Any 3 out of 11 shards can be missing or corrupted without data-loss</a:t>
            </a:r>
          </a:p>
        </p:txBody>
      </p:sp>
    </p:spTree>
    <p:extLst>
      <p:ext uri="{BB962C8B-B14F-4D97-AF65-F5344CB8AC3E}">
        <p14:creationId xmlns:p14="http://schemas.microsoft.com/office/powerpoint/2010/main" val="190702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Reconstruction of a stripe</a:t>
            </a:r>
          </a:p>
        </p:txBody>
      </p:sp>
      <p:sp>
        <p:nvSpPr>
          <p:cNvPr id="3" name="Subtitle 2">
            <a:extLst>
              <a:ext uri="{FF2B5EF4-FFF2-40B4-BE49-F238E27FC236}">
                <a16:creationId xmlns:a16="http://schemas.microsoft.com/office/drawing/2014/main" id="{0EFC980B-D82E-D94F-B05B-798D646E3393}"/>
              </a:ext>
            </a:extLst>
          </p:cNvPr>
          <p:cNvSpPr>
            <a:spLocks noGrp="1"/>
          </p:cNvSpPr>
          <p:nvPr>
            <p:ph sz="half" idx="1"/>
          </p:nvPr>
        </p:nvSpPr>
        <p:spPr/>
        <p:txBody>
          <a:bodyPr>
            <a:normAutofit/>
          </a:bodyPr>
          <a:lstStyle/>
          <a:p>
            <a:r>
              <a:rPr lang="en-US" dirty="0">
                <a:solidFill>
                  <a:schemeClr val="bg1"/>
                </a:solidFill>
              </a:rPr>
              <a:t>Divide each file into 64 MB ‘stripes’ </a:t>
            </a:r>
          </a:p>
          <a:p>
            <a:pPr lvl="1"/>
            <a:r>
              <a:rPr lang="en-US" dirty="0">
                <a:solidFill>
                  <a:schemeClr val="bg1"/>
                </a:solidFill>
              </a:rPr>
              <a:t>Then split into 8 x 8 MB objects called ‘shards’</a:t>
            </a:r>
          </a:p>
          <a:p>
            <a:pPr lvl="1"/>
            <a:r>
              <a:rPr lang="en-US" dirty="0">
                <a:solidFill>
                  <a:schemeClr val="bg1"/>
                </a:solidFill>
              </a:rPr>
              <a:t>An additional 3 shards are calculated for redundancy</a:t>
            </a:r>
          </a:p>
          <a:p>
            <a:pPr lvl="1"/>
            <a:r>
              <a:rPr lang="en-US" dirty="0">
                <a:solidFill>
                  <a:schemeClr val="bg1"/>
                </a:solidFill>
              </a:rPr>
              <a:t>The 11 shards are stored on 11 different servers</a:t>
            </a:r>
          </a:p>
          <a:p>
            <a:pPr lvl="1"/>
            <a:r>
              <a:rPr lang="en-US" dirty="0">
                <a:solidFill>
                  <a:schemeClr val="bg1"/>
                </a:solidFill>
              </a:rPr>
              <a:t>Any 3 out of 11 shards can be missing or corrupted without data-loss</a:t>
            </a:r>
          </a:p>
        </p:txBody>
      </p:sp>
      <p:grpSp>
        <p:nvGrpSpPr>
          <p:cNvPr id="9" name="Group 8">
            <a:extLst>
              <a:ext uri="{FF2B5EF4-FFF2-40B4-BE49-F238E27FC236}">
                <a16:creationId xmlns:a16="http://schemas.microsoft.com/office/drawing/2014/main" id="{976B831F-0323-8843-AC07-21273A1F0A26}"/>
              </a:ext>
            </a:extLst>
          </p:cNvPr>
          <p:cNvGrpSpPr/>
          <p:nvPr/>
        </p:nvGrpSpPr>
        <p:grpSpPr>
          <a:xfrm>
            <a:off x="6376086" y="1901136"/>
            <a:ext cx="370703" cy="369332"/>
            <a:chOff x="6376086" y="1567506"/>
            <a:chExt cx="370703" cy="369332"/>
          </a:xfrm>
        </p:grpSpPr>
        <p:sp>
          <p:nvSpPr>
            <p:cNvPr id="6" name="Rectangle 5">
              <a:extLst>
                <a:ext uri="{FF2B5EF4-FFF2-40B4-BE49-F238E27FC236}">
                  <a16:creationId xmlns:a16="http://schemas.microsoft.com/office/drawing/2014/main" id="{537C0CA6-8E2E-8342-8500-4301BDC1CB7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CCD5B0-0A8E-454C-85DD-75DB609E4C7F}"/>
                </a:ext>
              </a:extLst>
            </p:cNvPr>
            <p:cNvSpPr txBox="1"/>
            <p:nvPr/>
          </p:nvSpPr>
          <p:spPr>
            <a:xfrm>
              <a:off x="6425513" y="1567506"/>
              <a:ext cx="222421" cy="369332"/>
            </a:xfrm>
            <a:prstGeom prst="rect">
              <a:avLst/>
            </a:prstGeom>
            <a:noFill/>
          </p:spPr>
          <p:txBody>
            <a:bodyPr wrap="square" rtlCol="0">
              <a:spAutoFit/>
            </a:bodyPr>
            <a:lstStyle/>
            <a:p>
              <a:r>
                <a:rPr lang="en-US" dirty="0"/>
                <a:t>1</a:t>
              </a:r>
            </a:p>
          </p:txBody>
        </p:sp>
      </p:grpSp>
      <p:grpSp>
        <p:nvGrpSpPr>
          <p:cNvPr id="10" name="Group 9">
            <a:extLst>
              <a:ext uri="{FF2B5EF4-FFF2-40B4-BE49-F238E27FC236}">
                <a16:creationId xmlns:a16="http://schemas.microsoft.com/office/drawing/2014/main" id="{5A828620-350B-ED47-8167-355FB661C197}"/>
              </a:ext>
            </a:extLst>
          </p:cNvPr>
          <p:cNvGrpSpPr/>
          <p:nvPr/>
        </p:nvGrpSpPr>
        <p:grpSpPr>
          <a:xfrm>
            <a:off x="6775622" y="1906604"/>
            <a:ext cx="370703" cy="369332"/>
            <a:chOff x="6376086" y="1567506"/>
            <a:chExt cx="370703" cy="369332"/>
          </a:xfrm>
        </p:grpSpPr>
        <p:sp>
          <p:nvSpPr>
            <p:cNvPr id="11" name="Rectangle 10">
              <a:extLst>
                <a:ext uri="{FF2B5EF4-FFF2-40B4-BE49-F238E27FC236}">
                  <a16:creationId xmlns:a16="http://schemas.microsoft.com/office/drawing/2014/main" id="{3263BC9D-EAA7-374B-BAB6-C9F3BE9EB15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D3E4A43-5108-064D-8D7A-CF8D22BE8A70}"/>
                </a:ext>
              </a:extLst>
            </p:cNvPr>
            <p:cNvSpPr txBox="1"/>
            <p:nvPr/>
          </p:nvSpPr>
          <p:spPr>
            <a:xfrm>
              <a:off x="6425513" y="1567506"/>
              <a:ext cx="222421" cy="369332"/>
            </a:xfrm>
            <a:prstGeom prst="rect">
              <a:avLst/>
            </a:prstGeom>
            <a:noFill/>
          </p:spPr>
          <p:txBody>
            <a:bodyPr wrap="square" rtlCol="0">
              <a:spAutoFit/>
            </a:bodyPr>
            <a:lstStyle/>
            <a:p>
              <a:r>
                <a:rPr lang="en-US" dirty="0"/>
                <a:t>2</a:t>
              </a:r>
            </a:p>
          </p:txBody>
        </p:sp>
      </p:grpSp>
      <p:grpSp>
        <p:nvGrpSpPr>
          <p:cNvPr id="13" name="Group 12">
            <a:extLst>
              <a:ext uri="{FF2B5EF4-FFF2-40B4-BE49-F238E27FC236}">
                <a16:creationId xmlns:a16="http://schemas.microsoft.com/office/drawing/2014/main" id="{845ECD8C-FCC6-E248-A2D3-966E53B23F7B}"/>
              </a:ext>
            </a:extLst>
          </p:cNvPr>
          <p:cNvGrpSpPr/>
          <p:nvPr/>
        </p:nvGrpSpPr>
        <p:grpSpPr>
          <a:xfrm>
            <a:off x="7162799" y="1900453"/>
            <a:ext cx="370703" cy="379885"/>
            <a:chOff x="6376086" y="1569310"/>
            <a:chExt cx="370703" cy="379885"/>
          </a:xfrm>
        </p:grpSpPr>
        <p:sp>
          <p:nvSpPr>
            <p:cNvPr id="14" name="Rectangle 13">
              <a:extLst>
                <a:ext uri="{FF2B5EF4-FFF2-40B4-BE49-F238E27FC236}">
                  <a16:creationId xmlns:a16="http://schemas.microsoft.com/office/drawing/2014/main" id="{E599D2D3-815C-F444-BFE9-16EA4C89AE15}"/>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E2EB138-538E-3D46-98AD-C7F9045687DA}"/>
                </a:ext>
              </a:extLst>
            </p:cNvPr>
            <p:cNvSpPr txBox="1"/>
            <p:nvPr/>
          </p:nvSpPr>
          <p:spPr>
            <a:xfrm>
              <a:off x="6425513" y="1579863"/>
              <a:ext cx="222421" cy="369332"/>
            </a:xfrm>
            <a:prstGeom prst="rect">
              <a:avLst/>
            </a:prstGeom>
            <a:noFill/>
          </p:spPr>
          <p:txBody>
            <a:bodyPr wrap="square" rtlCol="0">
              <a:spAutoFit/>
            </a:bodyPr>
            <a:lstStyle/>
            <a:p>
              <a:r>
                <a:rPr lang="en-US" dirty="0"/>
                <a:t>3</a:t>
              </a:r>
            </a:p>
          </p:txBody>
        </p:sp>
      </p:grpSp>
      <p:grpSp>
        <p:nvGrpSpPr>
          <p:cNvPr id="16" name="Group 15">
            <a:extLst>
              <a:ext uri="{FF2B5EF4-FFF2-40B4-BE49-F238E27FC236}">
                <a16:creationId xmlns:a16="http://schemas.microsoft.com/office/drawing/2014/main" id="{7898AED8-4F7B-E046-AAD5-0964E93A74F6}"/>
              </a:ext>
            </a:extLst>
          </p:cNvPr>
          <p:cNvGrpSpPr/>
          <p:nvPr/>
        </p:nvGrpSpPr>
        <p:grpSpPr>
          <a:xfrm>
            <a:off x="7562333" y="1901503"/>
            <a:ext cx="370703" cy="379885"/>
            <a:chOff x="6376086" y="1569310"/>
            <a:chExt cx="370703" cy="379885"/>
          </a:xfrm>
        </p:grpSpPr>
        <p:sp>
          <p:nvSpPr>
            <p:cNvPr id="17" name="Rectangle 16">
              <a:extLst>
                <a:ext uri="{FF2B5EF4-FFF2-40B4-BE49-F238E27FC236}">
                  <a16:creationId xmlns:a16="http://schemas.microsoft.com/office/drawing/2014/main" id="{B0F23C93-137B-6E4A-A957-A6F920A4399E}"/>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96E6B0-58B1-F64B-A1A8-64494EAA69FD}"/>
                </a:ext>
              </a:extLst>
            </p:cNvPr>
            <p:cNvSpPr txBox="1"/>
            <p:nvPr/>
          </p:nvSpPr>
          <p:spPr>
            <a:xfrm>
              <a:off x="6425513" y="1579863"/>
              <a:ext cx="222421" cy="369332"/>
            </a:xfrm>
            <a:prstGeom prst="rect">
              <a:avLst/>
            </a:prstGeom>
            <a:noFill/>
          </p:spPr>
          <p:txBody>
            <a:bodyPr wrap="square" rtlCol="0">
              <a:spAutoFit/>
            </a:bodyPr>
            <a:lstStyle/>
            <a:p>
              <a:r>
                <a:rPr lang="en-US" dirty="0"/>
                <a:t>4</a:t>
              </a:r>
            </a:p>
          </p:txBody>
        </p:sp>
      </p:grpSp>
      <p:grpSp>
        <p:nvGrpSpPr>
          <p:cNvPr id="19" name="Group 18">
            <a:extLst>
              <a:ext uri="{FF2B5EF4-FFF2-40B4-BE49-F238E27FC236}">
                <a16:creationId xmlns:a16="http://schemas.microsoft.com/office/drawing/2014/main" id="{8E7E0EED-B37A-AF42-96A9-FF08FEB27201}"/>
              </a:ext>
            </a:extLst>
          </p:cNvPr>
          <p:cNvGrpSpPr/>
          <p:nvPr/>
        </p:nvGrpSpPr>
        <p:grpSpPr>
          <a:xfrm>
            <a:off x="7961866" y="1905767"/>
            <a:ext cx="370703" cy="369332"/>
            <a:chOff x="6376086" y="1567506"/>
            <a:chExt cx="370703" cy="369332"/>
          </a:xfrm>
        </p:grpSpPr>
        <p:sp>
          <p:nvSpPr>
            <p:cNvPr id="20" name="Rectangle 19">
              <a:extLst>
                <a:ext uri="{FF2B5EF4-FFF2-40B4-BE49-F238E27FC236}">
                  <a16:creationId xmlns:a16="http://schemas.microsoft.com/office/drawing/2014/main" id="{D9BA35B6-3459-914B-A2E4-B29622226F87}"/>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8F2F826-C110-984A-8DF3-F398358EFD14}"/>
                </a:ext>
              </a:extLst>
            </p:cNvPr>
            <p:cNvSpPr txBox="1"/>
            <p:nvPr/>
          </p:nvSpPr>
          <p:spPr>
            <a:xfrm>
              <a:off x="6425513" y="1567506"/>
              <a:ext cx="222421" cy="369332"/>
            </a:xfrm>
            <a:prstGeom prst="rect">
              <a:avLst/>
            </a:prstGeom>
            <a:noFill/>
          </p:spPr>
          <p:txBody>
            <a:bodyPr wrap="square" rtlCol="0">
              <a:spAutoFit/>
            </a:bodyPr>
            <a:lstStyle/>
            <a:p>
              <a:r>
                <a:rPr lang="en-US" dirty="0"/>
                <a:t>5</a:t>
              </a:r>
            </a:p>
          </p:txBody>
        </p:sp>
      </p:grpSp>
      <p:grpSp>
        <p:nvGrpSpPr>
          <p:cNvPr id="22" name="Group 21">
            <a:extLst>
              <a:ext uri="{FF2B5EF4-FFF2-40B4-BE49-F238E27FC236}">
                <a16:creationId xmlns:a16="http://schemas.microsoft.com/office/drawing/2014/main" id="{19372282-47DD-CE41-8949-4251B6F3DC49}"/>
              </a:ext>
            </a:extLst>
          </p:cNvPr>
          <p:cNvGrpSpPr/>
          <p:nvPr/>
        </p:nvGrpSpPr>
        <p:grpSpPr>
          <a:xfrm>
            <a:off x="8350077" y="1902251"/>
            <a:ext cx="370703" cy="379885"/>
            <a:chOff x="6376086" y="1569310"/>
            <a:chExt cx="370703" cy="379885"/>
          </a:xfrm>
        </p:grpSpPr>
        <p:sp>
          <p:nvSpPr>
            <p:cNvPr id="23" name="Rectangle 22">
              <a:extLst>
                <a:ext uri="{FF2B5EF4-FFF2-40B4-BE49-F238E27FC236}">
                  <a16:creationId xmlns:a16="http://schemas.microsoft.com/office/drawing/2014/main" id="{CBEA57D5-0CEE-E043-9A2B-BE70EBB15D79}"/>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B17E2A-161A-0D4E-8951-7DE12ED1B704}"/>
                </a:ext>
              </a:extLst>
            </p:cNvPr>
            <p:cNvSpPr txBox="1"/>
            <p:nvPr/>
          </p:nvSpPr>
          <p:spPr>
            <a:xfrm>
              <a:off x="6425513" y="1579863"/>
              <a:ext cx="222421" cy="369332"/>
            </a:xfrm>
            <a:prstGeom prst="rect">
              <a:avLst/>
            </a:prstGeom>
            <a:noFill/>
          </p:spPr>
          <p:txBody>
            <a:bodyPr wrap="square" rtlCol="0">
              <a:spAutoFit/>
            </a:bodyPr>
            <a:lstStyle/>
            <a:p>
              <a:r>
                <a:rPr lang="en-US" dirty="0"/>
                <a:t>6</a:t>
              </a:r>
            </a:p>
          </p:txBody>
        </p:sp>
      </p:grpSp>
      <p:grpSp>
        <p:nvGrpSpPr>
          <p:cNvPr id="25" name="Group 24">
            <a:extLst>
              <a:ext uri="{FF2B5EF4-FFF2-40B4-BE49-F238E27FC236}">
                <a16:creationId xmlns:a16="http://schemas.microsoft.com/office/drawing/2014/main" id="{C65C960F-1AD9-634A-87F6-9236A33E6B05}"/>
              </a:ext>
            </a:extLst>
          </p:cNvPr>
          <p:cNvGrpSpPr/>
          <p:nvPr/>
        </p:nvGrpSpPr>
        <p:grpSpPr>
          <a:xfrm>
            <a:off x="8754759" y="1902251"/>
            <a:ext cx="370703" cy="379885"/>
            <a:chOff x="6376086" y="1569310"/>
            <a:chExt cx="370703" cy="379885"/>
          </a:xfrm>
        </p:grpSpPr>
        <p:sp>
          <p:nvSpPr>
            <p:cNvPr id="26" name="Rectangle 25">
              <a:extLst>
                <a:ext uri="{FF2B5EF4-FFF2-40B4-BE49-F238E27FC236}">
                  <a16:creationId xmlns:a16="http://schemas.microsoft.com/office/drawing/2014/main" id="{76DCEDDB-70BC-8847-81BD-E28C17A29180}"/>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30F81B8-86D5-3E48-9031-C17970BAA0C9}"/>
                </a:ext>
              </a:extLst>
            </p:cNvPr>
            <p:cNvSpPr txBox="1"/>
            <p:nvPr/>
          </p:nvSpPr>
          <p:spPr>
            <a:xfrm>
              <a:off x="6425513" y="1579863"/>
              <a:ext cx="222421" cy="369332"/>
            </a:xfrm>
            <a:prstGeom prst="rect">
              <a:avLst/>
            </a:prstGeom>
            <a:noFill/>
          </p:spPr>
          <p:txBody>
            <a:bodyPr wrap="square" rtlCol="0">
              <a:spAutoFit/>
            </a:bodyPr>
            <a:lstStyle/>
            <a:p>
              <a:r>
                <a:rPr lang="en-US" dirty="0"/>
                <a:t>7</a:t>
              </a:r>
            </a:p>
          </p:txBody>
        </p:sp>
      </p:grpSp>
      <p:grpSp>
        <p:nvGrpSpPr>
          <p:cNvPr id="28" name="Group 27">
            <a:extLst>
              <a:ext uri="{FF2B5EF4-FFF2-40B4-BE49-F238E27FC236}">
                <a16:creationId xmlns:a16="http://schemas.microsoft.com/office/drawing/2014/main" id="{7B966AE5-B4A1-D748-B08C-88B866119A87}"/>
              </a:ext>
            </a:extLst>
          </p:cNvPr>
          <p:cNvGrpSpPr/>
          <p:nvPr/>
        </p:nvGrpSpPr>
        <p:grpSpPr>
          <a:xfrm>
            <a:off x="9150175" y="1906604"/>
            <a:ext cx="370703" cy="369332"/>
            <a:chOff x="6376086" y="1567506"/>
            <a:chExt cx="370703" cy="369332"/>
          </a:xfrm>
        </p:grpSpPr>
        <p:sp>
          <p:nvSpPr>
            <p:cNvPr id="29" name="Rectangle 28">
              <a:extLst>
                <a:ext uri="{FF2B5EF4-FFF2-40B4-BE49-F238E27FC236}">
                  <a16:creationId xmlns:a16="http://schemas.microsoft.com/office/drawing/2014/main" id="{063BDE92-8008-B845-B00B-035118F2E4A8}"/>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EF7421E-CCB0-1F48-A8D3-78DB84DB3A96}"/>
                </a:ext>
              </a:extLst>
            </p:cNvPr>
            <p:cNvSpPr txBox="1"/>
            <p:nvPr/>
          </p:nvSpPr>
          <p:spPr>
            <a:xfrm>
              <a:off x="6425513" y="1567506"/>
              <a:ext cx="222421" cy="369332"/>
            </a:xfrm>
            <a:prstGeom prst="rect">
              <a:avLst/>
            </a:prstGeom>
            <a:noFill/>
          </p:spPr>
          <p:txBody>
            <a:bodyPr wrap="square" rtlCol="0">
              <a:spAutoFit/>
            </a:bodyPr>
            <a:lstStyle/>
            <a:p>
              <a:r>
                <a:rPr lang="en-US" dirty="0"/>
                <a:t>8</a:t>
              </a:r>
            </a:p>
          </p:txBody>
        </p:sp>
      </p:grpSp>
      <p:grpSp>
        <p:nvGrpSpPr>
          <p:cNvPr id="31" name="Group 30">
            <a:extLst>
              <a:ext uri="{FF2B5EF4-FFF2-40B4-BE49-F238E27FC236}">
                <a16:creationId xmlns:a16="http://schemas.microsoft.com/office/drawing/2014/main" id="{26B775F9-7014-364B-883F-0398E2D4E080}"/>
              </a:ext>
            </a:extLst>
          </p:cNvPr>
          <p:cNvGrpSpPr/>
          <p:nvPr/>
        </p:nvGrpSpPr>
        <p:grpSpPr>
          <a:xfrm>
            <a:off x="9542502" y="1900453"/>
            <a:ext cx="370703" cy="379885"/>
            <a:chOff x="6376086" y="1569310"/>
            <a:chExt cx="370703" cy="379885"/>
          </a:xfrm>
        </p:grpSpPr>
        <p:sp>
          <p:nvSpPr>
            <p:cNvPr id="32" name="Rectangle 31">
              <a:extLst>
                <a:ext uri="{FF2B5EF4-FFF2-40B4-BE49-F238E27FC236}">
                  <a16:creationId xmlns:a16="http://schemas.microsoft.com/office/drawing/2014/main" id="{C3F55C58-B2B3-BD4B-8E4E-30126ACB9102}"/>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7A4245-B0C9-3744-B113-CB86274B8D8F}"/>
                </a:ext>
              </a:extLst>
            </p:cNvPr>
            <p:cNvSpPr txBox="1"/>
            <p:nvPr/>
          </p:nvSpPr>
          <p:spPr>
            <a:xfrm>
              <a:off x="6425513" y="1579863"/>
              <a:ext cx="222421" cy="369332"/>
            </a:xfrm>
            <a:prstGeom prst="rect">
              <a:avLst/>
            </a:prstGeom>
            <a:noFill/>
          </p:spPr>
          <p:txBody>
            <a:bodyPr wrap="square" rtlCol="0">
              <a:spAutoFit/>
            </a:bodyPr>
            <a:lstStyle/>
            <a:p>
              <a:r>
                <a:rPr lang="en-US" dirty="0"/>
                <a:t>9</a:t>
              </a:r>
            </a:p>
          </p:txBody>
        </p:sp>
      </p:grpSp>
      <p:grpSp>
        <p:nvGrpSpPr>
          <p:cNvPr id="34" name="Group 33">
            <a:extLst>
              <a:ext uri="{FF2B5EF4-FFF2-40B4-BE49-F238E27FC236}">
                <a16:creationId xmlns:a16="http://schemas.microsoft.com/office/drawing/2014/main" id="{97C25901-9B16-FF4A-A6DC-5F872AA7F915}"/>
              </a:ext>
            </a:extLst>
          </p:cNvPr>
          <p:cNvGrpSpPr/>
          <p:nvPr/>
        </p:nvGrpSpPr>
        <p:grpSpPr>
          <a:xfrm>
            <a:off x="9917320" y="1900453"/>
            <a:ext cx="422188" cy="379885"/>
            <a:chOff x="6358580" y="1569310"/>
            <a:chExt cx="422188" cy="379885"/>
          </a:xfrm>
        </p:grpSpPr>
        <p:sp>
          <p:nvSpPr>
            <p:cNvPr id="35" name="Rectangle 34">
              <a:extLst>
                <a:ext uri="{FF2B5EF4-FFF2-40B4-BE49-F238E27FC236}">
                  <a16:creationId xmlns:a16="http://schemas.microsoft.com/office/drawing/2014/main" id="{6EB586D8-BBB3-9847-B1E0-7F20203742AF}"/>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00B51A1-72E2-1840-B003-90E2C1780A8E}"/>
                </a:ext>
              </a:extLst>
            </p:cNvPr>
            <p:cNvSpPr txBox="1"/>
            <p:nvPr/>
          </p:nvSpPr>
          <p:spPr>
            <a:xfrm>
              <a:off x="6358580" y="1579863"/>
              <a:ext cx="422188" cy="369332"/>
            </a:xfrm>
            <a:prstGeom prst="rect">
              <a:avLst/>
            </a:prstGeom>
            <a:noFill/>
          </p:spPr>
          <p:txBody>
            <a:bodyPr wrap="square" rtlCol="0">
              <a:spAutoFit/>
            </a:bodyPr>
            <a:lstStyle/>
            <a:p>
              <a:r>
                <a:rPr lang="en-US" dirty="0"/>
                <a:t>10</a:t>
              </a:r>
            </a:p>
          </p:txBody>
        </p:sp>
      </p:grpSp>
      <p:grpSp>
        <p:nvGrpSpPr>
          <p:cNvPr id="37" name="Group 36">
            <a:extLst>
              <a:ext uri="{FF2B5EF4-FFF2-40B4-BE49-F238E27FC236}">
                <a16:creationId xmlns:a16="http://schemas.microsoft.com/office/drawing/2014/main" id="{7A122A76-976D-8C4A-AEC2-E08EFFD9DEA9}"/>
              </a:ext>
            </a:extLst>
          </p:cNvPr>
          <p:cNvGrpSpPr/>
          <p:nvPr/>
        </p:nvGrpSpPr>
        <p:grpSpPr>
          <a:xfrm>
            <a:off x="10317887" y="1900453"/>
            <a:ext cx="465436" cy="379885"/>
            <a:chOff x="6368877" y="1569310"/>
            <a:chExt cx="465436" cy="379885"/>
          </a:xfrm>
        </p:grpSpPr>
        <p:sp>
          <p:nvSpPr>
            <p:cNvPr id="38" name="Rectangle 37">
              <a:extLst>
                <a:ext uri="{FF2B5EF4-FFF2-40B4-BE49-F238E27FC236}">
                  <a16:creationId xmlns:a16="http://schemas.microsoft.com/office/drawing/2014/main" id="{E1B7543B-E180-EB4F-BD27-7F5AAA7B0D9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3C19D6E-013C-8040-B644-25EB45A8C615}"/>
                </a:ext>
              </a:extLst>
            </p:cNvPr>
            <p:cNvSpPr txBox="1"/>
            <p:nvPr/>
          </p:nvSpPr>
          <p:spPr>
            <a:xfrm>
              <a:off x="6368877" y="1579863"/>
              <a:ext cx="465436" cy="369332"/>
            </a:xfrm>
            <a:prstGeom prst="rect">
              <a:avLst/>
            </a:prstGeom>
            <a:noFill/>
          </p:spPr>
          <p:txBody>
            <a:bodyPr wrap="square" rtlCol="0">
              <a:spAutoFit/>
            </a:bodyPr>
            <a:lstStyle/>
            <a:p>
              <a:r>
                <a:rPr lang="en-US" dirty="0"/>
                <a:t>11</a:t>
              </a:r>
            </a:p>
          </p:txBody>
        </p:sp>
      </p:grpSp>
      <p:grpSp>
        <p:nvGrpSpPr>
          <p:cNvPr id="40" name="Group 39">
            <a:extLst>
              <a:ext uri="{FF2B5EF4-FFF2-40B4-BE49-F238E27FC236}">
                <a16:creationId xmlns:a16="http://schemas.microsoft.com/office/drawing/2014/main" id="{E92534A1-B09E-8243-90E1-7A6C560819AE}"/>
              </a:ext>
            </a:extLst>
          </p:cNvPr>
          <p:cNvGrpSpPr/>
          <p:nvPr/>
        </p:nvGrpSpPr>
        <p:grpSpPr>
          <a:xfrm>
            <a:off x="6960974" y="2851445"/>
            <a:ext cx="370703" cy="379885"/>
            <a:chOff x="6376086" y="1569310"/>
            <a:chExt cx="370703" cy="379885"/>
          </a:xfrm>
        </p:grpSpPr>
        <p:sp>
          <p:nvSpPr>
            <p:cNvPr id="41" name="Rectangle 40">
              <a:extLst>
                <a:ext uri="{FF2B5EF4-FFF2-40B4-BE49-F238E27FC236}">
                  <a16:creationId xmlns:a16="http://schemas.microsoft.com/office/drawing/2014/main" id="{7FAAE0E5-2BEA-324D-A30A-1C992389E49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00DF210-693D-2B4B-8C64-DAC97D602FA3}"/>
                </a:ext>
              </a:extLst>
            </p:cNvPr>
            <p:cNvSpPr txBox="1"/>
            <p:nvPr/>
          </p:nvSpPr>
          <p:spPr>
            <a:xfrm>
              <a:off x="6425513" y="1579863"/>
              <a:ext cx="222421" cy="369332"/>
            </a:xfrm>
            <a:prstGeom prst="rect">
              <a:avLst/>
            </a:prstGeom>
            <a:noFill/>
          </p:spPr>
          <p:txBody>
            <a:bodyPr wrap="square" rtlCol="0">
              <a:spAutoFit/>
            </a:bodyPr>
            <a:lstStyle/>
            <a:p>
              <a:r>
                <a:rPr lang="en-US" dirty="0"/>
                <a:t>2</a:t>
              </a:r>
            </a:p>
          </p:txBody>
        </p:sp>
      </p:grpSp>
      <p:grpSp>
        <p:nvGrpSpPr>
          <p:cNvPr id="43" name="Group 42">
            <a:extLst>
              <a:ext uri="{FF2B5EF4-FFF2-40B4-BE49-F238E27FC236}">
                <a16:creationId xmlns:a16="http://schemas.microsoft.com/office/drawing/2014/main" id="{7BBE1601-D938-A549-B0DF-C3ECE7FE2943}"/>
              </a:ext>
            </a:extLst>
          </p:cNvPr>
          <p:cNvGrpSpPr/>
          <p:nvPr/>
        </p:nvGrpSpPr>
        <p:grpSpPr>
          <a:xfrm>
            <a:off x="7348151" y="2855847"/>
            <a:ext cx="370703" cy="379885"/>
            <a:chOff x="6376086" y="1569310"/>
            <a:chExt cx="370703" cy="379885"/>
          </a:xfrm>
        </p:grpSpPr>
        <p:sp>
          <p:nvSpPr>
            <p:cNvPr id="44" name="Rectangle 43">
              <a:extLst>
                <a:ext uri="{FF2B5EF4-FFF2-40B4-BE49-F238E27FC236}">
                  <a16:creationId xmlns:a16="http://schemas.microsoft.com/office/drawing/2014/main" id="{90FCB225-FE3A-0145-85D5-19327D843EC2}"/>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4E25A5D-122B-D54E-91EC-59EEA19C8534}"/>
                </a:ext>
              </a:extLst>
            </p:cNvPr>
            <p:cNvSpPr txBox="1"/>
            <p:nvPr/>
          </p:nvSpPr>
          <p:spPr>
            <a:xfrm>
              <a:off x="6425513" y="1579863"/>
              <a:ext cx="222421" cy="369332"/>
            </a:xfrm>
            <a:prstGeom prst="rect">
              <a:avLst/>
            </a:prstGeom>
            <a:noFill/>
          </p:spPr>
          <p:txBody>
            <a:bodyPr wrap="square" rtlCol="0">
              <a:spAutoFit/>
            </a:bodyPr>
            <a:lstStyle/>
            <a:p>
              <a:r>
                <a:rPr lang="en-US" dirty="0"/>
                <a:t>3</a:t>
              </a:r>
            </a:p>
          </p:txBody>
        </p:sp>
      </p:grpSp>
      <p:grpSp>
        <p:nvGrpSpPr>
          <p:cNvPr id="46" name="Group 45">
            <a:extLst>
              <a:ext uri="{FF2B5EF4-FFF2-40B4-BE49-F238E27FC236}">
                <a16:creationId xmlns:a16="http://schemas.microsoft.com/office/drawing/2014/main" id="{48473506-B09B-9D4C-9689-B0EC46E8FEC7}"/>
              </a:ext>
            </a:extLst>
          </p:cNvPr>
          <p:cNvGrpSpPr/>
          <p:nvPr/>
        </p:nvGrpSpPr>
        <p:grpSpPr>
          <a:xfrm>
            <a:off x="7747685" y="2856897"/>
            <a:ext cx="370703" cy="379885"/>
            <a:chOff x="6376086" y="1569310"/>
            <a:chExt cx="370703" cy="379885"/>
          </a:xfrm>
        </p:grpSpPr>
        <p:sp>
          <p:nvSpPr>
            <p:cNvPr id="47" name="Rectangle 46">
              <a:extLst>
                <a:ext uri="{FF2B5EF4-FFF2-40B4-BE49-F238E27FC236}">
                  <a16:creationId xmlns:a16="http://schemas.microsoft.com/office/drawing/2014/main" id="{AEB2984A-963F-CE43-B333-AF0360AEAA6E}"/>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2A52213-733A-804E-B98B-87CC69C32049}"/>
                </a:ext>
              </a:extLst>
            </p:cNvPr>
            <p:cNvSpPr txBox="1"/>
            <p:nvPr/>
          </p:nvSpPr>
          <p:spPr>
            <a:xfrm>
              <a:off x="6425513" y="1579863"/>
              <a:ext cx="222421" cy="369332"/>
            </a:xfrm>
            <a:prstGeom prst="rect">
              <a:avLst/>
            </a:prstGeom>
            <a:noFill/>
          </p:spPr>
          <p:txBody>
            <a:bodyPr wrap="square" rtlCol="0">
              <a:spAutoFit/>
            </a:bodyPr>
            <a:lstStyle/>
            <a:p>
              <a:r>
                <a:rPr lang="en-US" dirty="0"/>
                <a:t>4</a:t>
              </a:r>
            </a:p>
          </p:txBody>
        </p:sp>
      </p:grpSp>
      <p:grpSp>
        <p:nvGrpSpPr>
          <p:cNvPr id="52" name="Group 51">
            <a:extLst>
              <a:ext uri="{FF2B5EF4-FFF2-40B4-BE49-F238E27FC236}">
                <a16:creationId xmlns:a16="http://schemas.microsoft.com/office/drawing/2014/main" id="{3D65490E-D928-C144-9A20-2BE3561AFA79}"/>
              </a:ext>
            </a:extLst>
          </p:cNvPr>
          <p:cNvGrpSpPr/>
          <p:nvPr/>
        </p:nvGrpSpPr>
        <p:grpSpPr>
          <a:xfrm>
            <a:off x="8140011" y="2857645"/>
            <a:ext cx="370703" cy="379885"/>
            <a:chOff x="6376086" y="1569310"/>
            <a:chExt cx="370703" cy="379885"/>
          </a:xfrm>
        </p:grpSpPr>
        <p:sp>
          <p:nvSpPr>
            <p:cNvPr id="53" name="Rectangle 52">
              <a:extLst>
                <a:ext uri="{FF2B5EF4-FFF2-40B4-BE49-F238E27FC236}">
                  <a16:creationId xmlns:a16="http://schemas.microsoft.com/office/drawing/2014/main" id="{9821D3F0-AB63-7E47-AD7B-370775DB61C0}"/>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688B26C-460F-D844-B547-2757C13DC497}"/>
                </a:ext>
              </a:extLst>
            </p:cNvPr>
            <p:cNvSpPr txBox="1"/>
            <p:nvPr/>
          </p:nvSpPr>
          <p:spPr>
            <a:xfrm>
              <a:off x="6425513" y="1579863"/>
              <a:ext cx="222421" cy="369332"/>
            </a:xfrm>
            <a:prstGeom prst="rect">
              <a:avLst/>
            </a:prstGeom>
            <a:noFill/>
          </p:spPr>
          <p:txBody>
            <a:bodyPr wrap="square" rtlCol="0">
              <a:spAutoFit/>
            </a:bodyPr>
            <a:lstStyle/>
            <a:p>
              <a:r>
                <a:rPr lang="en-US" dirty="0"/>
                <a:t>6</a:t>
              </a:r>
            </a:p>
          </p:txBody>
        </p:sp>
      </p:grpSp>
      <p:grpSp>
        <p:nvGrpSpPr>
          <p:cNvPr id="55" name="Group 54">
            <a:extLst>
              <a:ext uri="{FF2B5EF4-FFF2-40B4-BE49-F238E27FC236}">
                <a16:creationId xmlns:a16="http://schemas.microsoft.com/office/drawing/2014/main" id="{19E6687B-96BD-6042-9CA7-82A156944B2F}"/>
              </a:ext>
            </a:extLst>
          </p:cNvPr>
          <p:cNvGrpSpPr/>
          <p:nvPr/>
        </p:nvGrpSpPr>
        <p:grpSpPr>
          <a:xfrm>
            <a:off x="8544693" y="2857645"/>
            <a:ext cx="370703" cy="379885"/>
            <a:chOff x="6376086" y="1569310"/>
            <a:chExt cx="370703" cy="379885"/>
          </a:xfrm>
        </p:grpSpPr>
        <p:sp>
          <p:nvSpPr>
            <p:cNvPr id="56" name="Rectangle 55">
              <a:extLst>
                <a:ext uri="{FF2B5EF4-FFF2-40B4-BE49-F238E27FC236}">
                  <a16:creationId xmlns:a16="http://schemas.microsoft.com/office/drawing/2014/main" id="{0BE6E5C1-2AB1-A541-95DB-DB3EAACD2956}"/>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EA9C4F1-E7FE-C742-B4ED-BA6768D85E36}"/>
                </a:ext>
              </a:extLst>
            </p:cNvPr>
            <p:cNvSpPr txBox="1"/>
            <p:nvPr/>
          </p:nvSpPr>
          <p:spPr>
            <a:xfrm>
              <a:off x="6425513" y="1579863"/>
              <a:ext cx="222421" cy="369332"/>
            </a:xfrm>
            <a:prstGeom prst="rect">
              <a:avLst/>
            </a:prstGeom>
            <a:noFill/>
          </p:spPr>
          <p:txBody>
            <a:bodyPr wrap="square" rtlCol="0">
              <a:spAutoFit/>
            </a:bodyPr>
            <a:lstStyle/>
            <a:p>
              <a:r>
                <a:rPr lang="en-US" dirty="0"/>
                <a:t>7</a:t>
              </a:r>
            </a:p>
          </p:txBody>
        </p:sp>
      </p:grpSp>
      <p:grpSp>
        <p:nvGrpSpPr>
          <p:cNvPr id="58" name="Group 57">
            <a:extLst>
              <a:ext uri="{FF2B5EF4-FFF2-40B4-BE49-F238E27FC236}">
                <a16:creationId xmlns:a16="http://schemas.microsoft.com/office/drawing/2014/main" id="{CB074301-06AD-9141-9DA3-2B606C272A53}"/>
              </a:ext>
            </a:extLst>
          </p:cNvPr>
          <p:cNvGrpSpPr/>
          <p:nvPr/>
        </p:nvGrpSpPr>
        <p:grpSpPr>
          <a:xfrm>
            <a:off x="8940109" y="2851445"/>
            <a:ext cx="370703" cy="392242"/>
            <a:chOff x="6376086" y="1569310"/>
            <a:chExt cx="370703" cy="392242"/>
          </a:xfrm>
        </p:grpSpPr>
        <p:sp>
          <p:nvSpPr>
            <p:cNvPr id="59" name="Rectangle 58">
              <a:extLst>
                <a:ext uri="{FF2B5EF4-FFF2-40B4-BE49-F238E27FC236}">
                  <a16:creationId xmlns:a16="http://schemas.microsoft.com/office/drawing/2014/main" id="{179EB265-F767-B441-9E29-880E75BB1D87}"/>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912DDA2-6DA9-D746-BAE1-F55A81881095}"/>
                </a:ext>
              </a:extLst>
            </p:cNvPr>
            <p:cNvSpPr txBox="1"/>
            <p:nvPr/>
          </p:nvSpPr>
          <p:spPr>
            <a:xfrm>
              <a:off x="6425513" y="1592220"/>
              <a:ext cx="222421" cy="369332"/>
            </a:xfrm>
            <a:prstGeom prst="rect">
              <a:avLst/>
            </a:prstGeom>
            <a:noFill/>
          </p:spPr>
          <p:txBody>
            <a:bodyPr wrap="square" rtlCol="0">
              <a:spAutoFit/>
            </a:bodyPr>
            <a:lstStyle/>
            <a:p>
              <a:r>
                <a:rPr lang="en-US" dirty="0"/>
                <a:t>8</a:t>
              </a:r>
            </a:p>
          </p:txBody>
        </p:sp>
      </p:grpSp>
      <p:grpSp>
        <p:nvGrpSpPr>
          <p:cNvPr id="61" name="Group 60">
            <a:extLst>
              <a:ext uri="{FF2B5EF4-FFF2-40B4-BE49-F238E27FC236}">
                <a16:creationId xmlns:a16="http://schemas.microsoft.com/office/drawing/2014/main" id="{9BF28647-27E4-A746-8989-BB0E3A4207D9}"/>
              </a:ext>
            </a:extLst>
          </p:cNvPr>
          <p:cNvGrpSpPr/>
          <p:nvPr/>
        </p:nvGrpSpPr>
        <p:grpSpPr>
          <a:xfrm>
            <a:off x="9332436" y="2855847"/>
            <a:ext cx="370703" cy="379885"/>
            <a:chOff x="6376086" y="1569310"/>
            <a:chExt cx="370703" cy="379885"/>
          </a:xfrm>
        </p:grpSpPr>
        <p:sp>
          <p:nvSpPr>
            <p:cNvPr id="62" name="Rectangle 61">
              <a:extLst>
                <a:ext uri="{FF2B5EF4-FFF2-40B4-BE49-F238E27FC236}">
                  <a16:creationId xmlns:a16="http://schemas.microsoft.com/office/drawing/2014/main" id="{6B0FE9DF-5A64-6948-BBE5-7FFE545A3272}"/>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9D98187A-9921-C94A-AFAF-42F99B00F5A2}"/>
                </a:ext>
              </a:extLst>
            </p:cNvPr>
            <p:cNvSpPr txBox="1"/>
            <p:nvPr/>
          </p:nvSpPr>
          <p:spPr>
            <a:xfrm>
              <a:off x="6425513" y="1579863"/>
              <a:ext cx="222421" cy="369332"/>
            </a:xfrm>
            <a:prstGeom prst="rect">
              <a:avLst/>
            </a:prstGeom>
            <a:noFill/>
          </p:spPr>
          <p:txBody>
            <a:bodyPr wrap="square" rtlCol="0">
              <a:spAutoFit/>
            </a:bodyPr>
            <a:lstStyle/>
            <a:p>
              <a:r>
                <a:rPr lang="en-US" dirty="0"/>
                <a:t>9</a:t>
              </a:r>
            </a:p>
          </p:txBody>
        </p:sp>
      </p:grpSp>
      <p:grpSp>
        <p:nvGrpSpPr>
          <p:cNvPr id="64" name="Group 63">
            <a:extLst>
              <a:ext uri="{FF2B5EF4-FFF2-40B4-BE49-F238E27FC236}">
                <a16:creationId xmlns:a16="http://schemas.microsoft.com/office/drawing/2014/main" id="{56B87448-B751-0542-93C9-873CCCECD91C}"/>
              </a:ext>
            </a:extLst>
          </p:cNvPr>
          <p:cNvGrpSpPr/>
          <p:nvPr/>
        </p:nvGrpSpPr>
        <p:grpSpPr>
          <a:xfrm>
            <a:off x="9707254" y="2855847"/>
            <a:ext cx="422188" cy="379885"/>
            <a:chOff x="6358580" y="1569310"/>
            <a:chExt cx="422188" cy="379885"/>
          </a:xfrm>
        </p:grpSpPr>
        <p:sp>
          <p:nvSpPr>
            <p:cNvPr id="65" name="Rectangle 64">
              <a:extLst>
                <a:ext uri="{FF2B5EF4-FFF2-40B4-BE49-F238E27FC236}">
                  <a16:creationId xmlns:a16="http://schemas.microsoft.com/office/drawing/2014/main" id="{14DC4490-6F9C-B842-9F7A-81AB11A20137}"/>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C9507B9-2FA7-C149-A8E0-8E45B3D78F6F}"/>
                </a:ext>
              </a:extLst>
            </p:cNvPr>
            <p:cNvSpPr txBox="1"/>
            <p:nvPr/>
          </p:nvSpPr>
          <p:spPr>
            <a:xfrm>
              <a:off x="6358580" y="1579863"/>
              <a:ext cx="422188" cy="369332"/>
            </a:xfrm>
            <a:prstGeom prst="rect">
              <a:avLst/>
            </a:prstGeom>
            <a:noFill/>
          </p:spPr>
          <p:txBody>
            <a:bodyPr wrap="square" rtlCol="0">
              <a:spAutoFit/>
            </a:bodyPr>
            <a:lstStyle/>
            <a:p>
              <a:r>
                <a:rPr lang="en-US" dirty="0"/>
                <a:t>10</a:t>
              </a:r>
            </a:p>
          </p:txBody>
        </p:sp>
      </p:grpSp>
      <p:cxnSp>
        <p:nvCxnSpPr>
          <p:cNvPr id="68" name="Curved Connector 67">
            <a:extLst>
              <a:ext uri="{FF2B5EF4-FFF2-40B4-BE49-F238E27FC236}">
                <a16:creationId xmlns:a16="http://schemas.microsoft.com/office/drawing/2014/main" id="{116055B6-9CDD-D848-A19B-C27E13D860C8}"/>
              </a:ext>
            </a:extLst>
          </p:cNvPr>
          <p:cNvCxnSpPr>
            <a:cxnSpLocks/>
            <a:stCxn id="12" idx="2"/>
            <a:endCxn id="42" idx="0"/>
          </p:cNvCxnSpPr>
          <p:nvPr/>
        </p:nvCxnSpPr>
        <p:spPr>
          <a:xfrm rot="16200000" flipH="1">
            <a:off x="6735905" y="2476291"/>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472701E1-37E9-174B-B486-E28B837CFB3A}"/>
              </a:ext>
            </a:extLst>
          </p:cNvPr>
          <p:cNvCxnSpPr>
            <a:cxnSpLocks/>
          </p:cNvCxnSpPr>
          <p:nvPr/>
        </p:nvCxnSpPr>
        <p:spPr>
          <a:xfrm rot="16200000" flipH="1">
            <a:off x="7148826" y="2468336"/>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D502EC81-F89D-5F46-8920-E1ECFC7E3625}"/>
              </a:ext>
            </a:extLst>
          </p:cNvPr>
          <p:cNvCxnSpPr>
            <a:cxnSpLocks/>
          </p:cNvCxnSpPr>
          <p:nvPr/>
        </p:nvCxnSpPr>
        <p:spPr>
          <a:xfrm rot="16200000" flipH="1">
            <a:off x="7547329" y="2483647"/>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a:extLst>
              <a:ext uri="{FF2B5EF4-FFF2-40B4-BE49-F238E27FC236}">
                <a16:creationId xmlns:a16="http://schemas.microsoft.com/office/drawing/2014/main" id="{D05DDA8B-1AB3-6D46-9869-8F35B068E689}"/>
              </a:ext>
            </a:extLst>
          </p:cNvPr>
          <p:cNvCxnSpPr>
            <a:cxnSpLocks/>
          </p:cNvCxnSpPr>
          <p:nvPr/>
        </p:nvCxnSpPr>
        <p:spPr>
          <a:xfrm rot="5400000">
            <a:off x="8112651" y="2457777"/>
            <a:ext cx="586062" cy="2100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6A70176F-864B-D846-9BA4-66E696AF4386}"/>
              </a:ext>
            </a:extLst>
          </p:cNvPr>
          <p:cNvCxnSpPr>
            <a:cxnSpLocks/>
            <a:stCxn id="27" idx="2"/>
          </p:cNvCxnSpPr>
          <p:nvPr/>
        </p:nvCxnSpPr>
        <p:spPr>
          <a:xfrm rot="5400000">
            <a:off x="8525605" y="2476282"/>
            <a:ext cx="583939" cy="19564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a:extLst>
              <a:ext uri="{FF2B5EF4-FFF2-40B4-BE49-F238E27FC236}">
                <a16:creationId xmlns:a16="http://schemas.microsoft.com/office/drawing/2014/main" id="{B022858F-D1E0-4E44-8134-3CC9EF0760C8}"/>
              </a:ext>
            </a:extLst>
          </p:cNvPr>
          <p:cNvCxnSpPr>
            <a:cxnSpLocks/>
            <a:stCxn id="30" idx="2"/>
          </p:cNvCxnSpPr>
          <p:nvPr/>
        </p:nvCxnSpPr>
        <p:spPr>
          <a:xfrm rot="5400000">
            <a:off x="8930372" y="2489561"/>
            <a:ext cx="594066" cy="16681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a:extLst>
              <a:ext uri="{FF2B5EF4-FFF2-40B4-BE49-F238E27FC236}">
                <a16:creationId xmlns:a16="http://schemas.microsoft.com/office/drawing/2014/main" id="{F1445453-300C-4042-9771-8FD7DAD7E369}"/>
              </a:ext>
            </a:extLst>
          </p:cNvPr>
          <p:cNvCxnSpPr>
            <a:cxnSpLocks/>
            <a:stCxn id="33" idx="2"/>
          </p:cNvCxnSpPr>
          <p:nvPr/>
        </p:nvCxnSpPr>
        <p:spPr>
          <a:xfrm rot="5400000">
            <a:off x="9326327" y="2485185"/>
            <a:ext cx="581661" cy="1719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a:extLst>
              <a:ext uri="{FF2B5EF4-FFF2-40B4-BE49-F238E27FC236}">
                <a16:creationId xmlns:a16="http://schemas.microsoft.com/office/drawing/2014/main" id="{5B2ACF30-27FD-7042-8DC1-E54004EB9AC6}"/>
              </a:ext>
            </a:extLst>
          </p:cNvPr>
          <p:cNvCxnSpPr>
            <a:cxnSpLocks/>
            <a:stCxn id="36" idx="2"/>
          </p:cNvCxnSpPr>
          <p:nvPr/>
        </p:nvCxnSpPr>
        <p:spPr>
          <a:xfrm rot="5400000">
            <a:off x="9737047" y="2462675"/>
            <a:ext cx="573705" cy="20903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55B7135F-1B1D-0D47-81F7-58267BDDC001}"/>
              </a:ext>
            </a:extLst>
          </p:cNvPr>
          <p:cNvGrpSpPr/>
          <p:nvPr/>
        </p:nvGrpSpPr>
        <p:grpSpPr>
          <a:xfrm>
            <a:off x="6422416" y="3679987"/>
            <a:ext cx="370703" cy="369332"/>
            <a:chOff x="6376086" y="1567506"/>
            <a:chExt cx="370703" cy="369332"/>
          </a:xfrm>
        </p:grpSpPr>
        <p:sp>
          <p:nvSpPr>
            <p:cNvPr id="85" name="Rectangle 84">
              <a:extLst>
                <a:ext uri="{FF2B5EF4-FFF2-40B4-BE49-F238E27FC236}">
                  <a16:creationId xmlns:a16="http://schemas.microsoft.com/office/drawing/2014/main" id="{7CBE4F3D-85DF-6F4D-952B-F7344DFC5DE6}"/>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27479FFD-F169-444E-A9FE-47A5D5183883}"/>
                </a:ext>
              </a:extLst>
            </p:cNvPr>
            <p:cNvSpPr txBox="1"/>
            <p:nvPr/>
          </p:nvSpPr>
          <p:spPr>
            <a:xfrm>
              <a:off x="6425513" y="1567506"/>
              <a:ext cx="222421" cy="369332"/>
            </a:xfrm>
            <a:prstGeom prst="rect">
              <a:avLst/>
            </a:prstGeom>
            <a:noFill/>
          </p:spPr>
          <p:txBody>
            <a:bodyPr wrap="square" rtlCol="0">
              <a:spAutoFit/>
            </a:bodyPr>
            <a:lstStyle/>
            <a:p>
              <a:r>
                <a:rPr lang="en-US" dirty="0"/>
                <a:t>1</a:t>
              </a:r>
            </a:p>
          </p:txBody>
        </p:sp>
      </p:grpSp>
      <p:grpSp>
        <p:nvGrpSpPr>
          <p:cNvPr id="87" name="Group 86">
            <a:extLst>
              <a:ext uri="{FF2B5EF4-FFF2-40B4-BE49-F238E27FC236}">
                <a16:creationId xmlns:a16="http://schemas.microsoft.com/office/drawing/2014/main" id="{F6CD3544-9B28-2F4D-A0AB-4436B47E7EE0}"/>
              </a:ext>
            </a:extLst>
          </p:cNvPr>
          <p:cNvGrpSpPr/>
          <p:nvPr/>
        </p:nvGrpSpPr>
        <p:grpSpPr>
          <a:xfrm>
            <a:off x="6821952" y="3685455"/>
            <a:ext cx="370703" cy="369332"/>
            <a:chOff x="6376086" y="1567506"/>
            <a:chExt cx="370703" cy="369332"/>
          </a:xfrm>
        </p:grpSpPr>
        <p:sp>
          <p:nvSpPr>
            <p:cNvPr id="88" name="Rectangle 87">
              <a:extLst>
                <a:ext uri="{FF2B5EF4-FFF2-40B4-BE49-F238E27FC236}">
                  <a16:creationId xmlns:a16="http://schemas.microsoft.com/office/drawing/2014/main" id="{5461659B-868C-5E4C-87C0-ECE68B206C8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4A5C8F9-E580-4241-82FF-C97BA3C097C0}"/>
                </a:ext>
              </a:extLst>
            </p:cNvPr>
            <p:cNvSpPr txBox="1"/>
            <p:nvPr/>
          </p:nvSpPr>
          <p:spPr>
            <a:xfrm>
              <a:off x="6425513" y="1567506"/>
              <a:ext cx="222421" cy="369332"/>
            </a:xfrm>
            <a:prstGeom prst="rect">
              <a:avLst/>
            </a:prstGeom>
            <a:noFill/>
          </p:spPr>
          <p:txBody>
            <a:bodyPr wrap="square" rtlCol="0">
              <a:spAutoFit/>
            </a:bodyPr>
            <a:lstStyle/>
            <a:p>
              <a:r>
                <a:rPr lang="en-US" dirty="0"/>
                <a:t>2</a:t>
              </a:r>
            </a:p>
          </p:txBody>
        </p:sp>
      </p:grpSp>
      <p:grpSp>
        <p:nvGrpSpPr>
          <p:cNvPr id="90" name="Group 89">
            <a:extLst>
              <a:ext uri="{FF2B5EF4-FFF2-40B4-BE49-F238E27FC236}">
                <a16:creationId xmlns:a16="http://schemas.microsoft.com/office/drawing/2014/main" id="{6FB0BD0B-A8EF-E242-96F6-7ADC333181A8}"/>
              </a:ext>
            </a:extLst>
          </p:cNvPr>
          <p:cNvGrpSpPr/>
          <p:nvPr/>
        </p:nvGrpSpPr>
        <p:grpSpPr>
          <a:xfrm>
            <a:off x="7221486" y="3679304"/>
            <a:ext cx="370703" cy="379885"/>
            <a:chOff x="6376086" y="1569310"/>
            <a:chExt cx="370703" cy="379885"/>
          </a:xfrm>
        </p:grpSpPr>
        <p:sp>
          <p:nvSpPr>
            <p:cNvPr id="91" name="Rectangle 90">
              <a:extLst>
                <a:ext uri="{FF2B5EF4-FFF2-40B4-BE49-F238E27FC236}">
                  <a16:creationId xmlns:a16="http://schemas.microsoft.com/office/drawing/2014/main" id="{1E9280D4-C77B-5D47-A53E-A0AB01FB3ADE}"/>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6B1B29F-2782-6A43-93AA-D0F1937CE066}"/>
                </a:ext>
              </a:extLst>
            </p:cNvPr>
            <p:cNvSpPr txBox="1"/>
            <p:nvPr/>
          </p:nvSpPr>
          <p:spPr>
            <a:xfrm>
              <a:off x="6425513" y="1579863"/>
              <a:ext cx="222421" cy="369332"/>
            </a:xfrm>
            <a:prstGeom prst="rect">
              <a:avLst/>
            </a:prstGeom>
            <a:noFill/>
          </p:spPr>
          <p:txBody>
            <a:bodyPr wrap="square" rtlCol="0">
              <a:spAutoFit/>
            </a:bodyPr>
            <a:lstStyle/>
            <a:p>
              <a:r>
                <a:rPr lang="en-US" dirty="0"/>
                <a:t>3</a:t>
              </a:r>
            </a:p>
          </p:txBody>
        </p:sp>
      </p:grpSp>
      <p:grpSp>
        <p:nvGrpSpPr>
          <p:cNvPr id="93" name="Group 92">
            <a:extLst>
              <a:ext uri="{FF2B5EF4-FFF2-40B4-BE49-F238E27FC236}">
                <a16:creationId xmlns:a16="http://schemas.microsoft.com/office/drawing/2014/main" id="{E9BAF4B0-A6A9-6041-8829-FA31495F9355}"/>
              </a:ext>
            </a:extLst>
          </p:cNvPr>
          <p:cNvGrpSpPr/>
          <p:nvPr/>
        </p:nvGrpSpPr>
        <p:grpSpPr>
          <a:xfrm>
            <a:off x="7608663" y="3680354"/>
            <a:ext cx="370703" cy="379885"/>
            <a:chOff x="6376086" y="1569310"/>
            <a:chExt cx="370703" cy="379885"/>
          </a:xfrm>
        </p:grpSpPr>
        <p:sp>
          <p:nvSpPr>
            <p:cNvPr id="94" name="Rectangle 93">
              <a:extLst>
                <a:ext uri="{FF2B5EF4-FFF2-40B4-BE49-F238E27FC236}">
                  <a16:creationId xmlns:a16="http://schemas.microsoft.com/office/drawing/2014/main" id="{C208C316-89DC-B344-B234-29E215889350}"/>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3CF5658C-367C-544A-8AB0-F22362D41D10}"/>
                </a:ext>
              </a:extLst>
            </p:cNvPr>
            <p:cNvSpPr txBox="1"/>
            <p:nvPr/>
          </p:nvSpPr>
          <p:spPr>
            <a:xfrm>
              <a:off x="6425513" y="1579863"/>
              <a:ext cx="222421" cy="369332"/>
            </a:xfrm>
            <a:prstGeom prst="rect">
              <a:avLst/>
            </a:prstGeom>
            <a:noFill/>
          </p:spPr>
          <p:txBody>
            <a:bodyPr wrap="square" rtlCol="0">
              <a:spAutoFit/>
            </a:bodyPr>
            <a:lstStyle/>
            <a:p>
              <a:r>
                <a:rPr lang="en-US" dirty="0"/>
                <a:t>4</a:t>
              </a:r>
            </a:p>
          </p:txBody>
        </p:sp>
      </p:grpSp>
      <p:grpSp>
        <p:nvGrpSpPr>
          <p:cNvPr id="96" name="Group 95">
            <a:extLst>
              <a:ext uri="{FF2B5EF4-FFF2-40B4-BE49-F238E27FC236}">
                <a16:creationId xmlns:a16="http://schemas.microsoft.com/office/drawing/2014/main" id="{6F2AD172-DE16-474A-AEDD-FD16AC6C33E6}"/>
              </a:ext>
            </a:extLst>
          </p:cNvPr>
          <p:cNvGrpSpPr/>
          <p:nvPr/>
        </p:nvGrpSpPr>
        <p:grpSpPr>
          <a:xfrm>
            <a:off x="8008196" y="3684618"/>
            <a:ext cx="370703" cy="369332"/>
            <a:chOff x="6376086" y="1567506"/>
            <a:chExt cx="370703" cy="369332"/>
          </a:xfrm>
        </p:grpSpPr>
        <p:sp>
          <p:nvSpPr>
            <p:cNvPr id="97" name="Rectangle 96">
              <a:extLst>
                <a:ext uri="{FF2B5EF4-FFF2-40B4-BE49-F238E27FC236}">
                  <a16:creationId xmlns:a16="http://schemas.microsoft.com/office/drawing/2014/main" id="{7D7A0D75-0BE8-4F41-9133-F7FD2651863C}"/>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E1BEF909-7DCA-6F49-8BF6-813FAE22E0FB}"/>
                </a:ext>
              </a:extLst>
            </p:cNvPr>
            <p:cNvSpPr txBox="1"/>
            <p:nvPr/>
          </p:nvSpPr>
          <p:spPr>
            <a:xfrm>
              <a:off x="6425513" y="1567506"/>
              <a:ext cx="222421" cy="369332"/>
            </a:xfrm>
            <a:prstGeom prst="rect">
              <a:avLst/>
            </a:prstGeom>
            <a:noFill/>
          </p:spPr>
          <p:txBody>
            <a:bodyPr wrap="square" rtlCol="0">
              <a:spAutoFit/>
            </a:bodyPr>
            <a:lstStyle/>
            <a:p>
              <a:r>
                <a:rPr lang="en-US" dirty="0"/>
                <a:t>5</a:t>
              </a:r>
            </a:p>
          </p:txBody>
        </p:sp>
      </p:grpSp>
      <p:grpSp>
        <p:nvGrpSpPr>
          <p:cNvPr id="99" name="Group 98">
            <a:extLst>
              <a:ext uri="{FF2B5EF4-FFF2-40B4-BE49-F238E27FC236}">
                <a16:creationId xmlns:a16="http://schemas.microsoft.com/office/drawing/2014/main" id="{5FBE7BCA-CF77-9444-8F8E-59FBA363E3F9}"/>
              </a:ext>
            </a:extLst>
          </p:cNvPr>
          <p:cNvGrpSpPr/>
          <p:nvPr/>
        </p:nvGrpSpPr>
        <p:grpSpPr>
          <a:xfrm>
            <a:off x="8408764" y="3681102"/>
            <a:ext cx="370703" cy="379885"/>
            <a:chOff x="6376086" y="1569310"/>
            <a:chExt cx="370703" cy="379885"/>
          </a:xfrm>
        </p:grpSpPr>
        <p:sp>
          <p:nvSpPr>
            <p:cNvPr id="100" name="Rectangle 99">
              <a:extLst>
                <a:ext uri="{FF2B5EF4-FFF2-40B4-BE49-F238E27FC236}">
                  <a16:creationId xmlns:a16="http://schemas.microsoft.com/office/drawing/2014/main" id="{A7C96AF7-3525-5744-9612-DDA156D72AC5}"/>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11456776-C140-CB4A-8283-F0ADF1E668AF}"/>
                </a:ext>
              </a:extLst>
            </p:cNvPr>
            <p:cNvSpPr txBox="1"/>
            <p:nvPr/>
          </p:nvSpPr>
          <p:spPr>
            <a:xfrm>
              <a:off x="6425513" y="1579863"/>
              <a:ext cx="222421" cy="369332"/>
            </a:xfrm>
            <a:prstGeom prst="rect">
              <a:avLst/>
            </a:prstGeom>
            <a:noFill/>
          </p:spPr>
          <p:txBody>
            <a:bodyPr wrap="square" rtlCol="0">
              <a:spAutoFit/>
            </a:bodyPr>
            <a:lstStyle/>
            <a:p>
              <a:r>
                <a:rPr lang="en-US" dirty="0"/>
                <a:t>6</a:t>
              </a:r>
            </a:p>
          </p:txBody>
        </p:sp>
      </p:grpSp>
      <p:grpSp>
        <p:nvGrpSpPr>
          <p:cNvPr id="102" name="Group 101">
            <a:extLst>
              <a:ext uri="{FF2B5EF4-FFF2-40B4-BE49-F238E27FC236}">
                <a16:creationId xmlns:a16="http://schemas.microsoft.com/office/drawing/2014/main" id="{6BACD571-7304-E849-B4BF-382BB3DC1985}"/>
              </a:ext>
            </a:extLst>
          </p:cNvPr>
          <p:cNvGrpSpPr/>
          <p:nvPr/>
        </p:nvGrpSpPr>
        <p:grpSpPr>
          <a:xfrm>
            <a:off x="8801089" y="3681102"/>
            <a:ext cx="370703" cy="379885"/>
            <a:chOff x="6376086" y="1569310"/>
            <a:chExt cx="370703" cy="379885"/>
          </a:xfrm>
        </p:grpSpPr>
        <p:sp>
          <p:nvSpPr>
            <p:cNvPr id="103" name="Rectangle 102">
              <a:extLst>
                <a:ext uri="{FF2B5EF4-FFF2-40B4-BE49-F238E27FC236}">
                  <a16:creationId xmlns:a16="http://schemas.microsoft.com/office/drawing/2014/main" id="{69A9FC8C-6FCD-EF40-B423-7C1F3672161F}"/>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FCABAC6C-EC44-E947-AC3F-6A61118143DE}"/>
                </a:ext>
              </a:extLst>
            </p:cNvPr>
            <p:cNvSpPr txBox="1"/>
            <p:nvPr/>
          </p:nvSpPr>
          <p:spPr>
            <a:xfrm>
              <a:off x="6425513" y="1579863"/>
              <a:ext cx="222421" cy="369332"/>
            </a:xfrm>
            <a:prstGeom prst="rect">
              <a:avLst/>
            </a:prstGeom>
            <a:noFill/>
          </p:spPr>
          <p:txBody>
            <a:bodyPr wrap="square" rtlCol="0">
              <a:spAutoFit/>
            </a:bodyPr>
            <a:lstStyle/>
            <a:p>
              <a:r>
                <a:rPr lang="en-US" dirty="0"/>
                <a:t>7</a:t>
              </a:r>
            </a:p>
          </p:txBody>
        </p:sp>
      </p:grpSp>
      <p:grpSp>
        <p:nvGrpSpPr>
          <p:cNvPr id="105" name="Group 104">
            <a:extLst>
              <a:ext uri="{FF2B5EF4-FFF2-40B4-BE49-F238E27FC236}">
                <a16:creationId xmlns:a16="http://schemas.microsoft.com/office/drawing/2014/main" id="{7AC96BCE-A780-2845-9ACF-571ED0E7D0C0}"/>
              </a:ext>
            </a:extLst>
          </p:cNvPr>
          <p:cNvGrpSpPr/>
          <p:nvPr/>
        </p:nvGrpSpPr>
        <p:grpSpPr>
          <a:xfrm>
            <a:off x="9196505" y="3685455"/>
            <a:ext cx="370703" cy="369332"/>
            <a:chOff x="6376086" y="1567506"/>
            <a:chExt cx="370703" cy="369332"/>
          </a:xfrm>
        </p:grpSpPr>
        <p:sp>
          <p:nvSpPr>
            <p:cNvPr id="106" name="Rectangle 105">
              <a:extLst>
                <a:ext uri="{FF2B5EF4-FFF2-40B4-BE49-F238E27FC236}">
                  <a16:creationId xmlns:a16="http://schemas.microsoft.com/office/drawing/2014/main" id="{37B0493B-A165-DB41-AD58-974DF7F70C69}"/>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E2AC5DAC-CFC1-3549-8027-64585EFAE55A}"/>
                </a:ext>
              </a:extLst>
            </p:cNvPr>
            <p:cNvSpPr txBox="1"/>
            <p:nvPr/>
          </p:nvSpPr>
          <p:spPr>
            <a:xfrm>
              <a:off x="6425513" y="1567506"/>
              <a:ext cx="222421" cy="369332"/>
            </a:xfrm>
            <a:prstGeom prst="rect">
              <a:avLst/>
            </a:prstGeom>
            <a:noFill/>
          </p:spPr>
          <p:txBody>
            <a:bodyPr wrap="square" rtlCol="0">
              <a:spAutoFit/>
            </a:bodyPr>
            <a:lstStyle/>
            <a:p>
              <a:r>
                <a:rPr lang="en-US" dirty="0"/>
                <a:t>8</a:t>
              </a:r>
            </a:p>
          </p:txBody>
        </p:sp>
      </p:grpSp>
      <p:grpSp>
        <p:nvGrpSpPr>
          <p:cNvPr id="108" name="Group 107">
            <a:extLst>
              <a:ext uri="{FF2B5EF4-FFF2-40B4-BE49-F238E27FC236}">
                <a16:creationId xmlns:a16="http://schemas.microsoft.com/office/drawing/2014/main" id="{1BDF419E-94FE-774D-9F46-6CF912EBEE9D}"/>
              </a:ext>
            </a:extLst>
          </p:cNvPr>
          <p:cNvGrpSpPr/>
          <p:nvPr/>
        </p:nvGrpSpPr>
        <p:grpSpPr>
          <a:xfrm>
            <a:off x="9588832" y="3679304"/>
            <a:ext cx="370703" cy="379885"/>
            <a:chOff x="6376086" y="1569310"/>
            <a:chExt cx="370703" cy="379885"/>
          </a:xfrm>
        </p:grpSpPr>
        <p:sp>
          <p:nvSpPr>
            <p:cNvPr id="109" name="Rectangle 108">
              <a:extLst>
                <a:ext uri="{FF2B5EF4-FFF2-40B4-BE49-F238E27FC236}">
                  <a16:creationId xmlns:a16="http://schemas.microsoft.com/office/drawing/2014/main" id="{35A099A1-FC87-B74C-9947-E7E5AF86BBD7}"/>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71D3AB13-430F-DA48-8FB1-7A09D297B763}"/>
                </a:ext>
              </a:extLst>
            </p:cNvPr>
            <p:cNvSpPr txBox="1"/>
            <p:nvPr/>
          </p:nvSpPr>
          <p:spPr>
            <a:xfrm>
              <a:off x="6425513" y="1579863"/>
              <a:ext cx="222421" cy="369332"/>
            </a:xfrm>
            <a:prstGeom prst="rect">
              <a:avLst/>
            </a:prstGeom>
            <a:noFill/>
          </p:spPr>
          <p:txBody>
            <a:bodyPr wrap="square" rtlCol="0">
              <a:spAutoFit/>
            </a:bodyPr>
            <a:lstStyle/>
            <a:p>
              <a:r>
                <a:rPr lang="en-US" dirty="0"/>
                <a:t>9</a:t>
              </a:r>
            </a:p>
          </p:txBody>
        </p:sp>
      </p:grpSp>
      <p:grpSp>
        <p:nvGrpSpPr>
          <p:cNvPr id="111" name="Group 110">
            <a:extLst>
              <a:ext uri="{FF2B5EF4-FFF2-40B4-BE49-F238E27FC236}">
                <a16:creationId xmlns:a16="http://schemas.microsoft.com/office/drawing/2014/main" id="{4EC74366-47CC-B848-A014-8B057EC0F1C2}"/>
              </a:ext>
            </a:extLst>
          </p:cNvPr>
          <p:cNvGrpSpPr/>
          <p:nvPr/>
        </p:nvGrpSpPr>
        <p:grpSpPr>
          <a:xfrm>
            <a:off x="9963650" y="3679304"/>
            <a:ext cx="422188" cy="379885"/>
            <a:chOff x="6358580" y="1569310"/>
            <a:chExt cx="422188" cy="379885"/>
          </a:xfrm>
        </p:grpSpPr>
        <p:sp>
          <p:nvSpPr>
            <p:cNvPr id="112" name="Rectangle 111">
              <a:extLst>
                <a:ext uri="{FF2B5EF4-FFF2-40B4-BE49-F238E27FC236}">
                  <a16:creationId xmlns:a16="http://schemas.microsoft.com/office/drawing/2014/main" id="{78EF03D2-43E9-B74F-93B8-06C642EE22F1}"/>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1F6C1214-4408-9E4B-91B5-1A18DC01C46B}"/>
                </a:ext>
              </a:extLst>
            </p:cNvPr>
            <p:cNvSpPr txBox="1"/>
            <p:nvPr/>
          </p:nvSpPr>
          <p:spPr>
            <a:xfrm>
              <a:off x="6358580" y="1579863"/>
              <a:ext cx="422188" cy="369332"/>
            </a:xfrm>
            <a:prstGeom prst="rect">
              <a:avLst/>
            </a:prstGeom>
            <a:noFill/>
          </p:spPr>
          <p:txBody>
            <a:bodyPr wrap="square" rtlCol="0">
              <a:spAutoFit/>
            </a:bodyPr>
            <a:lstStyle/>
            <a:p>
              <a:r>
                <a:rPr lang="en-US" dirty="0"/>
                <a:t>10</a:t>
              </a:r>
            </a:p>
          </p:txBody>
        </p:sp>
      </p:grpSp>
      <p:grpSp>
        <p:nvGrpSpPr>
          <p:cNvPr id="114" name="Group 113">
            <a:extLst>
              <a:ext uri="{FF2B5EF4-FFF2-40B4-BE49-F238E27FC236}">
                <a16:creationId xmlns:a16="http://schemas.microsoft.com/office/drawing/2014/main" id="{B72BBDA2-21F8-CC4B-81F3-AFC24519C05E}"/>
              </a:ext>
            </a:extLst>
          </p:cNvPr>
          <p:cNvGrpSpPr/>
          <p:nvPr/>
        </p:nvGrpSpPr>
        <p:grpSpPr>
          <a:xfrm>
            <a:off x="10364217" y="3679304"/>
            <a:ext cx="465436" cy="379885"/>
            <a:chOff x="6368877" y="1569310"/>
            <a:chExt cx="465436" cy="379885"/>
          </a:xfrm>
        </p:grpSpPr>
        <p:sp>
          <p:nvSpPr>
            <p:cNvPr id="115" name="Rectangle 114">
              <a:extLst>
                <a:ext uri="{FF2B5EF4-FFF2-40B4-BE49-F238E27FC236}">
                  <a16:creationId xmlns:a16="http://schemas.microsoft.com/office/drawing/2014/main" id="{D5BB0C69-7C29-554B-AEEC-59BFC523A3EE}"/>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F4D2221-19D4-BA44-B49F-6CCE8AEFEC2E}"/>
                </a:ext>
              </a:extLst>
            </p:cNvPr>
            <p:cNvSpPr txBox="1"/>
            <p:nvPr/>
          </p:nvSpPr>
          <p:spPr>
            <a:xfrm>
              <a:off x="6368877" y="1579863"/>
              <a:ext cx="465436" cy="369332"/>
            </a:xfrm>
            <a:prstGeom prst="rect">
              <a:avLst/>
            </a:prstGeom>
            <a:noFill/>
          </p:spPr>
          <p:txBody>
            <a:bodyPr wrap="square" rtlCol="0">
              <a:spAutoFit/>
            </a:bodyPr>
            <a:lstStyle/>
            <a:p>
              <a:r>
                <a:rPr lang="en-US" dirty="0"/>
                <a:t>11</a:t>
              </a:r>
            </a:p>
          </p:txBody>
        </p:sp>
      </p:grpSp>
      <p:grpSp>
        <p:nvGrpSpPr>
          <p:cNvPr id="117" name="Group 116">
            <a:extLst>
              <a:ext uri="{FF2B5EF4-FFF2-40B4-BE49-F238E27FC236}">
                <a16:creationId xmlns:a16="http://schemas.microsoft.com/office/drawing/2014/main" id="{0ED6C4D8-5045-F046-958A-3B632FEA45A2}"/>
              </a:ext>
            </a:extLst>
          </p:cNvPr>
          <p:cNvGrpSpPr/>
          <p:nvPr/>
        </p:nvGrpSpPr>
        <p:grpSpPr>
          <a:xfrm>
            <a:off x="7007304" y="4630296"/>
            <a:ext cx="370703" cy="379885"/>
            <a:chOff x="6376086" y="1569310"/>
            <a:chExt cx="370703" cy="379885"/>
          </a:xfrm>
        </p:grpSpPr>
        <p:sp>
          <p:nvSpPr>
            <p:cNvPr id="118" name="Rectangle 117">
              <a:extLst>
                <a:ext uri="{FF2B5EF4-FFF2-40B4-BE49-F238E27FC236}">
                  <a16:creationId xmlns:a16="http://schemas.microsoft.com/office/drawing/2014/main" id="{76EC5E22-35CD-6440-B840-EBEFA366CA6F}"/>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C2663431-7AD1-4E43-A112-F27C04F7A3FF}"/>
                </a:ext>
              </a:extLst>
            </p:cNvPr>
            <p:cNvSpPr txBox="1"/>
            <p:nvPr/>
          </p:nvSpPr>
          <p:spPr>
            <a:xfrm>
              <a:off x="6425513" y="1579863"/>
              <a:ext cx="222421" cy="369332"/>
            </a:xfrm>
            <a:prstGeom prst="rect">
              <a:avLst/>
            </a:prstGeom>
            <a:noFill/>
          </p:spPr>
          <p:txBody>
            <a:bodyPr wrap="square" rtlCol="0">
              <a:spAutoFit/>
            </a:bodyPr>
            <a:lstStyle/>
            <a:p>
              <a:r>
                <a:rPr lang="en-US" dirty="0"/>
                <a:t>1</a:t>
              </a:r>
            </a:p>
          </p:txBody>
        </p:sp>
      </p:grpSp>
      <p:grpSp>
        <p:nvGrpSpPr>
          <p:cNvPr id="120" name="Group 119">
            <a:extLst>
              <a:ext uri="{FF2B5EF4-FFF2-40B4-BE49-F238E27FC236}">
                <a16:creationId xmlns:a16="http://schemas.microsoft.com/office/drawing/2014/main" id="{72C7257F-A797-7743-8C88-18E5FA3F84C0}"/>
              </a:ext>
            </a:extLst>
          </p:cNvPr>
          <p:cNvGrpSpPr/>
          <p:nvPr/>
        </p:nvGrpSpPr>
        <p:grpSpPr>
          <a:xfrm>
            <a:off x="7394481" y="4634698"/>
            <a:ext cx="370703" cy="379885"/>
            <a:chOff x="6376086" y="1569310"/>
            <a:chExt cx="370703" cy="379885"/>
          </a:xfrm>
        </p:grpSpPr>
        <p:sp>
          <p:nvSpPr>
            <p:cNvPr id="121" name="Rectangle 120">
              <a:extLst>
                <a:ext uri="{FF2B5EF4-FFF2-40B4-BE49-F238E27FC236}">
                  <a16:creationId xmlns:a16="http://schemas.microsoft.com/office/drawing/2014/main" id="{6F82F747-0B35-1344-BC82-5C30FC340E54}"/>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7BDBD0F2-0F31-384B-A7C5-0B0CFEA616EC}"/>
                </a:ext>
              </a:extLst>
            </p:cNvPr>
            <p:cNvSpPr txBox="1"/>
            <p:nvPr/>
          </p:nvSpPr>
          <p:spPr>
            <a:xfrm>
              <a:off x="6425513" y="1579863"/>
              <a:ext cx="222421" cy="369332"/>
            </a:xfrm>
            <a:prstGeom prst="rect">
              <a:avLst/>
            </a:prstGeom>
            <a:noFill/>
          </p:spPr>
          <p:txBody>
            <a:bodyPr wrap="square" rtlCol="0">
              <a:spAutoFit/>
            </a:bodyPr>
            <a:lstStyle/>
            <a:p>
              <a:r>
                <a:rPr lang="en-US" dirty="0"/>
                <a:t>3</a:t>
              </a:r>
            </a:p>
          </p:txBody>
        </p:sp>
      </p:grpSp>
      <p:grpSp>
        <p:nvGrpSpPr>
          <p:cNvPr id="123" name="Group 122">
            <a:extLst>
              <a:ext uri="{FF2B5EF4-FFF2-40B4-BE49-F238E27FC236}">
                <a16:creationId xmlns:a16="http://schemas.microsoft.com/office/drawing/2014/main" id="{59891851-AF8A-D24F-B641-042D505C080E}"/>
              </a:ext>
            </a:extLst>
          </p:cNvPr>
          <p:cNvGrpSpPr/>
          <p:nvPr/>
        </p:nvGrpSpPr>
        <p:grpSpPr>
          <a:xfrm>
            <a:off x="7781658" y="4635748"/>
            <a:ext cx="370703" cy="379885"/>
            <a:chOff x="6376086" y="1569310"/>
            <a:chExt cx="370703" cy="379885"/>
          </a:xfrm>
        </p:grpSpPr>
        <p:sp>
          <p:nvSpPr>
            <p:cNvPr id="124" name="Rectangle 123">
              <a:extLst>
                <a:ext uri="{FF2B5EF4-FFF2-40B4-BE49-F238E27FC236}">
                  <a16:creationId xmlns:a16="http://schemas.microsoft.com/office/drawing/2014/main" id="{4A968454-B5D2-B84C-90E7-7A9645E0656A}"/>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58F4DDA1-B76D-CA45-9193-D7CB4379F0B4}"/>
                </a:ext>
              </a:extLst>
            </p:cNvPr>
            <p:cNvSpPr txBox="1"/>
            <p:nvPr/>
          </p:nvSpPr>
          <p:spPr>
            <a:xfrm>
              <a:off x="6425513" y="1579863"/>
              <a:ext cx="222421" cy="369332"/>
            </a:xfrm>
            <a:prstGeom prst="rect">
              <a:avLst/>
            </a:prstGeom>
            <a:noFill/>
          </p:spPr>
          <p:txBody>
            <a:bodyPr wrap="square" rtlCol="0">
              <a:spAutoFit/>
            </a:bodyPr>
            <a:lstStyle/>
            <a:p>
              <a:r>
                <a:rPr lang="en-US" dirty="0"/>
                <a:t>4</a:t>
              </a:r>
            </a:p>
          </p:txBody>
        </p:sp>
      </p:grpSp>
      <p:grpSp>
        <p:nvGrpSpPr>
          <p:cNvPr id="126" name="Group 125">
            <a:extLst>
              <a:ext uri="{FF2B5EF4-FFF2-40B4-BE49-F238E27FC236}">
                <a16:creationId xmlns:a16="http://schemas.microsoft.com/office/drawing/2014/main" id="{8FEEE3D5-22B0-2943-87D5-0E595E8655A2}"/>
              </a:ext>
            </a:extLst>
          </p:cNvPr>
          <p:cNvGrpSpPr/>
          <p:nvPr/>
        </p:nvGrpSpPr>
        <p:grpSpPr>
          <a:xfrm>
            <a:off x="8186341" y="4636496"/>
            <a:ext cx="370703" cy="379885"/>
            <a:chOff x="6376086" y="1569310"/>
            <a:chExt cx="370703" cy="379885"/>
          </a:xfrm>
        </p:grpSpPr>
        <p:sp>
          <p:nvSpPr>
            <p:cNvPr id="127" name="Rectangle 126">
              <a:extLst>
                <a:ext uri="{FF2B5EF4-FFF2-40B4-BE49-F238E27FC236}">
                  <a16:creationId xmlns:a16="http://schemas.microsoft.com/office/drawing/2014/main" id="{B80A66E7-E8BB-9E4F-87B0-E6E44DCA888F}"/>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1E91863E-39A5-F547-A63C-4E2543427453}"/>
                </a:ext>
              </a:extLst>
            </p:cNvPr>
            <p:cNvSpPr txBox="1"/>
            <p:nvPr/>
          </p:nvSpPr>
          <p:spPr>
            <a:xfrm>
              <a:off x="6425513" y="1579863"/>
              <a:ext cx="222421" cy="369332"/>
            </a:xfrm>
            <a:prstGeom prst="rect">
              <a:avLst/>
            </a:prstGeom>
            <a:noFill/>
          </p:spPr>
          <p:txBody>
            <a:bodyPr wrap="square" rtlCol="0">
              <a:spAutoFit/>
            </a:bodyPr>
            <a:lstStyle/>
            <a:p>
              <a:r>
                <a:rPr lang="en-US" dirty="0"/>
                <a:t>5</a:t>
              </a:r>
            </a:p>
          </p:txBody>
        </p:sp>
      </p:grpSp>
      <p:grpSp>
        <p:nvGrpSpPr>
          <p:cNvPr id="129" name="Group 128">
            <a:extLst>
              <a:ext uri="{FF2B5EF4-FFF2-40B4-BE49-F238E27FC236}">
                <a16:creationId xmlns:a16="http://schemas.microsoft.com/office/drawing/2014/main" id="{0D173B2A-7DEC-4740-8C8F-9FFF17DEB403}"/>
              </a:ext>
            </a:extLst>
          </p:cNvPr>
          <p:cNvGrpSpPr/>
          <p:nvPr/>
        </p:nvGrpSpPr>
        <p:grpSpPr>
          <a:xfrm>
            <a:off x="8591023" y="4636496"/>
            <a:ext cx="370703" cy="379885"/>
            <a:chOff x="6376086" y="1569310"/>
            <a:chExt cx="370703" cy="379885"/>
          </a:xfrm>
        </p:grpSpPr>
        <p:sp>
          <p:nvSpPr>
            <p:cNvPr id="130" name="Rectangle 129">
              <a:extLst>
                <a:ext uri="{FF2B5EF4-FFF2-40B4-BE49-F238E27FC236}">
                  <a16:creationId xmlns:a16="http://schemas.microsoft.com/office/drawing/2014/main" id="{FC2E12FC-602E-334A-A462-598623CD1548}"/>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91F79F8A-A42B-9840-AE55-9FDAC03A3B21}"/>
                </a:ext>
              </a:extLst>
            </p:cNvPr>
            <p:cNvSpPr txBox="1"/>
            <p:nvPr/>
          </p:nvSpPr>
          <p:spPr>
            <a:xfrm>
              <a:off x="6425513" y="1579863"/>
              <a:ext cx="222421" cy="369332"/>
            </a:xfrm>
            <a:prstGeom prst="rect">
              <a:avLst/>
            </a:prstGeom>
            <a:noFill/>
          </p:spPr>
          <p:txBody>
            <a:bodyPr wrap="square" rtlCol="0">
              <a:spAutoFit/>
            </a:bodyPr>
            <a:lstStyle/>
            <a:p>
              <a:r>
                <a:rPr lang="en-US" dirty="0"/>
                <a:t>7</a:t>
              </a:r>
            </a:p>
          </p:txBody>
        </p:sp>
      </p:grpSp>
      <p:grpSp>
        <p:nvGrpSpPr>
          <p:cNvPr id="132" name="Group 131">
            <a:extLst>
              <a:ext uri="{FF2B5EF4-FFF2-40B4-BE49-F238E27FC236}">
                <a16:creationId xmlns:a16="http://schemas.microsoft.com/office/drawing/2014/main" id="{4DFA916F-EC77-0743-BBFE-545ED5546A4E}"/>
              </a:ext>
            </a:extLst>
          </p:cNvPr>
          <p:cNvGrpSpPr/>
          <p:nvPr/>
        </p:nvGrpSpPr>
        <p:grpSpPr>
          <a:xfrm>
            <a:off x="8986439" y="4630296"/>
            <a:ext cx="370703" cy="392242"/>
            <a:chOff x="6376086" y="1569310"/>
            <a:chExt cx="370703" cy="392242"/>
          </a:xfrm>
        </p:grpSpPr>
        <p:sp>
          <p:nvSpPr>
            <p:cNvPr id="133" name="Rectangle 132">
              <a:extLst>
                <a:ext uri="{FF2B5EF4-FFF2-40B4-BE49-F238E27FC236}">
                  <a16:creationId xmlns:a16="http://schemas.microsoft.com/office/drawing/2014/main" id="{85C766C3-198C-054F-A43F-99668BB3C522}"/>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C390359-CA1B-6145-B645-D08F2DAA1C76}"/>
                </a:ext>
              </a:extLst>
            </p:cNvPr>
            <p:cNvSpPr txBox="1"/>
            <p:nvPr/>
          </p:nvSpPr>
          <p:spPr>
            <a:xfrm>
              <a:off x="6425513" y="1592220"/>
              <a:ext cx="222421" cy="369332"/>
            </a:xfrm>
            <a:prstGeom prst="rect">
              <a:avLst/>
            </a:prstGeom>
            <a:noFill/>
          </p:spPr>
          <p:txBody>
            <a:bodyPr wrap="square" rtlCol="0">
              <a:spAutoFit/>
            </a:bodyPr>
            <a:lstStyle/>
            <a:p>
              <a:r>
                <a:rPr lang="en-US" dirty="0"/>
                <a:t>8</a:t>
              </a:r>
            </a:p>
          </p:txBody>
        </p:sp>
      </p:grpSp>
      <p:grpSp>
        <p:nvGrpSpPr>
          <p:cNvPr id="135" name="Group 134">
            <a:extLst>
              <a:ext uri="{FF2B5EF4-FFF2-40B4-BE49-F238E27FC236}">
                <a16:creationId xmlns:a16="http://schemas.microsoft.com/office/drawing/2014/main" id="{38FC74B0-AF57-224F-9DCB-B2E7AF04E6E3}"/>
              </a:ext>
            </a:extLst>
          </p:cNvPr>
          <p:cNvGrpSpPr/>
          <p:nvPr/>
        </p:nvGrpSpPr>
        <p:grpSpPr>
          <a:xfrm>
            <a:off x="9378766" y="4634698"/>
            <a:ext cx="370703" cy="379885"/>
            <a:chOff x="6376086" y="1569310"/>
            <a:chExt cx="370703" cy="379885"/>
          </a:xfrm>
        </p:grpSpPr>
        <p:sp>
          <p:nvSpPr>
            <p:cNvPr id="136" name="Rectangle 135">
              <a:extLst>
                <a:ext uri="{FF2B5EF4-FFF2-40B4-BE49-F238E27FC236}">
                  <a16:creationId xmlns:a16="http://schemas.microsoft.com/office/drawing/2014/main" id="{90DB68CC-15D8-714C-81EE-D491C2701BA1}"/>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2F769BC4-98DA-E442-ABAA-34D6F370D969}"/>
                </a:ext>
              </a:extLst>
            </p:cNvPr>
            <p:cNvSpPr txBox="1"/>
            <p:nvPr/>
          </p:nvSpPr>
          <p:spPr>
            <a:xfrm>
              <a:off x="6425513" y="1579863"/>
              <a:ext cx="222421" cy="369332"/>
            </a:xfrm>
            <a:prstGeom prst="rect">
              <a:avLst/>
            </a:prstGeom>
            <a:noFill/>
          </p:spPr>
          <p:txBody>
            <a:bodyPr wrap="square" rtlCol="0">
              <a:spAutoFit/>
            </a:bodyPr>
            <a:lstStyle/>
            <a:p>
              <a:r>
                <a:rPr lang="en-US" dirty="0"/>
                <a:t>9</a:t>
              </a:r>
            </a:p>
          </p:txBody>
        </p:sp>
      </p:grpSp>
      <p:grpSp>
        <p:nvGrpSpPr>
          <p:cNvPr id="138" name="Group 137">
            <a:extLst>
              <a:ext uri="{FF2B5EF4-FFF2-40B4-BE49-F238E27FC236}">
                <a16:creationId xmlns:a16="http://schemas.microsoft.com/office/drawing/2014/main" id="{50871B0E-7CA6-0344-95AC-012935AF1DFC}"/>
              </a:ext>
            </a:extLst>
          </p:cNvPr>
          <p:cNvGrpSpPr/>
          <p:nvPr/>
        </p:nvGrpSpPr>
        <p:grpSpPr>
          <a:xfrm>
            <a:off x="9753584" y="4634698"/>
            <a:ext cx="422188" cy="379885"/>
            <a:chOff x="6358580" y="1569310"/>
            <a:chExt cx="422188" cy="379885"/>
          </a:xfrm>
        </p:grpSpPr>
        <p:sp>
          <p:nvSpPr>
            <p:cNvPr id="139" name="Rectangle 138">
              <a:extLst>
                <a:ext uri="{FF2B5EF4-FFF2-40B4-BE49-F238E27FC236}">
                  <a16:creationId xmlns:a16="http://schemas.microsoft.com/office/drawing/2014/main" id="{C7B6CA60-5B98-2D45-84D5-B9907DADB895}"/>
                </a:ext>
              </a:extLst>
            </p:cNvPr>
            <p:cNvSpPr/>
            <p:nvPr/>
          </p:nvSpPr>
          <p:spPr>
            <a:xfrm>
              <a:off x="6376086" y="1569310"/>
              <a:ext cx="370703" cy="3428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637A5001-2642-5F40-AF99-D5A6DC5C28F0}"/>
                </a:ext>
              </a:extLst>
            </p:cNvPr>
            <p:cNvSpPr txBox="1"/>
            <p:nvPr/>
          </p:nvSpPr>
          <p:spPr>
            <a:xfrm>
              <a:off x="6358580" y="1579863"/>
              <a:ext cx="422188" cy="369332"/>
            </a:xfrm>
            <a:prstGeom prst="rect">
              <a:avLst/>
            </a:prstGeom>
            <a:noFill/>
          </p:spPr>
          <p:txBody>
            <a:bodyPr wrap="square" rtlCol="0">
              <a:spAutoFit/>
            </a:bodyPr>
            <a:lstStyle/>
            <a:p>
              <a:r>
                <a:rPr lang="en-US" dirty="0"/>
                <a:t>11</a:t>
              </a:r>
            </a:p>
          </p:txBody>
        </p:sp>
      </p:grpSp>
      <p:cxnSp>
        <p:nvCxnSpPr>
          <p:cNvPr id="141" name="Curved Connector 140">
            <a:extLst>
              <a:ext uri="{FF2B5EF4-FFF2-40B4-BE49-F238E27FC236}">
                <a16:creationId xmlns:a16="http://schemas.microsoft.com/office/drawing/2014/main" id="{99A2121F-467F-EE42-A1B2-B22222F3FF5C}"/>
              </a:ext>
            </a:extLst>
          </p:cNvPr>
          <p:cNvCxnSpPr>
            <a:cxnSpLocks/>
            <a:stCxn id="86" idx="2"/>
            <a:endCxn id="119" idx="0"/>
          </p:cNvCxnSpPr>
          <p:nvPr/>
        </p:nvCxnSpPr>
        <p:spPr>
          <a:xfrm rot="16200000" flipH="1">
            <a:off x="6579733" y="4052640"/>
            <a:ext cx="591530" cy="58488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141">
            <a:extLst>
              <a:ext uri="{FF2B5EF4-FFF2-40B4-BE49-F238E27FC236}">
                <a16:creationId xmlns:a16="http://schemas.microsoft.com/office/drawing/2014/main" id="{2806E1E3-E210-134C-B109-777AA1B8D0DF}"/>
              </a:ext>
            </a:extLst>
          </p:cNvPr>
          <p:cNvCxnSpPr>
            <a:cxnSpLocks/>
          </p:cNvCxnSpPr>
          <p:nvPr/>
        </p:nvCxnSpPr>
        <p:spPr>
          <a:xfrm rot="16200000" flipH="1">
            <a:off x="7195156" y="4247187"/>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DCC2777D-DE4D-2441-9CD8-579307B1F058}"/>
              </a:ext>
            </a:extLst>
          </p:cNvPr>
          <p:cNvCxnSpPr>
            <a:cxnSpLocks/>
          </p:cNvCxnSpPr>
          <p:nvPr/>
        </p:nvCxnSpPr>
        <p:spPr>
          <a:xfrm rot="16200000" flipH="1">
            <a:off x="7593659" y="4250141"/>
            <a:ext cx="586062" cy="18535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a:extLst>
              <a:ext uri="{FF2B5EF4-FFF2-40B4-BE49-F238E27FC236}">
                <a16:creationId xmlns:a16="http://schemas.microsoft.com/office/drawing/2014/main" id="{84C4D454-9AB1-BC4B-A69E-2E80EDA91187}"/>
              </a:ext>
            </a:extLst>
          </p:cNvPr>
          <p:cNvCxnSpPr>
            <a:cxnSpLocks/>
            <a:stCxn id="98" idx="2"/>
          </p:cNvCxnSpPr>
          <p:nvPr/>
        </p:nvCxnSpPr>
        <p:spPr>
          <a:xfrm rot="16200000" flipH="1">
            <a:off x="7967536" y="4255247"/>
            <a:ext cx="580742" cy="1781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a:extLst>
              <a:ext uri="{FF2B5EF4-FFF2-40B4-BE49-F238E27FC236}">
                <a16:creationId xmlns:a16="http://schemas.microsoft.com/office/drawing/2014/main" id="{FAC5DD04-3469-6B4A-8292-00A1B7D1F22B}"/>
              </a:ext>
            </a:extLst>
          </p:cNvPr>
          <p:cNvCxnSpPr>
            <a:cxnSpLocks/>
          </p:cNvCxnSpPr>
          <p:nvPr/>
        </p:nvCxnSpPr>
        <p:spPr>
          <a:xfrm rot="5400000">
            <a:off x="8571935" y="4242776"/>
            <a:ext cx="583939" cy="19564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a:extLst>
              <a:ext uri="{FF2B5EF4-FFF2-40B4-BE49-F238E27FC236}">
                <a16:creationId xmlns:a16="http://schemas.microsoft.com/office/drawing/2014/main" id="{AECCD9A4-3138-4E46-BC06-89F6C098B6C3}"/>
              </a:ext>
            </a:extLst>
          </p:cNvPr>
          <p:cNvCxnSpPr>
            <a:cxnSpLocks/>
            <a:stCxn id="107" idx="2"/>
          </p:cNvCxnSpPr>
          <p:nvPr/>
        </p:nvCxnSpPr>
        <p:spPr>
          <a:xfrm rot="5400000">
            <a:off x="8976702" y="4268412"/>
            <a:ext cx="594066" cy="16681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CD121C2A-87E0-C540-B70E-EE7041893766}"/>
              </a:ext>
            </a:extLst>
          </p:cNvPr>
          <p:cNvCxnSpPr>
            <a:cxnSpLocks/>
            <a:stCxn id="110" idx="2"/>
          </p:cNvCxnSpPr>
          <p:nvPr/>
        </p:nvCxnSpPr>
        <p:spPr>
          <a:xfrm rot="5400000">
            <a:off x="9372657" y="4264036"/>
            <a:ext cx="581661" cy="1719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D60C7736-68BA-2543-A244-481D196AA651}"/>
              </a:ext>
            </a:extLst>
          </p:cNvPr>
          <p:cNvCxnSpPr>
            <a:cxnSpLocks/>
          </p:cNvCxnSpPr>
          <p:nvPr/>
        </p:nvCxnSpPr>
        <p:spPr>
          <a:xfrm rot="5400000">
            <a:off x="9922664" y="4096089"/>
            <a:ext cx="579857" cy="49375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79E03B30-E448-C74C-8A95-0B37ED63EDB3}"/>
              </a:ext>
            </a:extLst>
          </p:cNvPr>
          <p:cNvSpPr txBox="1"/>
          <p:nvPr/>
        </p:nvSpPr>
        <p:spPr>
          <a:xfrm>
            <a:off x="10565027" y="2851445"/>
            <a:ext cx="1235676" cy="646331"/>
          </a:xfrm>
          <a:prstGeom prst="rect">
            <a:avLst/>
          </a:prstGeom>
          <a:noFill/>
        </p:spPr>
        <p:txBody>
          <a:bodyPr wrap="square" rtlCol="0">
            <a:spAutoFit/>
          </a:bodyPr>
          <a:lstStyle/>
          <a:p>
            <a:r>
              <a:rPr lang="en-US" dirty="0">
                <a:solidFill>
                  <a:schemeClr val="bg1"/>
                </a:solidFill>
              </a:rPr>
              <a:t>Quickest shards</a:t>
            </a:r>
          </a:p>
        </p:txBody>
      </p:sp>
      <p:cxnSp>
        <p:nvCxnSpPr>
          <p:cNvPr id="152" name="Straight Arrow Connector 151">
            <a:extLst>
              <a:ext uri="{FF2B5EF4-FFF2-40B4-BE49-F238E27FC236}">
                <a16:creationId xmlns:a16="http://schemas.microsoft.com/office/drawing/2014/main" id="{F2898991-B947-F04A-AA6F-A613FDFB57DF}"/>
              </a:ext>
            </a:extLst>
          </p:cNvPr>
          <p:cNvCxnSpPr>
            <a:stCxn id="150" idx="1"/>
            <a:endCxn id="66" idx="3"/>
          </p:cNvCxnSpPr>
          <p:nvPr/>
        </p:nvCxnSpPr>
        <p:spPr>
          <a:xfrm flipH="1" flipV="1">
            <a:off x="10129442" y="3051066"/>
            <a:ext cx="435585" cy="123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C0D78F8E-10B6-124E-8C78-E58D2DB8937A}"/>
              </a:ext>
            </a:extLst>
          </p:cNvPr>
          <p:cNvPicPr>
            <a:picLocks noChangeAspect="1"/>
          </p:cNvPicPr>
          <p:nvPr/>
        </p:nvPicPr>
        <p:blipFill>
          <a:blip r:embed="rId2"/>
          <a:stretch>
            <a:fillRect/>
          </a:stretch>
        </p:blipFill>
        <p:spPr>
          <a:xfrm>
            <a:off x="6817832" y="3614359"/>
            <a:ext cx="389808" cy="512783"/>
          </a:xfrm>
          <a:prstGeom prst="rect">
            <a:avLst/>
          </a:prstGeom>
        </p:spPr>
      </p:pic>
      <p:pic>
        <p:nvPicPr>
          <p:cNvPr id="158" name="Picture 157">
            <a:extLst>
              <a:ext uri="{FF2B5EF4-FFF2-40B4-BE49-F238E27FC236}">
                <a16:creationId xmlns:a16="http://schemas.microsoft.com/office/drawing/2014/main" id="{61215857-9EC7-4B46-9293-3B0EF767C56F}"/>
              </a:ext>
            </a:extLst>
          </p:cNvPr>
          <p:cNvPicPr>
            <a:picLocks noChangeAspect="1"/>
          </p:cNvPicPr>
          <p:nvPr/>
        </p:nvPicPr>
        <p:blipFill>
          <a:blip r:embed="rId2"/>
          <a:stretch>
            <a:fillRect/>
          </a:stretch>
        </p:blipFill>
        <p:spPr>
          <a:xfrm>
            <a:off x="9973371" y="3608260"/>
            <a:ext cx="389808" cy="512783"/>
          </a:xfrm>
          <a:prstGeom prst="rect">
            <a:avLst/>
          </a:prstGeom>
        </p:spPr>
      </p:pic>
      <p:pic>
        <p:nvPicPr>
          <p:cNvPr id="159" name="Picture 158">
            <a:extLst>
              <a:ext uri="{FF2B5EF4-FFF2-40B4-BE49-F238E27FC236}">
                <a16:creationId xmlns:a16="http://schemas.microsoft.com/office/drawing/2014/main" id="{F63E081E-2766-5F4E-A0D5-EA80AF5FDD9B}"/>
              </a:ext>
            </a:extLst>
          </p:cNvPr>
          <p:cNvPicPr>
            <a:picLocks noChangeAspect="1"/>
          </p:cNvPicPr>
          <p:nvPr/>
        </p:nvPicPr>
        <p:blipFill>
          <a:blip r:embed="rId2"/>
          <a:stretch>
            <a:fillRect/>
          </a:stretch>
        </p:blipFill>
        <p:spPr>
          <a:xfrm>
            <a:off x="8394906" y="3608261"/>
            <a:ext cx="389808" cy="512783"/>
          </a:xfrm>
          <a:prstGeom prst="rect">
            <a:avLst/>
          </a:prstGeom>
        </p:spPr>
      </p:pic>
      <p:sp>
        <p:nvSpPr>
          <p:cNvPr id="162" name="Rectangle 161">
            <a:extLst>
              <a:ext uri="{FF2B5EF4-FFF2-40B4-BE49-F238E27FC236}">
                <a16:creationId xmlns:a16="http://schemas.microsoft.com/office/drawing/2014/main" id="{A4B67A99-6DC5-FD4D-B334-C0CA98ED968C}"/>
              </a:ext>
            </a:extLst>
          </p:cNvPr>
          <p:cNvSpPr/>
          <p:nvPr/>
        </p:nvSpPr>
        <p:spPr>
          <a:xfrm>
            <a:off x="7007305" y="5385482"/>
            <a:ext cx="3132434" cy="33572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7EEB4F65-9F78-9042-8F37-8616D9F80A7C}"/>
              </a:ext>
            </a:extLst>
          </p:cNvPr>
          <p:cNvSpPr txBox="1"/>
          <p:nvPr/>
        </p:nvSpPr>
        <p:spPr>
          <a:xfrm>
            <a:off x="8189430" y="5385482"/>
            <a:ext cx="741414" cy="369332"/>
          </a:xfrm>
          <a:prstGeom prst="rect">
            <a:avLst/>
          </a:prstGeom>
          <a:noFill/>
        </p:spPr>
        <p:txBody>
          <a:bodyPr wrap="square" rtlCol="0">
            <a:spAutoFit/>
          </a:bodyPr>
          <a:lstStyle/>
          <a:p>
            <a:r>
              <a:rPr lang="en-US" dirty="0"/>
              <a:t>stripe</a:t>
            </a:r>
          </a:p>
        </p:txBody>
      </p:sp>
      <p:sp>
        <p:nvSpPr>
          <p:cNvPr id="8" name="Down Arrow 7">
            <a:extLst>
              <a:ext uri="{FF2B5EF4-FFF2-40B4-BE49-F238E27FC236}">
                <a16:creationId xmlns:a16="http://schemas.microsoft.com/office/drawing/2014/main" id="{DC335064-6FEC-5C42-B380-FF827510D382}"/>
              </a:ext>
            </a:extLst>
          </p:cNvPr>
          <p:cNvSpPr/>
          <p:nvPr/>
        </p:nvSpPr>
        <p:spPr>
          <a:xfrm>
            <a:off x="8498259" y="5022538"/>
            <a:ext cx="188444" cy="36294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F1F928F2-4FBB-0F47-A820-2656C31C1FC8}"/>
              </a:ext>
            </a:extLst>
          </p:cNvPr>
          <p:cNvGrpSpPr/>
          <p:nvPr/>
        </p:nvGrpSpPr>
        <p:grpSpPr>
          <a:xfrm>
            <a:off x="10366246" y="5141843"/>
            <a:ext cx="1441443" cy="821635"/>
            <a:chOff x="10565027" y="5512902"/>
            <a:chExt cx="1441443" cy="821635"/>
          </a:xfrm>
        </p:grpSpPr>
        <p:sp>
          <p:nvSpPr>
            <p:cNvPr id="4" name="Right Arrow 3">
              <a:extLst>
                <a:ext uri="{FF2B5EF4-FFF2-40B4-BE49-F238E27FC236}">
                  <a16:creationId xmlns:a16="http://schemas.microsoft.com/office/drawing/2014/main" id="{F528C914-A12E-C349-84C8-ACCE467841E4}"/>
                </a:ext>
              </a:extLst>
            </p:cNvPr>
            <p:cNvSpPr/>
            <p:nvPr/>
          </p:nvSpPr>
          <p:spPr>
            <a:xfrm>
              <a:off x="10565027" y="5512902"/>
              <a:ext cx="1441443" cy="82163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0A2FC32-9BF4-EF4C-B1DC-528E27749457}"/>
                </a:ext>
              </a:extLst>
            </p:cNvPr>
            <p:cNvSpPr txBox="1"/>
            <p:nvPr/>
          </p:nvSpPr>
          <p:spPr>
            <a:xfrm>
              <a:off x="10695799" y="5728310"/>
              <a:ext cx="1005871" cy="369332"/>
            </a:xfrm>
            <a:prstGeom prst="rect">
              <a:avLst/>
            </a:prstGeom>
            <a:noFill/>
          </p:spPr>
          <p:txBody>
            <a:bodyPr wrap="square" rtlCol="0">
              <a:spAutoFit/>
            </a:bodyPr>
            <a:lstStyle/>
            <a:p>
              <a:r>
                <a:rPr lang="en-US" dirty="0"/>
                <a:t>Gateway</a:t>
              </a:r>
            </a:p>
          </p:txBody>
        </p:sp>
      </p:grpSp>
    </p:spTree>
    <p:extLst>
      <p:ext uri="{BB962C8B-B14F-4D97-AF65-F5344CB8AC3E}">
        <p14:creationId xmlns:p14="http://schemas.microsoft.com/office/powerpoint/2010/main" val="15366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6B5902-61DC-5840-9AAD-51644279339C}"/>
              </a:ext>
            </a:extLst>
          </p:cNvPr>
          <p:cNvSpPr/>
          <p:nvPr/>
        </p:nvSpPr>
        <p:spPr>
          <a:xfrm>
            <a:off x="0" y="0"/>
            <a:ext cx="12192000" cy="13335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err="1">
                <a:solidFill>
                  <a:schemeClr val="bg1"/>
                </a:solidFill>
              </a:rPr>
              <a:t>XRootD</a:t>
            </a:r>
            <a:r>
              <a:rPr lang="en-US" dirty="0">
                <a:solidFill>
                  <a:schemeClr val="bg1"/>
                </a:solidFill>
              </a:rPr>
              <a:t> interactions with Echo</a:t>
            </a:r>
          </a:p>
        </p:txBody>
      </p:sp>
      <p:grpSp>
        <p:nvGrpSpPr>
          <p:cNvPr id="579" name="Group 578">
            <a:extLst>
              <a:ext uri="{FF2B5EF4-FFF2-40B4-BE49-F238E27FC236}">
                <a16:creationId xmlns:a16="http://schemas.microsoft.com/office/drawing/2014/main" id="{71CCEC91-04B0-764A-9263-6BFE11DAE488}"/>
              </a:ext>
            </a:extLst>
          </p:cNvPr>
          <p:cNvGrpSpPr/>
          <p:nvPr/>
        </p:nvGrpSpPr>
        <p:grpSpPr>
          <a:xfrm>
            <a:off x="9819146" y="1192511"/>
            <a:ext cx="1301936" cy="346218"/>
            <a:chOff x="10330296" y="413804"/>
            <a:chExt cx="1512899" cy="410586"/>
          </a:xfrm>
        </p:grpSpPr>
        <p:sp>
          <p:nvSpPr>
            <p:cNvPr id="580" name="Rectangle 579">
              <a:extLst>
                <a:ext uri="{FF2B5EF4-FFF2-40B4-BE49-F238E27FC236}">
                  <a16:creationId xmlns:a16="http://schemas.microsoft.com/office/drawing/2014/main" id="{EFC44758-F2DA-A140-843A-0006F8693F1A}"/>
                </a:ext>
              </a:extLst>
            </p:cNvPr>
            <p:cNvSpPr/>
            <p:nvPr/>
          </p:nvSpPr>
          <p:spPr>
            <a:xfrm>
              <a:off x="10330296" y="413804"/>
              <a:ext cx="1398026" cy="410586"/>
            </a:xfrm>
            <a:prstGeom prst="rect">
              <a:avLst/>
            </a:prstGeom>
            <a:solidFill>
              <a:schemeClr val="bg2"/>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1" name="Straight Arrow Connector 580">
              <a:extLst>
                <a:ext uri="{FF2B5EF4-FFF2-40B4-BE49-F238E27FC236}">
                  <a16:creationId xmlns:a16="http://schemas.microsoft.com/office/drawing/2014/main" id="{8F810B19-108A-3E43-BA4B-8BDC74B042E1}"/>
                </a:ext>
              </a:extLst>
            </p:cNvPr>
            <p:cNvCxnSpPr/>
            <p:nvPr/>
          </p:nvCxnSpPr>
          <p:spPr>
            <a:xfrm>
              <a:off x="10461182" y="639724"/>
              <a:ext cx="2571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2" name="TextBox 581">
              <a:extLst>
                <a:ext uri="{FF2B5EF4-FFF2-40B4-BE49-F238E27FC236}">
                  <a16:creationId xmlns:a16="http://schemas.microsoft.com/office/drawing/2014/main" id="{EE3EEB42-4AE0-404B-AAD5-8B2ED9111E53}"/>
                </a:ext>
              </a:extLst>
            </p:cNvPr>
            <p:cNvSpPr txBox="1"/>
            <p:nvPr/>
          </p:nvSpPr>
          <p:spPr>
            <a:xfrm>
              <a:off x="10737160" y="456010"/>
              <a:ext cx="1106035" cy="364998"/>
            </a:xfrm>
            <a:prstGeom prst="rect">
              <a:avLst/>
            </a:prstGeom>
            <a:noFill/>
            <a:ln>
              <a:noFill/>
            </a:ln>
          </p:spPr>
          <p:txBody>
            <a:bodyPr wrap="square" rtlCol="0">
              <a:spAutoFit/>
            </a:bodyPr>
            <a:lstStyle/>
            <a:p>
              <a:r>
                <a:rPr lang="en-GB" sz="1400" dirty="0"/>
                <a:t>data flow</a:t>
              </a:r>
            </a:p>
          </p:txBody>
        </p:sp>
      </p:grpSp>
      <p:sp>
        <p:nvSpPr>
          <p:cNvPr id="533" name="TextBox 532">
            <a:extLst>
              <a:ext uri="{FF2B5EF4-FFF2-40B4-BE49-F238E27FC236}">
                <a16:creationId xmlns:a16="http://schemas.microsoft.com/office/drawing/2014/main" id="{18F18810-16F3-284F-965A-915F1B6428DA}"/>
              </a:ext>
            </a:extLst>
          </p:cNvPr>
          <p:cNvSpPr txBox="1"/>
          <p:nvPr/>
        </p:nvSpPr>
        <p:spPr>
          <a:xfrm>
            <a:off x="7607226" y="1691136"/>
            <a:ext cx="1607661" cy="415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60959" tIns="60959" rIns="60959" bIns="60959" numCol="1" spcCol="38100" rtlCol="0" anchor="t">
            <a:spAutoFit/>
          </a:bodyPr>
          <a:lstStyle/>
          <a:p>
            <a:pPr algn="ctr" defTabSz="1219170" hangingPunct="0"/>
            <a:r>
              <a:rPr lang="en-GB" sz="2400" dirty="0">
                <a:solidFill>
                  <a:schemeClr val="tx1"/>
                </a:solidFill>
                <a:ea typeface="+mj-ea"/>
                <a:cs typeface="Arial" panose="020B0604020202020204" pitchFamily="34" charset="0"/>
                <a:sym typeface="Calibri"/>
              </a:rPr>
              <a:t>External</a:t>
            </a:r>
          </a:p>
        </p:txBody>
      </p:sp>
      <p:sp>
        <p:nvSpPr>
          <p:cNvPr id="535" name="TextBox 534">
            <a:extLst>
              <a:ext uri="{FF2B5EF4-FFF2-40B4-BE49-F238E27FC236}">
                <a16:creationId xmlns:a16="http://schemas.microsoft.com/office/drawing/2014/main" id="{0C1C28C3-D612-6542-8728-CC633F8EEA3D}"/>
              </a:ext>
            </a:extLst>
          </p:cNvPr>
          <p:cNvSpPr txBox="1"/>
          <p:nvPr/>
        </p:nvSpPr>
        <p:spPr>
          <a:xfrm>
            <a:off x="8006679" y="4025519"/>
            <a:ext cx="353422" cy="320137"/>
          </a:xfrm>
          <a:prstGeom prst="rect">
            <a:avLst/>
          </a:prstGeom>
          <a:noFill/>
        </p:spPr>
        <p:txBody>
          <a:bodyPr wrap="none" rtlCol="0">
            <a:spAutoFit/>
          </a:bodyPr>
          <a:lstStyle/>
          <a:p>
            <a:r>
              <a:rPr lang="en-GB" sz="1867" i="1" dirty="0"/>
              <a:t>x7</a:t>
            </a:r>
          </a:p>
        </p:txBody>
      </p:sp>
      <p:sp>
        <p:nvSpPr>
          <p:cNvPr id="536" name="TextBox 535">
            <a:extLst>
              <a:ext uri="{FF2B5EF4-FFF2-40B4-BE49-F238E27FC236}">
                <a16:creationId xmlns:a16="http://schemas.microsoft.com/office/drawing/2014/main" id="{40FFEEBF-9D8B-3E40-A0E1-A3A15AE50F58}"/>
              </a:ext>
            </a:extLst>
          </p:cNvPr>
          <p:cNvSpPr txBox="1"/>
          <p:nvPr/>
        </p:nvSpPr>
        <p:spPr>
          <a:xfrm>
            <a:off x="5262461" y="4077146"/>
            <a:ext cx="563102" cy="320137"/>
          </a:xfrm>
          <a:prstGeom prst="rect">
            <a:avLst/>
          </a:prstGeom>
          <a:noFill/>
        </p:spPr>
        <p:txBody>
          <a:bodyPr wrap="none" rtlCol="0">
            <a:spAutoFit/>
          </a:bodyPr>
          <a:lstStyle/>
          <a:p>
            <a:r>
              <a:rPr lang="en-GB" sz="1867" i="1" dirty="0"/>
              <a:t>x800</a:t>
            </a:r>
          </a:p>
        </p:txBody>
      </p:sp>
      <p:grpSp>
        <p:nvGrpSpPr>
          <p:cNvPr id="537" name="Group 536">
            <a:extLst>
              <a:ext uri="{FF2B5EF4-FFF2-40B4-BE49-F238E27FC236}">
                <a16:creationId xmlns:a16="http://schemas.microsoft.com/office/drawing/2014/main" id="{540A3D34-1562-CB4E-B95C-F86ACB1DB942}"/>
              </a:ext>
            </a:extLst>
          </p:cNvPr>
          <p:cNvGrpSpPr/>
          <p:nvPr/>
        </p:nvGrpSpPr>
        <p:grpSpPr>
          <a:xfrm>
            <a:off x="2051384" y="4551069"/>
            <a:ext cx="3677509" cy="1595599"/>
            <a:chOff x="522390" y="4572053"/>
            <a:chExt cx="4273407" cy="1892247"/>
          </a:xfrm>
        </p:grpSpPr>
        <p:sp>
          <p:nvSpPr>
            <p:cNvPr id="773" name="CustomShape 5">
              <a:extLst>
                <a:ext uri="{FF2B5EF4-FFF2-40B4-BE49-F238E27FC236}">
                  <a16:creationId xmlns:a16="http://schemas.microsoft.com/office/drawing/2014/main" id="{40B9239F-E0D6-6B4F-B1A0-231D498DC547}"/>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74" name="Flowchart: Magnetic Disk 5">
              <a:extLst>
                <a:ext uri="{FF2B5EF4-FFF2-40B4-BE49-F238E27FC236}">
                  <a16:creationId xmlns:a16="http://schemas.microsoft.com/office/drawing/2014/main" id="{09CAD740-FD03-3242-BA8F-ADF73D8A97BF}"/>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5" name="Flowchart: Magnetic Disk 238">
              <a:extLst>
                <a:ext uri="{FF2B5EF4-FFF2-40B4-BE49-F238E27FC236}">
                  <a16:creationId xmlns:a16="http://schemas.microsoft.com/office/drawing/2014/main" id="{11B25475-8C71-FF47-B391-E551670B089D}"/>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6" name="Flowchart: Magnetic Disk 239">
              <a:extLst>
                <a:ext uri="{FF2B5EF4-FFF2-40B4-BE49-F238E27FC236}">
                  <a16:creationId xmlns:a16="http://schemas.microsoft.com/office/drawing/2014/main" id="{D8F83E5B-1A2C-F24A-A780-B79E2995CA42}"/>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7" name="Flowchart: Magnetic Disk 240">
              <a:extLst>
                <a:ext uri="{FF2B5EF4-FFF2-40B4-BE49-F238E27FC236}">
                  <a16:creationId xmlns:a16="http://schemas.microsoft.com/office/drawing/2014/main" id="{A6577119-3D84-1E42-933E-ECF14E123693}"/>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8" name="Flowchart: Magnetic Disk 246">
              <a:extLst>
                <a:ext uri="{FF2B5EF4-FFF2-40B4-BE49-F238E27FC236}">
                  <a16:creationId xmlns:a16="http://schemas.microsoft.com/office/drawing/2014/main" id="{51F5F9EF-961D-AB4E-9A96-8BDE52339D55}"/>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9" name="Flowchart: Magnetic Disk 248">
              <a:extLst>
                <a:ext uri="{FF2B5EF4-FFF2-40B4-BE49-F238E27FC236}">
                  <a16:creationId xmlns:a16="http://schemas.microsoft.com/office/drawing/2014/main" id="{A002A717-CAD2-A04D-BD0E-1C24231BF616}"/>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0" name="Flowchart: Magnetic Disk 249">
              <a:extLst>
                <a:ext uri="{FF2B5EF4-FFF2-40B4-BE49-F238E27FC236}">
                  <a16:creationId xmlns:a16="http://schemas.microsoft.com/office/drawing/2014/main" id="{C9B05C23-B583-8940-866D-D96EB536A385}"/>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1" name="Flowchart: Magnetic Disk 250">
              <a:extLst>
                <a:ext uri="{FF2B5EF4-FFF2-40B4-BE49-F238E27FC236}">
                  <a16:creationId xmlns:a16="http://schemas.microsoft.com/office/drawing/2014/main" id="{2F129D21-27AB-1F47-8B18-5B5D706210D5}"/>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2" name="Flowchart: Magnetic Disk 251">
              <a:extLst>
                <a:ext uri="{FF2B5EF4-FFF2-40B4-BE49-F238E27FC236}">
                  <a16:creationId xmlns:a16="http://schemas.microsoft.com/office/drawing/2014/main" id="{CDAF5EF4-1596-8945-BC07-97C342B7571D}"/>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3" name="Flowchart: Magnetic Disk 253">
              <a:extLst>
                <a:ext uri="{FF2B5EF4-FFF2-40B4-BE49-F238E27FC236}">
                  <a16:creationId xmlns:a16="http://schemas.microsoft.com/office/drawing/2014/main" id="{E4713C74-F56B-3841-A4AD-A38143A0B122}"/>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4" name="Flowchart: Magnetic Disk 254">
              <a:extLst>
                <a:ext uri="{FF2B5EF4-FFF2-40B4-BE49-F238E27FC236}">
                  <a16:creationId xmlns:a16="http://schemas.microsoft.com/office/drawing/2014/main" id="{1A614AA4-C3D7-E74D-A217-E2DC1C34AD11}"/>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5" name="Flowchart: Magnetic Disk 255">
              <a:extLst>
                <a:ext uri="{FF2B5EF4-FFF2-40B4-BE49-F238E27FC236}">
                  <a16:creationId xmlns:a16="http://schemas.microsoft.com/office/drawing/2014/main" id="{0ED1938B-78E4-D145-BEA0-778AE899979B}"/>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6" name="Flowchart: Magnetic Disk 256">
              <a:extLst>
                <a:ext uri="{FF2B5EF4-FFF2-40B4-BE49-F238E27FC236}">
                  <a16:creationId xmlns:a16="http://schemas.microsoft.com/office/drawing/2014/main" id="{9C83E254-E6CD-E647-A292-C955673746A9}"/>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7" name="Flowchart: Magnetic Disk 258">
              <a:extLst>
                <a:ext uri="{FF2B5EF4-FFF2-40B4-BE49-F238E27FC236}">
                  <a16:creationId xmlns:a16="http://schemas.microsoft.com/office/drawing/2014/main" id="{6EF4FE74-B924-874B-8B21-D6BA80438BBA}"/>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8" name="Flowchart: Magnetic Disk 259">
              <a:extLst>
                <a:ext uri="{FF2B5EF4-FFF2-40B4-BE49-F238E27FC236}">
                  <a16:creationId xmlns:a16="http://schemas.microsoft.com/office/drawing/2014/main" id="{F229E61C-C6D9-3042-9A92-53B632C70E1A}"/>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89" name="Flowchart: Magnetic Disk 260">
              <a:extLst>
                <a:ext uri="{FF2B5EF4-FFF2-40B4-BE49-F238E27FC236}">
                  <a16:creationId xmlns:a16="http://schemas.microsoft.com/office/drawing/2014/main" id="{D2DBB099-927E-4948-B635-F8C720889278}"/>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38" name="Group 537">
            <a:extLst>
              <a:ext uri="{FF2B5EF4-FFF2-40B4-BE49-F238E27FC236}">
                <a16:creationId xmlns:a16="http://schemas.microsoft.com/office/drawing/2014/main" id="{A09AE774-526F-B741-A75F-E4DA8DF1B048}"/>
              </a:ext>
            </a:extLst>
          </p:cNvPr>
          <p:cNvGrpSpPr/>
          <p:nvPr/>
        </p:nvGrpSpPr>
        <p:grpSpPr>
          <a:xfrm>
            <a:off x="5968053" y="4551069"/>
            <a:ext cx="3677509" cy="1595599"/>
            <a:chOff x="522390" y="4572053"/>
            <a:chExt cx="4273407" cy="1892247"/>
          </a:xfrm>
        </p:grpSpPr>
        <p:sp>
          <p:nvSpPr>
            <p:cNvPr id="756" name="CustomShape 5">
              <a:extLst>
                <a:ext uri="{FF2B5EF4-FFF2-40B4-BE49-F238E27FC236}">
                  <a16:creationId xmlns:a16="http://schemas.microsoft.com/office/drawing/2014/main" id="{040B2550-311C-4B43-9B62-ED1DE11ABCAD}"/>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57" name="Flowchart: Magnetic Disk 263">
              <a:extLst>
                <a:ext uri="{FF2B5EF4-FFF2-40B4-BE49-F238E27FC236}">
                  <a16:creationId xmlns:a16="http://schemas.microsoft.com/office/drawing/2014/main" id="{0FE4D768-5C32-DF4F-BE27-E97E8C35589B}"/>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8" name="Flowchart: Magnetic Disk 264">
              <a:extLst>
                <a:ext uri="{FF2B5EF4-FFF2-40B4-BE49-F238E27FC236}">
                  <a16:creationId xmlns:a16="http://schemas.microsoft.com/office/drawing/2014/main" id="{2EAD5DCD-98ED-3F4E-AC24-886018BC27F5}"/>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9" name="Flowchart: Magnetic Disk 265">
              <a:extLst>
                <a:ext uri="{FF2B5EF4-FFF2-40B4-BE49-F238E27FC236}">
                  <a16:creationId xmlns:a16="http://schemas.microsoft.com/office/drawing/2014/main" id="{0E32EE72-2613-C34A-90D4-3E1762CF1FB6}"/>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0" name="Flowchart: Magnetic Disk 266">
              <a:extLst>
                <a:ext uri="{FF2B5EF4-FFF2-40B4-BE49-F238E27FC236}">
                  <a16:creationId xmlns:a16="http://schemas.microsoft.com/office/drawing/2014/main" id="{9B383BBB-1761-F843-9EA6-DA1282B7F075}"/>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1" name="Flowchart: Magnetic Disk 267">
              <a:extLst>
                <a:ext uri="{FF2B5EF4-FFF2-40B4-BE49-F238E27FC236}">
                  <a16:creationId xmlns:a16="http://schemas.microsoft.com/office/drawing/2014/main" id="{6D3FE2A1-35BA-AA4C-AD81-FDC74ED0B1AA}"/>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2" name="Flowchart: Magnetic Disk 268">
              <a:extLst>
                <a:ext uri="{FF2B5EF4-FFF2-40B4-BE49-F238E27FC236}">
                  <a16:creationId xmlns:a16="http://schemas.microsoft.com/office/drawing/2014/main" id="{751C1769-D0C8-0144-8E98-63C332B4DD04}"/>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3" name="Flowchart: Magnetic Disk 269">
              <a:extLst>
                <a:ext uri="{FF2B5EF4-FFF2-40B4-BE49-F238E27FC236}">
                  <a16:creationId xmlns:a16="http://schemas.microsoft.com/office/drawing/2014/main" id="{B9BB97D7-29C0-E141-9E45-ACBA858FF033}"/>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4" name="Flowchart: Magnetic Disk 270">
              <a:extLst>
                <a:ext uri="{FF2B5EF4-FFF2-40B4-BE49-F238E27FC236}">
                  <a16:creationId xmlns:a16="http://schemas.microsoft.com/office/drawing/2014/main" id="{6AA982F9-2D40-234E-BF11-569F7BF67B3C}"/>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5" name="Flowchart: Magnetic Disk 271">
              <a:extLst>
                <a:ext uri="{FF2B5EF4-FFF2-40B4-BE49-F238E27FC236}">
                  <a16:creationId xmlns:a16="http://schemas.microsoft.com/office/drawing/2014/main" id="{CAD2C4AF-221E-8C49-9376-134F194FBE29}"/>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6" name="Flowchart: Magnetic Disk 272">
              <a:extLst>
                <a:ext uri="{FF2B5EF4-FFF2-40B4-BE49-F238E27FC236}">
                  <a16:creationId xmlns:a16="http://schemas.microsoft.com/office/drawing/2014/main" id="{708D1F48-91A3-6442-BB85-FE25920EE0CA}"/>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7" name="Flowchart: Magnetic Disk 273">
              <a:extLst>
                <a:ext uri="{FF2B5EF4-FFF2-40B4-BE49-F238E27FC236}">
                  <a16:creationId xmlns:a16="http://schemas.microsoft.com/office/drawing/2014/main" id="{DDAF8280-2BF7-4749-98ED-ABF93A6C6CAF}"/>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8" name="Flowchart: Magnetic Disk 274">
              <a:extLst>
                <a:ext uri="{FF2B5EF4-FFF2-40B4-BE49-F238E27FC236}">
                  <a16:creationId xmlns:a16="http://schemas.microsoft.com/office/drawing/2014/main" id="{FD2512D5-123D-FF45-8FA6-7EFB68A823B8}"/>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69" name="Flowchart: Magnetic Disk 275">
              <a:extLst>
                <a:ext uri="{FF2B5EF4-FFF2-40B4-BE49-F238E27FC236}">
                  <a16:creationId xmlns:a16="http://schemas.microsoft.com/office/drawing/2014/main" id="{3DDB54AF-5C76-9E4F-B9C9-6210B32BCA46}"/>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0" name="Flowchart: Magnetic Disk 276">
              <a:extLst>
                <a:ext uri="{FF2B5EF4-FFF2-40B4-BE49-F238E27FC236}">
                  <a16:creationId xmlns:a16="http://schemas.microsoft.com/office/drawing/2014/main" id="{BFB17070-F404-D740-BFA6-272B9C1D8340}"/>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1" name="Flowchart: Magnetic Disk 277">
              <a:extLst>
                <a:ext uri="{FF2B5EF4-FFF2-40B4-BE49-F238E27FC236}">
                  <a16:creationId xmlns:a16="http://schemas.microsoft.com/office/drawing/2014/main" id="{3324B986-701D-614B-ABC4-3644DD96ACDA}"/>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72" name="Flowchart: Magnetic Disk 278">
              <a:extLst>
                <a:ext uri="{FF2B5EF4-FFF2-40B4-BE49-F238E27FC236}">
                  <a16:creationId xmlns:a16="http://schemas.microsoft.com/office/drawing/2014/main" id="{099C0E74-D39A-1B49-B274-AB9767A42C2C}"/>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39" name="Group 538">
            <a:extLst>
              <a:ext uri="{FF2B5EF4-FFF2-40B4-BE49-F238E27FC236}">
                <a16:creationId xmlns:a16="http://schemas.microsoft.com/office/drawing/2014/main" id="{BD7179BB-5A52-264A-9349-5E2D51BD2142}"/>
              </a:ext>
            </a:extLst>
          </p:cNvPr>
          <p:cNvGrpSpPr/>
          <p:nvPr/>
        </p:nvGrpSpPr>
        <p:grpSpPr>
          <a:xfrm>
            <a:off x="2182533" y="4679577"/>
            <a:ext cx="3677509" cy="1595599"/>
            <a:chOff x="522390" y="4572053"/>
            <a:chExt cx="4273407" cy="1892247"/>
          </a:xfrm>
        </p:grpSpPr>
        <p:sp>
          <p:nvSpPr>
            <p:cNvPr id="739" name="CustomShape 5">
              <a:extLst>
                <a:ext uri="{FF2B5EF4-FFF2-40B4-BE49-F238E27FC236}">
                  <a16:creationId xmlns:a16="http://schemas.microsoft.com/office/drawing/2014/main" id="{48BB15B6-76E0-C246-885F-AFF02A1C83EB}"/>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40" name="Flowchart: Magnetic Disk 281">
              <a:extLst>
                <a:ext uri="{FF2B5EF4-FFF2-40B4-BE49-F238E27FC236}">
                  <a16:creationId xmlns:a16="http://schemas.microsoft.com/office/drawing/2014/main" id="{18472137-AEC3-1F44-8507-6F1CB9439D96}"/>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1" name="Flowchart: Magnetic Disk 282">
              <a:extLst>
                <a:ext uri="{FF2B5EF4-FFF2-40B4-BE49-F238E27FC236}">
                  <a16:creationId xmlns:a16="http://schemas.microsoft.com/office/drawing/2014/main" id="{0688052F-E46D-8843-ABAD-68A9958D6FB3}"/>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2" name="Flowchart: Magnetic Disk 283">
              <a:extLst>
                <a:ext uri="{FF2B5EF4-FFF2-40B4-BE49-F238E27FC236}">
                  <a16:creationId xmlns:a16="http://schemas.microsoft.com/office/drawing/2014/main" id="{78DA8966-FCE5-194B-9E28-CE54E9119276}"/>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3" name="Flowchart: Magnetic Disk 284">
              <a:extLst>
                <a:ext uri="{FF2B5EF4-FFF2-40B4-BE49-F238E27FC236}">
                  <a16:creationId xmlns:a16="http://schemas.microsoft.com/office/drawing/2014/main" id="{E6FAE430-E0E8-6045-B0C9-E7FE80B9B343}"/>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4" name="Flowchart: Magnetic Disk 285">
              <a:extLst>
                <a:ext uri="{FF2B5EF4-FFF2-40B4-BE49-F238E27FC236}">
                  <a16:creationId xmlns:a16="http://schemas.microsoft.com/office/drawing/2014/main" id="{64DE8786-F822-4D4B-801B-43D51473C8A1}"/>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5" name="Flowchart: Magnetic Disk 286">
              <a:extLst>
                <a:ext uri="{FF2B5EF4-FFF2-40B4-BE49-F238E27FC236}">
                  <a16:creationId xmlns:a16="http://schemas.microsoft.com/office/drawing/2014/main" id="{F4A8F2A4-37EC-B648-9EBC-BEBCF4C02E8B}"/>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6" name="Flowchart: Magnetic Disk 287">
              <a:extLst>
                <a:ext uri="{FF2B5EF4-FFF2-40B4-BE49-F238E27FC236}">
                  <a16:creationId xmlns:a16="http://schemas.microsoft.com/office/drawing/2014/main" id="{69864F71-8057-8B45-AA84-BF3EA063980F}"/>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7" name="Flowchart: Magnetic Disk 288">
              <a:extLst>
                <a:ext uri="{FF2B5EF4-FFF2-40B4-BE49-F238E27FC236}">
                  <a16:creationId xmlns:a16="http://schemas.microsoft.com/office/drawing/2014/main" id="{6BD954F9-4978-7849-B9FD-A06C93F98C1E}"/>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8" name="Flowchart: Magnetic Disk 289">
              <a:extLst>
                <a:ext uri="{FF2B5EF4-FFF2-40B4-BE49-F238E27FC236}">
                  <a16:creationId xmlns:a16="http://schemas.microsoft.com/office/drawing/2014/main" id="{CCCFC4C9-AD0A-774B-AAB6-75C053459960}"/>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49" name="Flowchart: Magnetic Disk 290">
              <a:extLst>
                <a:ext uri="{FF2B5EF4-FFF2-40B4-BE49-F238E27FC236}">
                  <a16:creationId xmlns:a16="http://schemas.microsoft.com/office/drawing/2014/main" id="{8DC7DC8C-2240-FD49-A425-1FC003A21885}"/>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0" name="Flowchart: Magnetic Disk 291">
              <a:extLst>
                <a:ext uri="{FF2B5EF4-FFF2-40B4-BE49-F238E27FC236}">
                  <a16:creationId xmlns:a16="http://schemas.microsoft.com/office/drawing/2014/main" id="{EDA677E0-53EE-4B4C-A113-BF06C1DFD95E}"/>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1" name="Flowchart: Magnetic Disk 292">
              <a:extLst>
                <a:ext uri="{FF2B5EF4-FFF2-40B4-BE49-F238E27FC236}">
                  <a16:creationId xmlns:a16="http://schemas.microsoft.com/office/drawing/2014/main" id="{0E8E1812-E74B-4B44-BF0F-ACB4C062BCA7}"/>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2" name="Flowchart: Magnetic Disk 293">
              <a:extLst>
                <a:ext uri="{FF2B5EF4-FFF2-40B4-BE49-F238E27FC236}">
                  <a16:creationId xmlns:a16="http://schemas.microsoft.com/office/drawing/2014/main" id="{3DF107F3-B699-8C49-A36B-44F7247DB7FD}"/>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3" name="Flowchart: Magnetic Disk 294">
              <a:extLst>
                <a:ext uri="{FF2B5EF4-FFF2-40B4-BE49-F238E27FC236}">
                  <a16:creationId xmlns:a16="http://schemas.microsoft.com/office/drawing/2014/main" id="{004FEE59-6897-FF4B-8681-7B89F5D7E767}"/>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4" name="Flowchart: Magnetic Disk 295">
              <a:extLst>
                <a:ext uri="{FF2B5EF4-FFF2-40B4-BE49-F238E27FC236}">
                  <a16:creationId xmlns:a16="http://schemas.microsoft.com/office/drawing/2014/main" id="{FCFEEEAD-AD8E-0C4B-B3D1-13A543106EF5}"/>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55" name="Flowchart: Magnetic Disk 296">
              <a:extLst>
                <a:ext uri="{FF2B5EF4-FFF2-40B4-BE49-F238E27FC236}">
                  <a16:creationId xmlns:a16="http://schemas.microsoft.com/office/drawing/2014/main" id="{71BD20C5-59CA-A54E-A89D-2ED8270D6F1D}"/>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0" name="Group 539">
            <a:extLst>
              <a:ext uri="{FF2B5EF4-FFF2-40B4-BE49-F238E27FC236}">
                <a16:creationId xmlns:a16="http://schemas.microsoft.com/office/drawing/2014/main" id="{98ACD04F-5BC3-B14C-9506-2BE421EE33E0}"/>
              </a:ext>
            </a:extLst>
          </p:cNvPr>
          <p:cNvGrpSpPr/>
          <p:nvPr/>
        </p:nvGrpSpPr>
        <p:grpSpPr>
          <a:xfrm>
            <a:off x="6099202" y="4679577"/>
            <a:ext cx="3677509" cy="1595599"/>
            <a:chOff x="522390" y="4572053"/>
            <a:chExt cx="4273407" cy="1892247"/>
          </a:xfrm>
        </p:grpSpPr>
        <p:sp>
          <p:nvSpPr>
            <p:cNvPr id="722" name="CustomShape 5">
              <a:extLst>
                <a:ext uri="{FF2B5EF4-FFF2-40B4-BE49-F238E27FC236}">
                  <a16:creationId xmlns:a16="http://schemas.microsoft.com/office/drawing/2014/main" id="{6C450718-E276-BA47-BA44-2DC9D4202ADA}"/>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23" name="Flowchart: Magnetic Disk 299">
              <a:extLst>
                <a:ext uri="{FF2B5EF4-FFF2-40B4-BE49-F238E27FC236}">
                  <a16:creationId xmlns:a16="http://schemas.microsoft.com/office/drawing/2014/main" id="{D80EA0E3-748D-E24D-AD27-71AE63FDBCCF}"/>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4" name="Flowchart: Magnetic Disk 300">
              <a:extLst>
                <a:ext uri="{FF2B5EF4-FFF2-40B4-BE49-F238E27FC236}">
                  <a16:creationId xmlns:a16="http://schemas.microsoft.com/office/drawing/2014/main" id="{F77E6C9D-1AEE-0849-A891-B133589A9DFA}"/>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5" name="Flowchart: Magnetic Disk 301">
              <a:extLst>
                <a:ext uri="{FF2B5EF4-FFF2-40B4-BE49-F238E27FC236}">
                  <a16:creationId xmlns:a16="http://schemas.microsoft.com/office/drawing/2014/main" id="{FB1737D8-4F47-EA40-BDC2-DADB5713F5CB}"/>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6" name="Flowchart: Magnetic Disk 302">
              <a:extLst>
                <a:ext uri="{FF2B5EF4-FFF2-40B4-BE49-F238E27FC236}">
                  <a16:creationId xmlns:a16="http://schemas.microsoft.com/office/drawing/2014/main" id="{596CDD10-2C80-DC4D-A150-7534D92A5C6D}"/>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7" name="Flowchart: Magnetic Disk 303">
              <a:extLst>
                <a:ext uri="{FF2B5EF4-FFF2-40B4-BE49-F238E27FC236}">
                  <a16:creationId xmlns:a16="http://schemas.microsoft.com/office/drawing/2014/main" id="{733F0408-2B24-4B44-96CB-6DBDAB211A2F}"/>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8" name="Flowchart: Magnetic Disk 304">
              <a:extLst>
                <a:ext uri="{FF2B5EF4-FFF2-40B4-BE49-F238E27FC236}">
                  <a16:creationId xmlns:a16="http://schemas.microsoft.com/office/drawing/2014/main" id="{AA8508FC-65C6-8D47-A263-C52D64134C6E}"/>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9" name="Flowchart: Magnetic Disk 305">
              <a:extLst>
                <a:ext uri="{FF2B5EF4-FFF2-40B4-BE49-F238E27FC236}">
                  <a16:creationId xmlns:a16="http://schemas.microsoft.com/office/drawing/2014/main" id="{A9486936-AE90-F449-B2C1-C167084BB536}"/>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0" name="Flowchart: Magnetic Disk 306">
              <a:extLst>
                <a:ext uri="{FF2B5EF4-FFF2-40B4-BE49-F238E27FC236}">
                  <a16:creationId xmlns:a16="http://schemas.microsoft.com/office/drawing/2014/main" id="{43424653-D2EB-CF41-A95C-7EC884EA81BE}"/>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1" name="Flowchart: Magnetic Disk 307">
              <a:extLst>
                <a:ext uri="{FF2B5EF4-FFF2-40B4-BE49-F238E27FC236}">
                  <a16:creationId xmlns:a16="http://schemas.microsoft.com/office/drawing/2014/main" id="{A35A258B-5CB1-4D46-B695-64CEC3905C7F}"/>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2" name="Flowchart: Magnetic Disk 308">
              <a:extLst>
                <a:ext uri="{FF2B5EF4-FFF2-40B4-BE49-F238E27FC236}">
                  <a16:creationId xmlns:a16="http://schemas.microsoft.com/office/drawing/2014/main" id="{AF6CAF60-6FB6-6A4C-BCFB-CFA0A1194227}"/>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3" name="Flowchart: Magnetic Disk 309">
              <a:extLst>
                <a:ext uri="{FF2B5EF4-FFF2-40B4-BE49-F238E27FC236}">
                  <a16:creationId xmlns:a16="http://schemas.microsoft.com/office/drawing/2014/main" id="{F590389A-15C1-D749-881E-97C0216D6F13}"/>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4" name="Flowchart: Magnetic Disk 310">
              <a:extLst>
                <a:ext uri="{FF2B5EF4-FFF2-40B4-BE49-F238E27FC236}">
                  <a16:creationId xmlns:a16="http://schemas.microsoft.com/office/drawing/2014/main" id="{A503BF3E-E3C7-B34D-BAFE-9DC5C9B10357}"/>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5" name="Flowchart: Magnetic Disk 311">
              <a:extLst>
                <a:ext uri="{FF2B5EF4-FFF2-40B4-BE49-F238E27FC236}">
                  <a16:creationId xmlns:a16="http://schemas.microsoft.com/office/drawing/2014/main" id="{0332FD3C-6F32-2F47-9D82-E77D78918D27}"/>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6" name="Flowchart: Magnetic Disk 312">
              <a:extLst>
                <a:ext uri="{FF2B5EF4-FFF2-40B4-BE49-F238E27FC236}">
                  <a16:creationId xmlns:a16="http://schemas.microsoft.com/office/drawing/2014/main" id="{69E563BB-C9BB-F148-94EB-EA462D174279}"/>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7" name="Flowchart: Magnetic Disk 313">
              <a:extLst>
                <a:ext uri="{FF2B5EF4-FFF2-40B4-BE49-F238E27FC236}">
                  <a16:creationId xmlns:a16="http://schemas.microsoft.com/office/drawing/2014/main" id="{D348123F-62B1-2F45-9EF8-3B94B8ED2EC0}"/>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38" name="Flowchart: Magnetic Disk 314">
              <a:extLst>
                <a:ext uri="{FF2B5EF4-FFF2-40B4-BE49-F238E27FC236}">
                  <a16:creationId xmlns:a16="http://schemas.microsoft.com/office/drawing/2014/main" id="{056DAFFD-0417-5A46-9EF9-90852D660047}"/>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1" name="Group 540">
            <a:extLst>
              <a:ext uri="{FF2B5EF4-FFF2-40B4-BE49-F238E27FC236}">
                <a16:creationId xmlns:a16="http://schemas.microsoft.com/office/drawing/2014/main" id="{9305756E-C9CB-0A4B-A086-71D907BEB12E}"/>
              </a:ext>
            </a:extLst>
          </p:cNvPr>
          <p:cNvGrpSpPr/>
          <p:nvPr/>
        </p:nvGrpSpPr>
        <p:grpSpPr>
          <a:xfrm>
            <a:off x="2313681" y="4808086"/>
            <a:ext cx="3677509" cy="1595599"/>
            <a:chOff x="522390" y="4572053"/>
            <a:chExt cx="4273407" cy="1892247"/>
          </a:xfrm>
        </p:grpSpPr>
        <p:sp>
          <p:nvSpPr>
            <p:cNvPr id="705" name="CustomShape 5">
              <a:extLst>
                <a:ext uri="{FF2B5EF4-FFF2-40B4-BE49-F238E27FC236}">
                  <a16:creationId xmlns:a16="http://schemas.microsoft.com/office/drawing/2014/main" id="{A7219E6D-3BA6-7C45-8EC3-1E2FE43AB6E1}"/>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706" name="Flowchart: Magnetic Disk 317">
              <a:extLst>
                <a:ext uri="{FF2B5EF4-FFF2-40B4-BE49-F238E27FC236}">
                  <a16:creationId xmlns:a16="http://schemas.microsoft.com/office/drawing/2014/main" id="{F960CF78-0B54-3440-80D8-B9CBC134BAB6}"/>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7" name="Flowchart: Magnetic Disk 318">
              <a:extLst>
                <a:ext uri="{FF2B5EF4-FFF2-40B4-BE49-F238E27FC236}">
                  <a16:creationId xmlns:a16="http://schemas.microsoft.com/office/drawing/2014/main" id="{91CADE63-BE5A-1A4F-8A6A-AEE545BFCE21}"/>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8" name="Flowchart: Magnetic Disk 319">
              <a:extLst>
                <a:ext uri="{FF2B5EF4-FFF2-40B4-BE49-F238E27FC236}">
                  <a16:creationId xmlns:a16="http://schemas.microsoft.com/office/drawing/2014/main" id="{09F540AB-F84E-8943-929E-D5A355D05032}"/>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9" name="Flowchart: Magnetic Disk 320">
              <a:extLst>
                <a:ext uri="{FF2B5EF4-FFF2-40B4-BE49-F238E27FC236}">
                  <a16:creationId xmlns:a16="http://schemas.microsoft.com/office/drawing/2014/main" id="{F9E59F64-0CC8-EA4D-8967-3B081EDB4EB5}"/>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0" name="Flowchart: Magnetic Disk 321">
              <a:extLst>
                <a:ext uri="{FF2B5EF4-FFF2-40B4-BE49-F238E27FC236}">
                  <a16:creationId xmlns:a16="http://schemas.microsoft.com/office/drawing/2014/main" id="{D9C35EDB-9A94-FA4C-B380-680EEE57E31A}"/>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1" name="Flowchart: Magnetic Disk 322">
              <a:extLst>
                <a:ext uri="{FF2B5EF4-FFF2-40B4-BE49-F238E27FC236}">
                  <a16:creationId xmlns:a16="http://schemas.microsoft.com/office/drawing/2014/main" id="{22EDB1BD-D4B9-BE44-AF83-DBA011115358}"/>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2" name="Flowchart: Magnetic Disk 323">
              <a:extLst>
                <a:ext uri="{FF2B5EF4-FFF2-40B4-BE49-F238E27FC236}">
                  <a16:creationId xmlns:a16="http://schemas.microsoft.com/office/drawing/2014/main" id="{FA6CE6B7-290E-BC4B-A6B2-833CDCBFC727}"/>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3" name="Flowchart: Magnetic Disk 324">
              <a:extLst>
                <a:ext uri="{FF2B5EF4-FFF2-40B4-BE49-F238E27FC236}">
                  <a16:creationId xmlns:a16="http://schemas.microsoft.com/office/drawing/2014/main" id="{3ED16AAC-B9E8-294B-ABDF-CD47712DE419}"/>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4" name="Flowchart: Magnetic Disk 325">
              <a:extLst>
                <a:ext uri="{FF2B5EF4-FFF2-40B4-BE49-F238E27FC236}">
                  <a16:creationId xmlns:a16="http://schemas.microsoft.com/office/drawing/2014/main" id="{E9D2F4CC-2546-4240-B39B-BC6D03F57B3F}"/>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5" name="Flowchart: Magnetic Disk 326">
              <a:extLst>
                <a:ext uri="{FF2B5EF4-FFF2-40B4-BE49-F238E27FC236}">
                  <a16:creationId xmlns:a16="http://schemas.microsoft.com/office/drawing/2014/main" id="{FC79CC86-F6CF-4E45-AAE3-4630747E581F}"/>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6" name="Flowchart: Magnetic Disk 327">
              <a:extLst>
                <a:ext uri="{FF2B5EF4-FFF2-40B4-BE49-F238E27FC236}">
                  <a16:creationId xmlns:a16="http://schemas.microsoft.com/office/drawing/2014/main" id="{83474CDA-E9AE-6E49-AB30-DB67A17C3B67}"/>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7" name="Flowchart: Magnetic Disk 328">
              <a:extLst>
                <a:ext uri="{FF2B5EF4-FFF2-40B4-BE49-F238E27FC236}">
                  <a16:creationId xmlns:a16="http://schemas.microsoft.com/office/drawing/2014/main" id="{88CCD7D6-1E8E-F940-AC2D-1ECB0E69408D}"/>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8" name="Flowchart: Magnetic Disk 329">
              <a:extLst>
                <a:ext uri="{FF2B5EF4-FFF2-40B4-BE49-F238E27FC236}">
                  <a16:creationId xmlns:a16="http://schemas.microsoft.com/office/drawing/2014/main" id="{85F978E4-AD08-6140-A59C-B1A270BEB679}"/>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19" name="Flowchart: Magnetic Disk 330">
              <a:extLst>
                <a:ext uri="{FF2B5EF4-FFF2-40B4-BE49-F238E27FC236}">
                  <a16:creationId xmlns:a16="http://schemas.microsoft.com/office/drawing/2014/main" id="{EDCC909C-67F1-3449-A049-DC570C22EA16}"/>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0" name="Flowchart: Magnetic Disk 331">
              <a:extLst>
                <a:ext uri="{FF2B5EF4-FFF2-40B4-BE49-F238E27FC236}">
                  <a16:creationId xmlns:a16="http://schemas.microsoft.com/office/drawing/2014/main" id="{553C2576-C27B-8A4A-AD88-4DB95EE12772}"/>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21" name="Flowchart: Magnetic Disk 332">
              <a:extLst>
                <a:ext uri="{FF2B5EF4-FFF2-40B4-BE49-F238E27FC236}">
                  <a16:creationId xmlns:a16="http://schemas.microsoft.com/office/drawing/2014/main" id="{1909521F-5D28-7C40-AE6E-646E1696C19B}"/>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2" name="Group 541">
            <a:extLst>
              <a:ext uri="{FF2B5EF4-FFF2-40B4-BE49-F238E27FC236}">
                <a16:creationId xmlns:a16="http://schemas.microsoft.com/office/drawing/2014/main" id="{39496402-084C-3545-B26C-9A5F47B965E2}"/>
              </a:ext>
            </a:extLst>
          </p:cNvPr>
          <p:cNvGrpSpPr/>
          <p:nvPr/>
        </p:nvGrpSpPr>
        <p:grpSpPr>
          <a:xfrm>
            <a:off x="6230351" y="4808086"/>
            <a:ext cx="3677509" cy="1595599"/>
            <a:chOff x="522390" y="4572053"/>
            <a:chExt cx="4273407" cy="1892247"/>
          </a:xfrm>
        </p:grpSpPr>
        <p:sp>
          <p:nvSpPr>
            <p:cNvPr id="688" name="CustomShape 5">
              <a:extLst>
                <a:ext uri="{FF2B5EF4-FFF2-40B4-BE49-F238E27FC236}">
                  <a16:creationId xmlns:a16="http://schemas.microsoft.com/office/drawing/2014/main" id="{AF1063A4-51A5-384E-8CF1-5CB8027A4EE4}"/>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177" spc="-1" dirty="0"/>
            </a:p>
            <a:p>
              <a:pPr algn="ctr"/>
              <a:endParaRPr lang="en-GB" sz="2177" spc="-1" dirty="0"/>
            </a:p>
            <a:p>
              <a:endParaRPr lang="en-GB" sz="2177" spc="-1" dirty="0"/>
            </a:p>
            <a:p>
              <a:pPr algn="ctr"/>
              <a:endParaRPr lang="en-GB" sz="2177" spc="-1" dirty="0"/>
            </a:p>
            <a:p>
              <a:pPr algn="ctr"/>
              <a:endParaRPr lang="en-GB" sz="2177" spc="-1" dirty="0"/>
            </a:p>
            <a:p>
              <a:pPr algn="ctr"/>
              <a:endParaRPr lang="en-GB" sz="2177" spc="-1" dirty="0"/>
            </a:p>
            <a:p>
              <a:pPr algn="ctr"/>
              <a:endParaRPr sz="2903" dirty="0"/>
            </a:p>
          </p:txBody>
        </p:sp>
        <p:sp>
          <p:nvSpPr>
            <p:cNvPr id="689" name="Flowchart: Magnetic Disk 335">
              <a:extLst>
                <a:ext uri="{FF2B5EF4-FFF2-40B4-BE49-F238E27FC236}">
                  <a16:creationId xmlns:a16="http://schemas.microsoft.com/office/drawing/2014/main" id="{5C519AE2-40DF-1B48-9149-DA5E6DC07CAC}"/>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0" name="Flowchart: Magnetic Disk 336">
              <a:extLst>
                <a:ext uri="{FF2B5EF4-FFF2-40B4-BE49-F238E27FC236}">
                  <a16:creationId xmlns:a16="http://schemas.microsoft.com/office/drawing/2014/main" id="{7851F0CD-7B87-344F-9201-8DF2F7D1C624}"/>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1" name="Flowchart: Magnetic Disk 337">
              <a:extLst>
                <a:ext uri="{FF2B5EF4-FFF2-40B4-BE49-F238E27FC236}">
                  <a16:creationId xmlns:a16="http://schemas.microsoft.com/office/drawing/2014/main" id="{5014D210-9B32-224B-868A-E355F7BDF5C0}"/>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2" name="Flowchart: Magnetic Disk 338">
              <a:extLst>
                <a:ext uri="{FF2B5EF4-FFF2-40B4-BE49-F238E27FC236}">
                  <a16:creationId xmlns:a16="http://schemas.microsoft.com/office/drawing/2014/main" id="{D3F61C52-E325-394D-9A40-445E1D19028A}"/>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3" name="Flowchart: Magnetic Disk 339">
              <a:extLst>
                <a:ext uri="{FF2B5EF4-FFF2-40B4-BE49-F238E27FC236}">
                  <a16:creationId xmlns:a16="http://schemas.microsoft.com/office/drawing/2014/main" id="{5039F627-94A6-4545-B309-283E234481F8}"/>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4" name="Flowchart: Magnetic Disk 340">
              <a:extLst>
                <a:ext uri="{FF2B5EF4-FFF2-40B4-BE49-F238E27FC236}">
                  <a16:creationId xmlns:a16="http://schemas.microsoft.com/office/drawing/2014/main" id="{ACCB86E4-33A2-9845-BC63-82EB869F34A6}"/>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5" name="Flowchart: Magnetic Disk 341">
              <a:extLst>
                <a:ext uri="{FF2B5EF4-FFF2-40B4-BE49-F238E27FC236}">
                  <a16:creationId xmlns:a16="http://schemas.microsoft.com/office/drawing/2014/main" id="{10EF309A-E9E1-DC42-931A-9629AF0DD68D}"/>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6" name="Flowchart: Magnetic Disk 342">
              <a:extLst>
                <a:ext uri="{FF2B5EF4-FFF2-40B4-BE49-F238E27FC236}">
                  <a16:creationId xmlns:a16="http://schemas.microsoft.com/office/drawing/2014/main" id="{C6FD9F3B-8F2F-204F-B403-5561BB56C9C5}"/>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7" name="Flowchart: Magnetic Disk 343">
              <a:extLst>
                <a:ext uri="{FF2B5EF4-FFF2-40B4-BE49-F238E27FC236}">
                  <a16:creationId xmlns:a16="http://schemas.microsoft.com/office/drawing/2014/main" id="{357469C2-E4E2-4C4F-A5BE-082792DA45E0}"/>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8" name="Flowchart: Magnetic Disk 344">
              <a:extLst>
                <a:ext uri="{FF2B5EF4-FFF2-40B4-BE49-F238E27FC236}">
                  <a16:creationId xmlns:a16="http://schemas.microsoft.com/office/drawing/2014/main" id="{69127520-CBCF-DC48-B030-A8205FA5D68E}"/>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699" name="Flowchart: Magnetic Disk 345">
              <a:extLst>
                <a:ext uri="{FF2B5EF4-FFF2-40B4-BE49-F238E27FC236}">
                  <a16:creationId xmlns:a16="http://schemas.microsoft.com/office/drawing/2014/main" id="{C6736AA3-6308-5B4F-8EA0-504D6DB986EB}"/>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0" name="Flowchart: Magnetic Disk 346">
              <a:extLst>
                <a:ext uri="{FF2B5EF4-FFF2-40B4-BE49-F238E27FC236}">
                  <a16:creationId xmlns:a16="http://schemas.microsoft.com/office/drawing/2014/main" id="{929E3E43-7AF8-C14C-8715-DEBE4A0736E9}"/>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1" name="Flowchart: Magnetic Disk 347">
              <a:extLst>
                <a:ext uri="{FF2B5EF4-FFF2-40B4-BE49-F238E27FC236}">
                  <a16:creationId xmlns:a16="http://schemas.microsoft.com/office/drawing/2014/main" id="{74476EC6-3A69-CA45-928D-1DE8A6D6566C}"/>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2" name="Flowchart: Magnetic Disk 348">
              <a:extLst>
                <a:ext uri="{FF2B5EF4-FFF2-40B4-BE49-F238E27FC236}">
                  <a16:creationId xmlns:a16="http://schemas.microsoft.com/office/drawing/2014/main" id="{EF8CE205-0823-314A-91E6-BE0E1BAA210B}"/>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3" name="Flowchart: Magnetic Disk 349">
              <a:extLst>
                <a:ext uri="{FF2B5EF4-FFF2-40B4-BE49-F238E27FC236}">
                  <a16:creationId xmlns:a16="http://schemas.microsoft.com/office/drawing/2014/main" id="{12C756C8-05CD-7444-A250-0D302D134E8B}"/>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sp>
          <p:nvSpPr>
            <p:cNvPr id="704" name="Flowchart: Magnetic Disk 350">
              <a:extLst>
                <a:ext uri="{FF2B5EF4-FFF2-40B4-BE49-F238E27FC236}">
                  <a16:creationId xmlns:a16="http://schemas.microsoft.com/office/drawing/2014/main" id="{6EA674E4-8250-744B-8588-398E8040003C}"/>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Disk</a:t>
              </a:r>
            </a:p>
          </p:txBody>
        </p:sp>
      </p:grpSp>
      <p:grpSp>
        <p:nvGrpSpPr>
          <p:cNvPr id="543" name="Group 542">
            <a:extLst>
              <a:ext uri="{FF2B5EF4-FFF2-40B4-BE49-F238E27FC236}">
                <a16:creationId xmlns:a16="http://schemas.microsoft.com/office/drawing/2014/main" id="{DA09A733-2290-6E49-9396-C14C6F28C915}"/>
              </a:ext>
            </a:extLst>
          </p:cNvPr>
          <p:cNvGrpSpPr/>
          <p:nvPr/>
        </p:nvGrpSpPr>
        <p:grpSpPr>
          <a:xfrm>
            <a:off x="2444830" y="4936594"/>
            <a:ext cx="3677509" cy="1595599"/>
            <a:chOff x="522390" y="4572053"/>
            <a:chExt cx="4273407" cy="1892247"/>
          </a:xfrm>
        </p:grpSpPr>
        <p:sp>
          <p:nvSpPr>
            <p:cNvPr id="671" name="CustomShape 5">
              <a:extLst>
                <a:ext uri="{FF2B5EF4-FFF2-40B4-BE49-F238E27FC236}">
                  <a16:creationId xmlns:a16="http://schemas.microsoft.com/office/drawing/2014/main" id="{6C411047-0566-2A47-9268-24D0BB9CD9C1}"/>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err="1"/>
                <a:t>Ceph</a:t>
              </a:r>
              <a:r>
                <a:rPr lang="en-GB" spc="-1" dirty="0"/>
                <a:t> storage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672" name="Flowchart: Magnetic Disk 353">
              <a:extLst>
                <a:ext uri="{FF2B5EF4-FFF2-40B4-BE49-F238E27FC236}">
                  <a16:creationId xmlns:a16="http://schemas.microsoft.com/office/drawing/2014/main" id="{B7AFE7EC-ED11-6B4D-96D7-274F6974E2C0}"/>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3" name="Flowchart: Magnetic Disk 354">
              <a:extLst>
                <a:ext uri="{FF2B5EF4-FFF2-40B4-BE49-F238E27FC236}">
                  <a16:creationId xmlns:a16="http://schemas.microsoft.com/office/drawing/2014/main" id="{B6A00C91-2F27-5543-B3C6-0E3B4F284ABE}"/>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4" name="Flowchart: Magnetic Disk 355">
              <a:extLst>
                <a:ext uri="{FF2B5EF4-FFF2-40B4-BE49-F238E27FC236}">
                  <a16:creationId xmlns:a16="http://schemas.microsoft.com/office/drawing/2014/main" id="{8363E3BE-9E30-584A-89B5-982FC67212EB}"/>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5" name="Flowchart: Magnetic Disk 356">
              <a:extLst>
                <a:ext uri="{FF2B5EF4-FFF2-40B4-BE49-F238E27FC236}">
                  <a16:creationId xmlns:a16="http://schemas.microsoft.com/office/drawing/2014/main" id="{70A714D8-BC6E-6C4F-9FD8-94E73FC48C30}"/>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6" name="Flowchart: Magnetic Disk 357">
              <a:extLst>
                <a:ext uri="{FF2B5EF4-FFF2-40B4-BE49-F238E27FC236}">
                  <a16:creationId xmlns:a16="http://schemas.microsoft.com/office/drawing/2014/main" id="{9D4513D4-DE07-8048-864C-D491484CA028}"/>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7" name="Flowchart: Magnetic Disk 358">
              <a:extLst>
                <a:ext uri="{FF2B5EF4-FFF2-40B4-BE49-F238E27FC236}">
                  <a16:creationId xmlns:a16="http://schemas.microsoft.com/office/drawing/2014/main" id="{C2DBFF33-3FF1-604B-BD59-E8545A23BE98}"/>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8" name="Flowchart: Magnetic Disk 359">
              <a:extLst>
                <a:ext uri="{FF2B5EF4-FFF2-40B4-BE49-F238E27FC236}">
                  <a16:creationId xmlns:a16="http://schemas.microsoft.com/office/drawing/2014/main" id="{B691AF7F-D7AA-6149-89D7-0D988A982E81}"/>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9" name="Flowchart: Magnetic Disk 360">
              <a:extLst>
                <a:ext uri="{FF2B5EF4-FFF2-40B4-BE49-F238E27FC236}">
                  <a16:creationId xmlns:a16="http://schemas.microsoft.com/office/drawing/2014/main" id="{62D29976-DFBC-E84B-92A2-964D91CFB146}"/>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0" name="Flowchart: Magnetic Disk 361">
              <a:extLst>
                <a:ext uri="{FF2B5EF4-FFF2-40B4-BE49-F238E27FC236}">
                  <a16:creationId xmlns:a16="http://schemas.microsoft.com/office/drawing/2014/main" id="{0DE604A0-7E86-0C4C-97DF-D7B4D31E29A9}"/>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1" name="Flowchart: Magnetic Disk 362">
              <a:extLst>
                <a:ext uri="{FF2B5EF4-FFF2-40B4-BE49-F238E27FC236}">
                  <a16:creationId xmlns:a16="http://schemas.microsoft.com/office/drawing/2014/main" id="{045FF57E-0FF2-404B-97E6-97FC38EC01AF}"/>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2" name="Flowchart: Magnetic Disk 363">
              <a:extLst>
                <a:ext uri="{FF2B5EF4-FFF2-40B4-BE49-F238E27FC236}">
                  <a16:creationId xmlns:a16="http://schemas.microsoft.com/office/drawing/2014/main" id="{3F2EB8E8-20C6-5040-AA88-FB8089D88E10}"/>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3" name="Flowchart: Magnetic Disk 364">
              <a:extLst>
                <a:ext uri="{FF2B5EF4-FFF2-40B4-BE49-F238E27FC236}">
                  <a16:creationId xmlns:a16="http://schemas.microsoft.com/office/drawing/2014/main" id="{38C0A2AC-D6B3-1249-A73C-18ACC50F1373}"/>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4" name="Flowchart: Magnetic Disk 365">
              <a:extLst>
                <a:ext uri="{FF2B5EF4-FFF2-40B4-BE49-F238E27FC236}">
                  <a16:creationId xmlns:a16="http://schemas.microsoft.com/office/drawing/2014/main" id="{906D8C76-14F9-0A4E-B12C-34E83D7CB55D}"/>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5" name="Flowchart: Magnetic Disk 366">
              <a:extLst>
                <a:ext uri="{FF2B5EF4-FFF2-40B4-BE49-F238E27FC236}">
                  <a16:creationId xmlns:a16="http://schemas.microsoft.com/office/drawing/2014/main" id="{90B28E86-344A-9741-8C9C-726332A41CE5}"/>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6" name="Flowchart: Magnetic Disk 367">
              <a:extLst>
                <a:ext uri="{FF2B5EF4-FFF2-40B4-BE49-F238E27FC236}">
                  <a16:creationId xmlns:a16="http://schemas.microsoft.com/office/drawing/2014/main" id="{A3381CA0-64F2-EA44-9F9B-AC79B19DC61E}"/>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87" name="Flowchart: Magnetic Disk 368">
              <a:extLst>
                <a:ext uri="{FF2B5EF4-FFF2-40B4-BE49-F238E27FC236}">
                  <a16:creationId xmlns:a16="http://schemas.microsoft.com/office/drawing/2014/main" id="{890DE0CA-2FB5-8547-8B89-C63410DC815D}"/>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grpSp>
      <p:grpSp>
        <p:nvGrpSpPr>
          <p:cNvPr id="544" name="Group 543">
            <a:extLst>
              <a:ext uri="{FF2B5EF4-FFF2-40B4-BE49-F238E27FC236}">
                <a16:creationId xmlns:a16="http://schemas.microsoft.com/office/drawing/2014/main" id="{1BC0121F-2E81-A24C-AC5D-37BD455B9A1D}"/>
              </a:ext>
            </a:extLst>
          </p:cNvPr>
          <p:cNvGrpSpPr/>
          <p:nvPr/>
        </p:nvGrpSpPr>
        <p:grpSpPr>
          <a:xfrm>
            <a:off x="6361500" y="4936594"/>
            <a:ext cx="3677509" cy="1595599"/>
            <a:chOff x="522390" y="4572053"/>
            <a:chExt cx="4273407" cy="1892247"/>
          </a:xfrm>
        </p:grpSpPr>
        <p:sp>
          <p:nvSpPr>
            <p:cNvPr id="654" name="CustomShape 5">
              <a:extLst>
                <a:ext uri="{FF2B5EF4-FFF2-40B4-BE49-F238E27FC236}">
                  <a16:creationId xmlns:a16="http://schemas.microsoft.com/office/drawing/2014/main" id="{FA553608-0923-AE46-A704-6289E46A4F73}"/>
                </a:ext>
              </a:extLst>
            </p:cNvPr>
            <p:cNvSpPr/>
            <p:nvPr/>
          </p:nvSpPr>
          <p:spPr>
            <a:xfrm>
              <a:off x="522390" y="4572053"/>
              <a:ext cx="4273407" cy="18922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err="1"/>
                <a:t>Ceph</a:t>
              </a:r>
              <a:r>
                <a:rPr lang="en-GB" spc="-1" dirty="0"/>
                <a:t> storage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655" name="Flowchart: Magnetic Disk 371">
              <a:extLst>
                <a:ext uri="{FF2B5EF4-FFF2-40B4-BE49-F238E27FC236}">
                  <a16:creationId xmlns:a16="http://schemas.microsoft.com/office/drawing/2014/main" id="{E8C5B6A1-8BD3-5240-8C77-3E797083BE49}"/>
                </a:ext>
              </a:extLst>
            </p:cNvPr>
            <p:cNvSpPr/>
            <p:nvPr/>
          </p:nvSpPr>
          <p:spPr>
            <a:xfrm>
              <a:off x="673810" y="51143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6" name="Flowchart: Magnetic Disk 372">
              <a:extLst>
                <a:ext uri="{FF2B5EF4-FFF2-40B4-BE49-F238E27FC236}">
                  <a16:creationId xmlns:a16="http://schemas.microsoft.com/office/drawing/2014/main" id="{231BB2EC-EA6C-5241-848C-0DA9364C9966}"/>
                </a:ext>
              </a:extLst>
            </p:cNvPr>
            <p:cNvSpPr/>
            <p:nvPr/>
          </p:nvSpPr>
          <p:spPr>
            <a:xfrm>
              <a:off x="1578933"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7" name="Flowchart: Magnetic Disk 373">
              <a:extLst>
                <a:ext uri="{FF2B5EF4-FFF2-40B4-BE49-F238E27FC236}">
                  <a16:creationId xmlns:a16="http://schemas.microsoft.com/office/drawing/2014/main" id="{E423DAE2-81AD-7F4A-B7F4-37C6DDBE949F}"/>
                </a:ext>
              </a:extLst>
            </p:cNvPr>
            <p:cNvSpPr/>
            <p:nvPr/>
          </p:nvSpPr>
          <p:spPr>
            <a:xfrm>
              <a:off x="2473809"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8" name="Flowchart: Magnetic Disk 374">
              <a:extLst>
                <a:ext uri="{FF2B5EF4-FFF2-40B4-BE49-F238E27FC236}">
                  <a16:creationId xmlns:a16="http://schemas.microsoft.com/office/drawing/2014/main" id="{3631D658-EA90-304B-809C-032DEDD414C4}"/>
                </a:ext>
              </a:extLst>
            </p:cNvPr>
            <p:cNvSpPr/>
            <p:nvPr/>
          </p:nvSpPr>
          <p:spPr>
            <a:xfrm>
              <a:off x="3367700" y="51270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59" name="Flowchart: Magnetic Disk 375">
              <a:extLst>
                <a:ext uri="{FF2B5EF4-FFF2-40B4-BE49-F238E27FC236}">
                  <a16:creationId xmlns:a16="http://schemas.microsoft.com/office/drawing/2014/main" id="{7A6A2662-3DE0-9E4E-912C-A8B40FA2F3A4}"/>
                </a:ext>
              </a:extLst>
            </p:cNvPr>
            <p:cNvSpPr/>
            <p:nvPr/>
          </p:nvSpPr>
          <p:spPr>
            <a:xfrm>
              <a:off x="826210" y="52667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0" name="Flowchart: Magnetic Disk 376">
              <a:extLst>
                <a:ext uri="{FF2B5EF4-FFF2-40B4-BE49-F238E27FC236}">
                  <a16:creationId xmlns:a16="http://schemas.microsoft.com/office/drawing/2014/main" id="{6704E804-7A59-0A49-B033-37A19CADC0EC}"/>
                </a:ext>
              </a:extLst>
            </p:cNvPr>
            <p:cNvSpPr/>
            <p:nvPr/>
          </p:nvSpPr>
          <p:spPr>
            <a:xfrm>
              <a:off x="1731333"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1" name="Flowchart: Magnetic Disk 377">
              <a:extLst>
                <a:ext uri="{FF2B5EF4-FFF2-40B4-BE49-F238E27FC236}">
                  <a16:creationId xmlns:a16="http://schemas.microsoft.com/office/drawing/2014/main" id="{9E7BE444-0531-7543-93A6-6ADDD5CEECA7}"/>
                </a:ext>
              </a:extLst>
            </p:cNvPr>
            <p:cNvSpPr/>
            <p:nvPr/>
          </p:nvSpPr>
          <p:spPr>
            <a:xfrm>
              <a:off x="2626209"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2" name="Flowchart: Magnetic Disk 378">
              <a:extLst>
                <a:ext uri="{FF2B5EF4-FFF2-40B4-BE49-F238E27FC236}">
                  <a16:creationId xmlns:a16="http://schemas.microsoft.com/office/drawing/2014/main" id="{BB65C77F-58CC-F84C-B3D0-C042652AB7F1}"/>
                </a:ext>
              </a:extLst>
            </p:cNvPr>
            <p:cNvSpPr/>
            <p:nvPr/>
          </p:nvSpPr>
          <p:spPr>
            <a:xfrm>
              <a:off x="3520100" y="52794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3" name="Flowchart: Magnetic Disk 379">
              <a:extLst>
                <a:ext uri="{FF2B5EF4-FFF2-40B4-BE49-F238E27FC236}">
                  <a16:creationId xmlns:a16="http://schemas.microsoft.com/office/drawing/2014/main" id="{8109ADF9-0A5C-774D-A67D-9B0E23860ECC}"/>
                </a:ext>
              </a:extLst>
            </p:cNvPr>
            <p:cNvSpPr/>
            <p:nvPr/>
          </p:nvSpPr>
          <p:spPr>
            <a:xfrm>
              <a:off x="978610" y="54191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4" name="Flowchart: Magnetic Disk 380">
              <a:extLst>
                <a:ext uri="{FF2B5EF4-FFF2-40B4-BE49-F238E27FC236}">
                  <a16:creationId xmlns:a16="http://schemas.microsoft.com/office/drawing/2014/main" id="{296107A5-0C72-7A4B-A8D1-458418AA6F27}"/>
                </a:ext>
              </a:extLst>
            </p:cNvPr>
            <p:cNvSpPr/>
            <p:nvPr/>
          </p:nvSpPr>
          <p:spPr>
            <a:xfrm>
              <a:off x="1883733"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5" name="Flowchart: Magnetic Disk 381">
              <a:extLst>
                <a:ext uri="{FF2B5EF4-FFF2-40B4-BE49-F238E27FC236}">
                  <a16:creationId xmlns:a16="http://schemas.microsoft.com/office/drawing/2014/main" id="{5644F411-BD40-674A-B2A7-4631B27174D2}"/>
                </a:ext>
              </a:extLst>
            </p:cNvPr>
            <p:cNvSpPr/>
            <p:nvPr/>
          </p:nvSpPr>
          <p:spPr>
            <a:xfrm>
              <a:off x="2778609"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6" name="Flowchart: Magnetic Disk 382">
              <a:extLst>
                <a:ext uri="{FF2B5EF4-FFF2-40B4-BE49-F238E27FC236}">
                  <a16:creationId xmlns:a16="http://schemas.microsoft.com/office/drawing/2014/main" id="{7F4CD542-084D-CC47-A34F-557B57B5E1C5}"/>
                </a:ext>
              </a:extLst>
            </p:cNvPr>
            <p:cNvSpPr/>
            <p:nvPr/>
          </p:nvSpPr>
          <p:spPr>
            <a:xfrm>
              <a:off x="3672500" y="54318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7" name="Flowchart: Magnetic Disk 383">
              <a:extLst>
                <a:ext uri="{FF2B5EF4-FFF2-40B4-BE49-F238E27FC236}">
                  <a16:creationId xmlns:a16="http://schemas.microsoft.com/office/drawing/2014/main" id="{D652D115-C0A1-DD40-BDB5-3216D87DBE9A}"/>
                </a:ext>
              </a:extLst>
            </p:cNvPr>
            <p:cNvSpPr/>
            <p:nvPr/>
          </p:nvSpPr>
          <p:spPr>
            <a:xfrm>
              <a:off x="1131010" y="55715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8" name="Flowchart: Magnetic Disk 384">
              <a:extLst>
                <a:ext uri="{FF2B5EF4-FFF2-40B4-BE49-F238E27FC236}">
                  <a16:creationId xmlns:a16="http://schemas.microsoft.com/office/drawing/2014/main" id="{952C8E4F-CC98-B848-BA9D-8FFEAEF28A32}"/>
                </a:ext>
              </a:extLst>
            </p:cNvPr>
            <p:cNvSpPr/>
            <p:nvPr/>
          </p:nvSpPr>
          <p:spPr>
            <a:xfrm>
              <a:off x="2036133"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69" name="Flowchart: Magnetic Disk 385">
              <a:extLst>
                <a:ext uri="{FF2B5EF4-FFF2-40B4-BE49-F238E27FC236}">
                  <a16:creationId xmlns:a16="http://schemas.microsoft.com/office/drawing/2014/main" id="{D82465CD-B137-5F43-A738-DA0618FB2914}"/>
                </a:ext>
              </a:extLst>
            </p:cNvPr>
            <p:cNvSpPr/>
            <p:nvPr/>
          </p:nvSpPr>
          <p:spPr>
            <a:xfrm>
              <a:off x="2931009"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sp>
          <p:nvSpPr>
            <p:cNvPr id="670" name="Flowchart: Magnetic Disk 386">
              <a:extLst>
                <a:ext uri="{FF2B5EF4-FFF2-40B4-BE49-F238E27FC236}">
                  <a16:creationId xmlns:a16="http://schemas.microsoft.com/office/drawing/2014/main" id="{91B5ED2E-CE6C-004F-AF05-11F0C5099F88}"/>
                </a:ext>
              </a:extLst>
            </p:cNvPr>
            <p:cNvSpPr/>
            <p:nvPr/>
          </p:nvSpPr>
          <p:spPr>
            <a:xfrm>
              <a:off x="3824900" y="5584275"/>
              <a:ext cx="782075" cy="713659"/>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Disk</a:t>
              </a:r>
            </a:p>
          </p:txBody>
        </p:sp>
      </p:grpSp>
      <p:sp>
        <p:nvSpPr>
          <p:cNvPr id="545" name="TextBox 544">
            <a:extLst>
              <a:ext uri="{FF2B5EF4-FFF2-40B4-BE49-F238E27FC236}">
                <a16:creationId xmlns:a16="http://schemas.microsoft.com/office/drawing/2014/main" id="{4B2EA0C6-4097-9244-BBB7-0071EAEDD654}"/>
              </a:ext>
            </a:extLst>
          </p:cNvPr>
          <p:cNvSpPr txBox="1"/>
          <p:nvPr/>
        </p:nvSpPr>
        <p:spPr>
          <a:xfrm>
            <a:off x="9540007" y="6489983"/>
            <a:ext cx="563102" cy="320137"/>
          </a:xfrm>
          <a:prstGeom prst="rect">
            <a:avLst/>
          </a:prstGeom>
          <a:noFill/>
        </p:spPr>
        <p:txBody>
          <a:bodyPr wrap="none" rtlCol="0">
            <a:spAutoFit/>
          </a:bodyPr>
          <a:lstStyle/>
          <a:p>
            <a:r>
              <a:rPr lang="en-GB" sz="1867" i="1" dirty="0"/>
              <a:t>x180</a:t>
            </a:r>
          </a:p>
        </p:txBody>
      </p:sp>
      <p:grpSp>
        <p:nvGrpSpPr>
          <p:cNvPr id="546" name="Group 545">
            <a:extLst>
              <a:ext uri="{FF2B5EF4-FFF2-40B4-BE49-F238E27FC236}">
                <a16:creationId xmlns:a16="http://schemas.microsoft.com/office/drawing/2014/main" id="{227911C6-B6F1-3342-8305-F1FAF126139D}"/>
              </a:ext>
            </a:extLst>
          </p:cNvPr>
          <p:cNvGrpSpPr/>
          <p:nvPr/>
        </p:nvGrpSpPr>
        <p:grpSpPr>
          <a:xfrm>
            <a:off x="1408651" y="1552336"/>
            <a:ext cx="3961949" cy="2170128"/>
            <a:chOff x="1487297" y="526855"/>
            <a:chExt cx="4603937" cy="2573591"/>
          </a:xfrm>
        </p:grpSpPr>
        <p:sp>
          <p:nvSpPr>
            <p:cNvPr id="635" name="CustomShape 5">
              <a:extLst>
                <a:ext uri="{FF2B5EF4-FFF2-40B4-BE49-F238E27FC236}">
                  <a16:creationId xmlns:a16="http://schemas.microsoft.com/office/drawing/2014/main" id="{9EBF285A-1314-554E-8466-44AD579EC979}"/>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636" name="Rounded Rectangle 635">
              <a:extLst>
                <a:ext uri="{FF2B5EF4-FFF2-40B4-BE49-F238E27FC236}">
                  <a16:creationId xmlns:a16="http://schemas.microsoft.com/office/drawing/2014/main" id="{BC28C099-CA45-D846-A3BD-1E26FB55EB31}"/>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7" name="Rounded Rectangle 636">
              <a:extLst>
                <a:ext uri="{FF2B5EF4-FFF2-40B4-BE49-F238E27FC236}">
                  <a16:creationId xmlns:a16="http://schemas.microsoft.com/office/drawing/2014/main" id="{F59F0401-A1AE-D34A-A575-22B9E44EE18B}"/>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8" name="Rounded Rectangle 637">
              <a:extLst>
                <a:ext uri="{FF2B5EF4-FFF2-40B4-BE49-F238E27FC236}">
                  <a16:creationId xmlns:a16="http://schemas.microsoft.com/office/drawing/2014/main" id="{3AC8DBD6-7B7F-4B40-BD39-36BA3C050E8D}"/>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39" name="CustomShape 5">
              <a:extLst>
                <a:ext uri="{FF2B5EF4-FFF2-40B4-BE49-F238E27FC236}">
                  <a16:creationId xmlns:a16="http://schemas.microsoft.com/office/drawing/2014/main" id="{3073D586-B182-F34D-B5A1-4BB903DA2C53}"/>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40" name="CustomShape 9">
              <a:extLst>
                <a:ext uri="{FF2B5EF4-FFF2-40B4-BE49-F238E27FC236}">
                  <a16:creationId xmlns:a16="http://schemas.microsoft.com/office/drawing/2014/main" id="{EDA47E51-DD78-A048-9165-5DA580C08C49}"/>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41" name="CustomShape 8">
              <a:extLst>
                <a:ext uri="{FF2B5EF4-FFF2-40B4-BE49-F238E27FC236}">
                  <a16:creationId xmlns:a16="http://schemas.microsoft.com/office/drawing/2014/main" id="{1590161C-73FD-6C43-A972-3F8697393AF1}"/>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42" name="TextBox 641">
              <a:extLst>
                <a:ext uri="{FF2B5EF4-FFF2-40B4-BE49-F238E27FC236}">
                  <a16:creationId xmlns:a16="http://schemas.microsoft.com/office/drawing/2014/main" id="{38F0D0D5-2CA9-1E48-A255-F34EC7989770}"/>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43" name="CustomShape 5">
              <a:extLst>
                <a:ext uri="{FF2B5EF4-FFF2-40B4-BE49-F238E27FC236}">
                  <a16:creationId xmlns:a16="http://schemas.microsoft.com/office/drawing/2014/main" id="{8C5C344C-727F-0C48-9097-042FDDB06AB8}"/>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44" name="CustomShape 8">
              <a:extLst>
                <a:ext uri="{FF2B5EF4-FFF2-40B4-BE49-F238E27FC236}">
                  <a16:creationId xmlns:a16="http://schemas.microsoft.com/office/drawing/2014/main" id="{5CD7090C-763F-CB45-8A7B-4E310890DF0D}"/>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45" name="TextBox 644">
              <a:extLst>
                <a:ext uri="{FF2B5EF4-FFF2-40B4-BE49-F238E27FC236}">
                  <a16:creationId xmlns:a16="http://schemas.microsoft.com/office/drawing/2014/main" id="{E660F2ED-9017-3F4F-BABD-6B06F3F8A8D6}"/>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46" name="CustomShape 5">
              <a:extLst>
                <a:ext uri="{FF2B5EF4-FFF2-40B4-BE49-F238E27FC236}">
                  <a16:creationId xmlns:a16="http://schemas.microsoft.com/office/drawing/2014/main" id="{535F65E8-7E6C-9D4B-8BCD-B5B1AC8FA4F1}"/>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47" name="CustomShape 8">
              <a:extLst>
                <a:ext uri="{FF2B5EF4-FFF2-40B4-BE49-F238E27FC236}">
                  <a16:creationId xmlns:a16="http://schemas.microsoft.com/office/drawing/2014/main" id="{983BF562-73CE-5F45-AC0C-866ED6FF67C6}"/>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48" name="TextBox 647">
              <a:extLst>
                <a:ext uri="{FF2B5EF4-FFF2-40B4-BE49-F238E27FC236}">
                  <a16:creationId xmlns:a16="http://schemas.microsoft.com/office/drawing/2014/main" id="{56F60044-3F84-CF47-87A5-511C24E6A8D6}"/>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49" name="CustomShape 5">
              <a:extLst>
                <a:ext uri="{FF2B5EF4-FFF2-40B4-BE49-F238E27FC236}">
                  <a16:creationId xmlns:a16="http://schemas.microsoft.com/office/drawing/2014/main" id="{AB85CE10-1271-264C-97D1-F0C0E3DC091F}"/>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50" name="Curved Connector 649">
              <a:extLst>
                <a:ext uri="{FF2B5EF4-FFF2-40B4-BE49-F238E27FC236}">
                  <a16:creationId xmlns:a16="http://schemas.microsoft.com/office/drawing/2014/main" id="{2EC8C4CF-A8D0-2240-9265-E73A0487DBBC}"/>
                </a:ext>
              </a:extLst>
            </p:cNvPr>
            <p:cNvCxnSpPr>
              <a:stCxn id="643" idx="0"/>
              <a:endCxn id="644"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1" name="Curved Connector 650">
              <a:extLst>
                <a:ext uri="{FF2B5EF4-FFF2-40B4-BE49-F238E27FC236}">
                  <a16:creationId xmlns:a16="http://schemas.microsoft.com/office/drawing/2014/main" id="{FAF5B7EE-B32C-D342-AFEB-586E7EEB5E72}"/>
                </a:ext>
              </a:extLst>
            </p:cNvPr>
            <p:cNvCxnSpPr>
              <a:stCxn id="646" idx="0"/>
              <a:endCxn id="647"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2" name="Curved Connector 651">
              <a:extLst>
                <a:ext uri="{FF2B5EF4-FFF2-40B4-BE49-F238E27FC236}">
                  <a16:creationId xmlns:a16="http://schemas.microsoft.com/office/drawing/2014/main" id="{493697A9-E38B-3F4B-969A-2EC707B2F4A3}"/>
                </a:ext>
              </a:extLst>
            </p:cNvPr>
            <p:cNvCxnSpPr>
              <a:stCxn id="649" idx="3"/>
              <a:endCxn id="643"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3" name="Curved Connector 652">
              <a:extLst>
                <a:ext uri="{FF2B5EF4-FFF2-40B4-BE49-F238E27FC236}">
                  <a16:creationId xmlns:a16="http://schemas.microsoft.com/office/drawing/2014/main" id="{2150655B-E82F-9C40-A051-1469B51BC732}"/>
                </a:ext>
              </a:extLst>
            </p:cNvPr>
            <p:cNvCxnSpPr>
              <a:stCxn id="649" idx="3"/>
              <a:endCxn id="646"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7" name="Group 546">
            <a:extLst>
              <a:ext uri="{FF2B5EF4-FFF2-40B4-BE49-F238E27FC236}">
                <a16:creationId xmlns:a16="http://schemas.microsoft.com/office/drawing/2014/main" id="{9F2A78CC-1275-AE42-A361-80B44962840D}"/>
              </a:ext>
            </a:extLst>
          </p:cNvPr>
          <p:cNvGrpSpPr/>
          <p:nvPr/>
        </p:nvGrpSpPr>
        <p:grpSpPr>
          <a:xfrm>
            <a:off x="1539800" y="1680844"/>
            <a:ext cx="3961949" cy="2170128"/>
            <a:chOff x="1487297" y="526855"/>
            <a:chExt cx="4603937" cy="2573591"/>
          </a:xfrm>
        </p:grpSpPr>
        <p:sp>
          <p:nvSpPr>
            <p:cNvPr id="616" name="CustomShape 5">
              <a:extLst>
                <a:ext uri="{FF2B5EF4-FFF2-40B4-BE49-F238E27FC236}">
                  <a16:creationId xmlns:a16="http://schemas.microsoft.com/office/drawing/2014/main" id="{C2ACFCCE-1576-544A-AB88-9483210ACBE6}"/>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617" name="Rounded Rectangle 616">
              <a:extLst>
                <a:ext uri="{FF2B5EF4-FFF2-40B4-BE49-F238E27FC236}">
                  <a16:creationId xmlns:a16="http://schemas.microsoft.com/office/drawing/2014/main" id="{DE350A1D-8A78-FC4F-92AF-075E59CFCD41}"/>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18" name="Rounded Rectangle 617">
              <a:extLst>
                <a:ext uri="{FF2B5EF4-FFF2-40B4-BE49-F238E27FC236}">
                  <a16:creationId xmlns:a16="http://schemas.microsoft.com/office/drawing/2014/main" id="{FD33B89B-E5A1-1445-8116-6EE897898DCC}"/>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19" name="Rounded Rectangle 618">
              <a:extLst>
                <a:ext uri="{FF2B5EF4-FFF2-40B4-BE49-F238E27FC236}">
                  <a16:creationId xmlns:a16="http://schemas.microsoft.com/office/drawing/2014/main" id="{8052913E-7153-5F42-B1C9-6C314341AB5D}"/>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20" name="CustomShape 5">
              <a:extLst>
                <a:ext uri="{FF2B5EF4-FFF2-40B4-BE49-F238E27FC236}">
                  <a16:creationId xmlns:a16="http://schemas.microsoft.com/office/drawing/2014/main" id="{BB24114F-1F1A-DA49-BE0E-BFD9CC0C3CCF}"/>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21" name="CustomShape 9">
              <a:extLst>
                <a:ext uri="{FF2B5EF4-FFF2-40B4-BE49-F238E27FC236}">
                  <a16:creationId xmlns:a16="http://schemas.microsoft.com/office/drawing/2014/main" id="{CF94DB5B-0F04-A948-ACEA-ED5862178315}"/>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22" name="CustomShape 8">
              <a:extLst>
                <a:ext uri="{FF2B5EF4-FFF2-40B4-BE49-F238E27FC236}">
                  <a16:creationId xmlns:a16="http://schemas.microsoft.com/office/drawing/2014/main" id="{32FAC7D9-72ED-1C4C-9538-4E2BCD34F25F}"/>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23" name="TextBox 622">
              <a:extLst>
                <a:ext uri="{FF2B5EF4-FFF2-40B4-BE49-F238E27FC236}">
                  <a16:creationId xmlns:a16="http://schemas.microsoft.com/office/drawing/2014/main" id="{56AA8772-05F7-5040-8D4E-623801AAEE86}"/>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24" name="CustomShape 5">
              <a:extLst>
                <a:ext uri="{FF2B5EF4-FFF2-40B4-BE49-F238E27FC236}">
                  <a16:creationId xmlns:a16="http://schemas.microsoft.com/office/drawing/2014/main" id="{69296000-DBF3-1A41-8B96-25A9C11B7475}"/>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25" name="CustomShape 8">
              <a:extLst>
                <a:ext uri="{FF2B5EF4-FFF2-40B4-BE49-F238E27FC236}">
                  <a16:creationId xmlns:a16="http://schemas.microsoft.com/office/drawing/2014/main" id="{39C469C7-7B7D-5E48-AFE9-3219FF5105BA}"/>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26" name="TextBox 625">
              <a:extLst>
                <a:ext uri="{FF2B5EF4-FFF2-40B4-BE49-F238E27FC236}">
                  <a16:creationId xmlns:a16="http://schemas.microsoft.com/office/drawing/2014/main" id="{F21250B1-13C7-A843-B6C3-1C4FD792A26C}"/>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27" name="CustomShape 5">
              <a:extLst>
                <a:ext uri="{FF2B5EF4-FFF2-40B4-BE49-F238E27FC236}">
                  <a16:creationId xmlns:a16="http://schemas.microsoft.com/office/drawing/2014/main" id="{56852195-976B-274F-99B2-9E002B7273A1}"/>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28" name="CustomShape 8">
              <a:extLst>
                <a:ext uri="{FF2B5EF4-FFF2-40B4-BE49-F238E27FC236}">
                  <a16:creationId xmlns:a16="http://schemas.microsoft.com/office/drawing/2014/main" id="{130379A1-2A66-7F45-AEA5-E4A28ABB28C3}"/>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29" name="TextBox 628">
              <a:extLst>
                <a:ext uri="{FF2B5EF4-FFF2-40B4-BE49-F238E27FC236}">
                  <a16:creationId xmlns:a16="http://schemas.microsoft.com/office/drawing/2014/main" id="{DBA49251-FCC3-A74C-9A4E-82B542417039}"/>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30" name="CustomShape 5">
              <a:extLst>
                <a:ext uri="{FF2B5EF4-FFF2-40B4-BE49-F238E27FC236}">
                  <a16:creationId xmlns:a16="http://schemas.microsoft.com/office/drawing/2014/main" id="{847C5FF4-AD74-8943-8B9E-8F337A56AFD6}"/>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31" name="Curved Connector 630">
              <a:extLst>
                <a:ext uri="{FF2B5EF4-FFF2-40B4-BE49-F238E27FC236}">
                  <a16:creationId xmlns:a16="http://schemas.microsoft.com/office/drawing/2014/main" id="{5F8367BC-69D0-AF4D-8B0D-6D3693B30F41}"/>
                </a:ext>
              </a:extLst>
            </p:cNvPr>
            <p:cNvCxnSpPr>
              <a:stCxn id="624" idx="0"/>
              <a:endCxn id="625"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2" name="Curved Connector 631">
              <a:extLst>
                <a:ext uri="{FF2B5EF4-FFF2-40B4-BE49-F238E27FC236}">
                  <a16:creationId xmlns:a16="http://schemas.microsoft.com/office/drawing/2014/main" id="{2A7B73FA-39FB-0245-BF2C-9CCB86B6ECB2}"/>
                </a:ext>
              </a:extLst>
            </p:cNvPr>
            <p:cNvCxnSpPr>
              <a:stCxn id="627" idx="0"/>
              <a:endCxn id="628"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3" name="Curved Connector 632">
              <a:extLst>
                <a:ext uri="{FF2B5EF4-FFF2-40B4-BE49-F238E27FC236}">
                  <a16:creationId xmlns:a16="http://schemas.microsoft.com/office/drawing/2014/main" id="{53DC6576-654B-CF42-93BD-F8597EC4EF70}"/>
                </a:ext>
              </a:extLst>
            </p:cNvPr>
            <p:cNvCxnSpPr>
              <a:stCxn id="630" idx="3"/>
              <a:endCxn id="624"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4" name="Curved Connector 633">
              <a:extLst>
                <a:ext uri="{FF2B5EF4-FFF2-40B4-BE49-F238E27FC236}">
                  <a16:creationId xmlns:a16="http://schemas.microsoft.com/office/drawing/2014/main" id="{11521939-742B-3A44-9616-6FE37B2A7449}"/>
                </a:ext>
              </a:extLst>
            </p:cNvPr>
            <p:cNvCxnSpPr>
              <a:stCxn id="630" idx="3"/>
              <a:endCxn id="627"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8" name="Group 547">
            <a:extLst>
              <a:ext uri="{FF2B5EF4-FFF2-40B4-BE49-F238E27FC236}">
                <a16:creationId xmlns:a16="http://schemas.microsoft.com/office/drawing/2014/main" id="{98B3A7DD-4011-CA4E-9CA0-2C4503C62382}"/>
              </a:ext>
            </a:extLst>
          </p:cNvPr>
          <p:cNvGrpSpPr/>
          <p:nvPr/>
        </p:nvGrpSpPr>
        <p:grpSpPr>
          <a:xfrm>
            <a:off x="1670949" y="1809352"/>
            <a:ext cx="3961949" cy="2170128"/>
            <a:chOff x="1487297" y="526855"/>
            <a:chExt cx="4603937" cy="2573591"/>
          </a:xfrm>
        </p:grpSpPr>
        <p:sp>
          <p:nvSpPr>
            <p:cNvPr id="597" name="CustomShape 5">
              <a:extLst>
                <a:ext uri="{FF2B5EF4-FFF2-40B4-BE49-F238E27FC236}">
                  <a16:creationId xmlns:a16="http://schemas.microsoft.com/office/drawing/2014/main" id="{6F7DAE22-7B9C-1145-9069-0EC4DC4E3C52}"/>
                </a:ext>
              </a:extLst>
            </p:cNvPr>
            <p:cNvSpPr/>
            <p:nvPr/>
          </p:nvSpPr>
          <p:spPr>
            <a:xfrm>
              <a:off x="1487297" y="526855"/>
              <a:ext cx="4603937" cy="2573591"/>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pPr algn="ctr"/>
              <a:endParaRPr lang="en-GB" sz="2000" spc="-1" dirty="0"/>
            </a:p>
            <a:p>
              <a:pPr algn="ctr"/>
              <a:endParaRPr lang="en-GB" sz="2000" spc="-1" dirty="0"/>
            </a:p>
            <a:p>
              <a:endParaRPr lang="en-GB" sz="2000" spc="-1" dirty="0"/>
            </a:p>
            <a:p>
              <a:pPr algn="ctr"/>
              <a:endParaRPr lang="en-GB" sz="2000" spc="-1" dirty="0"/>
            </a:p>
            <a:p>
              <a:pPr algn="ctr"/>
              <a:endParaRPr lang="en-GB" sz="2000" spc="-1" dirty="0"/>
            </a:p>
            <a:p>
              <a:pPr algn="ctr"/>
              <a:endParaRPr lang="en-GB" sz="2000" spc="-1" dirty="0"/>
            </a:p>
            <a:p>
              <a:pPr algn="ctr"/>
              <a:endParaRPr sz="2800" dirty="0"/>
            </a:p>
          </p:txBody>
        </p:sp>
        <p:sp>
          <p:nvSpPr>
            <p:cNvPr id="598" name="Rounded Rectangle 597">
              <a:extLst>
                <a:ext uri="{FF2B5EF4-FFF2-40B4-BE49-F238E27FC236}">
                  <a16:creationId xmlns:a16="http://schemas.microsoft.com/office/drawing/2014/main" id="{FC6C0CEB-3179-614F-B384-59C23ABAA3F0}"/>
                </a:ext>
              </a:extLst>
            </p:cNvPr>
            <p:cNvSpPr/>
            <p:nvPr/>
          </p:nvSpPr>
          <p:spPr>
            <a:xfrm>
              <a:off x="3835793" y="1827149"/>
              <a:ext cx="2132035" cy="1180925"/>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99" name="Rounded Rectangle 598">
              <a:extLst>
                <a:ext uri="{FF2B5EF4-FFF2-40B4-BE49-F238E27FC236}">
                  <a16:creationId xmlns:a16="http://schemas.microsoft.com/office/drawing/2014/main" id="{E63B6005-DC78-584B-8440-BC5C2067A734}"/>
                </a:ext>
              </a:extLst>
            </p:cNvPr>
            <p:cNvSpPr/>
            <p:nvPr/>
          </p:nvSpPr>
          <p:spPr>
            <a:xfrm>
              <a:off x="3835790" y="628155"/>
              <a:ext cx="2132035" cy="113905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00" name="Rounded Rectangle 599">
              <a:extLst>
                <a:ext uri="{FF2B5EF4-FFF2-40B4-BE49-F238E27FC236}">
                  <a16:creationId xmlns:a16="http://schemas.microsoft.com/office/drawing/2014/main" id="{67C1145B-FADA-074B-A521-83211DB5B6FB}"/>
                </a:ext>
              </a:extLst>
            </p:cNvPr>
            <p:cNvSpPr/>
            <p:nvPr/>
          </p:nvSpPr>
          <p:spPr>
            <a:xfrm>
              <a:off x="1575485" y="1408555"/>
              <a:ext cx="2120284" cy="1594089"/>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601" name="CustomShape 5">
              <a:extLst>
                <a:ext uri="{FF2B5EF4-FFF2-40B4-BE49-F238E27FC236}">
                  <a16:creationId xmlns:a16="http://schemas.microsoft.com/office/drawing/2014/main" id="{C0204257-9D8B-2744-9B5C-919743C2050F}"/>
                </a:ext>
              </a:extLst>
            </p:cNvPr>
            <p:cNvSpPr/>
            <p:nvPr/>
          </p:nvSpPr>
          <p:spPr>
            <a:xfrm>
              <a:off x="1768711" y="2037732"/>
              <a:ext cx="1744504"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602" name="CustomShape 9">
              <a:extLst>
                <a:ext uri="{FF2B5EF4-FFF2-40B4-BE49-F238E27FC236}">
                  <a16:creationId xmlns:a16="http://schemas.microsoft.com/office/drawing/2014/main" id="{694DDABD-ABE9-7C4E-AD81-770BDF5AE9EE}"/>
                </a:ext>
              </a:extLst>
            </p:cNvPr>
            <p:cNvSpPr/>
            <p:nvPr/>
          </p:nvSpPr>
          <p:spPr>
            <a:xfrm>
              <a:off x="1768712" y="2335668"/>
              <a:ext cx="1744504" cy="295759"/>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rados plugin</a:t>
              </a:r>
              <a:endParaRPr sz="2000" dirty="0">
                <a:cs typeface="Arial" panose="020B0604020202020204" pitchFamily="34" charset="0"/>
              </a:endParaRPr>
            </a:p>
          </p:txBody>
        </p:sp>
        <p:sp>
          <p:nvSpPr>
            <p:cNvPr id="603" name="CustomShape 8">
              <a:extLst>
                <a:ext uri="{FF2B5EF4-FFF2-40B4-BE49-F238E27FC236}">
                  <a16:creationId xmlns:a16="http://schemas.microsoft.com/office/drawing/2014/main" id="{D1FBF100-6682-4447-9EC3-9363878D33E8}"/>
                </a:ext>
              </a:extLst>
            </p:cNvPr>
            <p:cNvSpPr/>
            <p:nvPr/>
          </p:nvSpPr>
          <p:spPr>
            <a:xfrm>
              <a:off x="1768711" y="2629582"/>
              <a:ext cx="1744504" cy="29575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604" name="TextBox 603">
              <a:extLst>
                <a:ext uri="{FF2B5EF4-FFF2-40B4-BE49-F238E27FC236}">
                  <a16:creationId xmlns:a16="http://schemas.microsoft.com/office/drawing/2014/main" id="{95D93986-24B0-5446-8E6C-08EA7D19E6D4}"/>
                </a:ext>
              </a:extLst>
            </p:cNvPr>
            <p:cNvSpPr txBox="1"/>
            <p:nvPr/>
          </p:nvSpPr>
          <p:spPr>
            <a:xfrm>
              <a:off x="1584408" y="1388692"/>
              <a:ext cx="1163522"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GW container</a:t>
              </a:r>
              <a:endParaRPr lang="en-GB" sz="2000" dirty="0">
                <a:cs typeface="Arial" panose="020B0604020202020204" pitchFamily="34" charset="0"/>
                <a:sym typeface="Calibri"/>
              </a:endParaRPr>
            </a:p>
          </p:txBody>
        </p:sp>
        <p:sp>
          <p:nvSpPr>
            <p:cNvPr id="605" name="CustomShape 5">
              <a:extLst>
                <a:ext uri="{FF2B5EF4-FFF2-40B4-BE49-F238E27FC236}">
                  <a16:creationId xmlns:a16="http://schemas.microsoft.com/office/drawing/2014/main" id="{7D954CD2-DDAB-9B49-BF11-0DD360AC26DE}"/>
                </a:ext>
              </a:extLst>
            </p:cNvPr>
            <p:cNvSpPr/>
            <p:nvPr/>
          </p:nvSpPr>
          <p:spPr>
            <a:xfrm>
              <a:off x="3997248" y="1428435"/>
              <a:ext cx="1825743" cy="26720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06" name="CustomShape 8">
              <a:extLst>
                <a:ext uri="{FF2B5EF4-FFF2-40B4-BE49-F238E27FC236}">
                  <a16:creationId xmlns:a16="http://schemas.microsoft.com/office/drawing/2014/main" id="{592D3747-40C7-E148-8994-810506D16745}"/>
                </a:ext>
              </a:extLst>
            </p:cNvPr>
            <p:cNvSpPr/>
            <p:nvPr/>
          </p:nvSpPr>
          <p:spPr>
            <a:xfrm>
              <a:off x="3997248" y="94763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07" name="TextBox 606">
              <a:extLst>
                <a:ext uri="{FF2B5EF4-FFF2-40B4-BE49-F238E27FC236}">
                  <a16:creationId xmlns:a16="http://schemas.microsoft.com/office/drawing/2014/main" id="{AC44BF98-2F7F-2F44-A8B6-52B7F6788894}"/>
                </a:ext>
              </a:extLst>
            </p:cNvPr>
            <p:cNvSpPr txBox="1"/>
            <p:nvPr/>
          </p:nvSpPr>
          <p:spPr>
            <a:xfrm>
              <a:off x="3819790" y="526855"/>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608" name="CustomShape 5">
              <a:extLst>
                <a:ext uri="{FF2B5EF4-FFF2-40B4-BE49-F238E27FC236}">
                  <a16:creationId xmlns:a16="http://schemas.microsoft.com/office/drawing/2014/main" id="{D7627C30-54DE-7948-AA05-88A196CE38AF}"/>
                </a:ext>
              </a:extLst>
            </p:cNvPr>
            <p:cNvSpPr/>
            <p:nvPr/>
          </p:nvSpPr>
          <p:spPr>
            <a:xfrm>
              <a:off x="3997248" y="2638744"/>
              <a:ext cx="1825743" cy="252669"/>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609" name="CustomShape 8">
              <a:extLst>
                <a:ext uri="{FF2B5EF4-FFF2-40B4-BE49-F238E27FC236}">
                  <a16:creationId xmlns:a16="http://schemas.microsoft.com/office/drawing/2014/main" id="{84C92E4E-2FAA-8B47-A9BB-CFC1472F64F2}"/>
                </a:ext>
              </a:extLst>
            </p:cNvPr>
            <p:cNvSpPr/>
            <p:nvPr/>
          </p:nvSpPr>
          <p:spPr>
            <a:xfrm>
              <a:off x="3997248" y="2149273"/>
              <a:ext cx="1825741" cy="24580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610" name="TextBox 609">
              <a:extLst>
                <a:ext uri="{FF2B5EF4-FFF2-40B4-BE49-F238E27FC236}">
                  <a16:creationId xmlns:a16="http://schemas.microsoft.com/office/drawing/2014/main" id="{8740007D-46E8-DE47-96FF-68FB486ECB9B}"/>
                </a:ext>
              </a:extLst>
            </p:cNvPr>
            <p:cNvSpPr txBox="1"/>
            <p:nvPr/>
          </p:nvSpPr>
          <p:spPr>
            <a:xfrm>
              <a:off x="3835789" y="1737757"/>
              <a:ext cx="112286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a:cs typeface="Arial" panose="020B0604020202020204" pitchFamily="34" charset="0"/>
                </a:rPr>
                <a:t>Job</a:t>
              </a:r>
              <a:r>
                <a:rPr lang="en-GB" sz="2000">
                  <a:cs typeface="Arial" panose="020B0604020202020204" pitchFamily="34" charset="0"/>
                </a:rPr>
                <a:t> </a:t>
              </a:r>
              <a:r>
                <a:rPr lang="en-GB" sz="1400">
                  <a:cs typeface="Arial" panose="020B0604020202020204" pitchFamily="34" charset="0"/>
                </a:rPr>
                <a:t>container</a:t>
              </a:r>
              <a:endParaRPr lang="en-GB" sz="2400">
                <a:cs typeface="Arial" panose="020B0604020202020204" pitchFamily="34" charset="0"/>
                <a:sym typeface="Calibri"/>
              </a:endParaRPr>
            </a:p>
          </p:txBody>
        </p:sp>
        <p:sp>
          <p:nvSpPr>
            <p:cNvPr id="611" name="CustomShape 5">
              <a:extLst>
                <a:ext uri="{FF2B5EF4-FFF2-40B4-BE49-F238E27FC236}">
                  <a16:creationId xmlns:a16="http://schemas.microsoft.com/office/drawing/2014/main" id="{A4975350-F798-4D48-BF39-ED203CA59F1D}"/>
                </a:ext>
              </a:extLst>
            </p:cNvPr>
            <p:cNvSpPr/>
            <p:nvPr/>
          </p:nvSpPr>
          <p:spPr>
            <a:xfrm>
              <a:off x="1768834" y="1738456"/>
              <a:ext cx="1744382" cy="295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612" name="Curved Connector 611">
              <a:extLst>
                <a:ext uri="{FF2B5EF4-FFF2-40B4-BE49-F238E27FC236}">
                  <a16:creationId xmlns:a16="http://schemas.microsoft.com/office/drawing/2014/main" id="{21670685-81CD-C54B-9F28-1EDF39439D2C}"/>
                </a:ext>
              </a:extLst>
            </p:cNvPr>
            <p:cNvCxnSpPr>
              <a:stCxn id="605" idx="0"/>
              <a:endCxn id="606" idx="2"/>
            </p:cNvCxnSpPr>
            <p:nvPr/>
          </p:nvCxnSpPr>
          <p:spPr>
            <a:xfrm rot="16200000" flipV="1">
              <a:off x="4792621" y="1310935"/>
              <a:ext cx="234998"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3" name="Curved Connector 612">
              <a:extLst>
                <a:ext uri="{FF2B5EF4-FFF2-40B4-BE49-F238E27FC236}">
                  <a16:creationId xmlns:a16="http://schemas.microsoft.com/office/drawing/2014/main" id="{B991BDFF-878D-EA42-AC41-4D824B0B7EEC}"/>
                </a:ext>
              </a:extLst>
            </p:cNvPr>
            <p:cNvCxnSpPr>
              <a:stCxn id="608" idx="0"/>
              <a:endCxn id="609" idx="2"/>
            </p:cNvCxnSpPr>
            <p:nvPr/>
          </p:nvCxnSpPr>
          <p:spPr>
            <a:xfrm rot="16200000" flipV="1">
              <a:off x="4788287" y="2516910"/>
              <a:ext cx="2436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4" name="Curved Connector 613">
              <a:extLst>
                <a:ext uri="{FF2B5EF4-FFF2-40B4-BE49-F238E27FC236}">
                  <a16:creationId xmlns:a16="http://schemas.microsoft.com/office/drawing/2014/main" id="{332F7ACE-E4B3-A545-93BA-9578E366E30E}"/>
                </a:ext>
              </a:extLst>
            </p:cNvPr>
            <p:cNvCxnSpPr>
              <a:stCxn id="611" idx="3"/>
              <a:endCxn id="605" idx="1"/>
            </p:cNvCxnSpPr>
            <p:nvPr/>
          </p:nvCxnSpPr>
          <p:spPr>
            <a:xfrm flipV="1">
              <a:off x="3513216" y="1562038"/>
              <a:ext cx="484032" cy="32429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5" name="Curved Connector 614">
              <a:extLst>
                <a:ext uri="{FF2B5EF4-FFF2-40B4-BE49-F238E27FC236}">
                  <a16:creationId xmlns:a16="http://schemas.microsoft.com/office/drawing/2014/main" id="{2DD3AE30-D56D-C942-8D26-AF3126A03EA9}"/>
                </a:ext>
              </a:extLst>
            </p:cNvPr>
            <p:cNvCxnSpPr>
              <a:stCxn id="611" idx="3"/>
              <a:endCxn id="608" idx="1"/>
            </p:cNvCxnSpPr>
            <p:nvPr/>
          </p:nvCxnSpPr>
          <p:spPr>
            <a:xfrm>
              <a:off x="3513216" y="1886336"/>
              <a:ext cx="484032" cy="87874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49" name="CustomShape 5">
            <a:extLst>
              <a:ext uri="{FF2B5EF4-FFF2-40B4-BE49-F238E27FC236}">
                <a16:creationId xmlns:a16="http://schemas.microsoft.com/office/drawing/2014/main" id="{D69C654A-2F77-2747-81E6-D308488B2FD5}"/>
              </a:ext>
            </a:extLst>
          </p:cNvPr>
          <p:cNvSpPr/>
          <p:nvPr/>
        </p:nvSpPr>
        <p:spPr>
          <a:xfrm>
            <a:off x="1802098" y="1937860"/>
            <a:ext cx="3961949" cy="217012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t"/>
          <a:lstStyle/>
          <a:p>
            <a:r>
              <a:rPr lang="en-GB" spc="-1" dirty="0"/>
              <a:t>Worker Node</a:t>
            </a:r>
          </a:p>
          <a:p>
            <a:pPr algn="ctr"/>
            <a:endParaRPr lang="en-GB" spc="-1" dirty="0"/>
          </a:p>
          <a:p>
            <a:pPr algn="ctr"/>
            <a:endParaRPr lang="en-GB" spc="-1" dirty="0"/>
          </a:p>
          <a:p>
            <a:endParaRPr lang="en-GB" spc="-1" dirty="0"/>
          </a:p>
          <a:p>
            <a:pPr algn="ctr"/>
            <a:endParaRPr lang="en-GB" spc="-1" dirty="0"/>
          </a:p>
          <a:p>
            <a:pPr algn="ctr"/>
            <a:endParaRPr lang="en-GB" spc="-1" dirty="0"/>
          </a:p>
          <a:p>
            <a:pPr algn="ctr"/>
            <a:endParaRPr lang="en-GB" spc="-1" dirty="0"/>
          </a:p>
          <a:p>
            <a:pPr algn="ctr"/>
            <a:endParaRPr sz="2400" dirty="0"/>
          </a:p>
        </p:txBody>
      </p:sp>
      <p:sp>
        <p:nvSpPr>
          <p:cNvPr id="550" name="Rounded Rectangle 549">
            <a:extLst>
              <a:ext uri="{FF2B5EF4-FFF2-40B4-BE49-F238E27FC236}">
                <a16:creationId xmlns:a16="http://schemas.microsoft.com/office/drawing/2014/main" id="{E7402226-5920-5149-BF19-FD856BADD6CF}"/>
              </a:ext>
            </a:extLst>
          </p:cNvPr>
          <p:cNvSpPr/>
          <p:nvPr/>
        </p:nvSpPr>
        <p:spPr>
          <a:xfrm>
            <a:off x="3823112" y="3034307"/>
            <a:ext cx="1834737" cy="995791"/>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1" name="Rounded Rectangle 550">
            <a:extLst>
              <a:ext uri="{FF2B5EF4-FFF2-40B4-BE49-F238E27FC236}">
                <a16:creationId xmlns:a16="http://schemas.microsoft.com/office/drawing/2014/main" id="{0C4AB401-6936-714E-B026-1EE996D66178}"/>
              </a:ext>
            </a:extLst>
          </p:cNvPr>
          <p:cNvSpPr/>
          <p:nvPr/>
        </p:nvSpPr>
        <p:spPr>
          <a:xfrm>
            <a:off x="3823109" y="2023279"/>
            <a:ext cx="1834737" cy="96048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2" name="Rounded Rectangle 551">
            <a:extLst>
              <a:ext uri="{FF2B5EF4-FFF2-40B4-BE49-F238E27FC236}">
                <a16:creationId xmlns:a16="http://schemas.microsoft.com/office/drawing/2014/main" id="{F57F8979-C713-B44F-B183-46AA493F5FA2}"/>
              </a:ext>
            </a:extLst>
          </p:cNvPr>
          <p:cNvSpPr/>
          <p:nvPr/>
        </p:nvSpPr>
        <p:spPr>
          <a:xfrm>
            <a:off x="1877988" y="2681336"/>
            <a:ext cx="1824625" cy="1344183"/>
          </a:xfrm>
          <a:prstGeom prst="roundRect">
            <a:avLst>
              <a:gd name="adj" fmla="val 3020"/>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1219170" hangingPunct="0"/>
            <a:endParaRPr lang="en-GB" sz="2000">
              <a:ea typeface="+mj-ea"/>
              <a:cs typeface="+mj-cs"/>
              <a:sym typeface="Calibri"/>
            </a:endParaRPr>
          </a:p>
        </p:txBody>
      </p:sp>
      <p:sp>
        <p:nvSpPr>
          <p:cNvPr id="553" name="CustomShape 5">
            <a:extLst>
              <a:ext uri="{FF2B5EF4-FFF2-40B4-BE49-F238E27FC236}">
                <a16:creationId xmlns:a16="http://schemas.microsoft.com/office/drawing/2014/main" id="{86681ABD-8AB5-284E-9448-F8B4B1AFB7E2}"/>
              </a:ext>
            </a:extLst>
          </p:cNvPr>
          <p:cNvSpPr/>
          <p:nvPr/>
        </p:nvSpPr>
        <p:spPr>
          <a:xfrm>
            <a:off x="2044270" y="3211876"/>
            <a:ext cx="1501245" cy="249393"/>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server</a:t>
            </a:r>
            <a:endParaRPr sz="2000">
              <a:cs typeface="Arial" panose="020B0604020202020204" pitchFamily="34" charset="0"/>
            </a:endParaRPr>
          </a:p>
        </p:txBody>
      </p:sp>
      <p:sp>
        <p:nvSpPr>
          <p:cNvPr id="554" name="CustomShape 9">
            <a:extLst>
              <a:ext uri="{FF2B5EF4-FFF2-40B4-BE49-F238E27FC236}">
                <a16:creationId xmlns:a16="http://schemas.microsoft.com/office/drawing/2014/main" id="{718C9DD4-97E5-4844-80B9-A9204408F388}"/>
              </a:ext>
            </a:extLst>
          </p:cNvPr>
          <p:cNvSpPr/>
          <p:nvPr/>
        </p:nvSpPr>
        <p:spPr>
          <a:xfrm>
            <a:off x="2044271" y="3463105"/>
            <a:ext cx="1501245" cy="249393"/>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err="1">
                <a:cs typeface="Arial" panose="020B0604020202020204" pitchFamily="34" charset="0"/>
              </a:rPr>
              <a:t>libXrdCeph</a:t>
            </a:r>
            <a:endParaRPr sz="2000" dirty="0">
              <a:cs typeface="Arial" panose="020B0604020202020204" pitchFamily="34" charset="0"/>
            </a:endParaRPr>
          </a:p>
        </p:txBody>
      </p:sp>
      <p:sp>
        <p:nvSpPr>
          <p:cNvPr id="555" name="CustomShape 8">
            <a:extLst>
              <a:ext uri="{FF2B5EF4-FFF2-40B4-BE49-F238E27FC236}">
                <a16:creationId xmlns:a16="http://schemas.microsoft.com/office/drawing/2014/main" id="{5088652B-9EE3-0F42-8638-3EA1637CB8F5}"/>
              </a:ext>
            </a:extLst>
          </p:cNvPr>
          <p:cNvSpPr/>
          <p:nvPr/>
        </p:nvSpPr>
        <p:spPr>
          <a:xfrm>
            <a:off x="2044270" y="3710942"/>
            <a:ext cx="1501245" cy="249393"/>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libradosstriper</a:t>
            </a:r>
            <a:endParaRPr sz="2000">
              <a:cs typeface="Arial" panose="020B0604020202020204" pitchFamily="34" charset="0"/>
            </a:endParaRPr>
          </a:p>
        </p:txBody>
      </p:sp>
      <p:sp>
        <p:nvSpPr>
          <p:cNvPr id="556" name="TextBox 555">
            <a:extLst>
              <a:ext uri="{FF2B5EF4-FFF2-40B4-BE49-F238E27FC236}">
                <a16:creationId xmlns:a16="http://schemas.microsoft.com/office/drawing/2014/main" id="{94E1AF66-C08F-F149-AA1C-67AB20BE0409}"/>
              </a:ext>
            </a:extLst>
          </p:cNvPr>
          <p:cNvSpPr txBox="1"/>
          <p:nvPr/>
        </p:nvSpPr>
        <p:spPr>
          <a:xfrm>
            <a:off x="1885667" y="2664587"/>
            <a:ext cx="1322032" cy="285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Gateway container</a:t>
            </a:r>
            <a:endParaRPr lang="en-GB" sz="2000" dirty="0">
              <a:cs typeface="Arial" panose="020B0604020202020204" pitchFamily="34" charset="0"/>
              <a:sym typeface="Calibri"/>
            </a:endParaRPr>
          </a:p>
        </p:txBody>
      </p:sp>
      <p:sp>
        <p:nvSpPr>
          <p:cNvPr id="557" name="CustomShape 5">
            <a:extLst>
              <a:ext uri="{FF2B5EF4-FFF2-40B4-BE49-F238E27FC236}">
                <a16:creationId xmlns:a16="http://schemas.microsoft.com/office/drawing/2014/main" id="{D76071DC-47D5-CC44-A25C-3FE675002172}"/>
              </a:ext>
            </a:extLst>
          </p:cNvPr>
          <p:cNvSpPr/>
          <p:nvPr/>
        </p:nvSpPr>
        <p:spPr>
          <a:xfrm>
            <a:off x="3962053" y="2698099"/>
            <a:ext cx="1571156" cy="225315"/>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558" name="CustomShape 8">
            <a:extLst>
              <a:ext uri="{FF2B5EF4-FFF2-40B4-BE49-F238E27FC236}">
                <a16:creationId xmlns:a16="http://schemas.microsoft.com/office/drawing/2014/main" id="{EC5733FE-B918-B643-9756-DFFCADB15864}"/>
              </a:ext>
            </a:extLst>
          </p:cNvPr>
          <p:cNvSpPr/>
          <p:nvPr/>
        </p:nvSpPr>
        <p:spPr>
          <a:xfrm>
            <a:off x="3962053" y="2292673"/>
            <a:ext cx="1571154" cy="20726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559" name="TextBox 558">
            <a:extLst>
              <a:ext uri="{FF2B5EF4-FFF2-40B4-BE49-F238E27FC236}">
                <a16:creationId xmlns:a16="http://schemas.microsoft.com/office/drawing/2014/main" id="{99EB1F67-1334-8B4B-8032-6012C2E4C502}"/>
              </a:ext>
            </a:extLst>
          </p:cNvPr>
          <p:cNvSpPr txBox="1"/>
          <p:nvPr/>
        </p:nvSpPr>
        <p:spPr>
          <a:xfrm>
            <a:off x="3809340" y="1937860"/>
            <a:ext cx="966293" cy="363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560" name="CustomShape 5">
            <a:extLst>
              <a:ext uri="{FF2B5EF4-FFF2-40B4-BE49-F238E27FC236}">
                <a16:creationId xmlns:a16="http://schemas.microsoft.com/office/drawing/2014/main" id="{F98EEAE9-DD97-484E-ACB9-DD926A36A6E8}"/>
              </a:ext>
            </a:extLst>
          </p:cNvPr>
          <p:cNvSpPr/>
          <p:nvPr/>
        </p:nvSpPr>
        <p:spPr>
          <a:xfrm>
            <a:off x="3962053" y="3718668"/>
            <a:ext cx="1571156" cy="213058"/>
          </a:xfrm>
          <a:prstGeom prst="rect">
            <a:avLst/>
          </a:prstGeom>
          <a:solidFill>
            <a:srgbClr val="729FCF"/>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XRootD client</a:t>
            </a:r>
            <a:endParaRPr sz="2000">
              <a:cs typeface="Arial" panose="020B0604020202020204" pitchFamily="34" charset="0"/>
            </a:endParaRPr>
          </a:p>
        </p:txBody>
      </p:sp>
      <p:sp>
        <p:nvSpPr>
          <p:cNvPr id="561" name="CustomShape 8">
            <a:extLst>
              <a:ext uri="{FF2B5EF4-FFF2-40B4-BE49-F238E27FC236}">
                <a16:creationId xmlns:a16="http://schemas.microsoft.com/office/drawing/2014/main" id="{4E3B82FB-BCCE-5446-B291-52CAA6AFCF4D}"/>
              </a:ext>
            </a:extLst>
          </p:cNvPr>
          <p:cNvSpPr/>
          <p:nvPr/>
        </p:nvSpPr>
        <p:spPr>
          <a:xfrm>
            <a:off x="3962053" y="3305931"/>
            <a:ext cx="1571154" cy="207269"/>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a:cs typeface="Arial" panose="020B0604020202020204" pitchFamily="34" charset="0"/>
              </a:rPr>
              <a:t>User job</a:t>
            </a:r>
            <a:endParaRPr sz="2000">
              <a:cs typeface="Arial" panose="020B0604020202020204" pitchFamily="34" charset="0"/>
            </a:endParaRPr>
          </a:p>
        </p:txBody>
      </p:sp>
      <p:sp>
        <p:nvSpPr>
          <p:cNvPr id="562" name="TextBox 561">
            <a:extLst>
              <a:ext uri="{FF2B5EF4-FFF2-40B4-BE49-F238E27FC236}">
                <a16:creationId xmlns:a16="http://schemas.microsoft.com/office/drawing/2014/main" id="{68A441CE-49FB-0D43-82A9-0A36943B7E12}"/>
              </a:ext>
            </a:extLst>
          </p:cNvPr>
          <p:cNvSpPr txBox="1"/>
          <p:nvPr/>
        </p:nvSpPr>
        <p:spPr>
          <a:xfrm>
            <a:off x="3823108" y="2958929"/>
            <a:ext cx="966293" cy="363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1219170" hangingPunct="0"/>
            <a:r>
              <a:rPr lang="en-GB" sz="1400" dirty="0">
                <a:cs typeface="Arial" panose="020B0604020202020204" pitchFamily="34" charset="0"/>
              </a:rPr>
              <a:t>Job</a:t>
            </a:r>
            <a:r>
              <a:rPr lang="en-GB" sz="2000" dirty="0">
                <a:cs typeface="Arial" panose="020B0604020202020204" pitchFamily="34" charset="0"/>
              </a:rPr>
              <a:t> </a:t>
            </a:r>
            <a:r>
              <a:rPr lang="en-GB" sz="1400" dirty="0">
                <a:cs typeface="Arial" panose="020B0604020202020204" pitchFamily="34" charset="0"/>
              </a:rPr>
              <a:t>container</a:t>
            </a:r>
            <a:endParaRPr lang="en-GB" sz="2400" dirty="0">
              <a:cs typeface="Arial" panose="020B0604020202020204" pitchFamily="34" charset="0"/>
              <a:sym typeface="Calibri"/>
            </a:endParaRPr>
          </a:p>
        </p:txBody>
      </p:sp>
      <p:sp>
        <p:nvSpPr>
          <p:cNvPr id="563" name="CustomShape 5">
            <a:extLst>
              <a:ext uri="{FF2B5EF4-FFF2-40B4-BE49-F238E27FC236}">
                <a16:creationId xmlns:a16="http://schemas.microsoft.com/office/drawing/2014/main" id="{F76A3C41-4B0E-C844-B6EA-98FC5126D23C}"/>
              </a:ext>
            </a:extLst>
          </p:cNvPr>
          <p:cNvSpPr/>
          <p:nvPr/>
        </p:nvSpPr>
        <p:spPr>
          <a:xfrm>
            <a:off x="2044376" y="2959518"/>
            <a:ext cx="1501140" cy="249393"/>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400" spc="-1" dirty="0">
                <a:cs typeface="Arial" panose="020B0604020202020204" pitchFamily="34" charset="0"/>
              </a:rPr>
              <a:t>XRootD cache</a:t>
            </a:r>
            <a:endParaRPr sz="2000" dirty="0">
              <a:cs typeface="Arial" panose="020B0604020202020204" pitchFamily="34" charset="0"/>
            </a:endParaRPr>
          </a:p>
        </p:txBody>
      </p:sp>
      <p:cxnSp>
        <p:nvCxnSpPr>
          <p:cNvPr id="564" name="Curved Connector 563">
            <a:extLst>
              <a:ext uri="{FF2B5EF4-FFF2-40B4-BE49-F238E27FC236}">
                <a16:creationId xmlns:a16="http://schemas.microsoft.com/office/drawing/2014/main" id="{8076B2BE-17DE-634E-82FC-D5638F091C1F}"/>
              </a:ext>
            </a:extLst>
          </p:cNvPr>
          <p:cNvCxnSpPr>
            <a:stCxn id="557" idx="0"/>
            <a:endCxn id="558" idx="2"/>
          </p:cNvCxnSpPr>
          <p:nvPr/>
        </p:nvCxnSpPr>
        <p:spPr>
          <a:xfrm rot="16200000" flipV="1">
            <a:off x="4648553" y="2599020"/>
            <a:ext cx="19815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5" name="Curved Connector 564">
            <a:extLst>
              <a:ext uri="{FF2B5EF4-FFF2-40B4-BE49-F238E27FC236}">
                <a16:creationId xmlns:a16="http://schemas.microsoft.com/office/drawing/2014/main" id="{29324765-D6D2-7C48-9562-A1F9C527F086}"/>
              </a:ext>
            </a:extLst>
          </p:cNvPr>
          <p:cNvCxnSpPr>
            <a:stCxn id="560" idx="0"/>
            <a:endCxn id="561" idx="2"/>
          </p:cNvCxnSpPr>
          <p:nvPr/>
        </p:nvCxnSpPr>
        <p:spPr>
          <a:xfrm rot="16200000" flipV="1">
            <a:off x="4644898" y="3615934"/>
            <a:ext cx="205467" cy="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6" name="Curved Connector 565">
            <a:extLst>
              <a:ext uri="{FF2B5EF4-FFF2-40B4-BE49-F238E27FC236}">
                <a16:creationId xmlns:a16="http://schemas.microsoft.com/office/drawing/2014/main" id="{D9F59C0B-0B32-E940-9600-5BE1B7DA74F8}"/>
              </a:ext>
            </a:extLst>
          </p:cNvPr>
          <p:cNvCxnSpPr>
            <a:stCxn id="563" idx="3"/>
            <a:endCxn id="557" idx="1"/>
          </p:cNvCxnSpPr>
          <p:nvPr/>
        </p:nvCxnSpPr>
        <p:spPr>
          <a:xfrm flipV="1">
            <a:off x="3545516" y="2810757"/>
            <a:ext cx="416537" cy="273458"/>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7" name="Curved Connector 566">
            <a:extLst>
              <a:ext uri="{FF2B5EF4-FFF2-40B4-BE49-F238E27FC236}">
                <a16:creationId xmlns:a16="http://schemas.microsoft.com/office/drawing/2014/main" id="{6FADFCD6-B69A-E441-AD2B-0DC8EA16BA2A}"/>
              </a:ext>
            </a:extLst>
          </p:cNvPr>
          <p:cNvCxnSpPr>
            <a:stCxn id="563" idx="3"/>
            <a:endCxn id="560" idx="1"/>
          </p:cNvCxnSpPr>
          <p:nvPr/>
        </p:nvCxnSpPr>
        <p:spPr>
          <a:xfrm>
            <a:off x="3545516" y="3084215"/>
            <a:ext cx="416537" cy="74098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8" name="Curved Connector 567">
            <a:extLst>
              <a:ext uri="{FF2B5EF4-FFF2-40B4-BE49-F238E27FC236}">
                <a16:creationId xmlns:a16="http://schemas.microsoft.com/office/drawing/2014/main" id="{35E484ED-7520-234A-AE4B-0227295D6C0E}"/>
              </a:ext>
            </a:extLst>
          </p:cNvPr>
          <p:cNvCxnSpPr>
            <a:stCxn id="555" idx="2"/>
            <a:endCxn id="681" idx="1"/>
          </p:cNvCxnSpPr>
          <p:nvPr/>
        </p:nvCxnSpPr>
        <p:spPr>
          <a:xfrm rot="16200000" flipH="1">
            <a:off x="2523229" y="4231997"/>
            <a:ext cx="1701286" cy="1157961"/>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9" name="Curved Connector 568">
            <a:extLst>
              <a:ext uri="{FF2B5EF4-FFF2-40B4-BE49-F238E27FC236}">
                <a16:creationId xmlns:a16="http://schemas.microsoft.com/office/drawing/2014/main" id="{480A4153-F764-044E-B66B-89A465D18AAF}"/>
              </a:ext>
            </a:extLst>
          </p:cNvPr>
          <p:cNvCxnSpPr>
            <a:stCxn id="555" idx="2"/>
            <a:endCxn id="667" idx="1"/>
          </p:cNvCxnSpPr>
          <p:nvPr/>
        </p:nvCxnSpPr>
        <p:spPr>
          <a:xfrm rot="16200000" flipH="1">
            <a:off x="4098785" y="2656443"/>
            <a:ext cx="1819086" cy="4426869"/>
          </a:xfrm>
          <a:prstGeom prst="curvedConnector3">
            <a:avLst>
              <a:gd name="adj1" fmla="val 5353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0" name="Curved Connector 569">
            <a:extLst>
              <a:ext uri="{FF2B5EF4-FFF2-40B4-BE49-F238E27FC236}">
                <a16:creationId xmlns:a16="http://schemas.microsoft.com/office/drawing/2014/main" id="{26AB5276-1408-4548-845E-30C8353150DF}"/>
              </a:ext>
            </a:extLst>
          </p:cNvPr>
          <p:cNvCxnSpPr>
            <a:stCxn id="555" idx="2"/>
            <a:endCxn id="687" idx="1"/>
          </p:cNvCxnSpPr>
          <p:nvPr/>
        </p:nvCxnSpPr>
        <p:spPr>
          <a:xfrm rot="16200000" flipH="1">
            <a:off x="3294218" y="3461009"/>
            <a:ext cx="1829795" cy="2828445"/>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2" name="Group 571">
            <a:extLst>
              <a:ext uri="{FF2B5EF4-FFF2-40B4-BE49-F238E27FC236}">
                <a16:creationId xmlns:a16="http://schemas.microsoft.com/office/drawing/2014/main" id="{BE4559C2-2E49-2E47-9C69-6A975FB4988F}"/>
              </a:ext>
            </a:extLst>
          </p:cNvPr>
          <p:cNvGrpSpPr/>
          <p:nvPr/>
        </p:nvGrpSpPr>
        <p:grpSpPr>
          <a:xfrm>
            <a:off x="6153961" y="2910608"/>
            <a:ext cx="2081827" cy="1150825"/>
            <a:chOff x="7158119" y="1889557"/>
            <a:chExt cx="2419163" cy="1364783"/>
          </a:xfrm>
        </p:grpSpPr>
        <p:sp>
          <p:nvSpPr>
            <p:cNvPr id="583" name="Rounded Rectangle 64">
              <a:extLst>
                <a:ext uri="{FF2B5EF4-FFF2-40B4-BE49-F238E27FC236}">
                  <a16:creationId xmlns:a16="http://schemas.microsoft.com/office/drawing/2014/main" id="{498ED433-048C-D946-8A93-DD975262966B}"/>
                </a:ext>
              </a:extLst>
            </p:cNvPr>
            <p:cNvSpPr/>
            <p:nvPr/>
          </p:nvSpPr>
          <p:spPr>
            <a:xfrm>
              <a:off x="7158119" y="1889557"/>
              <a:ext cx="2419163" cy="1364783"/>
            </a:xfrm>
            <a:prstGeom prst="roundRect">
              <a:avLst>
                <a:gd name="adj" fmla="val 0"/>
              </a:avLst>
            </a:prstGeom>
            <a:solidFill>
              <a:srgbClr val="729FCF"/>
            </a:solidFill>
            <a:ln w="12700" cap="flat">
              <a:solidFill>
                <a:schemeClr val="accent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noAutofit/>
            </a:bodyPr>
            <a:lstStyle/>
            <a:p>
              <a:pPr algn="ctr" defTabSz="1219170" hangingPunct="0"/>
              <a:r>
                <a:rPr lang="en-GB" sz="1600" dirty="0">
                  <a:ea typeface="+mj-ea"/>
                  <a:cs typeface="+mj-cs"/>
                  <a:sym typeface="Calibri"/>
                </a:rPr>
                <a:t>Gateway</a:t>
              </a:r>
            </a:p>
          </p:txBody>
        </p:sp>
        <p:sp>
          <p:nvSpPr>
            <p:cNvPr id="587" name="CustomShape 5">
              <a:extLst>
                <a:ext uri="{FF2B5EF4-FFF2-40B4-BE49-F238E27FC236}">
                  <a16:creationId xmlns:a16="http://schemas.microsoft.com/office/drawing/2014/main" id="{9CA16913-5B1A-9F45-9805-BA3DD125A1D0}"/>
                </a:ext>
              </a:extLst>
            </p:cNvPr>
            <p:cNvSpPr/>
            <p:nvPr/>
          </p:nvSpPr>
          <p:spPr>
            <a:xfrm>
              <a:off x="7382355" y="2231272"/>
              <a:ext cx="1933633" cy="300264"/>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a:cs typeface="Arial" panose="020B0604020202020204" pitchFamily="34" charset="0"/>
                </a:rPr>
                <a:t>XRootD server</a:t>
              </a:r>
              <a:endParaRPr sz="2133">
                <a:cs typeface="Arial" panose="020B0604020202020204" pitchFamily="34" charset="0"/>
              </a:endParaRPr>
            </a:p>
          </p:txBody>
        </p:sp>
        <p:sp>
          <p:nvSpPr>
            <p:cNvPr id="588" name="CustomShape 9">
              <a:extLst>
                <a:ext uri="{FF2B5EF4-FFF2-40B4-BE49-F238E27FC236}">
                  <a16:creationId xmlns:a16="http://schemas.microsoft.com/office/drawing/2014/main" id="{EAF63594-DA1D-CE48-AB91-E6247BDB85AB}"/>
                </a:ext>
              </a:extLst>
            </p:cNvPr>
            <p:cNvSpPr/>
            <p:nvPr/>
          </p:nvSpPr>
          <p:spPr>
            <a:xfrm>
              <a:off x="7382357" y="2535558"/>
              <a:ext cx="1933633" cy="300264"/>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libXrdCeph</a:t>
              </a:r>
              <a:endParaRPr sz="2133" dirty="0">
                <a:cs typeface="Arial" panose="020B0604020202020204" pitchFamily="34" charset="0"/>
              </a:endParaRPr>
            </a:p>
          </p:txBody>
        </p:sp>
        <p:sp>
          <p:nvSpPr>
            <p:cNvPr id="589" name="CustomShape 8">
              <a:extLst>
                <a:ext uri="{FF2B5EF4-FFF2-40B4-BE49-F238E27FC236}">
                  <a16:creationId xmlns:a16="http://schemas.microsoft.com/office/drawing/2014/main" id="{87851DEE-E2E3-754E-A075-3C1FF971C843}"/>
                </a:ext>
              </a:extLst>
            </p:cNvPr>
            <p:cNvSpPr/>
            <p:nvPr/>
          </p:nvSpPr>
          <p:spPr>
            <a:xfrm>
              <a:off x="7382355" y="2835823"/>
              <a:ext cx="1933633" cy="30026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libradosstriper</a:t>
              </a:r>
              <a:endParaRPr sz="2133" dirty="0">
                <a:cs typeface="Arial" panose="020B0604020202020204" pitchFamily="34" charset="0"/>
              </a:endParaRPr>
            </a:p>
          </p:txBody>
        </p:sp>
      </p:grpSp>
      <p:cxnSp>
        <p:nvCxnSpPr>
          <p:cNvPr id="573" name="Curved Connector 572">
            <a:extLst>
              <a:ext uri="{FF2B5EF4-FFF2-40B4-BE49-F238E27FC236}">
                <a16:creationId xmlns:a16="http://schemas.microsoft.com/office/drawing/2014/main" id="{479CAB20-D647-5046-9EF4-E204ED89A4B8}"/>
              </a:ext>
            </a:extLst>
          </p:cNvPr>
          <p:cNvCxnSpPr>
            <a:stCxn id="656" idx="1"/>
            <a:endCxn id="589" idx="2"/>
          </p:cNvCxnSpPr>
          <p:nvPr/>
        </p:nvCxnSpPr>
        <p:spPr>
          <a:xfrm rot="16200000" flipV="1">
            <a:off x="6671635" y="4469014"/>
            <a:ext cx="1442887" cy="428295"/>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4" name="Curved Connector 573">
            <a:extLst>
              <a:ext uri="{FF2B5EF4-FFF2-40B4-BE49-F238E27FC236}">
                <a16:creationId xmlns:a16="http://schemas.microsoft.com/office/drawing/2014/main" id="{9ADC9D03-55FE-4141-AC0B-300E3330E3FE}"/>
              </a:ext>
            </a:extLst>
          </p:cNvPr>
          <p:cNvCxnSpPr>
            <a:cxnSpLocks/>
            <a:endCxn id="669" idx="1"/>
          </p:cNvCxnSpPr>
          <p:nvPr/>
        </p:nvCxnSpPr>
        <p:spPr>
          <a:xfrm rot="5400000">
            <a:off x="8191823" y="4545917"/>
            <a:ext cx="1823153" cy="665272"/>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5" name="Curved Connector 574">
            <a:extLst>
              <a:ext uri="{FF2B5EF4-FFF2-40B4-BE49-F238E27FC236}">
                <a16:creationId xmlns:a16="http://schemas.microsoft.com/office/drawing/2014/main" id="{4B600EA7-67DD-714A-B714-2C078FEAD052}"/>
              </a:ext>
            </a:extLst>
          </p:cNvPr>
          <p:cNvCxnSpPr>
            <a:cxnSpLocks/>
            <a:stCxn id="583" idx="0"/>
            <a:endCxn id="533" idx="2"/>
          </p:cNvCxnSpPr>
          <p:nvPr/>
        </p:nvCxnSpPr>
        <p:spPr>
          <a:xfrm rot="5400000" flipH="1" flipV="1">
            <a:off x="7400850" y="1900401"/>
            <a:ext cx="804232" cy="1216182"/>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7" name="Curved Connector 576">
            <a:extLst>
              <a:ext uri="{FF2B5EF4-FFF2-40B4-BE49-F238E27FC236}">
                <a16:creationId xmlns:a16="http://schemas.microsoft.com/office/drawing/2014/main" id="{E1709AA2-2497-C748-89BD-16DD20EA66D2}"/>
              </a:ext>
            </a:extLst>
          </p:cNvPr>
          <p:cNvCxnSpPr>
            <a:stCxn id="589" idx="2"/>
            <a:endCxn id="657" idx="1"/>
          </p:cNvCxnSpPr>
          <p:nvPr/>
        </p:nvCxnSpPr>
        <p:spPr>
          <a:xfrm rot="16200000" flipH="1">
            <a:off x="7056680" y="4083967"/>
            <a:ext cx="1442887" cy="1198387"/>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8" name="Curved Connector 577">
            <a:extLst>
              <a:ext uri="{FF2B5EF4-FFF2-40B4-BE49-F238E27FC236}">
                <a16:creationId xmlns:a16="http://schemas.microsoft.com/office/drawing/2014/main" id="{FD5AC648-8B08-DD46-9345-BDDA2F4E8B21}"/>
              </a:ext>
            </a:extLst>
          </p:cNvPr>
          <p:cNvCxnSpPr>
            <a:stCxn id="589" idx="2"/>
            <a:endCxn id="674" idx="1"/>
          </p:cNvCxnSpPr>
          <p:nvPr/>
        </p:nvCxnSpPr>
        <p:spPr>
          <a:xfrm rot="5400000">
            <a:off x="5098346" y="3324020"/>
            <a:ext cx="1442887" cy="2718283"/>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99" name="Group 798">
            <a:extLst>
              <a:ext uri="{FF2B5EF4-FFF2-40B4-BE49-F238E27FC236}">
                <a16:creationId xmlns:a16="http://schemas.microsoft.com/office/drawing/2014/main" id="{CA769370-7752-874B-BE5C-B4BDF917FDAC}"/>
              </a:ext>
            </a:extLst>
          </p:cNvPr>
          <p:cNvGrpSpPr/>
          <p:nvPr/>
        </p:nvGrpSpPr>
        <p:grpSpPr>
          <a:xfrm>
            <a:off x="8641805" y="2927086"/>
            <a:ext cx="2081827" cy="1150825"/>
            <a:chOff x="7158119" y="1889557"/>
            <a:chExt cx="2419163" cy="1364783"/>
          </a:xfrm>
        </p:grpSpPr>
        <p:sp>
          <p:nvSpPr>
            <p:cNvPr id="800" name="Rounded Rectangle 64">
              <a:extLst>
                <a:ext uri="{FF2B5EF4-FFF2-40B4-BE49-F238E27FC236}">
                  <a16:creationId xmlns:a16="http://schemas.microsoft.com/office/drawing/2014/main" id="{4151909B-CD53-EF4B-8A46-268827E1D1D1}"/>
                </a:ext>
              </a:extLst>
            </p:cNvPr>
            <p:cNvSpPr/>
            <p:nvPr/>
          </p:nvSpPr>
          <p:spPr>
            <a:xfrm>
              <a:off x="7158119" y="1889557"/>
              <a:ext cx="2419163" cy="1364783"/>
            </a:xfrm>
            <a:prstGeom prst="roundRect">
              <a:avLst>
                <a:gd name="adj" fmla="val 0"/>
              </a:avLst>
            </a:prstGeom>
            <a:solidFill>
              <a:srgbClr val="729FCF"/>
            </a:solidFill>
            <a:ln w="12700" cap="flat">
              <a:solidFill>
                <a:schemeClr val="accent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noAutofit/>
            </a:bodyPr>
            <a:lstStyle/>
            <a:p>
              <a:pPr algn="ctr" defTabSz="1219170" hangingPunct="0"/>
              <a:r>
                <a:rPr lang="en-GB" sz="1600" dirty="0">
                  <a:ea typeface="+mj-ea"/>
                  <a:cs typeface="+mj-cs"/>
                  <a:sym typeface="Calibri"/>
                </a:rPr>
                <a:t>CMS-AAA-proxy</a:t>
              </a:r>
            </a:p>
          </p:txBody>
        </p:sp>
        <p:sp>
          <p:nvSpPr>
            <p:cNvPr id="801" name="CustomShape 5">
              <a:extLst>
                <a:ext uri="{FF2B5EF4-FFF2-40B4-BE49-F238E27FC236}">
                  <a16:creationId xmlns:a16="http://schemas.microsoft.com/office/drawing/2014/main" id="{CDEC199C-FE68-1A4C-88AE-FD29CC21CC17}"/>
                </a:ext>
              </a:extLst>
            </p:cNvPr>
            <p:cNvSpPr/>
            <p:nvPr/>
          </p:nvSpPr>
          <p:spPr>
            <a:xfrm>
              <a:off x="7382355" y="2231272"/>
              <a:ext cx="1933633" cy="300264"/>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XRootD</a:t>
              </a:r>
              <a:r>
                <a:rPr lang="en-GB" sz="1600" spc="-1" dirty="0">
                  <a:cs typeface="Arial" panose="020B0604020202020204" pitchFamily="34" charset="0"/>
                </a:rPr>
                <a:t> server</a:t>
              </a:r>
              <a:endParaRPr sz="2133" dirty="0">
                <a:cs typeface="Arial" panose="020B0604020202020204" pitchFamily="34" charset="0"/>
              </a:endParaRPr>
            </a:p>
          </p:txBody>
        </p:sp>
        <p:sp>
          <p:nvSpPr>
            <p:cNvPr id="802" name="CustomShape 9">
              <a:extLst>
                <a:ext uri="{FF2B5EF4-FFF2-40B4-BE49-F238E27FC236}">
                  <a16:creationId xmlns:a16="http://schemas.microsoft.com/office/drawing/2014/main" id="{ACF1D723-2101-A445-93F1-BA88734D875E}"/>
                </a:ext>
              </a:extLst>
            </p:cNvPr>
            <p:cNvSpPr/>
            <p:nvPr/>
          </p:nvSpPr>
          <p:spPr>
            <a:xfrm>
              <a:off x="7382357" y="2535558"/>
              <a:ext cx="1933633" cy="300264"/>
            </a:xfrm>
            <a:prstGeom prst="rect">
              <a:avLst/>
            </a:prstGeom>
            <a:solidFill>
              <a:srgbClr val="FFC000"/>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libXrdCeph</a:t>
              </a:r>
              <a:endParaRPr sz="2133" dirty="0">
                <a:cs typeface="Arial" panose="020B0604020202020204" pitchFamily="34" charset="0"/>
              </a:endParaRPr>
            </a:p>
          </p:txBody>
        </p:sp>
        <p:sp>
          <p:nvSpPr>
            <p:cNvPr id="803" name="CustomShape 8">
              <a:extLst>
                <a:ext uri="{FF2B5EF4-FFF2-40B4-BE49-F238E27FC236}">
                  <a16:creationId xmlns:a16="http://schemas.microsoft.com/office/drawing/2014/main" id="{FADDA720-BA69-8140-8CEA-FA17B9F52486}"/>
                </a:ext>
              </a:extLst>
            </p:cNvPr>
            <p:cNvSpPr/>
            <p:nvPr/>
          </p:nvSpPr>
          <p:spPr>
            <a:xfrm>
              <a:off x="7382355" y="2835823"/>
              <a:ext cx="1933633" cy="300264"/>
            </a:xfrm>
            <a:prstGeom prst="rect">
              <a:avLst/>
            </a:prstGeom>
            <a:solidFill>
              <a:srgbClr val="C0CBD9"/>
            </a:solidFill>
            <a:ln>
              <a:solidFill>
                <a:schemeClr val="accent1">
                  <a:lumMod val="75000"/>
                </a:schemeClr>
              </a:solidFill>
            </a:ln>
          </p:spPr>
          <p:style>
            <a:lnRef idx="0">
              <a:scrgbClr r="0" g="0" b="0"/>
            </a:lnRef>
            <a:fillRef idx="0">
              <a:scrgbClr r="0" g="0" b="0"/>
            </a:fillRef>
            <a:effectRef idx="0">
              <a:scrgbClr r="0" g="0" b="0"/>
            </a:effectRef>
            <a:fontRef idx="minor"/>
          </p:style>
          <p:txBody>
            <a:bodyPr wrap="none" lIns="108852" tIns="54425" rIns="108852" bIns="54425" anchor="ctr"/>
            <a:lstStyle/>
            <a:p>
              <a:pPr algn="ctr"/>
              <a:r>
                <a:rPr lang="en-GB" sz="1600" spc="-1" dirty="0" err="1">
                  <a:cs typeface="Arial" panose="020B0604020202020204" pitchFamily="34" charset="0"/>
                </a:rPr>
                <a:t>libradosstriper</a:t>
              </a:r>
              <a:endParaRPr sz="2133" dirty="0">
                <a:cs typeface="Arial" panose="020B0604020202020204" pitchFamily="34" charset="0"/>
              </a:endParaRPr>
            </a:p>
          </p:txBody>
        </p:sp>
      </p:grpSp>
      <p:cxnSp>
        <p:nvCxnSpPr>
          <p:cNvPr id="804" name="Curved Connector 803">
            <a:extLst>
              <a:ext uri="{FF2B5EF4-FFF2-40B4-BE49-F238E27FC236}">
                <a16:creationId xmlns:a16="http://schemas.microsoft.com/office/drawing/2014/main" id="{2E2C1120-2F01-DA4C-A047-1EF9300612C2}"/>
              </a:ext>
            </a:extLst>
          </p:cNvPr>
          <p:cNvCxnSpPr>
            <a:cxnSpLocks/>
            <a:stCxn id="800" idx="0"/>
            <a:endCxn id="533" idx="2"/>
          </p:cNvCxnSpPr>
          <p:nvPr/>
        </p:nvCxnSpPr>
        <p:spPr>
          <a:xfrm rot="16200000" flipV="1">
            <a:off x="8636533" y="1880900"/>
            <a:ext cx="820710" cy="127166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1" name="TextBox 810">
            <a:extLst>
              <a:ext uri="{FF2B5EF4-FFF2-40B4-BE49-F238E27FC236}">
                <a16:creationId xmlns:a16="http://schemas.microsoft.com/office/drawing/2014/main" id="{EAC2C06E-44C1-FC41-BE62-EC7E847FEFF2}"/>
              </a:ext>
            </a:extLst>
          </p:cNvPr>
          <p:cNvSpPr txBox="1"/>
          <p:nvPr/>
        </p:nvSpPr>
        <p:spPr>
          <a:xfrm>
            <a:off x="10577940" y="4052908"/>
            <a:ext cx="410690" cy="379656"/>
          </a:xfrm>
          <a:prstGeom prst="rect">
            <a:avLst/>
          </a:prstGeom>
          <a:noFill/>
        </p:spPr>
        <p:txBody>
          <a:bodyPr wrap="none" rtlCol="0">
            <a:spAutoFit/>
          </a:bodyPr>
          <a:lstStyle/>
          <a:p>
            <a:r>
              <a:rPr lang="en-GB" sz="1867" i="1" dirty="0"/>
              <a:t>x2</a:t>
            </a:r>
          </a:p>
        </p:txBody>
      </p:sp>
    </p:spTree>
    <p:extLst>
      <p:ext uri="{BB962C8B-B14F-4D97-AF65-F5344CB8AC3E}">
        <p14:creationId xmlns:p14="http://schemas.microsoft.com/office/powerpoint/2010/main" val="28416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err="1">
                <a:solidFill>
                  <a:schemeClr val="bg1"/>
                </a:solidFill>
              </a:rPr>
              <a:t>XRootD</a:t>
            </a:r>
            <a:r>
              <a:rPr lang="en-US" dirty="0">
                <a:solidFill>
                  <a:schemeClr val="bg1"/>
                </a:solidFill>
              </a:rPr>
              <a:t> cache current setup</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Disk caches on the Worker Nodes</a:t>
            </a:r>
          </a:p>
          <a:p>
            <a:r>
              <a:rPr lang="en-US" dirty="0">
                <a:solidFill>
                  <a:schemeClr val="bg1"/>
                </a:solidFill>
              </a:rPr>
              <a:t>Memory caches on the external Gateways</a:t>
            </a:r>
          </a:p>
          <a:p>
            <a:r>
              <a:rPr lang="en-US" dirty="0">
                <a:solidFill>
                  <a:schemeClr val="bg1"/>
                </a:solidFill>
              </a:rPr>
              <a:t>No cache on the CMS AAA</a:t>
            </a:r>
          </a:p>
        </p:txBody>
      </p:sp>
    </p:spTree>
    <p:extLst>
      <p:ext uri="{BB962C8B-B14F-4D97-AF65-F5344CB8AC3E}">
        <p14:creationId xmlns:p14="http://schemas.microsoft.com/office/powerpoint/2010/main" val="247654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9A93-72E6-7047-8E40-D474C526BA9C}"/>
              </a:ext>
            </a:extLst>
          </p:cNvPr>
          <p:cNvSpPr>
            <a:spLocks noGrp="1"/>
          </p:cNvSpPr>
          <p:nvPr>
            <p:ph type="title"/>
          </p:nvPr>
        </p:nvSpPr>
        <p:spPr/>
        <p:txBody>
          <a:bodyPr/>
          <a:lstStyle/>
          <a:p>
            <a:r>
              <a:rPr lang="en-US" dirty="0">
                <a:solidFill>
                  <a:schemeClr val="bg1"/>
                </a:solidFill>
              </a:rPr>
              <a:t>CMS jobs and Echo</a:t>
            </a:r>
          </a:p>
        </p:txBody>
      </p:sp>
      <p:sp>
        <p:nvSpPr>
          <p:cNvPr id="3" name="Subtitle 2">
            <a:extLst>
              <a:ext uri="{FF2B5EF4-FFF2-40B4-BE49-F238E27FC236}">
                <a16:creationId xmlns:a16="http://schemas.microsoft.com/office/drawing/2014/main" id="{0EFC980B-D82E-D94F-B05B-798D646E3393}"/>
              </a:ext>
            </a:extLst>
          </p:cNvPr>
          <p:cNvSpPr>
            <a:spLocks noGrp="1"/>
          </p:cNvSpPr>
          <p:nvPr>
            <p:ph idx="1"/>
          </p:nvPr>
        </p:nvSpPr>
        <p:spPr/>
        <p:txBody>
          <a:bodyPr/>
          <a:lstStyle/>
          <a:p>
            <a:r>
              <a:rPr lang="en-US" dirty="0">
                <a:solidFill>
                  <a:schemeClr val="bg1"/>
                </a:solidFill>
              </a:rPr>
              <a:t>Goal – learn about and improve the I/O for jobs run at RAL</a:t>
            </a:r>
          </a:p>
        </p:txBody>
      </p:sp>
      <p:pic>
        <p:nvPicPr>
          <p:cNvPr id="4" name="Picture 3">
            <a:extLst>
              <a:ext uri="{FF2B5EF4-FFF2-40B4-BE49-F238E27FC236}">
                <a16:creationId xmlns:a16="http://schemas.microsoft.com/office/drawing/2014/main" id="{58D0C824-3880-E44C-8937-50C63AFB61A2}"/>
              </a:ext>
            </a:extLst>
          </p:cNvPr>
          <p:cNvPicPr>
            <a:picLocks noChangeAspect="1"/>
          </p:cNvPicPr>
          <p:nvPr/>
        </p:nvPicPr>
        <p:blipFill>
          <a:blip r:embed="rId3"/>
          <a:stretch>
            <a:fillRect/>
          </a:stretch>
        </p:blipFill>
        <p:spPr>
          <a:xfrm>
            <a:off x="10801597" y="0"/>
            <a:ext cx="1390403" cy="1390403"/>
          </a:xfrm>
          <a:prstGeom prst="rect">
            <a:avLst/>
          </a:prstGeom>
        </p:spPr>
      </p:pic>
    </p:spTree>
    <p:extLst>
      <p:ext uri="{BB962C8B-B14F-4D97-AF65-F5344CB8AC3E}">
        <p14:creationId xmlns:p14="http://schemas.microsoft.com/office/powerpoint/2010/main" val="117038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37938</TotalTime>
  <Words>2602</Words>
  <Application>Microsoft Macintosh PowerPoint</Application>
  <PresentationFormat>Widescreen</PresentationFormat>
  <Paragraphs>866</Paragraphs>
  <Slides>25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Menlo</vt:lpstr>
      <vt:lpstr>Office Theme</vt:lpstr>
      <vt:lpstr>XRootD and Object Store:  A new paradigm</vt:lpstr>
      <vt:lpstr>Introduction to XRootD and Ceph at RAL</vt:lpstr>
      <vt:lpstr>Contents</vt:lpstr>
      <vt:lpstr>XRootD interactions with Echo</vt:lpstr>
      <vt:lpstr>Erasure coding</vt:lpstr>
      <vt:lpstr>Reconstruction of a stripe</vt:lpstr>
      <vt:lpstr>XRootD interactions with Echo</vt:lpstr>
      <vt:lpstr>XRootD cache current setup</vt:lpstr>
      <vt:lpstr>CMS jobs and Echo</vt:lpstr>
      <vt:lpstr>CMS jobs and Echo – test setup</vt:lpstr>
      <vt:lpstr>CMS jobs and Echo</vt:lpstr>
      <vt:lpstr>CMS jobs and cache-hint</vt:lpstr>
      <vt:lpstr>CMS jobs and cache-hint</vt:lpstr>
      <vt:lpstr>XRootD Third Party Copy (TPC) and Echo</vt:lpstr>
      <vt:lpstr>XRootD Third Party Copy (TPC) and Echo</vt:lpstr>
      <vt:lpstr>CMS AAA and Echo</vt:lpstr>
      <vt:lpstr>CMS AAA and Echo</vt:lpstr>
      <vt:lpstr>ALICE and Echo</vt:lpstr>
      <vt:lpstr>Summary</vt:lpstr>
      <vt:lpstr>Backup</vt:lpstr>
      <vt:lpstr>CMS jobs and Echo – XRootD proxy config</vt:lpstr>
      <vt:lpstr>Cache-hint options</vt:lpstr>
      <vt:lpstr>Cache-hint options</vt:lpstr>
      <vt:lpstr>Changes required for TPC // problem</vt:lpstr>
      <vt:lpstr>CMS jobs and Echo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124</cp:revision>
  <cp:lastPrinted>2019-11-03T11:46:24Z</cp:lastPrinted>
  <dcterms:created xsi:type="dcterms:W3CDTF">2019-10-08T09:54:00Z</dcterms:created>
  <dcterms:modified xsi:type="dcterms:W3CDTF">2019-11-04T01:43:37Z</dcterms:modified>
</cp:coreProperties>
</file>