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3804AA-16BF-47DA-8DDF-3CF94A59200B}">
  <a:tblStyle styleId="{CB3804AA-16BF-47DA-8DDF-3CF94A5920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Oswald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43f44aaa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43f44aaa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43f44aaa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43f44aaa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43f44aaa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43f44aaa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43f44aaa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43f44aaa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43f44aaa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43f44aaa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3f44aaa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3f44aaa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43f44aaa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43f44aaa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43f44aaa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43f44aaa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43f44aaa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43f44aaa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43f44aaa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43f44aaa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43f44aaa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43f44aaa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43f44aaa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43f44aaa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eammai.ru/profile/mdyanyshkin/data" TargetMode="External"/><Relationship Id="rId4" Type="http://schemas.openxmlformats.org/officeDocument/2006/relationships/hyperlink" Target="https://teammai.ru/profile/aabraun/data" TargetMode="External"/><Relationship Id="rId5" Type="http://schemas.openxmlformats.org/officeDocument/2006/relationships/hyperlink" Target="https://teammai.ru/profile/aeparenkova/data" TargetMode="External"/><Relationship Id="rId6" Type="http://schemas.openxmlformats.org/officeDocument/2006/relationships/hyperlink" Target="https://teammai.ru/profile/kiriaivanov/data" TargetMode="External"/><Relationship Id="rId7" Type="http://schemas.openxmlformats.org/officeDocument/2006/relationships/hyperlink" Target="https://teammai.ru/profile/anaiyakovleva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650125"/>
            <a:ext cx="8455500" cy="29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Предиктивная аналитика в сфере дефектоскопии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Тема: </a:t>
            </a:r>
            <a:r>
              <a:rPr lang="ru"/>
              <a:t>Применение сверточных нейронных сетей для сегментации сосудов при наличии стеноза с использованием данных рентгеновской коронарографии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Руководитель: Стрижак Сергей Владимирович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Трекер задач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091100" y="1234075"/>
            <a:ext cx="47412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2175"/>
            <a:ext cx="3646976" cy="364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224" y="1657887"/>
            <a:ext cx="4418849" cy="24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Блокнот с кодом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50" y="1615875"/>
            <a:ext cx="4571050" cy="257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625" y="1080625"/>
            <a:ext cx="38264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73" y="1103700"/>
            <a:ext cx="3790851" cy="38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1647225"/>
            <a:ext cx="4335026" cy="27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Возможные улучшения проекта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Увеличить количество эпох на этапе обучения для улучшения модели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Разработка сайта для автоматического определения вероятности стеноза по фотографии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Разработать и оценить методы глубокого обучения для автоматической классификации сегментов коронарных артерий и выявления стенотических бляшек на основе рентгеновских изображений коронарной ангиографии, используя набор данных ARCADE, с целью улучшения точности и эффективности диагностики и оценки риска ишемической болезни сердца в клинической практике.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Сделать ресерч и изучить теоретический материал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Построение и обучение моделей глубокого обучения для классификации сегментов коронарных артерий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Разработка моделей для автоматического выявления стенотических бляшек на рентгеновских изображениях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Оценка точности и эффективности разработанных моделей на тестовых данных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Подготовка подробной документации по разработке и результатам работы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08575"/>
            <a:ext cx="85206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70"/>
              <a:buFont typeface="Arial"/>
              <a:buNone/>
            </a:pPr>
            <a:r>
              <a:rPr b="1" lang="ru" sz="1070"/>
              <a:t>Распространенность сердечно-сосудистых заболеваний</a:t>
            </a:r>
            <a:endParaRPr b="1" sz="1070"/>
          </a:p>
          <a:p>
            <a:pPr indent="-29019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70"/>
              <a:buFont typeface="Arial"/>
              <a:buChar char="●"/>
            </a:pPr>
            <a:r>
              <a:rPr b="1" lang="ru" sz="970"/>
              <a:t>Проблема</a:t>
            </a:r>
            <a:r>
              <a:rPr lang="ru" sz="970"/>
              <a:t>: Сердечно-сосудистые заболевания (ССЗ) остаются одной из главных причин смертности и инвалидности. Ранняя диагностика важна для снижения смертности и улучшения качества жизни.</a:t>
            </a:r>
            <a:endParaRPr sz="970"/>
          </a:p>
          <a:p>
            <a:pPr indent="-29019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0"/>
              <a:buFont typeface="Arial"/>
              <a:buChar char="●"/>
            </a:pPr>
            <a:r>
              <a:rPr b="1" lang="ru" sz="970"/>
              <a:t>Роль проекта</a:t>
            </a:r>
            <a:r>
              <a:rPr lang="ru" sz="970"/>
              <a:t>: Автоматизация сегментации сосудов и обнаружения стенозов ускоряет диагностику и повышает ее точность, улучшая результаты лечения.</a:t>
            </a:r>
            <a:endParaRPr sz="97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770"/>
              <a:buFont typeface="Arial"/>
              <a:buNone/>
            </a:pPr>
            <a:r>
              <a:rPr b="1" lang="ru" sz="1070"/>
              <a:t>Точность диагностики</a:t>
            </a:r>
            <a:endParaRPr b="1" sz="1070"/>
          </a:p>
          <a:p>
            <a:pPr indent="-29019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70"/>
              <a:buFont typeface="Arial"/>
              <a:buChar char="●"/>
            </a:pPr>
            <a:r>
              <a:rPr b="1" lang="ru" sz="970"/>
              <a:t>Проблема</a:t>
            </a:r>
            <a:r>
              <a:rPr lang="ru" sz="970"/>
              <a:t>: Традиционные методы диагностики зависят от квалификации врачей, что может приводить к ошибкам.</a:t>
            </a:r>
            <a:endParaRPr sz="970"/>
          </a:p>
          <a:p>
            <a:pPr indent="-29019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0"/>
              <a:buFont typeface="Arial"/>
              <a:buChar char="●"/>
            </a:pPr>
            <a:r>
              <a:rPr b="1" lang="ru" sz="970"/>
              <a:t>Роль проекта</a:t>
            </a:r>
            <a:r>
              <a:rPr lang="ru" sz="970"/>
              <a:t>: СНС стандартизируют диагностику, снижая вероятность ошибок и обеспечивая высокую точность результатов.</a:t>
            </a:r>
            <a:endParaRPr sz="97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770"/>
              <a:buFont typeface="Arial"/>
              <a:buNone/>
            </a:pPr>
            <a:r>
              <a:rPr b="1" lang="ru" sz="1070"/>
              <a:t>Снижение нагрузки на медперсонал</a:t>
            </a:r>
            <a:endParaRPr b="1" sz="1070"/>
          </a:p>
          <a:p>
            <a:pPr indent="-29019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70"/>
              <a:buFont typeface="Arial"/>
              <a:buChar char="●"/>
            </a:pPr>
            <a:r>
              <a:rPr b="1" lang="ru" sz="970"/>
              <a:t>Проблема</a:t>
            </a:r>
            <a:r>
              <a:rPr lang="ru" sz="970"/>
              <a:t>: Высокая нагрузка на медицинский персонал ограничивает время и ресурсы врачей.</a:t>
            </a:r>
            <a:endParaRPr sz="970"/>
          </a:p>
          <a:p>
            <a:pPr indent="-29019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0"/>
              <a:buFont typeface="Arial"/>
              <a:buChar char="●"/>
            </a:pPr>
            <a:r>
              <a:rPr b="1" lang="ru" sz="970"/>
              <a:t>Роль проекта</a:t>
            </a:r>
            <a:r>
              <a:rPr lang="ru" sz="970"/>
              <a:t>: Автоматизация анализа изображений освобождает время врачей для более сложных задач, повышая эффективность работы медицинского учреждения.</a:t>
            </a:r>
            <a:endParaRPr sz="97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770"/>
              <a:buFont typeface="Arial"/>
              <a:buNone/>
            </a:pPr>
            <a:r>
              <a:rPr b="1" lang="ru" sz="1070"/>
              <a:t>Технологическое развитие</a:t>
            </a:r>
            <a:endParaRPr b="1" sz="1070"/>
          </a:p>
          <a:p>
            <a:pPr indent="-29019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70"/>
              <a:buFont typeface="Arial"/>
              <a:buChar char="●"/>
            </a:pPr>
            <a:r>
              <a:rPr b="1" lang="ru" sz="970"/>
              <a:t>Проблема</a:t>
            </a:r>
            <a:r>
              <a:rPr lang="ru" sz="970"/>
              <a:t>: Внедрение новых технологий в медицину необходимо для прогресса.</a:t>
            </a:r>
            <a:endParaRPr sz="970"/>
          </a:p>
          <a:p>
            <a:pPr indent="-29019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0"/>
              <a:buFont typeface="Arial"/>
              <a:buChar char="●"/>
            </a:pPr>
            <a:r>
              <a:rPr b="1" lang="ru" sz="970"/>
              <a:t>Роль проекта</a:t>
            </a:r>
            <a:r>
              <a:rPr lang="ru" sz="970"/>
              <a:t>: Проект демонстрирует применение передовых технологий ИИ для решения медицинских задач, способствуя развитию здравоохранения.</a:t>
            </a:r>
            <a:endParaRPr sz="97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214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Датасет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45081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/>
              <a:t>Описание структуры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Каталоги верхнего уровня "syntax" и "stenosis" содержат данные для классификации ветвей сосудов и обнаружения стенозов. Внутри этих директорий находятся три подмножества: "train", "val", и "test". В каждой из этих папок есть две поддиректории: "images" и "annotations". Папки "images" содержат изображения в формате .png, а "annotations" содержат файлы .JSON с аннотациями.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/>
              <a:t>Структура JSON</a:t>
            </a:r>
            <a:endParaRPr u="sng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images: уникальный id, ширина, высота, file_name.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categories: уникальный id (1-26), name.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annotations: уникальный id, image_id, category_id, сегментация (координаты маски).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525" y="843313"/>
            <a:ext cx="3525725" cy="35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обучения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249750" y="1640950"/>
            <a:ext cx="26577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SparseCategoricalCrossentropy</a:t>
            </a:r>
            <a:r>
              <a:rPr lang="ru" sz="1100">
                <a:solidFill>
                  <a:schemeClr val="dk2"/>
                </a:solidFill>
              </a:rPr>
              <a:t> — это функция потерь, которая используется для задач многоклассовой классификации.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2"/>
                </a:solidFill>
              </a:rPr>
              <a:t>Эта функция вычисляет кросс-энтропийную потерю между истинными метками и предсказанными вероятностями.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chemeClr val="dk2"/>
                </a:solidFill>
              </a:rPr>
              <a:t>Мы получили хороший результат на 10 эпохах.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100" y="1170125"/>
            <a:ext cx="6007498" cy="3254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 обучения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725" y="1837825"/>
            <a:ext cx="4288097" cy="212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0" l="1107" r="0" t="0"/>
          <a:stretch/>
        </p:blipFill>
        <p:spPr>
          <a:xfrm>
            <a:off x="225775" y="1889150"/>
            <a:ext cx="4023777" cy="20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Стек технологий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1234075"/>
            <a:ext cx="1605974" cy="175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550" y="1234074"/>
            <a:ext cx="4375746" cy="17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7301" y="1234075"/>
            <a:ext cx="1427232" cy="175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88" y="2993125"/>
            <a:ext cx="33813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9725" y="2993125"/>
            <a:ext cx="1575750" cy="15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 команды</a:t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1601625" y="12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{CB3804AA-16BF-47DA-8DDF-3CF94A59200B}</a:tableStyleId>
              </a:tblPr>
              <a:tblGrid>
                <a:gridCol w="2970375"/>
                <a:gridCol w="29703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Коломытцева Екатерина Андреевна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Team-Lead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Титкова Ольга Алексеевна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Ml-engineer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Корнилова Виктория Алексеевна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Копирайтер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Кулемин Евгений Вадимович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Оформление отчётов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/>
                        </a:rPr>
                        <a:t>Янышкин Максим Дмитриевич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Копирайтер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/>
                        </a:rPr>
                        <a:t>Браун Александр антони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Пиар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5"/>
                        </a:rPr>
                        <a:t>Паренькова Анастасия Евгеньевна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Пиар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6"/>
                        </a:rPr>
                        <a:t>Иванов Кирилл Александрович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Копирайтер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7"/>
                        </a:rPr>
                        <a:t>Яковлева Анастасия Игоревна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Пиар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Леонов Илья Денисович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Пиар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