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2"/>
  </p:notesMasterIdLst>
  <p:handoutMasterIdLst>
    <p:handoutMasterId r:id="rId53"/>
  </p:handoutMasterIdLst>
  <p:sldIdLst>
    <p:sldId id="392" r:id="rId3"/>
    <p:sldId id="423" r:id="rId4"/>
    <p:sldId id="516" r:id="rId5"/>
    <p:sldId id="479" r:id="rId6"/>
    <p:sldId id="523" r:id="rId7"/>
    <p:sldId id="481" r:id="rId8"/>
    <p:sldId id="491" r:id="rId9"/>
    <p:sldId id="498" r:id="rId10"/>
    <p:sldId id="503" r:id="rId11"/>
    <p:sldId id="494" r:id="rId12"/>
    <p:sldId id="495" r:id="rId13"/>
    <p:sldId id="525" r:id="rId14"/>
    <p:sldId id="514" r:id="rId15"/>
    <p:sldId id="524" r:id="rId16"/>
    <p:sldId id="504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478" r:id="rId29"/>
    <p:sldId id="517" r:id="rId30"/>
    <p:sldId id="518" r:id="rId31"/>
    <p:sldId id="424" r:id="rId32"/>
    <p:sldId id="505" r:id="rId33"/>
    <p:sldId id="427" r:id="rId34"/>
    <p:sldId id="428" r:id="rId35"/>
    <p:sldId id="429" r:id="rId36"/>
    <p:sldId id="430" r:id="rId37"/>
    <p:sldId id="506" r:id="rId38"/>
    <p:sldId id="431" r:id="rId39"/>
    <p:sldId id="435" r:id="rId40"/>
    <p:sldId id="502" r:id="rId41"/>
    <p:sldId id="508" r:id="rId42"/>
    <p:sldId id="511" r:id="rId43"/>
    <p:sldId id="515" r:id="rId44"/>
    <p:sldId id="519" r:id="rId45"/>
    <p:sldId id="537" r:id="rId46"/>
    <p:sldId id="538" r:id="rId47"/>
    <p:sldId id="539" r:id="rId48"/>
    <p:sldId id="520" r:id="rId49"/>
    <p:sldId id="522" r:id="rId50"/>
    <p:sldId id="51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85758" autoAdjust="0"/>
  </p:normalViewPr>
  <p:slideViewPr>
    <p:cSldViewPr snapToGrid="0" snapToObjects="1"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021F-19A8-F04D-A736-F6E7BC5A000F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D0C1D-8073-D942-ACC3-0C83C9E2D7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85061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46C73-306C-E641-9931-0A98C50AB4E4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40F3F-FECE-AE44-AFBB-6B4541B0EC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14274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4"/>
                </a:solidFill>
              </a:rPr>
              <a:t>1-3 – </a:t>
            </a:r>
            <a:r>
              <a:rPr lang="ru-RU" dirty="0" err="1">
                <a:solidFill>
                  <a:schemeClr val="accent4"/>
                </a:solidFill>
              </a:rPr>
              <a:t>предсинтаксический</a:t>
            </a:r>
            <a:r>
              <a:rPr lang="ru-RU" dirty="0">
                <a:solidFill>
                  <a:schemeClr val="accent4"/>
                </a:solidFill>
              </a:rPr>
              <a:t> этап (</a:t>
            </a:r>
            <a:r>
              <a:rPr lang="ru-RU" dirty="0" err="1">
                <a:solidFill>
                  <a:schemeClr val="accent4"/>
                </a:solidFill>
              </a:rPr>
              <a:t>предсинтаксис</a:t>
            </a:r>
            <a:r>
              <a:rPr lang="ru-RU" dirty="0">
                <a:solidFill>
                  <a:schemeClr val="accent4"/>
                </a:solidFill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4"/>
                </a:solidFill>
              </a:rPr>
              <a:t>1-3 – </a:t>
            </a:r>
            <a:r>
              <a:rPr lang="ru-RU" dirty="0" err="1">
                <a:solidFill>
                  <a:schemeClr val="accent4"/>
                </a:solidFill>
              </a:rPr>
              <a:t>предсинтаксический</a:t>
            </a:r>
            <a:r>
              <a:rPr lang="ru-RU" dirty="0">
                <a:solidFill>
                  <a:schemeClr val="accent4"/>
                </a:solidFill>
              </a:rPr>
              <a:t> этап (</a:t>
            </a:r>
            <a:r>
              <a:rPr lang="ru-RU" dirty="0" err="1">
                <a:solidFill>
                  <a:schemeClr val="accent4"/>
                </a:solidFill>
              </a:rPr>
              <a:t>предсинтаксис</a:t>
            </a:r>
            <a:r>
              <a:rPr lang="ru-RU" dirty="0">
                <a:solidFill>
                  <a:schemeClr val="accent4"/>
                </a:solidFill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4"/>
                </a:solidFill>
              </a:rPr>
              <a:t>1-3 – </a:t>
            </a:r>
            <a:r>
              <a:rPr lang="ru-RU" dirty="0" err="1">
                <a:solidFill>
                  <a:schemeClr val="accent4"/>
                </a:solidFill>
              </a:rPr>
              <a:t>предсинтаксический</a:t>
            </a:r>
            <a:r>
              <a:rPr lang="ru-RU" dirty="0">
                <a:solidFill>
                  <a:schemeClr val="accent4"/>
                </a:solidFill>
              </a:rPr>
              <a:t> этап (</a:t>
            </a:r>
            <a:r>
              <a:rPr lang="ru-RU" dirty="0" err="1">
                <a:solidFill>
                  <a:schemeClr val="accent4"/>
                </a:solidFill>
              </a:rPr>
              <a:t>предсинтаксис</a:t>
            </a:r>
            <a:r>
              <a:rPr lang="ru-RU" dirty="0">
                <a:solidFill>
                  <a:schemeClr val="accent4"/>
                </a:solidFill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9436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40F3F-FECE-AE44-AFBB-6B4541B0EC53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40F3F-FECE-AE44-AFBB-6B4541B0EC53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Графематический</a:t>
            </a:r>
            <a:r>
              <a:rPr lang="ru-RU" baseline="0" dirty="0"/>
              <a:t> анализ </a:t>
            </a:r>
            <a:r>
              <a:rPr lang="ru-RU" sz="1200" dirty="0"/>
              <a:t>переход от символов к </a:t>
            </a:r>
            <a:r>
              <a:rPr lang="ru-RU" sz="1200" dirty="0" err="1"/>
              <a:t>токенам</a:t>
            </a:r>
            <a:r>
              <a:rPr lang="ru-RU" sz="1200" dirty="0"/>
              <a:t> </a:t>
            </a:r>
          </a:p>
          <a:p>
            <a:r>
              <a:rPr lang="ru-RU" sz="1200" dirty="0"/>
              <a:t>Не все этапы всегда выполняются последовательно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графематического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анализа и сегментации текста. 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Токенизация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виды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habrahabr.ru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/post/141228/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Токен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это то, что выделяет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графематический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анализатор, он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может включать несколько графем, т.к. обычно 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графема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это: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Минимальная единица письменной речи, соответствующая фонеме 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(ее варианту или последовательности фонем) в устной речи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Обратите внимание  - на конце стоит 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суффиксоид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ема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 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т.е. это семейство всех возможных написаний буквы/звука А, например).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графемой считаю несколько знаков/букв, но в эти дебри мы лезть не будем..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графематического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анализа и сегментации текста. 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Токенизация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виды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habrahabr.ru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/post/141228/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Токен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это то, что выделяет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графематический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анализатор, он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может включать несколько графем, т.к. обычно 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графема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это: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Минимальная единица письменной речи, соответствующая фонеме 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(ее варианту или последовательности фонем) в устной речи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Обратите внимание  - на конце стоит 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суффиксоид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ема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 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т.е. это семейство всех возможных написаний буквы/звука А, например).</a:t>
            </a:r>
          </a:p>
          <a:p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графемой считаю несколько знаков/букв, но в эти дебри мы лезть не будем..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графематического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анализа и сегментации текста. 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Токенизация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виды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cs typeface="Times New Roman" charset="0"/>
              </a:rPr>
              <a:t>синоним в области компиляции ЯП – </a:t>
            </a:r>
            <a:r>
              <a:rPr lang="ru-RU" dirty="0">
                <a:solidFill>
                  <a:schemeClr val="tx2"/>
                </a:solidFill>
                <a:cs typeface="Times New Roman" charset="0"/>
              </a:rPr>
              <a:t>лексема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chemeClr val="tx2"/>
              </a:solidFill>
              <a:cs typeface="Times New Roman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1" dirty="0" err="1">
                <a:solidFill>
                  <a:schemeClr val="tx2"/>
                </a:solidFill>
                <a:cs typeface="Times New Roman" charset="0"/>
              </a:rPr>
              <a:t>Токен</a:t>
            </a:r>
            <a:r>
              <a:rPr lang="ru-RU" sz="1200" i="1" dirty="0">
                <a:solidFill>
                  <a:schemeClr val="tx2"/>
                </a:solidFill>
                <a:cs typeface="Times New Roman" charset="0"/>
              </a:rPr>
              <a:t> (</a:t>
            </a:r>
            <a:r>
              <a:rPr lang="en-US" sz="1200" i="1" dirty="0">
                <a:solidFill>
                  <a:schemeClr val="tx2"/>
                </a:solidFill>
                <a:cs typeface="Times New Roman" charset="0"/>
              </a:rPr>
              <a:t>token </a:t>
            </a:r>
            <a:r>
              <a:rPr lang="en-US" sz="1200" dirty="0">
                <a:cs typeface="Times New Roman" charset="0"/>
              </a:rPr>
              <a:t>–</a:t>
            </a:r>
            <a:r>
              <a:rPr lang="ru-RU" sz="1200" dirty="0">
                <a:cs typeface="Times New Roman" charset="0"/>
              </a:rPr>
              <a:t> кусочек) – цепочка знаков между символами-разделителями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chemeClr val="tx2"/>
              </a:solidFill>
              <a:cs typeface="Times New Roman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chemeClr val="tx2"/>
              </a:solidFill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dirty="0">
                <a:cs typeface="Times New Roman" charset="0"/>
              </a:rPr>
              <a:t>Виды </a:t>
            </a:r>
            <a:r>
              <a:rPr lang="ru-RU" dirty="0" err="1">
                <a:cs typeface="Times New Roman" charset="0"/>
              </a:rPr>
              <a:t>токенов</a:t>
            </a:r>
            <a:r>
              <a:rPr lang="ru-RU" dirty="0">
                <a:cs typeface="Times New Roman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"/>
            </a:pPr>
            <a:r>
              <a:rPr lang="ru-RU" dirty="0">
                <a:cs typeface="Times New Roman" charset="0"/>
              </a:rPr>
              <a:t>Слова ЕЯ	</a:t>
            </a:r>
            <a:r>
              <a:rPr lang="ru-RU" i="1" dirty="0">
                <a:solidFill>
                  <a:schemeClr val="accent5"/>
                </a:solidFill>
                <a:cs typeface="Times New Roman" charset="0"/>
              </a:rPr>
              <a:t>я</a:t>
            </a:r>
            <a:r>
              <a:rPr lang="ru-RU" dirty="0">
                <a:cs typeface="Times New Roman" charset="0"/>
              </a:rPr>
              <a:t>, 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играю</a:t>
            </a:r>
            <a:r>
              <a:rPr lang="ru-RU" dirty="0">
                <a:cs typeface="Times New Roman" charset="0"/>
              </a:rPr>
              <a:t>, 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в</a:t>
            </a:r>
            <a:r>
              <a:rPr lang="ru-RU" dirty="0">
                <a:cs typeface="Times New Roman" charset="0"/>
              </a:rPr>
              <a:t>, 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прятки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"/>
            </a:pPr>
            <a:r>
              <a:rPr lang="ru-RU" dirty="0">
                <a:cs typeface="Times New Roman" charset="0"/>
              </a:rPr>
              <a:t>Знаки препинания		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!</a:t>
            </a:r>
            <a:r>
              <a:rPr lang="ru-RU" dirty="0">
                <a:cs typeface="Times New Roman" charset="0"/>
              </a:rPr>
              <a:t>, </a:t>
            </a:r>
            <a:r>
              <a:rPr lang="ru-RU" i="1" dirty="0">
                <a:solidFill>
                  <a:schemeClr val="accent5"/>
                </a:solidFill>
                <a:cs typeface="Times New Roman" charset="0"/>
              </a:rPr>
              <a:t>–</a:t>
            </a:r>
            <a:r>
              <a:rPr lang="ru-RU" dirty="0">
                <a:cs typeface="Times New Roman" charset="0"/>
              </a:rPr>
              <a:t>, 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;</a:t>
            </a:r>
            <a:r>
              <a:rPr lang="ru-RU" dirty="0">
                <a:cs typeface="Times New Roman" charset="0"/>
              </a:rPr>
              <a:t>, 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…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"/>
            </a:pPr>
            <a:r>
              <a:rPr lang="ru-RU" dirty="0">
                <a:cs typeface="Times New Roman" charset="0"/>
              </a:rPr>
              <a:t>Символы-обозначения	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$</a:t>
            </a:r>
            <a:r>
              <a:rPr lang="ru-RU" dirty="0">
                <a:cs typeface="Times New Roman" charset="0"/>
              </a:rPr>
              <a:t>,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√</a:t>
            </a:r>
            <a:r>
              <a:rPr lang="ru-RU" dirty="0">
                <a:cs typeface="Times New Roman" charset="0"/>
              </a:rPr>
              <a:t>, 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§</a:t>
            </a:r>
            <a:r>
              <a:rPr lang="ru-RU" dirty="0">
                <a:cs typeface="Times New Roman" charset="0"/>
              </a:rPr>
              <a:t>	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"/>
            </a:pPr>
            <a:r>
              <a:rPr lang="ru-RU" dirty="0">
                <a:cs typeface="Times New Roman" charset="0"/>
              </a:rPr>
              <a:t>Числа, номера телефонов	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10</a:t>
            </a:r>
            <a:r>
              <a:rPr lang="ru-RU" dirty="0">
                <a:cs typeface="Times New Roman" charset="0"/>
              </a:rPr>
              <a:t>, 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десять</a:t>
            </a:r>
            <a:r>
              <a:rPr lang="ru-RU" dirty="0">
                <a:cs typeface="Times New Roman" charset="0"/>
              </a:rPr>
              <a:t>	</a:t>
            </a:r>
            <a:endParaRPr lang="ru-RU" i="1" dirty="0">
              <a:solidFill>
                <a:srgbClr val="5039C6"/>
              </a:solidFill>
              <a:cs typeface="Times New Roman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"/>
            </a:pPr>
            <a:r>
              <a:rPr lang="ru-RU" dirty="0">
                <a:cs typeface="Times New Roman" charset="0"/>
              </a:rPr>
              <a:t>Даты и время (множество форматов)   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11.06.05</a:t>
            </a:r>
            <a:r>
              <a:rPr lang="ru-RU" dirty="0">
                <a:cs typeface="Times New Roman" charset="0"/>
              </a:rPr>
              <a:t>,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solidFill>
                  <a:srgbClr val="5039C6"/>
                </a:solidFill>
                <a:cs typeface="Times New Roman" charset="0"/>
              </a:rPr>
              <a:t>11-06-2005</a:t>
            </a:r>
            <a:r>
              <a:rPr lang="ru-RU" dirty="0">
                <a:cs typeface="Times New Roman" charset="0"/>
              </a:rPr>
              <a:t>,</a:t>
            </a:r>
            <a:r>
              <a:rPr lang="ru-RU" i="1" dirty="0">
                <a:solidFill>
                  <a:srgbClr val="5039C6"/>
                </a:solidFill>
                <a:cs typeface="Times New Roman" charset="0"/>
              </a:rPr>
              <a:t> 11 июня 2005 года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"/>
            </a:pPr>
            <a:r>
              <a:rPr lang="en-US" dirty="0">
                <a:cs typeface="Times New Roman" charset="0"/>
              </a:rPr>
              <a:t>IP</a:t>
            </a:r>
            <a:r>
              <a:rPr lang="ru-RU" dirty="0">
                <a:cs typeface="Times New Roman" charset="0"/>
              </a:rPr>
              <a:t>-адреса, имена файлов, почтовые адреса </a:t>
            </a:r>
            <a:r>
              <a:rPr lang="en-US" i="1" dirty="0" err="1">
                <a:solidFill>
                  <a:srgbClr val="5039C6"/>
                </a:solidFill>
                <a:cs typeface="Times New Roman" charset="0"/>
              </a:rPr>
              <a:t>test.txt</a:t>
            </a:r>
            <a:r>
              <a:rPr lang="en-US" dirty="0">
                <a:cs typeface="Times New Roman" charset="0"/>
              </a:rPr>
              <a:t>, </a:t>
            </a:r>
            <a:r>
              <a:rPr lang="en-US" i="1" dirty="0">
                <a:solidFill>
                  <a:srgbClr val="5039C6"/>
                </a:solidFill>
                <a:cs typeface="Times New Roman" charset="0"/>
              </a:rPr>
              <a:t>http://www.</a:t>
            </a:r>
            <a:r>
              <a:rPr lang="ru-RU" i="1" dirty="0" err="1">
                <a:solidFill>
                  <a:srgbClr val="5039C6"/>
                </a:solidFill>
                <a:cs typeface="Times New Roman" charset="0"/>
              </a:rPr>
              <a:t>окна.рф</a:t>
            </a:r>
            <a:r>
              <a:rPr lang="en-US" dirty="0">
                <a:cs typeface="Times New Roman" charset="0"/>
              </a:rPr>
              <a:t>, </a:t>
            </a:r>
            <a:r>
              <a:rPr lang="en-US" i="1" dirty="0" err="1">
                <a:solidFill>
                  <a:srgbClr val="5039C6"/>
                </a:solidFill>
                <a:cs typeface="Times New Roman" charset="0"/>
              </a:rPr>
              <a:t>nvasil@list.ru</a:t>
            </a:r>
            <a:endParaRPr lang="ru-RU" i="1" dirty="0">
              <a:solidFill>
                <a:srgbClr val="5039C6"/>
              </a:solidFill>
              <a:cs typeface="Times New Roman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"/>
            </a:pPr>
            <a:r>
              <a:rPr lang="ru-RU" dirty="0">
                <a:cs typeface="Times New Roman" charset="0"/>
              </a:rPr>
              <a:t>Буквенно-цифровые комплексы</a:t>
            </a:r>
            <a:r>
              <a:rPr lang="en-US" dirty="0">
                <a:cs typeface="Times New Roman" charset="0"/>
              </a:rPr>
              <a:t>        </a:t>
            </a:r>
            <a:r>
              <a:rPr lang="en-US" i="1" dirty="0">
                <a:solidFill>
                  <a:srgbClr val="5039C6"/>
                </a:solidFill>
                <a:cs typeface="Times New Roman" charset="0"/>
              </a:rPr>
              <a:t>Boeing-747</a:t>
            </a:r>
            <a:endParaRPr lang="ru-RU" dirty="0">
              <a:cs typeface="Times New Roman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cs typeface="Times New Roman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графематического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анализа и сегментации текста. 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Токенизация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виды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Truecase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dirty="0"/>
              <a:t>Различение тире</a:t>
            </a:r>
            <a:r>
              <a:rPr lang="en-US" dirty="0"/>
              <a:t>,</a:t>
            </a:r>
            <a:r>
              <a:rPr lang="ru-RU" dirty="0"/>
              <a:t> знака переноса и истинного дефиса</a:t>
            </a:r>
            <a:r>
              <a:rPr lang="en-US" dirty="0"/>
              <a:t>, </a:t>
            </a:r>
            <a:r>
              <a:rPr lang="ru-RU" dirty="0"/>
              <a:t>разбиение сложносоставных слов:                      </a:t>
            </a: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None/>
            </a:pPr>
            <a:r>
              <a:rPr lang="ru-RU" i="1" dirty="0">
                <a:solidFill>
                  <a:srgbClr val="5039C6"/>
                </a:solidFill>
              </a:rPr>
              <a:t>он – гений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i="1" dirty="0"/>
              <a:t> </a:t>
            </a:r>
            <a:r>
              <a:rPr lang="ru-RU" i="1" dirty="0">
                <a:solidFill>
                  <a:srgbClr val="5039C6"/>
                </a:solidFill>
              </a:rPr>
              <a:t>сбор-ка</a:t>
            </a:r>
            <a:r>
              <a:rPr lang="ru-RU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i="1" dirty="0">
                <a:solidFill>
                  <a:srgbClr val="5039C6"/>
                </a:solidFill>
              </a:rPr>
              <a:t>девица-красавица</a:t>
            </a:r>
            <a:r>
              <a:rPr lang="ru-RU" dirty="0">
                <a:solidFill>
                  <a:srgbClr val="5039C6"/>
                </a:solidFill>
              </a:rPr>
              <a:t>      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SzPct val="140000"/>
              <a:buFont typeface="Lucida Grande"/>
              <a:buChar char="●"/>
            </a:pPr>
            <a:r>
              <a:rPr lang="ru-RU" dirty="0"/>
              <a:t>Сборка слов, написанных в разрядку </a:t>
            </a:r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  <a:buSzPct val="140000"/>
              <a:buFont typeface="Lucida Grande"/>
              <a:buNone/>
            </a:pPr>
            <a:r>
              <a:rPr lang="ru-RU" i="1" spc="200" dirty="0">
                <a:solidFill>
                  <a:srgbClr val="5039C6"/>
                </a:solidFill>
              </a:rPr>
              <a:t>Заявление</a:t>
            </a:r>
            <a:r>
              <a:rPr lang="ru-RU" i="1" dirty="0">
                <a:solidFill>
                  <a:srgbClr val="5039C6"/>
                </a:solidFill>
              </a:rPr>
              <a:t> </a:t>
            </a:r>
            <a:r>
              <a:rPr lang="en-US" b="1" dirty="0">
                <a:solidFill>
                  <a:srgbClr val="5039C6"/>
                </a:solidFill>
              </a:rPr>
              <a:t>→</a:t>
            </a:r>
            <a:r>
              <a:rPr lang="ru-RU" b="1" dirty="0">
                <a:solidFill>
                  <a:srgbClr val="5039C6"/>
                </a:solidFill>
              </a:rPr>
              <a:t> </a:t>
            </a:r>
            <a:r>
              <a:rPr lang="ru-RU" i="1" dirty="0">
                <a:solidFill>
                  <a:srgbClr val="5039C6"/>
                </a:solidFill>
              </a:rPr>
              <a:t>заявление</a:t>
            </a:r>
            <a:r>
              <a:rPr lang="ru-RU" i="1" dirty="0"/>
              <a:t>  </a:t>
            </a:r>
            <a:endParaRPr lang="en-US" i="1" dirty="0"/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dirty="0">
                <a:sym typeface="Symbol" charset="0"/>
              </a:rPr>
              <a:t>Преобразование числительных в числа</a:t>
            </a:r>
            <a:endParaRPr lang="en-US" dirty="0">
              <a:sym typeface="Symbo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None/>
            </a:pPr>
            <a:r>
              <a:rPr lang="ru-RU" i="1" dirty="0">
                <a:solidFill>
                  <a:srgbClr val="5039C6"/>
                </a:solidFill>
                <a:sym typeface="Symbol" charset="0"/>
              </a:rPr>
              <a:t>сто двадцать три </a:t>
            </a:r>
            <a:r>
              <a:rPr lang="en-US" b="1" dirty="0">
                <a:solidFill>
                  <a:srgbClr val="5039C6"/>
                </a:solidFill>
              </a:rPr>
              <a:t>→</a:t>
            </a:r>
            <a:r>
              <a:rPr lang="ru-RU" b="1" dirty="0">
                <a:solidFill>
                  <a:srgbClr val="5039C6"/>
                </a:solidFill>
              </a:rPr>
              <a:t> </a:t>
            </a:r>
            <a:r>
              <a:rPr lang="ru-RU" i="1" dirty="0">
                <a:solidFill>
                  <a:srgbClr val="5039C6"/>
                </a:solidFill>
                <a:sym typeface="Symbol" charset="0"/>
              </a:rPr>
              <a:t>123</a:t>
            </a:r>
            <a:r>
              <a:rPr lang="ru-RU" dirty="0">
                <a:solidFill>
                  <a:srgbClr val="5039C6"/>
                </a:solidFill>
                <a:sym typeface="Symbol" charset="0"/>
              </a:rPr>
              <a:t> </a:t>
            </a:r>
            <a:endParaRPr lang="en-US" dirty="0">
              <a:solidFill>
                <a:srgbClr val="5039C6"/>
              </a:solidFill>
              <a:sym typeface="Symbo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dirty="0"/>
              <a:t>Свертка устойчивых неизменяемых оборотов (не имеющих словоизменительных вариантов): </a:t>
            </a: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None/>
            </a:pPr>
            <a:r>
              <a:rPr lang="ru-RU" i="1" dirty="0">
                <a:solidFill>
                  <a:srgbClr val="5039C6"/>
                </a:solidFill>
              </a:rPr>
              <a:t>так сказать</a:t>
            </a:r>
            <a:r>
              <a:rPr lang="ru-RU" dirty="0"/>
              <a:t>, </a:t>
            </a:r>
            <a:r>
              <a:rPr lang="ru-RU" i="1" dirty="0">
                <a:solidFill>
                  <a:srgbClr val="5039C6"/>
                </a:solidFill>
              </a:rPr>
              <a:t>таким образом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None/>
            </a:pPr>
            <a:endParaRPr lang="ru-RU" dirty="0">
              <a:solidFill>
                <a:srgbClr val="5039C6"/>
              </a:solidFill>
              <a:sym typeface="Symbol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SzPct val="140000"/>
              <a:buFont typeface="Lucida Grande"/>
              <a:buNone/>
            </a:pPr>
            <a:endParaRPr lang="en-US" i="1" dirty="0"/>
          </a:p>
          <a:p>
            <a:pPr>
              <a:lnSpc>
                <a:spcPct val="90000"/>
              </a:lnSpc>
              <a:spcBef>
                <a:spcPts val="300"/>
              </a:spcBef>
              <a:buSzPct val="140000"/>
              <a:buFont typeface="Lucida Grande"/>
              <a:buNone/>
            </a:pPr>
            <a:endParaRPr lang="ru-RU" i="1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графематического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анализа и сегментации текста. 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Токенизация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виды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графематического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анализа и сегментации текста. 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Токенизация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виды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Найти</a:t>
            </a:r>
            <a:r>
              <a:rPr lang="ru-RU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проблемы!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графематического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анализа и сегментации текста. 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Токенизация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виды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Формальный аппарат на базе теории формальных языков и грамматик.</a:t>
            </a:r>
          </a:p>
          <a:p>
            <a:pPr>
              <a:lnSpc>
                <a:spcPct val="90000"/>
              </a:lnSpc>
            </a:pPr>
            <a:r>
              <a:rPr lang="ru-RU" dirty="0"/>
              <a:t>Простейший </a:t>
            </a:r>
            <a:r>
              <a:rPr lang="ru-RU" dirty="0" err="1"/>
              <a:t>графематический</a:t>
            </a:r>
            <a:r>
              <a:rPr lang="ru-RU" dirty="0"/>
              <a:t> анализ – синтаксический анализ </a:t>
            </a:r>
            <a:r>
              <a:rPr lang="ru-RU" i="1" dirty="0"/>
              <a:t>регулярных языков </a:t>
            </a:r>
            <a:r>
              <a:rPr lang="ru-RU" dirty="0"/>
              <a:t>(Тип 3 по Хомскому). </a:t>
            </a:r>
          </a:p>
          <a:p>
            <a:pPr>
              <a:lnSpc>
                <a:spcPct val="90000"/>
              </a:lnSpc>
            </a:pPr>
            <a:r>
              <a:rPr lang="ru-RU" dirty="0"/>
              <a:t>Более сложный графем. анализ – учет локального контекста, словари. </a:t>
            </a:r>
          </a:p>
          <a:p>
            <a:pPr>
              <a:lnSpc>
                <a:spcPct val="90000"/>
              </a:lnSpc>
            </a:pPr>
            <a:r>
              <a:rPr lang="ru-RU" dirty="0"/>
              <a:t>Средства описания регулярных языков: </a:t>
            </a:r>
          </a:p>
          <a:p>
            <a:pPr>
              <a:lnSpc>
                <a:spcPct val="90000"/>
              </a:lnSpc>
            </a:pPr>
            <a:r>
              <a:rPr lang="ru-RU" dirty="0"/>
              <a:t>Регулярные (автоматные) грамматики </a:t>
            </a:r>
          </a:p>
          <a:p>
            <a:pPr>
              <a:lnSpc>
                <a:spcPct val="90000"/>
              </a:lnSpc>
            </a:pPr>
            <a:r>
              <a:rPr lang="ru-RU" dirty="0"/>
              <a:t>Конечные автоматы </a:t>
            </a:r>
          </a:p>
          <a:p>
            <a:pPr>
              <a:lnSpc>
                <a:spcPct val="90000"/>
              </a:lnSpc>
            </a:pPr>
            <a:r>
              <a:rPr lang="ru-RU" dirty="0"/>
              <a:t></a:t>
            </a:r>
            <a:r>
              <a:rPr lang="ru-RU" i="1" dirty="0"/>
              <a:t>Регулярные выражения </a:t>
            </a:r>
            <a:r>
              <a:rPr lang="ru-RU" dirty="0"/>
              <a:t>встроены в современные языки программирования, что упрощает построение анализаторов.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ru-RU" sz="1200" dirty="0"/>
              <a:t>Регулярное выражение описывает      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ru-RU" sz="1200" dirty="0"/>
              <a:t>структуру цепочки языка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ru-RU" sz="1200" dirty="0">
                <a:solidFill>
                  <a:schemeClr val="tx2"/>
                </a:solidFill>
              </a:rPr>
              <a:t>Синтаксис регулярных выражений:</a:t>
            </a:r>
            <a:endParaRPr lang="ru-RU" sz="1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1200" b="1" dirty="0">
                <a:solidFill>
                  <a:schemeClr val="tx2"/>
                </a:solidFill>
                <a:sym typeface="Symbol" charset="0"/>
              </a:rPr>
              <a:t></a:t>
            </a:r>
            <a:r>
              <a:rPr lang="ru-RU" sz="1200" b="1" dirty="0">
                <a:solidFill>
                  <a:schemeClr val="tx2"/>
                </a:solidFill>
              </a:rPr>
              <a:t>*</a:t>
            </a:r>
            <a:r>
              <a:rPr lang="ru-RU" sz="1200" dirty="0"/>
              <a:t> – повторение цепочки </a:t>
            </a:r>
            <a:r>
              <a:rPr lang="ru-RU" sz="1200" b="1" dirty="0">
                <a:solidFill>
                  <a:schemeClr val="tx2"/>
                </a:solidFill>
                <a:sym typeface="Symbol" charset="0"/>
              </a:rPr>
              <a:t></a:t>
            </a:r>
            <a:r>
              <a:rPr lang="ru-RU" sz="1200" dirty="0"/>
              <a:t> нуль и более раз</a:t>
            </a:r>
            <a:br>
              <a:rPr lang="ru-RU" sz="1200" dirty="0"/>
            </a:br>
            <a:r>
              <a:rPr lang="ru-RU" sz="1200" i="1" dirty="0" err="1">
                <a:solidFill>
                  <a:schemeClr val="accent2"/>
                </a:solidFill>
              </a:rPr>
              <a:t>b</a:t>
            </a:r>
            <a:r>
              <a:rPr lang="ru-RU" sz="1200" i="1" dirty="0">
                <a:solidFill>
                  <a:schemeClr val="accent2"/>
                </a:solidFill>
              </a:rPr>
              <a:t>*</a:t>
            </a:r>
            <a:r>
              <a:rPr lang="ru-RU" sz="1200" dirty="0"/>
              <a:t> – последовательность из произвольного числа букв </a:t>
            </a:r>
            <a:r>
              <a:rPr lang="ru-RU" sz="1200" i="1" dirty="0" err="1">
                <a:solidFill>
                  <a:schemeClr val="accent2"/>
                </a:solidFill>
              </a:rPr>
              <a:t>b</a:t>
            </a:r>
            <a:r>
              <a:rPr lang="ru-RU" sz="1200" dirty="0"/>
              <a:t> </a:t>
            </a:r>
            <a:br>
              <a:rPr lang="ru-RU" sz="1200" dirty="0"/>
            </a:br>
            <a:r>
              <a:rPr lang="ru-RU" sz="1200" dirty="0"/>
              <a:t>(в том числе – нулевого, т.е. пустая цепочка)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1200" b="1" dirty="0">
                <a:solidFill>
                  <a:schemeClr val="tx2"/>
                </a:solidFill>
                <a:sym typeface="Symbol" charset="0"/>
              </a:rPr>
              <a:t></a:t>
            </a:r>
            <a:r>
              <a:rPr lang="ru-RU" sz="1200" b="1" dirty="0">
                <a:solidFill>
                  <a:schemeClr val="tx2"/>
                </a:solidFill>
              </a:rPr>
              <a:t>+</a:t>
            </a:r>
            <a:r>
              <a:rPr lang="ru-RU" sz="1200" dirty="0"/>
              <a:t> – повторение цепочки </a:t>
            </a:r>
            <a:r>
              <a:rPr lang="ru-RU" sz="1200" b="1" dirty="0">
                <a:solidFill>
                  <a:schemeClr val="tx2"/>
                </a:solidFill>
                <a:sym typeface="Symbol" charset="0"/>
              </a:rPr>
              <a:t></a:t>
            </a:r>
            <a:r>
              <a:rPr lang="ru-RU" sz="1200" dirty="0"/>
              <a:t> один и более раз</a:t>
            </a:r>
            <a:br>
              <a:rPr lang="ru-RU" sz="1200" dirty="0"/>
            </a:br>
            <a:r>
              <a:rPr lang="ru-RU" sz="1200" i="1" dirty="0" err="1">
                <a:solidFill>
                  <a:schemeClr val="accent2"/>
                </a:solidFill>
              </a:rPr>
              <a:t>b</a:t>
            </a:r>
            <a:r>
              <a:rPr lang="ru-RU" sz="1200" i="1" dirty="0">
                <a:solidFill>
                  <a:schemeClr val="accent2"/>
                </a:solidFill>
              </a:rPr>
              <a:t>+</a:t>
            </a:r>
            <a:r>
              <a:rPr lang="ru-RU" sz="1200" dirty="0"/>
              <a:t> – непустая последовательность из букв </a:t>
            </a:r>
            <a:r>
              <a:rPr lang="ru-RU" sz="1200" i="1" dirty="0" err="1">
                <a:solidFill>
                  <a:schemeClr val="accent2"/>
                </a:solidFill>
              </a:rPr>
              <a:t>b</a:t>
            </a:r>
            <a:endParaRPr lang="ru-RU" sz="1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1200" b="1" dirty="0">
                <a:solidFill>
                  <a:schemeClr val="tx2"/>
                </a:solidFill>
                <a:sym typeface="Symbol" charset="0"/>
              </a:rPr>
              <a:t></a:t>
            </a:r>
            <a:r>
              <a:rPr lang="ru-RU" sz="1200" dirty="0"/>
              <a:t> – опциональная цепочка </a:t>
            </a:r>
            <a:r>
              <a:rPr lang="ru-RU" sz="1200" b="1" dirty="0">
                <a:solidFill>
                  <a:schemeClr val="tx2"/>
                </a:solidFill>
                <a:sym typeface="Symbol" charset="0"/>
              </a:rPr>
              <a:t></a:t>
            </a:r>
            <a:r>
              <a:rPr lang="ru-RU" sz="1200" dirty="0"/>
              <a:t> (входит 0 или 1 раз)</a:t>
            </a:r>
            <a:br>
              <a:rPr lang="ru-RU" sz="1200" dirty="0"/>
            </a:br>
            <a:r>
              <a:rPr lang="ru-RU" sz="1200" i="1" dirty="0" err="1">
                <a:solidFill>
                  <a:schemeClr val="accent2"/>
                </a:solidFill>
              </a:rPr>
              <a:t>ab</a:t>
            </a:r>
            <a:r>
              <a:rPr lang="ru-RU" sz="1200" dirty="0"/>
              <a:t> – цепочка  </a:t>
            </a:r>
            <a:r>
              <a:rPr lang="ru-RU" sz="1200" i="1" dirty="0" err="1">
                <a:solidFill>
                  <a:schemeClr val="accent2"/>
                </a:solidFill>
              </a:rPr>
              <a:t>a</a:t>
            </a:r>
            <a:r>
              <a:rPr lang="ru-RU" sz="1200" dirty="0"/>
              <a:t>  или  </a:t>
            </a:r>
            <a:r>
              <a:rPr lang="ru-RU" sz="1200" i="1" dirty="0" err="1">
                <a:solidFill>
                  <a:schemeClr val="accent2"/>
                </a:solidFill>
              </a:rPr>
              <a:t>ab</a:t>
            </a:r>
            <a:endParaRPr lang="ru-RU" sz="1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1200" b="1" dirty="0">
                <a:solidFill>
                  <a:schemeClr val="tx2"/>
                </a:solidFill>
              </a:rPr>
              <a:t>( )</a:t>
            </a:r>
            <a:r>
              <a:rPr lang="ru-RU" sz="1200" dirty="0"/>
              <a:t> – группировка, например:</a:t>
            </a:r>
            <a:br>
              <a:rPr lang="ru-RU" sz="1200" dirty="0"/>
            </a:br>
            <a:r>
              <a:rPr lang="ru-RU" sz="1200" i="1" dirty="0">
                <a:solidFill>
                  <a:schemeClr val="accent2"/>
                </a:solidFill>
              </a:rPr>
              <a:t>(</a:t>
            </a:r>
            <a:r>
              <a:rPr lang="ru-RU" sz="1200" i="1" dirty="0" err="1">
                <a:solidFill>
                  <a:schemeClr val="accent2"/>
                </a:solidFill>
              </a:rPr>
              <a:t>ab</a:t>
            </a:r>
            <a:r>
              <a:rPr lang="ru-RU" sz="1200" i="1" dirty="0">
                <a:solidFill>
                  <a:schemeClr val="accent2"/>
                </a:solidFill>
              </a:rPr>
              <a:t>)+</a:t>
            </a:r>
            <a:r>
              <a:rPr lang="ru-RU" sz="1200" dirty="0"/>
              <a:t> – последовательность повторений строки </a:t>
            </a:r>
            <a:r>
              <a:rPr lang="ru-RU" sz="1200" i="1" dirty="0" err="1">
                <a:solidFill>
                  <a:schemeClr val="accent2"/>
                </a:solidFill>
              </a:rPr>
              <a:t>ab</a:t>
            </a:r>
            <a:r>
              <a:rPr lang="ru-RU" sz="1200" dirty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1200" b="1" dirty="0">
                <a:solidFill>
                  <a:schemeClr val="tx2"/>
                </a:solidFill>
                <a:sym typeface="Symbol" charset="0"/>
              </a:rPr>
              <a:t></a:t>
            </a:r>
            <a:r>
              <a:rPr lang="ru-RU" sz="1200" b="1" dirty="0">
                <a:solidFill>
                  <a:schemeClr val="tx2"/>
                </a:solidFill>
              </a:rPr>
              <a:t>|</a:t>
            </a:r>
            <a:r>
              <a:rPr lang="ru-RU" sz="1200" b="1" dirty="0">
                <a:solidFill>
                  <a:schemeClr val="tx2"/>
                </a:solidFill>
                <a:sym typeface="Symbol" charset="0"/>
              </a:rPr>
              <a:t></a:t>
            </a:r>
            <a:r>
              <a:rPr lang="ru-RU" sz="1200" dirty="0"/>
              <a:t> – альтернатива, например: </a:t>
            </a:r>
            <a:br>
              <a:rPr lang="ru-RU" sz="1200" dirty="0"/>
            </a:br>
            <a:r>
              <a:rPr lang="ru-RU" sz="1200" i="1" dirty="0" err="1">
                <a:solidFill>
                  <a:schemeClr val="accent2"/>
                </a:solidFill>
              </a:rPr>
              <a:t>b|a</a:t>
            </a:r>
            <a:r>
              <a:rPr lang="ru-RU" sz="1200" i="1" dirty="0">
                <a:solidFill>
                  <a:schemeClr val="accent2"/>
                </a:solidFill>
              </a:rPr>
              <a:t>+</a:t>
            </a:r>
            <a:r>
              <a:rPr lang="ru-RU" sz="1200" dirty="0"/>
              <a:t> – буква </a:t>
            </a:r>
            <a:r>
              <a:rPr lang="ru-RU" sz="1200" i="1" dirty="0" err="1">
                <a:solidFill>
                  <a:schemeClr val="accent2"/>
                </a:solidFill>
              </a:rPr>
              <a:t>b</a:t>
            </a:r>
            <a:r>
              <a:rPr lang="ru-RU" sz="1200" dirty="0"/>
              <a:t> или последовательность букв </a:t>
            </a:r>
            <a:r>
              <a:rPr lang="ru-RU" sz="1200" i="1" dirty="0" err="1">
                <a:solidFill>
                  <a:schemeClr val="accent2"/>
                </a:solidFill>
              </a:rPr>
              <a:t>a</a:t>
            </a:r>
            <a:endParaRPr lang="ru-RU" sz="1200" i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регулярного выражения для двоичного числа с точкой: </a:t>
            </a:r>
            <a:r>
              <a:rPr lang="ru-R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(0|1)+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ru-RU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(0|1)+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4"/>
                </a:solidFill>
              </a:rPr>
              <a:t>Часто для решения заданной задачи нет необходимости «понимания» текста в «человеческом» смысле.</a:t>
            </a:r>
            <a:r>
              <a:rPr lang="ru-RU" baseline="0" dirty="0">
                <a:solidFill>
                  <a:schemeClr val="accent4"/>
                </a:solidFill>
              </a:rPr>
              <a:t> Для понимания, что отзыв о фильме негативный не надо знать, где находится упоминаемый в тексте город, понимать все слова</a:t>
            </a:r>
            <a:endParaRPr lang="ru-RU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https://proglib.io/p/learn-regex/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Медленная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Медленная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Медленная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Медленная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4"/>
                </a:solidFill>
              </a:rPr>
              <a:t>Часто для решения заданной задачи нет необходимости «понимания» текста в «человеческом» смысле.</a:t>
            </a:r>
            <a:r>
              <a:rPr lang="ru-RU" baseline="0" dirty="0">
                <a:solidFill>
                  <a:schemeClr val="accent4"/>
                </a:solidFill>
              </a:rPr>
              <a:t> Для понимания, что отзыв о фильме негативный не надо знать, где находится упоминаемый в тексте город, понимать все слова</a:t>
            </a:r>
            <a:endParaRPr lang="ru-RU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 о количестве уровней</a:t>
            </a:r>
            <a:r>
              <a:rPr lang="ru-RU" baseline="0" dirty="0"/>
              <a:t> и их перечне в лингвистике до сих пор остается открытым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4"/>
                </a:solidFill>
              </a:rPr>
              <a:t>1-3 – </a:t>
            </a:r>
            <a:r>
              <a:rPr lang="ru-RU" dirty="0" err="1">
                <a:solidFill>
                  <a:schemeClr val="accent4"/>
                </a:solidFill>
              </a:rPr>
              <a:t>предсинтаксический</a:t>
            </a:r>
            <a:r>
              <a:rPr lang="ru-RU" dirty="0">
                <a:solidFill>
                  <a:schemeClr val="accent4"/>
                </a:solidFill>
              </a:rPr>
              <a:t> этап (</a:t>
            </a:r>
            <a:r>
              <a:rPr lang="ru-RU" dirty="0" err="1">
                <a:solidFill>
                  <a:schemeClr val="accent4"/>
                </a:solidFill>
              </a:rPr>
              <a:t>предсинтаксис</a:t>
            </a:r>
            <a:r>
              <a:rPr lang="ru-RU" dirty="0">
                <a:solidFill>
                  <a:schemeClr val="accent4"/>
                </a:solidFill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45B26-2AF2-DD42-813C-8C32AD4EC79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399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Название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Образец заголовка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Образец подзаголовка</a:t>
            </a:r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730D9240-3EEA-144D-9FDB-46D7004CE98C}" type="datetime1">
              <a:rPr lang="ru-RU" smtClean="0"/>
              <a:pPr algn="ctr" eaLnBrk="1" latinLnBrk="0" hangingPunct="1"/>
              <a:t>07.09.2022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Образец текста</a:t>
            </a:r>
          </a:p>
          <a:p>
            <a:pPr lvl="1" eaLnBrk="1" latinLnBrk="0" hangingPunct="1"/>
            <a:r>
              <a:rPr lang="en-US"/>
              <a:t>Второй уровень</a:t>
            </a:r>
          </a:p>
          <a:p>
            <a:pPr lvl="2" eaLnBrk="1" latinLnBrk="0" hangingPunct="1"/>
            <a:r>
              <a:rPr lang="en-US"/>
              <a:t>Третий уровень</a:t>
            </a:r>
          </a:p>
          <a:p>
            <a:pPr lvl="3" eaLnBrk="1" latinLnBrk="0" hangingPunct="1"/>
            <a:r>
              <a:rPr lang="en-US"/>
              <a:t>Четвертый уровень</a:t>
            </a:r>
          </a:p>
          <a:p>
            <a:pPr lvl="4" eaLnBrk="1" latinLnBrk="0" hangingPunct="1"/>
            <a:r>
              <a:rPr lang="en-US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8BAF9-56A6-D746-9E7A-6F7DBA3F36F3}" type="datetime1">
              <a:rPr lang="ru-RU" smtClean="0"/>
              <a:pPr eaLnBrk="1" latinLnBrk="0" hangingPunct="1"/>
              <a:t>07.09.2022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Образец текста</a:t>
            </a:r>
          </a:p>
          <a:p>
            <a:pPr lvl="1" eaLnBrk="1" latinLnBrk="0" hangingPunct="1"/>
            <a:r>
              <a:rPr lang="en-US"/>
              <a:t>Второй уровень</a:t>
            </a:r>
          </a:p>
          <a:p>
            <a:pPr lvl="2" eaLnBrk="1" latinLnBrk="0" hangingPunct="1"/>
            <a:r>
              <a:rPr lang="en-US"/>
              <a:t>Третий уровень</a:t>
            </a:r>
          </a:p>
          <a:p>
            <a:pPr lvl="3" eaLnBrk="1" latinLnBrk="0" hangingPunct="1"/>
            <a:r>
              <a:rPr lang="en-US"/>
              <a:t>Четвертый уровень</a:t>
            </a:r>
          </a:p>
          <a:p>
            <a:pPr lvl="4" eaLnBrk="1" latinLnBrk="0" hangingPunct="1"/>
            <a:r>
              <a:rPr lang="en-US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F0532B35-AD6B-9A46-A4AB-9CA6F19121C9}" type="datetime1">
              <a:rPr lang="ru-RU" smtClean="0"/>
              <a:pPr eaLnBrk="1" latinLnBrk="0" hangingPunct="1"/>
              <a:t>07.09.2022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5103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2801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051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6771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0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46640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3869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08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FD25813-6125-A140-ADE3-EE9F9548A732}" type="datetime1">
              <a:rPr lang="ru-RU" smtClean="0"/>
              <a:pPr eaLnBrk="1" latinLnBrk="0" hangingPunct="1"/>
              <a:t>07.09.2022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Образец текста</a:t>
            </a:r>
          </a:p>
          <a:p>
            <a:pPr lvl="1" eaLnBrk="1" latinLnBrk="0" hangingPunct="1"/>
            <a:r>
              <a:rPr lang="en-US"/>
              <a:t>Второй уровень</a:t>
            </a:r>
          </a:p>
          <a:p>
            <a:pPr lvl="2" eaLnBrk="1" latinLnBrk="0" hangingPunct="1"/>
            <a:r>
              <a:rPr lang="en-US"/>
              <a:t>Третий уровень</a:t>
            </a:r>
          </a:p>
          <a:p>
            <a:pPr lvl="3" eaLnBrk="1" latinLnBrk="0" hangingPunct="1"/>
            <a:r>
              <a:rPr lang="en-US"/>
              <a:t>Четвертый уровень</a:t>
            </a:r>
          </a:p>
          <a:p>
            <a:pPr lvl="4" eaLnBrk="1" latinLnBrk="0" hangingPunct="1"/>
            <a:r>
              <a:rPr lang="en-US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9584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91930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876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Образец заголовка</a:t>
            </a: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C7AA074-3B3D-2345-B02A-70B7ACF90AFF}" type="datetime1">
              <a:rPr lang="ru-RU" smtClean="0"/>
              <a:pPr eaLnBrk="1" latinLnBrk="0" hangingPunct="1"/>
              <a:t>07.09.2022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Образец заголовка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Образец текста</a:t>
            </a:r>
          </a:p>
          <a:p>
            <a:pPr lvl="1" eaLnBrk="1" latinLnBrk="0" hangingPunct="1"/>
            <a:r>
              <a:rPr lang="en-US"/>
              <a:t>Второй уровень</a:t>
            </a:r>
          </a:p>
          <a:p>
            <a:pPr lvl="2" eaLnBrk="1" latinLnBrk="0" hangingPunct="1"/>
            <a:r>
              <a:rPr lang="en-US"/>
              <a:t>Третий уровень</a:t>
            </a:r>
          </a:p>
          <a:p>
            <a:pPr lvl="3" eaLnBrk="1" latinLnBrk="0" hangingPunct="1"/>
            <a:r>
              <a:rPr lang="en-US"/>
              <a:t>Четвертый уровень</a:t>
            </a:r>
          </a:p>
          <a:p>
            <a:pPr lvl="4" eaLnBrk="1" latinLnBrk="0" hangingPunct="1"/>
            <a:r>
              <a:rPr lang="en-US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Образец текста</a:t>
            </a:r>
          </a:p>
          <a:p>
            <a:pPr lvl="1" eaLnBrk="1" latinLnBrk="0" hangingPunct="1"/>
            <a:r>
              <a:rPr lang="en-US"/>
              <a:t>Второй уровень</a:t>
            </a:r>
          </a:p>
          <a:p>
            <a:pPr lvl="2" eaLnBrk="1" latinLnBrk="0" hangingPunct="1"/>
            <a:r>
              <a:rPr lang="en-US"/>
              <a:t>Третий уровень</a:t>
            </a:r>
          </a:p>
          <a:p>
            <a:pPr lvl="3" eaLnBrk="1" latinLnBrk="0" hangingPunct="1"/>
            <a:r>
              <a:rPr lang="en-US"/>
              <a:t>Четвертый уровень</a:t>
            </a:r>
          </a:p>
          <a:p>
            <a:pPr lvl="4" eaLnBrk="1" latinLnBrk="0" hangingPunct="1"/>
            <a:r>
              <a:rPr lang="en-US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7F3088AD-13BD-EB4C-9072-60E00D07226E}" type="datetime1">
              <a:rPr lang="ru-RU" smtClean="0"/>
              <a:pPr eaLnBrk="1" latinLnBrk="0" hangingPunct="1"/>
              <a:t>07.09.2022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Образец заголовка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Образец текста</a:t>
            </a:r>
          </a:p>
          <a:p>
            <a:pPr lvl="1" eaLnBrk="1" latinLnBrk="0" hangingPunct="1"/>
            <a:r>
              <a:rPr lang="en-US"/>
              <a:t>Второй уровень</a:t>
            </a:r>
          </a:p>
          <a:p>
            <a:pPr lvl="2" eaLnBrk="1" latinLnBrk="0" hangingPunct="1"/>
            <a:r>
              <a:rPr lang="en-US"/>
              <a:t>Третий уровень</a:t>
            </a:r>
          </a:p>
          <a:p>
            <a:pPr lvl="3" eaLnBrk="1" latinLnBrk="0" hangingPunct="1"/>
            <a:r>
              <a:rPr lang="en-US"/>
              <a:t>Четвертый уровень</a:t>
            </a:r>
          </a:p>
          <a:p>
            <a:pPr lvl="4" eaLnBrk="1" latinLnBrk="0" hangingPunct="1"/>
            <a:r>
              <a:rPr lang="en-US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Образец текста</a:t>
            </a:r>
          </a:p>
          <a:p>
            <a:pPr lvl="1" eaLnBrk="1" latinLnBrk="0" hangingPunct="1"/>
            <a:r>
              <a:rPr lang="en-US"/>
              <a:t>Второй уровень</a:t>
            </a:r>
          </a:p>
          <a:p>
            <a:pPr lvl="2" eaLnBrk="1" latinLnBrk="0" hangingPunct="1"/>
            <a:r>
              <a:rPr lang="en-US"/>
              <a:t>Третий уровень</a:t>
            </a:r>
          </a:p>
          <a:p>
            <a:pPr lvl="3" eaLnBrk="1" latinLnBrk="0" hangingPunct="1"/>
            <a:r>
              <a:rPr lang="en-US"/>
              <a:t>Четвертый уровень</a:t>
            </a:r>
          </a:p>
          <a:p>
            <a:pPr lvl="4" eaLnBrk="1" latinLnBrk="0" hangingPunct="1"/>
            <a:r>
              <a:rPr lang="en-US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C0405429-4429-7949-BF3F-7C1A165DDA33}" type="datetime1">
              <a:rPr lang="ru-RU" smtClean="0"/>
              <a:pPr eaLnBrk="1" latinLnBrk="0" hangingPunct="1"/>
              <a:t>07.09.2022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CA6691-F761-1949-BB08-A70CE38A12E9}" type="datetime1">
              <a:rPr lang="ru-RU" smtClean="0"/>
              <a:pPr eaLnBrk="1" latinLnBrk="0" hangingPunct="1"/>
              <a:t>07.09.2022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B8EFB0-0F24-1647-91D7-C8A682D1AF98}" type="datetime1">
              <a:rPr lang="ru-RU" smtClean="0"/>
              <a:pPr eaLnBrk="1" latinLnBrk="0" hangingPunct="1"/>
              <a:t>07.09.2022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Образец заголовка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355FAF-8C37-FF40-AB40-1024A0923746}" type="datetime1">
              <a:rPr lang="ru-RU" smtClean="0"/>
              <a:pPr eaLnBrk="1" latinLnBrk="0" hangingPunct="1"/>
              <a:t>07.09.2022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Образец текста</a:t>
            </a:r>
          </a:p>
          <a:p>
            <a:pPr lvl="1" eaLnBrk="1" latinLnBrk="0" hangingPunct="1"/>
            <a:r>
              <a:rPr lang="en-US"/>
              <a:t>Второй уровень</a:t>
            </a:r>
          </a:p>
          <a:p>
            <a:pPr lvl="2" eaLnBrk="1" latinLnBrk="0" hangingPunct="1"/>
            <a:r>
              <a:rPr lang="en-US"/>
              <a:t>Третий уровень</a:t>
            </a:r>
          </a:p>
          <a:p>
            <a:pPr lvl="3" eaLnBrk="1" latinLnBrk="0" hangingPunct="1"/>
            <a:r>
              <a:rPr lang="en-US"/>
              <a:t>Четвертый уровень</a:t>
            </a:r>
          </a:p>
          <a:p>
            <a:pPr lvl="4" eaLnBrk="1" latinLnBrk="0" hangingPunct="1"/>
            <a:r>
              <a:rPr lang="en-US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Образец заголовка</a:t>
            </a:r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D49B7F37-C887-3A4C-93DE-CA905325A76A}" type="datetime1">
              <a:rPr lang="ru-RU" smtClean="0"/>
              <a:pPr eaLnBrk="1" latinLnBrk="0" hangingPunct="1"/>
              <a:t>07.09.2022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Чтобы добавить рисунок, перетащите его на заполнитель или щелкните значок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Образец заголовка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Образец текста</a:t>
            </a:r>
          </a:p>
          <a:p>
            <a:pPr lvl="1" eaLnBrk="1" latinLnBrk="0" hangingPunct="1"/>
            <a:r>
              <a:rPr kumimoji="0" lang="en-US"/>
              <a:t>Второй уровень</a:t>
            </a:r>
          </a:p>
          <a:p>
            <a:pPr lvl="2" eaLnBrk="1" latinLnBrk="0" hangingPunct="1"/>
            <a:r>
              <a:rPr kumimoji="0" lang="en-US"/>
              <a:t>Третий уровень</a:t>
            </a:r>
          </a:p>
          <a:p>
            <a:pPr lvl="3" eaLnBrk="1" latinLnBrk="0" hangingPunct="1"/>
            <a:r>
              <a:rPr kumimoji="0" lang="en-US"/>
              <a:t>Четвертый уровень</a:t>
            </a:r>
          </a:p>
          <a:p>
            <a:pPr lvl="4" eaLnBrk="1" latinLnBrk="0" hangingPunct="1"/>
            <a:r>
              <a:rPr kumimoji="0" lang="en-US"/>
              <a:t>Пятый уровень</a:t>
            </a: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FBE1FB6-A4D4-B74D-B12D-126844ED3948}" type="datetime1">
              <a:rPr lang="ru-RU" smtClean="0"/>
              <a:pPr eaLnBrk="1" latinLnBrk="0" hangingPunct="1"/>
              <a:t>07.09.2022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B052-F7E4-AA4C-B4E2-6FDB4543D969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A749-4D4E-9747-BAD8-A1C0B0E3D1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093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ub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modules/nltk/tokenize/regexp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1555760" y="1313260"/>
            <a:ext cx="6841405" cy="90281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"/>
                <a:cs typeface="Arial"/>
              </a:rPr>
              <a:t>Анализ текста   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4193" y="3968941"/>
            <a:ext cx="6705600" cy="1113170"/>
          </a:xfrm>
        </p:spPr>
        <p:txBody>
          <a:bodyPr>
            <a:noAutofit/>
          </a:bodyPr>
          <a:lstStyle/>
          <a:p>
            <a:pPr algn="r"/>
            <a:r>
              <a:rPr lang="ru-RU" sz="2800" u="sng" dirty="0">
                <a:solidFill>
                  <a:srgbClr val="EBDDC3"/>
                </a:solidFill>
                <a:latin typeface="Arial"/>
                <a:cs typeface="Arial"/>
              </a:rPr>
              <a:t>Грацианова Татьяна Юрьевна</a:t>
            </a:r>
          </a:p>
          <a:p>
            <a:pPr algn="r"/>
            <a:r>
              <a:rPr lang="ru-RU" sz="2800" dirty="0">
                <a:solidFill>
                  <a:srgbClr val="EBDDC3"/>
                </a:solidFill>
                <a:latin typeface="Arial"/>
                <a:cs typeface="Arial"/>
              </a:rPr>
              <a:t>Ефремова Наталья Эрнестовна</a:t>
            </a:r>
          </a:p>
        </p:txBody>
      </p:sp>
    </p:spTree>
    <p:extLst>
      <p:ext uri="{BB962C8B-B14F-4D97-AF65-F5344CB8AC3E}">
        <p14:creationId xmlns="" xmlns:p14="http://schemas.microsoft.com/office/powerpoint/2010/main" val="202301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0076" y="286914"/>
            <a:ext cx="8086724" cy="1033587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Полисемия (многозначность)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0076" y="1640413"/>
            <a:ext cx="8360304" cy="4578643"/>
          </a:xfrm>
        </p:spPr>
        <p:txBody>
          <a:bodyPr>
            <a:noAutofit/>
          </a:bodyPr>
          <a:lstStyle/>
          <a:p>
            <a:pPr marL="469900" indent="-457200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Наличие у одной единицы языка нескольких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семантически связанных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между собой значений</a:t>
            </a:r>
          </a:p>
          <a:p>
            <a:pPr marL="469900" indent="-457200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Способность одного слова служить для обозначения разных предметов и явлений,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связанных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между собой:</a:t>
            </a:r>
          </a:p>
          <a:p>
            <a:pPr marL="493713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Тихий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голос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тихая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езда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тихая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погода</a:t>
            </a:r>
          </a:p>
          <a:p>
            <a:pPr marL="493713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реки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дружить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домами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управлять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домом</a:t>
            </a:r>
          </a:p>
          <a:p>
            <a:pPr marL="493713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Живу в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простилась с великим артистом</a:t>
            </a:r>
          </a:p>
          <a:p>
            <a:pPr marL="493713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Столовое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серебро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соревнованиях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серебро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досталось нашей гимнастке</a:t>
            </a:r>
          </a:p>
          <a:p>
            <a:pPr marL="493713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Красное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платье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красные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бригады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10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14348" y="273819"/>
            <a:ext cx="6934674" cy="1033587"/>
          </a:xfrm>
        </p:spPr>
        <p:txBody>
          <a:bodyPr anchor="b"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Омонимия  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0176" y="1547521"/>
            <a:ext cx="8257328" cy="5036660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Совпадение по форме двух разных по смыслу единиц (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без смысловой связи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Слова одинаково звучат (пишутся),  но  имеют разный смысл: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земля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планета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родина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поле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пшеничное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электрическое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футбольное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тетради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шляпы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Совпадают грамматические формы  разных слов: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мой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ребенок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мой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посуду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шторм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написать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стих</a:t>
            </a:r>
            <a:endParaRPr lang="ru-RU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овпадение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разных форм одного слова: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вижу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стол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стоит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(у слов разный падеж)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Неоднозначность синтаксической структуры: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Студенты из Минска приехали в Москву</a:t>
            </a:r>
            <a:b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Flying planes can be dangerous</a:t>
            </a:r>
            <a:endParaRPr lang="ru-RU" sz="24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11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14348" y="273819"/>
            <a:ext cx="6934674" cy="1033587"/>
          </a:xfrm>
        </p:spPr>
        <p:txBody>
          <a:bodyPr anchor="b"/>
          <a:lstStyle/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Токен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3557" y="1547521"/>
            <a:ext cx="8453947" cy="5036660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q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i="1" dirty="0" err="1" smtClean="0">
                <a:latin typeface="Arial" pitchFamily="34" charset="0"/>
                <a:cs typeface="Arial" pitchFamily="34" charset="0"/>
              </a:rPr>
              <a:t>token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(с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англ.)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 — 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знак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символ; опознавательный знак;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жетон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q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информационная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безопасность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USB-брелок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для авторизации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пользователя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q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настольные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игры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жетон, карта или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изображение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q"/>
            </a:pP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криптовалюта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:—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единица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учета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для представления цифрового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баланса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q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семиотика: конкретный представитель типа объектов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q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лексический анализ: последовательность символов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в лексическом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анализе,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в информатике</a:t>
            </a: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12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60175" y="273819"/>
            <a:ext cx="8086724" cy="10335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многозначного слова: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ХОДИТЬ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(словарь Ожегова) 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0175" y="1618961"/>
            <a:ext cx="8440949" cy="5036660"/>
          </a:xfrm>
        </p:spPr>
        <p:txBody>
          <a:bodyPr>
            <a:noAutofit/>
          </a:bodyPr>
          <a:lstStyle/>
          <a:p>
            <a:pPr marL="266700" indent="-2667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1. То же, что идти, движение, совершающееся не в одно время, не за один приём или не в одном направлении.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Х. по полю. Х. под парусами. Часы ходят верно. Х. с короля. Х. пешкой. Поезда ходят по расписанию. Х. в театр. Серебро и медь ходят как разменные монеты. Ходят слухи. … </a:t>
            </a:r>
          </a:p>
          <a:p>
            <a:pPr marL="266700" indent="-26670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2. Одеваться во что-н., носить что-н.; иметь какой-н. внешний вид.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Х. в пальто. Х. </a:t>
            </a:r>
            <a:r>
              <a:rPr lang="ru-RU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неряхой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Х. в очках. Х. с бородой, с шевелюрой. </a:t>
            </a:r>
          </a:p>
          <a:p>
            <a:pPr marL="266700" indent="-25400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3. Быть кем-н., исполнять какие-н. обязанности, находиться в каком-н. состоянии (разг.).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Весь день хожу грустный. Х. в старостах. Х. в героях (ирон.). </a:t>
            </a:r>
          </a:p>
          <a:p>
            <a:pPr marL="266700" indent="-26670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4. за кем. Заботиться о ком-н., ухаживать (разг.).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Х. за больным. Х. за ребёнком.</a:t>
            </a:r>
          </a:p>
          <a:p>
            <a:pPr marL="266700" indent="-26670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5. О животных: использоваться в какой-н. упряжке, двигаться каким-н. образом.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Лошадь ходит под седлом. </a:t>
            </a:r>
          </a:p>
          <a:p>
            <a:pPr marL="266700" indent="-26670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6. Шататься, колебаться, колыхаться (разг.).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Мостки ходят под ногами.</a:t>
            </a:r>
          </a:p>
          <a:p>
            <a:pPr marL="266700" indent="-26670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7. Испражняться или мочиться (разг.).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Ребёнок ходит на горшок. 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голове ходить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(разг. неодобр.) безобразничать. 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примерами далеко не ходить.</a:t>
            </a:r>
          </a:p>
          <a:p>
            <a:pPr>
              <a:lnSpc>
                <a:spcPct val="90000"/>
              </a:lnSpc>
              <a:buSzTx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13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60175" y="273819"/>
            <a:ext cx="8086724" cy="10335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многозначного слова: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ВЫХОДИТЬ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(Сергей Плотов) 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95761" y="1618961"/>
            <a:ext cx="6248249" cy="52390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Хочешь плачь, а хочешь смейся,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Но на радость горожан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Из тумана вышли месяц,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Немец, ёжик, партизан…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Вышел силуэт из моды,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Вышел репортаж в эфир,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Заключённый на свободу,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экраны новый фильм.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несётся в лучшем виде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Над землёй благая весть: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Всё у нас, ребята, выйдет.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Вход забит, но выход есть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14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00064" y="313652"/>
            <a:ext cx="7707839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Синтаксическая омонимия: примеры 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0176" y="1817542"/>
            <a:ext cx="8583824" cy="47268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>
                <a:latin typeface="Arial" charset="0"/>
              </a:rPr>
              <a:t>Сколько интерпретаций имеет предложение:</a:t>
            </a:r>
            <a:endParaRPr lang="ru-RU" sz="28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36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 типы стали есть на складе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встретили больного врача Сидорова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Ольга купила книгу для сына Саши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отвез ее домой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спросил у ее бабушки, сколько ей лет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sz="28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15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978195" y="2254102"/>
            <a:ext cx="6934675" cy="3200400"/>
          </a:xfrm>
        </p:spPr>
        <p:txBody>
          <a:bodyPr anchor="b"/>
          <a:lstStyle/>
          <a:p>
            <a:r>
              <a:rPr lang="ru-RU" sz="4200" dirty="0" smtClean="0">
                <a:latin typeface="Arial"/>
                <a:cs typeface="Arial"/>
              </a:rPr>
              <a:t>Какие моменты прослушанной лекции иллюстрируют следующие слайды</a:t>
            </a:r>
            <a:endParaRPr lang="ru-RU" sz="4200" dirty="0">
              <a:latin typeface="Arial"/>
              <a:cs typeface="Arial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0006" y="473724"/>
            <a:ext cx="59658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Вопросы</a:t>
            </a:r>
            <a:endParaRPr lang="ru-RU" sz="4400" dirty="0"/>
          </a:p>
        </p:txBody>
      </p:sp>
    </p:spTree>
    <p:extLst>
      <p:ext uri="{BB962C8B-B14F-4D97-AF65-F5344CB8AC3E}">
        <p14:creationId xmlns="" xmlns:p14="http://schemas.microsoft.com/office/powerpoint/2010/main" val="16825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0995" y="350874"/>
            <a:ext cx="6156252" cy="1052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800" dirty="0" smtClean="0"/>
              <a:t>коврик для мышки</a:t>
            </a:r>
            <a:endParaRPr lang="ru-RU" sz="4800" dirty="0"/>
          </a:p>
        </p:txBody>
      </p:sp>
      <p:pic>
        <p:nvPicPr>
          <p:cNvPr id="6" name="Рисунок 5" descr="m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995" y="2425728"/>
            <a:ext cx="2762250" cy="2047875"/>
          </a:xfrm>
          <a:prstGeom prst="rect">
            <a:avLst/>
          </a:prstGeom>
        </p:spPr>
      </p:pic>
      <p:pic>
        <p:nvPicPr>
          <p:cNvPr id="7" name="Рисунок 6" descr="Kaplan_Bolara_visco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2258466"/>
            <a:ext cx="4895850" cy="346710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ea2193669b15beba6f68c3ae161913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0480" y="260134"/>
            <a:ext cx="2843808" cy="2275046"/>
          </a:xfrm>
          <a:prstGeom prst="rect">
            <a:avLst/>
          </a:prstGeom>
        </p:spPr>
      </p:pic>
      <p:pic>
        <p:nvPicPr>
          <p:cNvPr id="6" name="Рисунок 5" descr="banana-147766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2759" y="4769768"/>
            <a:ext cx="2141241" cy="208823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 rot="798357">
            <a:off x="29028" y="2564247"/>
            <a:ext cx="7072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Мы отдали бананы обезьянам, </a:t>
            </a:r>
          </a:p>
          <a:p>
            <a:r>
              <a:rPr lang="ru-RU" sz="3200" dirty="0" smtClean="0"/>
              <a:t>                       потому что они были 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32428" y="3613666"/>
            <a:ext cx="1610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зеленые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25212" y="4256230"/>
            <a:ext cx="1817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голодные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0880" y="1879600"/>
            <a:ext cx="8002114" cy="433945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4000" dirty="0" smtClean="0">
                <a:solidFill>
                  <a:srgbClr val="FF0000"/>
                </a:solidFill>
              </a:rPr>
              <a:t>Мы пришли на семинар с друзьями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4000" dirty="0" smtClean="0">
                <a:solidFill>
                  <a:srgbClr val="00B0F0"/>
                </a:solidFill>
              </a:rPr>
              <a:t>Мы пришли на семинар с сотрудниками </a:t>
            </a:r>
            <a:r>
              <a:rPr lang="ru-RU" sz="4000" dirty="0" err="1" smtClean="0">
                <a:solidFill>
                  <a:srgbClr val="00B0F0"/>
                </a:solidFill>
              </a:rPr>
              <a:t>Яндекса</a:t>
            </a:r>
            <a:endParaRPr lang="ru-RU" sz="4000" dirty="0" smtClean="0">
              <a:solidFill>
                <a:srgbClr val="00B0F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4000" dirty="0" smtClean="0">
                <a:solidFill>
                  <a:srgbClr val="C62097"/>
                </a:solidFill>
              </a:rPr>
              <a:t>Мы пришли на семинар со своими ноутбуками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4000" dirty="0" smtClean="0">
                <a:solidFill>
                  <a:srgbClr val="00B050"/>
                </a:solidFill>
              </a:rPr>
              <a:t>Мы пришли на семинар с новыми идеями</a:t>
            </a:r>
            <a:endParaRPr lang="ru-RU" sz="40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48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48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48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54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endParaRPr lang="ru-RU" sz="5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0880" y="502781"/>
            <a:ext cx="61629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latin typeface="Arial" pitchFamily="34" charset="0"/>
                <a:cs typeface="Arial" pitchFamily="34" charset="0"/>
              </a:rPr>
              <a:t>Похожие предложения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313652"/>
            <a:ext cx="6934674" cy="1033587"/>
          </a:xfrm>
        </p:spPr>
        <p:txBody>
          <a:bodyPr anchor="b"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97447"/>
            <a:ext cx="8360304" cy="49867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Задача анализа (обработки) текста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Уровни анализа и единицы текста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Проблемы анализа текста на ЕЯ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Этапы обработки текста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Предобработка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Графематический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анализ и сегментация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Токенизация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Сегментация на предложения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Некоторые инструменты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Natasha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Обсуждения и практические работы по ходу занятия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2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3400" y="1709057"/>
            <a:ext cx="8002114" cy="433945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4000" dirty="0" smtClean="0"/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– Это черная смородина?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–  Нет, красная.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–  А почему она белая?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–  Потому что зеленая!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48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48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48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54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endParaRPr lang="ru-RU" sz="5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4" name="Рисунок 3" descr="vidi-smorodi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33" y="4480147"/>
            <a:ext cx="3450382" cy="22436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5685" y="1272221"/>
            <a:ext cx="8506047" cy="112125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1600" dirty="0" smtClean="0"/>
              <a:t>  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 Декан  назначен ректором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>
                <a:solidFill>
                  <a:srgbClr val="00B050"/>
                </a:solidFill>
              </a:rPr>
              <a:t>Требуются ученики и водители троллейбусов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>
                <a:solidFill>
                  <a:srgbClr val="0070C0"/>
                </a:solidFill>
              </a:rPr>
              <a:t>Преподаватель обнаружил у Васи шпаргалку, когда он вошел в аудиторию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  <a:endParaRPr lang="ru-RU" sz="3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3200" i="1" dirty="0" smtClean="0">
                <a:solidFill>
                  <a:srgbClr val="FF0000"/>
                </a:solidFill>
              </a:rPr>
              <a:t>Ему нужно отдать долг</a:t>
            </a:r>
          </a:p>
          <a:p>
            <a:pPr>
              <a:buNone/>
            </a:pPr>
            <a:r>
              <a:rPr lang="ru-RU" sz="3200" dirty="0" smtClean="0">
                <a:solidFill>
                  <a:srgbClr val="00B050"/>
                </a:solidFill>
              </a:rPr>
              <a:t>Я вас уважаю не меньше других</a:t>
            </a:r>
          </a:p>
          <a:p>
            <a:pPr>
              <a:buNone/>
            </a:pPr>
            <a:r>
              <a:rPr lang="ru-RU" sz="3200" dirty="0" smtClean="0">
                <a:solidFill>
                  <a:srgbClr val="0070C0"/>
                </a:solidFill>
              </a:rPr>
              <a:t>Хлеба больше не стало</a:t>
            </a:r>
          </a:p>
          <a:p>
            <a:pPr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Главный инженер застал директора у себя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32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48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85057"/>
            <a:ext cx="7211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/>
              <a:t>Есть ли неоднозначность?</a:t>
            </a:r>
            <a:endParaRPr lang="ru-RU" sz="4800" dirty="0"/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5685" y="1272221"/>
            <a:ext cx="8828315" cy="48673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1600" dirty="0" smtClean="0"/>
              <a:t>  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график           планировать               гранатовый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/>
              <a:t>гладь               заставлять                   железный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/>
              <a:t>наряд              поправиться               белый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/>
              <a:t>среда              забить                           острый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/>
              <a:t>вилка              положить                     предложение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/>
              <a:t>сушка              переводить                лист   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/>
              <a:t>с</a:t>
            </a:r>
            <a:r>
              <a:rPr lang="ru-RU" sz="3200" dirty="0" smtClean="0"/>
              <a:t>текло             </a:t>
            </a:r>
            <a:r>
              <a:rPr lang="ru-RU" sz="3200" dirty="0" smtClean="0"/>
              <a:t>стать                            повод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3200" dirty="0" smtClean="0"/>
              <a:t>магазин          рысь                             любовь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3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32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endParaRPr lang="ru-RU" sz="48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399" y="185057"/>
            <a:ext cx="7968343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4800" dirty="0" smtClean="0"/>
              <a:t>Назовите слова, у которых только одно значение</a:t>
            </a:r>
            <a:endParaRPr lang="ru-RU" sz="4800" dirty="0"/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sz="4800" dirty="0" smtClean="0">
                <a:latin typeface="Arial"/>
                <a:cs typeface="Arial"/>
              </a:rPr>
              <a:t>Угадай слово</a:t>
            </a:r>
            <a:endParaRPr lang="ru-RU" sz="4800" dirty="0">
              <a:latin typeface="Arial"/>
              <a:cs typeface="Arial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47521"/>
            <a:ext cx="8235794" cy="457864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Марина писала сообщение на телефоне. Когда она написала очередное слово, телефон в качестве возможного продолжения предложил ей два варианта: «… вечность» и «… тебя». </a:t>
            </a:r>
            <a:endParaRPr lang="en-US" sz="2800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Какое слово написала Марина?</a:t>
            </a:r>
            <a:br>
              <a:rPr lang="ru-RU" sz="2800" dirty="0" smtClean="0"/>
            </a:br>
            <a:endParaRPr lang="ru-RU"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sz="4800" dirty="0" smtClean="0">
                <a:latin typeface="Arial"/>
                <a:cs typeface="Arial"/>
              </a:rPr>
              <a:t>Прилагательное и глагол</a:t>
            </a:r>
            <a:endParaRPr lang="ru-RU" sz="4800" dirty="0">
              <a:latin typeface="Arial"/>
              <a:cs typeface="Arial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7079" y="1547521"/>
            <a:ext cx="8530425" cy="467153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 Какое слово можно понять и как прилагательное, и      как глагол</a:t>
            </a:r>
            <a:r>
              <a:rPr lang="ru-RU" sz="2800" dirty="0" smtClean="0"/>
              <a:t>?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>
                <a:solidFill>
                  <a:srgbClr val="0070C0"/>
                </a:solidFill>
              </a:rPr>
              <a:t>(А) славную;</a:t>
            </a:r>
            <a:br>
              <a:rPr lang="ru-RU" sz="2800" dirty="0" smtClean="0">
                <a:solidFill>
                  <a:srgbClr val="0070C0"/>
                </a:solidFill>
              </a:rPr>
            </a:br>
            <a:r>
              <a:rPr lang="ru-RU" sz="2800" dirty="0" smtClean="0">
                <a:solidFill>
                  <a:srgbClr val="0070C0"/>
                </a:solidFill>
              </a:rPr>
              <a:t>(Б) милую;</a:t>
            </a:r>
            <a:br>
              <a:rPr lang="ru-RU" sz="2800" dirty="0" smtClean="0">
                <a:solidFill>
                  <a:srgbClr val="0070C0"/>
                </a:solidFill>
              </a:rPr>
            </a:br>
            <a:r>
              <a:rPr lang="ru-RU" sz="2800" dirty="0" smtClean="0">
                <a:solidFill>
                  <a:srgbClr val="0070C0"/>
                </a:solidFill>
              </a:rPr>
              <a:t>(В) дельную;</a:t>
            </a:r>
            <a:br>
              <a:rPr lang="ru-RU" sz="2800" dirty="0" smtClean="0">
                <a:solidFill>
                  <a:srgbClr val="0070C0"/>
                </a:solidFill>
              </a:rPr>
            </a:br>
            <a:r>
              <a:rPr lang="ru-RU" sz="2800" dirty="0" smtClean="0">
                <a:solidFill>
                  <a:srgbClr val="0070C0"/>
                </a:solidFill>
              </a:rPr>
              <a:t>(Г) жалую;</a:t>
            </a:r>
            <a:br>
              <a:rPr lang="ru-RU" sz="2800" dirty="0" smtClean="0">
                <a:solidFill>
                  <a:srgbClr val="0070C0"/>
                </a:solidFill>
              </a:rPr>
            </a:br>
            <a:r>
              <a:rPr lang="ru-RU" sz="2800" dirty="0" smtClean="0">
                <a:solidFill>
                  <a:srgbClr val="0070C0"/>
                </a:solidFill>
              </a:rPr>
              <a:t>(Д) радую. 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sz="4800" dirty="0" smtClean="0">
                <a:latin typeface="Arial"/>
                <a:cs typeface="Arial"/>
              </a:rPr>
              <a:t>Самое частотное слово</a:t>
            </a:r>
            <a:endParaRPr lang="ru-RU" sz="4800" dirty="0">
              <a:latin typeface="Arial"/>
              <a:cs typeface="Arial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47521"/>
            <a:ext cx="8235794" cy="457864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Частотный словарь текста - это словарь, где перечислены все слова текста и указано, сколько раз каждое в этом тексте встречается (или вычислена частота). </a:t>
            </a:r>
            <a:endParaRPr lang="ru-RU" sz="2800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Один </a:t>
            </a:r>
            <a:r>
              <a:rPr lang="ru-RU" sz="2800" dirty="0" smtClean="0"/>
              <a:t>из первых опытов составления частотного словаря русской поэзии показал, что одним из самых частых слов является слово "мыть". Почему так произошло, что это были за тексты?</a:t>
            </a:r>
            <a:br>
              <a:rPr lang="ru-RU" sz="2800" dirty="0" smtClean="0"/>
            </a:br>
            <a:endParaRPr lang="ru-RU"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sz="4800" dirty="0" smtClean="0">
                <a:latin typeface="Arial"/>
                <a:cs typeface="Arial"/>
              </a:rPr>
              <a:t>Пирожки</a:t>
            </a:r>
            <a:endParaRPr lang="ru-RU" sz="4800" dirty="0">
              <a:latin typeface="Arial"/>
              <a:cs typeface="Arial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47521"/>
            <a:ext cx="8235794" cy="457864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>По какому запросу в интернете можно найти аппарат для приготовления пирожков</a:t>
            </a:r>
            <a:r>
              <a:rPr lang="ru-RU" sz="2800" dirty="0" smtClean="0"/>
              <a:t>?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>
                <a:solidFill>
                  <a:srgbClr val="0070C0"/>
                </a:solidFill>
              </a:rPr>
              <a:t>(А) Дашины пирожки;</a:t>
            </a:r>
            <a:br>
              <a:rPr lang="ru-RU" sz="2800" dirty="0" smtClean="0">
                <a:solidFill>
                  <a:srgbClr val="0070C0"/>
                </a:solidFill>
              </a:rPr>
            </a:br>
            <a:r>
              <a:rPr lang="ru-RU" sz="2800" dirty="0" smtClean="0">
                <a:solidFill>
                  <a:srgbClr val="0070C0"/>
                </a:solidFill>
              </a:rPr>
              <a:t>(Б) Сашины пирожки;</a:t>
            </a:r>
            <a:br>
              <a:rPr lang="ru-RU" sz="2800" dirty="0" smtClean="0">
                <a:solidFill>
                  <a:srgbClr val="0070C0"/>
                </a:solidFill>
              </a:rPr>
            </a:br>
            <a:r>
              <a:rPr lang="ru-RU" sz="2800" dirty="0" smtClean="0">
                <a:solidFill>
                  <a:srgbClr val="0070C0"/>
                </a:solidFill>
              </a:rPr>
              <a:t>(В) Машины пирожки;</a:t>
            </a:r>
            <a:br>
              <a:rPr lang="ru-RU" sz="2800" dirty="0" smtClean="0">
                <a:solidFill>
                  <a:srgbClr val="0070C0"/>
                </a:solidFill>
              </a:rPr>
            </a:br>
            <a:r>
              <a:rPr lang="ru-RU" sz="2800" dirty="0" smtClean="0">
                <a:solidFill>
                  <a:srgbClr val="0070C0"/>
                </a:solidFill>
              </a:rPr>
              <a:t>(Г) Мишины пирожки;</a:t>
            </a:r>
            <a:br>
              <a:rPr lang="ru-RU" sz="2800" dirty="0" smtClean="0">
                <a:solidFill>
                  <a:srgbClr val="0070C0"/>
                </a:solidFill>
              </a:rPr>
            </a:br>
            <a:r>
              <a:rPr lang="ru-RU" sz="2800" dirty="0" smtClean="0">
                <a:solidFill>
                  <a:srgbClr val="0070C0"/>
                </a:solidFill>
              </a:rPr>
              <a:t>(Д) Яшины пирожки. 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6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313652"/>
            <a:ext cx="6934674" cy="1033587"/>
          </a:xfrm>
        </p:spPr>
        <p:txBody>
          <a:bodyPr anchor="b"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Этапы обработки текста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47521"/>
            <a:ext cx="8472488" cy="482279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Предобработка</a:t>
            </a:r>
          </a:p>
          <a:p>
            <a:pPr marL="323850" indent="-32385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Графематический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анализ (сегментация)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выделение предложений, словоформ (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токенов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Морфологический анализ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 lvl="1" indent="-352425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Tx/>
              <a:buFont typeface="Wingdings" charset="2"/>
              <a:buChar char="ü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переход от словоформ к леммам или основам (нормализация или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стемминг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76275" lvl="1" indent="-352425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Tx/>
              <a:buFont typeface="Wingdings" charset="2"/>
              <a:buChar char="ü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морфологических характеристик</a:t>
            </a:r>
          </a:p>
          <a:p>
            <a:pPr marL="323850" indent="-32385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Синтаксический анализ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выявление связей слов, структуры предложения</a:t>
            </a:r>
            <a:endParaRPr lang="ru-RU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Лексический анализ –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анализ словарного состава текста</a:t>
            </a:r>
          </a:p>
          <a:p>
            <a:pPr marL="323850" indent="-32385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Семантический и прагматический анализ –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смысла, реакции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всегда нужны все этапы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все этапы всегда выполняются последовательно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Этапы могут объединяться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27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27950" y="273819"/>
            <a:ext cx="8086724" cy="10335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Текстовый документ: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 по источникам получения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7950" y="1547521"/>
            <a:ext cx="8289554" cy="5036660"/>
          </a:xfrm>
        </p:spPr>
        <p:txBody>
          <a:bodyPr>
            <a:noAutofit/>
          </a:bodyPr>
          <a:lstStyle/>
          <a:p>
            <a:pPr marL="288000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Текст, подготовленный сразу в электронном виде</a:t>
            </a:r>
          </a:p>
          <a:p>
            <a:pPr marL="288000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Текст, скопированный с сайта (вручную, автоматически)</a:t>
            </a:r>
          </a:p>
          <a:p>
            <a:pPr marL="288000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Результат сканирования печатного документа</a:t>
            </a:r>
          </a:p>
          <a:p>
            <a:pPr marL="288000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Результат транскрибирования (автоматического или ручного)</a:t>
            </a:r>
          </a:p>
          <a:p>
            <a:pPr marL="288000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Html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-файл</a:t>
            </a:r>
          </a:p>
          <a:p>
            <a:pPr marL="323850" indent="-355600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Материалы форума, чата, ленты социальных сетей, смс-диалоги</a:t>
            </a:r>
          </a:p>
          <a:p>
            <a:pPr marL="288000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Титры фильма</a:t>
            </a:r>
          </a:p>
          <a:p>
            <a:pPr marL="12700" indent="-12700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 зависимости от источника требуются разные виды предобработки: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различные ошибки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разный формат, кодировка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посторонние символы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28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13652"/>
            <a:ext cx="8360303" cy="10335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подготовки текста: обработка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47521"/>
            <a:ext cx="8360304" cy="457864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Tx/>
              <a:buNone/>
            </a:pPr>
            <a:r>
              <a:rPr lang="ru-RU" sz="2800" dirty="0">
                <a:latin typeface="Arial" panose="020B0604020202020204" pitchFamily="34" charset="0"/>
                <a:cs typeface="Arial" pitchFamily="34" charset="0"/>
              </a:rPr>
              <a:t>Средства языка Питон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:</a:t>
            </a:r>
            <a:endParaRPr lang="ru-RU" sz="2800" dirty="0">
              <a:latin typeface="Arial" panose="020B0604020202020204" pitchFamily="34" charset="0"/>
              <a:cs typeface="Arial" pitchFamily="34" charset="0"/>
            </a:endParaRPr>
          </a:p>
          <a:p>
            <a:pPr marL="469900" indent="-457200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q"/>
            </a:pPr>
            <a:r>
              <a:rPr lang="en-US" sz="2800" i="1" dirty="0">
                <a:latin typeface="Arial" panose="020B0604020202020204" pitchFamily="34" charset="0"/>
                <a:cs typeface="Arial" pitchFamily="34" charset="0"/>
              </a:rPr>
              <a:t>Beautiful Soup</a:t>
            </a:r>
            <a:r>
              <a:rPr lang="ru-RU" sz="2800" dirty="0">
                <a:latin typeface="Arial" panose="020B0604020202020204" pitchFamily="34" charset="0"/>
                <a:cs typeface="Arial" pitchFamily="34" charset="0"/>
              </a:rPr>
              <a:t> – библиотека для работы с содержимым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web-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страниц, например:</a:t>
            </a:r>
          </a:p>
          <a:p>
            <a:pPr marL="846138" lvl="1" indent="-352425">
              <a:lnSpc>
                <a:spcPct val="90000"/>
              </a:lnSpc>
              <a:spcBef>
                <a:spcPts val="300"/>
              </a:spcBef>
              <a:buSzPct val="80000"/>
              <a:buFont typeface="Wingdings" pitchFamily="2" charset="2"/>
              <a:buChar char="Ø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представление документа в разных форматах</a:t>
            </a:r>
          </a:p>
          <a:p>
            <a:pPr marL="846138" lvl="1" indent="-352425">
              <a:lnSpc>
                <a:spcPct val="90000"/>
              </a:lnSpc>
              <a:spcBef>
                <a:spcPts val="300"/>
              </a:spcBef>
              <a:buSzPct val="80000"/>
              <a:buFont typeface="Wingdings" pitchFamily="2" charset="2"/>
              <a:buChar char="Ø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извлечение из документа разных составляющих: всего текста, заголовков,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URL-</a:t>
            </a:r>
            <a:r>
              <a:rPr lang="ru-RU" sz="2800" dirty="0">
                <a:latin typeface="Arial" panose="020B0604020202020204" pitchFamily="34" charset="0"/>
                <a:cs typeface="Arial" pitchFamily="34" charset="0"/>
              </a:rPr>
              <a:t>адресов</a:t>
            </a:r>
          </a:p>
          <a:p>
            <a:pPr marL="469900" indent="-457200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en-US" sz="2800" i="1" dirty="0">
                <a:latin typeface="Arial" panose="020B0604020202020204" pitchFamily="34" charset="0"/>
                <a:cs typeface="Arial" pitchFamily="34" charset="0"/>
              </a:rPr>
              <a:t>Html2text</a:t>
            </a:r>
            <a:r>
              <a:rPr lang="ru-RU" sz="2800" dirty="0">
                <a:latin typeface="Arial" panose="020B0604020202020204" pitchFamily="34" charset="0"/>
                <a:cs typeface="Arial" pitchFamily="34" charset="0"/>
              </a:rPr>
              <a:t> – извлечение текста из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HTML-</a:t>
            </a:r>
            <a:r>
              <a:rPr lang="ru-RU" sz="2800" dirty="0">
                <a:latin typeface="Arial" panose="020B0604020202020204" pitchFamily="34" charset="0"/>
                <a:cs typeface="Arial" pitchFamily="34" charset="0"/>
              </a:rPr>
              <a:t>документа</a:t>
            </a:r>
            <a:endParaRPr lang="en-US" sz="2800" dirty="0">
              <a:latin typeface="Arial" panose="020B0604020202020204" pitchFamily="34" charset="0"/>
              <a:cs typeface="Arial" pitchFamily="34" charset="0"/>
            </a:endParaRPr>
          </a:p>
          <a:p>
            <a:pPr marL="12700" indent="-12700" algn="ctr">
              <a:lnSpc>
                <a:spcPct val="90000"/>
              </a:lnSpc>
              <a:spcBef>
                <a:spcPts val="600"/>
              </a:spcBef>
              <a:buSzTx/>
              <a:buNone/>
            </a:pP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предложенной программы преобразуйте текст. Проблемы?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29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38134" y="273819"/>
            <a:ext cx="8360303" cy="1033587"/>
          </a:xfrm>
        </p:spPr>
        <p:txBody>
          <a:bodyPr anchor="b">
            <a:noAutofit/>
          </a:bodyPr>
          <a:lstStyle/>
          <a:p>
            <a:r>
              <a:rPr lang="ru-RU" sz="3200" dirty="0">
                <a:latin typeface="Arial"/>
                <a:cs typeface="Arial"/>
              </a:rPr>
              <a:t>Обработка текста: научное направление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5120" y="2122827"/>
            <a:ext cx="8492384" cy="5036660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" pitchFamily="2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Зародилось в 40-е годы</a:t>
            </a:r>
          </a:p>
          <a:p>
            <a:pPr marL="366713" indent="-36671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разных языков часто необходимы разные инструменты и решения</a:t>
            </a:r>
          </a:p>
          <a:p>
            <a:pPr marL="366713" indent="-36671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Наибольшее развитие – английский язык</a:t>
            </a:r>
          </a:p>
          <a:p>
            <a:pPr marL="366713" indent="-36671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различные методы и алгоритмы (словарные, грамматики, по правилам, деревья, статистические, генетические, машинное обучение и т.п.)</a:t>
            </a:r>
          </a:p>
          <a:p>
            <a:pPr marL="366713" indent="-36671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https://nlpub.ru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каталог ресурсов для обработки естественного языка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</a:t>
            </a:fld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1600" y="1633249"/>
            <a:ext cx="8492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АОТ </a:t>
            </a:r>
            <a:r>
              <a:rPr lang="ru-RU" sz="2000" b="1" dirty="0">
                <a:latin typeface="Calibri" pitchFamily="34" charset="0"/>
              </a:rPr>
              <a:t>(Автоматическая обработка текста)	</a:t>
            </a:r>
            <a:r>
              <a:rPr lang="en-US" sz="2000" dirty="0">
                <a:latin typeface="Calibri" pitchFamily="34" charset="0"/>
              </a:rPr>
              <a:t>NLP (</a:t>
            </a:r>
            <a:r>
              <a:rPr lang="en-US" sz="2000" b="1" i="1" dirty="0">
                <a:latin typeface="Calibri" pitchFamily="34" charset="0"/>
              </a:rPr>
              <a:t>Natural language processing</a:t>
            </a:r>
            <a:r>
              <a:rPr lang="ru-RU" sz="2000" b="1" dirty="0">
                <a:latin typeface="Calibri" pitchFamily="34" charset="0"/>
              </a:rPr>
              <a:t>)      </a:t>
            </a:r>
            <a:r>
              <a:rPr lang="ru-RU" sz="2000" b="1" i="1" dirty="0">
                <a:latin typeface="Calibri" pitchFamily="34" charset="0"/>
              </a:rPr>
              <a:t>  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28639" y="329354"/>
            <a:ext cx="7400924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Графематический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анализ (сегментация)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0035" y="1602923"/>
            <a:ext cx="8615361" cy="46732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Цель – выделение и классификация основных единиц текста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Минимальная единица при разбиении письменного текста –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токен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(значимая цепочка выделяемых символов) 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80000"/>
              <a:buFont typeface="Wingdings" pitchFamily="2" charset="2"/>
              <a:buChar char="v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Графематический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анализ (ГА) включает</a:t>
            </a: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SzPct val="80000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разбиение на предложения</a:t>
            </a: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SzPct val="80000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токенизацию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выделение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токенов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определение их свойств 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разных языках задачи ГА могут несколько различаться</a:t>
            </a: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SzPct val="80000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сборка нескольких сегментированных единиц  </a:t>
            </a: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SzPct val="80000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более мелкое разбиение выделенных единиц</a:t>
            </a:r>
          </a:p>
          <a:p>
            <a:pPr>
              <a:lnSpc>
                <a:spcPct val="90000"/>
              </a:lnSpc>
              <a:spcBef>
                <a:spcPts val="3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конкретной задачи АНД некоторые единицы могут исключаться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30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8496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57213" y="291482"/>
            <a:ext cx="6934674" cy="1033587"/>
          </a:xfrm>
        </p:spPr>
        <p:txBody>
          <a:bodyPr anchor="b"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Виды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токенов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примеры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7444"/>
            <a:ext cx="8686800" cy="45116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Слова ЕЯ			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играю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прятки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Знаки препинания		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Числа				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десять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2800" i="1" dirty="0">
              <a:solidFill>
                <a:srgbClr val="5039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Буквенно-цифровые комплексы	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Boeing-747</a:t>
            </a:r>
            <a:endParaRPr 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Даты</a:t>
            </a:r>
            <a:r>
              <a:rPr lang="ru-RU" sz="2800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сентября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2.09.2020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Электронные адреса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ivanov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ya.ru</a:t>
            </a:r>
            <a:endParaRPr 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Имена файлов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8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endParaRPr 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Телефоны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+7(499)123-45-67</a:t>
            </a:r>
            <a:endParaRPr 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lvl="1" indent="-12700" algn="ctr">
              <a:lnSpc>
                <a:spcPct val="90000"/>
              </a:lnSpc>
              <a:spcBef>
                <a:spcPts val="3000"/>
              </a:spcBef>
              <a:buClr>
                <a:schemeClr val="accent2"/>
              </a:buClr>
              <a:buSzTx/>
              <a:buNone/>
            </a:pP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Приведите еще 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31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8496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43097"/>
            <a:ext cx="6934674" cy="1033587"/>
          </a:xfrm>
        </p:spPr>
        <p:txBody>
          <a:bodyPr anchor="b"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Токенизация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6435" y="1551692"/>
            <a:ext cx="8771467" cy="4624500"/>
          </a:xfrm>
        </p:spPr>
        <p:txBody>
          <a:bodyPr>
            <a:noAutofit/>
          </a:bodyPr>
          <a:lstStyle/>
          <a:p>
            <a:pPr marL="352425" lvl="1" indent="-352425">
              <a:lnSpc>
                <a:spcPct val="90000"/>
              </a:lnSpc>
              <a:buClr>
                <a:schemeClr val="accent1"/>
              </a:buClr>
              <a:buSzPct val="140000"/>
              <a:buFont typeface="Lucida Grande"/>
              <a:buChar char="●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 выделении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токенов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опираемся на:  </a:t>
            </a:r>
          </a:p>
          <a:p>
            <a:pPr marL="723900" lvl="2" indent="-371475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разделители: пробел, знак препинания, …</a:t>
            </a:r>
          </a:p>
          <a:p>
            <a:pPr marL="723900" lvl="2" indent="-371475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вид знака: буква латиницы/кириллицы, цифра, …</a:t>
            </a:r>
          </a:p>
          <a:p>
            <a:pPr marL="723900" lvl="2" indent="-371475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 букв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40000"/>
              <a:buFont typeface="Lucida Grande"/>
              <a:buChar char="●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разделители неоднозначны</a:t>
            </a:r>
            <a:r>
              <a:rPr lang="ru-RU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accent6"/>
                </a:solidFill>
                <a:latin typeface="Arial" panose="020B0604020202020204" pitchFamily="34" charset="0"/>
                <a:ea typeface="Wingdings"/>
                <a:cs typeface="Arial" panose="020B0604020202020204" pitchFamily="34" charset="0"/>
                <a:sym typeface="Wingdings"/>
              </a:rPr>
              <a:t></a:t>
            </a:r>
            <a:r>
              <a:rPr lang="ru-RU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требуется анализ контекста знаков (точка не всегда разделитель предложений)</a:t>
            </a:r>
          </a:p>
          <a:p>
            <a:pPr marL="719138" lvl="1" indent="-352425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разные форматы для записи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токенов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одного типа: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2.09.2021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/9/21</a:t>
            </a:r>
            <a:endParaRPr lang="ru-RU" sz="24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9138" lvl="1" indent="-352425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разных языках разные методы (в том числе объединение с морфологическим анализом):</a:t>
            </a:r>
          </a:p>
          <a:p>
            <a:pPr marL="1071563" lvl="2" indent="-385763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языки без разделения слов (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арабский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71563" lvl="2" indent="-385763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сложные слова (</a:t>
            </a:r>
            <a:r>
              <a:rPr 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немецкий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SzPct val="140000"/>
              <a:buFont typeface="Lucida Grande"/>
              <a:buChar char="●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32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923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71501" y="313652"/>
            <a:ext cx="6934674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Примеры обработки сложных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токенов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1" y="1584960"/>
            <a:ext cx="8461022" cy="4634096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Обработка сокращений слов и словосочетаний (неразрывных и разрывных):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д/з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г. Москва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they’re</a:t>
            </a:r>
            <a:r>
              <a:rPr lang="ru-RU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Нормализация (приведение к одному формату) дат и других особых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токенов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PM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15.00</a:t>
            </a:r>
            <a:endParaRPr lang="en-US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регистра букв и восстановление правильного: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r>
              <a:rPr lang="ru-RU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Выделение полного имени (фамилия, имя, отчество):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К.А. Петров</a:t>
            </a:r>
            <a:r>
              <a:rPr lang="ru-RU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Анастасия Дорохова</a:t>
            </a: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140000"/>
              <a:buFont typeface="Lucida Grande"/>
              <a:buChar char="●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Различение знака переноса и дефиса (и тире): </a:t>
            </a:r>
            <a:r>
              <a:rPr lang="ru-RU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деви-ца</a:t>
            </a:r>
            <a:r>
              <a:rPr lang="ru-RU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красна-девица</a:t>
            </a:r>
            <a:endParaRPr lang="ru-RU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33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05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 стрелкой 30"/>
          <p:cNvCxnSpPr/>
          <p:nvPr/>
        </p:nvCxnSpPr>
        <p:spPr>
          <a:xfrm>
            <a:off x="3531729" y="2147899"/>
            <a:ext cx="0" cy="391537"/>
          </a:xfrm>
          <a:prstGeom prst="straightConnector1">
            <a:avLst/>
          </a:prstGeom>
          <a:ln>
            <a:solidFill>
              <a:srgbClr val="74980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43097"/>
            <a:ext cx="6934674" cy="1033587"/>
          </a:xfrm>
        </p:spPr>
        <p:txBody>
          <a:bodyPr anchor="b">
            <a:normAutofit/>
          </a:bodyPr>
          <a:lstStyle/>
          <a:p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Токенизация: пример</a:t>
            </a:r>
            <a:endParaRPr lang="ru-RU" sz="4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2804" y="1713941"/>
            <a:ext cx="8235794" cy="4624500"/>
          </a:xfrm>
        </p:spPr>
        <p:txBody>
          <a:bodyPr>
            <a:noAutofit/>
          </a:bodyPr>
          <a:lstStyle/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ru-RU" sz="3000" i="1" smtClean="0">
                <a:solidFill>
                  <a:schemeClr val="accent5"/>
                </a:solidFill>
                <a:latin typeface="Arial" charset="0"/>
              </a:rPr>
              <a:t>И. Кампрад  основал  </a:t>
            </a:r>
            <a:r>
              <a:rPr lang="en-US" sz="3000" i="1" smtClean="0">
                <a:solidFill>
                  <a:schemeClr val="accent5"/>
                </a:solidFill>
                <a:latin typeface="Arial" charset="0"/>
              </a:rPr>
              <a:t>I</a:t>
            </a:r>
            <a:r>
              <a:rPr lang="ru-RU" sz="3000" i="1" smtClean="0">
                <a:solidFill>
                  <a:schemeClr val="accent5"/>
                </a:solidFill>
                <a:latin typeface="Arial" charset="0"/>
              </a:rPr>
              <a:t> </a:t>
            </a:r>
            <a:r>
              <a:rPr lang="en-US" sz="3000" i="1" smtClean="0">
                <a:solidFill>
                  <a:schemeClr val="accent5"/>
                </a:solidFill>
                <a:latin typeface="Arial" charset="0"/>
              </a:rPr>
              <a:t>K</a:t>
            </a:r>
            <a:r>
              <a:rPr lang="ru-RU" sz="3000" i="1" smtClean="0">
                <a:solidFill>
                  <a:schemeClr val="accent5"/>
                </a:solidFill>
                <a:latin typeface="Arial" charset="0"/>
              </a:rPr>
              <a:t> </a:t>
            </a:r>
            <a:r>
              <a:rPr lang="en-US" sz="3000" i="1" smtClean="0">
                <a:solidFill>
                  <a:schemeClr val="accent5"/>
                </a:solidFill>
                <a:latin typeface="Arial" charset="0"/>
              </a:rPr>
              <a:t>E</a:t>
            </a:r>
            <a:r>
              <a:rPr lang="ru-RU" sz="3000" i="1" smtClean="0">
                <a:solidFill>
                  <a:schemeClr val="accent5"/>
                </a:solidFill>
                <a:latin typeface="Arial" charset="0"/>
              </a:rPr>
              <a:t> </a:t>
            </a:r>
            <a:r>
              <a:rPr lang="en-US" sz="3000" i="1" smtClean="0">
                <a:solidFill>
                  <a:schemeClr val="accent5"/>
                </a:solidFill>
                <a:latin typeface="Arial" charset="0"/>
              </a:rPr>
              <a:t>A</a:t>
            </a:r>
            <a:r>
              <a:rPr lang="ru-RU" sz="3000" i="1" smtClean="0">
                <a:solidFill>
                  <a:schemeClr val="accent5"/>
                </a:solidFill>
                <a:latin typeface="Arial" charset="0"/>
              </a:rPr>
              <a:t> </a:t>
            </a:r>
            <a:r>
              <a:rPr lang="en-US" sz="3000" i="1" smtClean="0">
                <a:solidFill>
                  <a:schemeClr val="accent5"/>
                </a:solidFill>
                <a:latin typeface="Arial" charset="0"/>
              </a:rPr>
              <a:t> </a:t>
            </a:r>
            <a:r>
              <a:rPr lang="ru-RU" sz="3000" i="1" smtClean="0">
                <a:solidFill>
                  <a:schemeClr val="accent5"/>
                </a:solidFill>
                <a:latin typeface="Arial" charset="0"/>
              </a:rPr>
              <a:t>  в  1943 году  </a:t>
            </a:r>
            <a:r>
              <a:rPr lang="ru-RU" sz="2800" i="1" smtClean="0">
                <a:solidFill>
                  <a:schemeClr val="accent5"/>
                </a:solidFill>
                <a:latin typeface="Arial" charset="0"/>
              </a:rPr>
              <a:t>.</a:t>
            </a:r>
            <a:endParaRPr lang="ru-RU" sz="2800" i="1" dirty="0">
              <a:solidFill>
                <a:schemeClr val="accent5"/>
              </a:solidFill>
              <a:cs typeface="Times New Roman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90000"/>
              </a:lnSpc>
            </a:pPr>
            <a:fld id="{D6CC888B-D9F9-4E54-B722-F151A9F45E95}" type="slidenum">
              <a:rPr lang="en-US" sz="1400" smtClean="0">
                <a:latin typeface="Arial"/>
                <a:cs typeface="Arial"/>
              </a:rPr>
              <a:pPr algn="r">
                <a:lnSpc>
                  <a:spcPct val="90000"/>
                </a:lnSpc>
              </a:pPr>
              <a:t>34</a:t>
            </a:fld>
            <a:endParaRPr lang="en-US" sz="1400" dirty="0">
              <a:latin typeface="Arial"/>
              <a:cs typeface="Arial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412804" y="1573222"/>
            <a:ext cx="2253198" cy="914400"/>
          </a:xfrm>
          <a:prstGeom prst="ellipse">
            <a:avLst/>
          </a:prstGeom>
          <a:noFill/>
          <a:ln w="25400" cmpd="sng">
            <a:solidFill>
              <a:srgbClr val="74980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1643662" y="2586065"/>
            <a:ext cx="0" cy="28137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 bwMode="auto">
          <a:xfrm>
            <a:off x="457201" y="5399817"/>
            <a:ext cx="3733799" cy="11843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ва </a:t>
            </a:r>
            <a:r>
              <a:rPr lang="ru-RU" sz="2000" kern="12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токена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 (или сложный </a:t>
            </a:r>
            <a:r>
              <a:rPr lang="ru-RU" sz="2000" kern="12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токен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ФИО, 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кириллица,</a:t>
            </a:r>
            <a:endParaRPr lang="ru-RU" sz="2000" dirty="0">
              <a:effectLst/>
              <a:latin typeface="Arial"/>
              <a:ea typeface="ＭＳ 明朝"/>
              <a:cs typeface="Arial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верхний и нижний регистр</a:t>
            </a:r>
            <a:endParaRPr lang="ru-RU" sz="2000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2047745" y="2586065"/>
            <a:ext cx="2421395" cy="768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один </a:t>
            </a:r>
            <a:r>
              <a:rPr lang="ru-RU" sz="2000" kern="12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токен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, слово,</a:t>
            </a:r>
            <a:endParaRPr lang="en-US" sz="2000" kern="1200" dirty="0">
              <a:solidFill>
                <a:srgbClr val="000000"/>
              </a:solidFill>
              <a:effectLst/>
              <a:latin typeface="Arial"/>
              <a:ea typeface="Arial"/>
              <a:cs typeface="Arial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кирилица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нижний регистр</a:t>
            </a:r>
            <a:endParaRPr lang="ru-RU" sz="2000" dirty="0">
              <a:latin typeface="Arial"/>
              <a:ea typeface="ＭＳ 明朝"/>
              <a:cs typeface="Arial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329010" y="1573222"/>
            <a:ext cx="1340555" cy="914400"/>
          </a:xfrm>
          <a:prstGeom prst="ellipse">
            <a:avLst/>
          </a:prstGeom>
          <a:noFill/>
          <a:ln w="25400" cmpd="sng">
            <a:solidFill>
              <a:srgbClr val="74980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3258443" y="4026191"/>
            <a:ext cx="2606604" cy="127000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дин </a:t>
            </a:r>
            <a:r>
              <a:rPr lang="ru-RU" sz="2000" kern="12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токен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слово, </a:t>
            </a:r>
            <a:endParaRPr lang="ru-RU" sz="2000" kern="1200" dirty="0">
              <a:solidFill>
                <a:srgbClr val="000000"/>
              </a:solidFill>
              <a:effectLst/>
              <a:latin typeface="Arial"/>
              <a:ea typeface="Arial"/>
              <a:cs typeface="Arial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латиница,</a:t>
            </a:r>
            <a:endParaRPr lang="ru-RU" sz="2000" dirty="0">
              <a:effectLst/>
              <a:latin typeface="Arial"/>
              <a:ea typeface="ＭＳ 明朝"/>
              <a:cs typeface="Arial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ерхний регистр, написано вразрядку</a:t>
            </a:r>
            <a:endParaRPr lang="ru-RU" sz="2000" dirty="0">
              <a:effectLst/>
              <a:latin typeface="Arial"/>
              <a:ea typeface="ＭＳ 明朝"/>
              <a:cs typeface="Arial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4999288" y="2586065"/>
            <a:ext cx="0" cy="13815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8410222" y="2030422"/>
            <a:ext cx="0" cy="32204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6306923" y="1573222"/>
            <a:ext cx="1834445" cy="914400"/>
          </a:xfrm>
          <a:prstGeom prst="ellipse">
            <a:avLst/>
          </a:prstGeom>
          <a:noFill/>
          <a:ln w="25400" cmpd="sng">
            <a:solidFill>
              <a:srgbClr val="74980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48" name="Прямоугольник 47"/>
          <p:cNvSpPr/>
          <p:nvPr/>
        </p:nvSpPr>
        <p:spPr bwMode="auto">
          <a:xfrm>
            <a:off x="6306923" y="4465866"/>
            <a:ext cx="1665692" cy="57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два </a:t>
            </a:r>
            <a:r>
              <a:rPr lang="ru-RU" sz="2000" kern="12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токена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, дата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7788536" y="2423989"/>
            <a:ext cx="0" cy="185566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6109654" y="2147899"/>
            <a:ext cx="0" cy="495956"/>
          </a:xfrm>
          <a:prstGeom prst="straightConnector1">
            <a:avLst/>
          </a:prstGeom>
          <a:ln>
            <a:solidFill>
              <a:srgbClr val="74980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 bwMode="auto">
          <a:xfrm>
            <a:off x="5195746" y="2688365"/>
            <a:ext cx="2421396" cy="791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один </a:t>
            </a:r>
            <a:r>
              <a:rPr lang="ru-RU" sz="2000" kern="12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токен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, слово,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нижний регистр</a:t>
            </a:r>
            <a:endParaRPr lang="ru-RU" sz="2000" dirty="0">
              <a:latin typeface="Arial"/>
              <a:ea typeface="ＭＳ 明朝"/>
              <a:cs typeface="Arial"/>
            </a:endParaRPr>
          </a:p>
        </p:txBody>
      </p:sp>
      <p:sp>
        <p:nvSpPr>
          <p:cNvPr id="65" name="Прямоугольник 64"/>
          <p:cNvSpPr/>
          <p:nvPr/>
        </p:nvSpPr>
        <p:spPr bwMode="auto">
          <a:xfrm>
            <a:off x="6109654" y="5296192"/>
            <a:ext cx="2538944" cy="9228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один </a:t>
            </a:r>
            <a:r>
              <a:rPr lang="ru-RU" sz="2000" kern="12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токен</a:t>
            </a:r>
            <a:r>
              <a:rPr lang="ru-RU" sz="2000" kern="12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</a:rPr>
              <a:t>, разделитель: конец предложения</a:t>
            </a:r>
          </a:p>
        </p:txBody>
      </p:sp>
    </p:spTree>
    <p:extLst>
      <p:ext uri="{BB962C8B-B14F-4D97-AF65-F5344CB8AC3E}">
        <p14:creationId xmlns="" xmlns:p14="http://schemas.microsoft.com/office/powerpoint/2010/main" val="11254684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57213" y="305593"/>
            <a:ext cx="6934674" cy="10335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Сегментация на предложения: критерии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7213" y="1777118"/>
            <a:ext cx="8260291" cy="4624500"/>
          </a:xfrm>
        </p:spPr>
        <p:txBody>
          <a:bodyPr>
            <a:noAutofit/>
          </a:bodyPr>
          <a:lstStyle/>
          <a:p>
            <a:pPr marL="407988" indent="-4079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q"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Маркеры конца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предложения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определенные знаки препинания (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407988" indent="-407988">
              <a:lnSpc>
                <a:spcPct val="90000"/>
              </a:lnSpc>
              <a:spcBef>
                <a:spcPts val="1200"/>
              </a:spcBef>
              <a:buSzPct val="80000"/>
              <a:buFont typeface="Wingdings" charset="2"/>
              <a:buChar char="q"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Маркер начала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предложения – заглавная буква</a:t>
            </a:r>
          </a:p>
          <a:p>
            <a:pPr marL="407988" indent="-407988">
              <a:lnSpc>
                <a:spcPct val="90000"/>
              </a:lnSpc>
              <a:spcBef>
                <a:spcPts val="12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Между концом одного предложения и началом следующего – пробел</a:t>
            </a:r>
          </a:p>
          <a:p>
            <a:pPr marL="407988" indent="-407988">
              <a:lnSpc>
                <a:spcPct val="90000"/>
              </a:lnSpc>
              <a:spcBef>
                <a:spcPts val="12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Предложение не бывает длиннее одного абзаца</a:t>
            </a:r>
          </a:p>
          <a:p>
            <a:pPr marL="407988" indent="-407988">
              <a:lnSpc>
                <a:spcPct val="90000"/>
              </a:lnSpc>
              <a:spcBef>
                <a:spcPts val="12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Предложение не может состоять только из знаков препинания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sz="2800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sz="2800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sz="2800" dirty="0">
              <a:solidFill>
                <a:srgbClr val="66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35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4810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28641" y="270257"/>
            <a:ext cx="6934674" cy="10335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Сегментация на предложения: проблемы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8641" y="1594556"/>
            <a:ext cx="8429622" cy="4624500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Все критерии неоднозначны – встречаются сокращения, имена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числа, цитаты</a:t>
            </a: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Прямая речь в разных языках оформляются по-разному</a:t>
            </a: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 неверное использование знаков  </a:t>
            </a:r>
          </a:p>
          <a:p>
            <a:pPr marL="182563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марта в 9.00 в ДК им. Горбунова пройдет …</a:t>
            </a:r>
          </a:p>
          <a:p>
            <a:pPr marL="182563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сказала: «Это Анин кот».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said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Ann’s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</a:p>
          <a:p>
            <a:pPr marL="182563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смотрел на Кота Б. Б. Кот смотрел на меня.</a:t>
            </a: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Требуется анализ контекста маркеров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sz="2800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sz="2800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sz="2800" dirty="0">
              <a:solidFill>
                <a:srgbClr val="66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36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481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71500" y="288107"/>
            <a:ext cx="7750703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Подходы к реализации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графематического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анализа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500" y="1612910"/>
            <a:ext cx="8192912" cy="4370502"/>
          </a:xfrm>
        </p:spPr>
        <p:txBody>
          <a:bodyPr>
            <a:noAutofit/>
          </a:bodyPr>
          <a:lstStyle/>
          <a:p>
            <a:pPr marL="407988" indent="-407988">
              <a:lnSpc>
                <a:spcPct val="90000"/>
              </a:lnSpc>
              <a:spcBef>
                <a:spcPts val="12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Инженерный подход. Опора на: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правила определения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токенов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 и предложений (описываются регулярными языками)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эвристические правила анализа контекстов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словари сокращений, имен, знаков и пр.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  <a:sym typeface="Symbol" charset="0"/>
            </a:endParaRP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Машинное обучение по размеченным текстам</a:t>
            </a:r>
          </a:p>
          <a:p>
            <a:pPr marL="366713" indent="-366713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Гибридный подход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  <a:sym typeface="Symbo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80000"/>
              <a:buNone/>
            </a:pP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Нередко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2425" lvl="1" indent="-352425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charset="2"/>
              <a:buChar char="q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Более одного просмотра текста</a:t>
            </a:r>
          </a:p>
          <a:p>
            <a:pPr marL="352425" lvl="1" indent="-352425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charset="2"/>
              <a:buChar char="q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Токенизация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разделение на предложения проводятся одновременно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endParaRPr lang="ru-RU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2425" lvl="1" indent="0">
              <a:lnSpc>
                <a:spcPct val="90000"/>
              </a:lnSpc>
              <a:buClr>
                <a:schemeClr val="accent1"/>
              </a:buClr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37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27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14349" y="322842"/>
            <a:ext cx="7415212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Графематический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анализ: выводы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721554"/>
            <a:ext cx="8360305" cy="44975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Нужно выделить цепочки символов, которые потом будут анализироваться как единое целое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Важно ничего не потерять для дальнейшего анализа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Задача кажется простой, на самом деле может быть сложна в реализации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Универсальных решений нет, необходимо учитывать: </a:t>
            </a:r>
          </a:p>
          <a:p>
            <a:pPr marL="639763" lvl="1" indent="-315913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SzPct val="80000"/>
              <a:buFont typeface="Wingdings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ЕЯ</a:t>
            </a:r>
          </a:p>
          <a:p>
            <a:pPr marL="639763" lvl="1" indent="-315913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SzPct val="80000"/>
              <a:buFont typeface="Wingdings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специфику текстов (тематику, жанр, количества сокращений, имен собственных, обозначений)</a:t>
            </a:r>
          </a:p>
          <a:p>
            <a:pPr marL="639763" lvl="1" indent="-315913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SzPct val="80000"/>
              <a:buFont typeface="Wingdings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специфику дальнейшей задачи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много инструментов, том числе достаточно точных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38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942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313652"/>
            <a:ext cx="8501062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 – инструмент  для обработки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47521"/>
            <a:ext cx="8360304" cy="457864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egular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формальный язык поиска подстрок в тексте,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основан на использовании метасимволов (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wildcard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Состав регулярного выражения (в общем случае)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Символы, которые должны быть непосредственно в строке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Варьируемые символы (одиночные или группа – диапазон,  перечисление)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Метасимволы: управляющие и кванторы (задают количество повторений)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утилитами для поиска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текстовыми  редакторами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Многие современные языки программирования имеют встроенную поддержку регулярных выражений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39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13652"/>
            <a:ext cx="8686799" cy="1033587"/>
          </a:xfrm>
        </p:spPr>
        <p:txBody>
          <a:bodyPr anchor="b"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текста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обсуждение</a:t>
            </a:r>
            <a:endParaRPr lang="ru-RU" sz="4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0413"/>
            <a:ext cx="8360304" cy="5217587"/>
          </a:xfrm>
        </p:spPr>
        <p:txBody>
          <a:bodyPr>
            <a:noAutofit/>
          </a:bodyPr>
          <a:lstStyle/>
          <a:p>
            <a:pPr marL="319088" indent="-3190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понимание текста?</a:t>
            </a:r>
          </a:p>
          <a:p>
            <a:pPr marL="319088" indent="-3190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endParaRPr lang="ru-RU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могут быть цели обработки? </a:t>
            </a:r>
          </a:p>
          <a:p>
            <a:pPr marL="319088" indent="-3190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endParaRPr lang="ru-RU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Вся ли информация, содержащаяся в тексте, нужна при его обработке?</a:t>
            </a:r>
          </a:p>
          <a:p>
            <a:pPr>
              <a:lnSpc>
                <a:spcPct val="90000"/>
              </a:lnSpc>
              <a:buSzTx/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00064" y="313652"/>
            <a:ext cx="8534399" cy="1033587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40</a:t>
            </a:fld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="" xmlns:a16="http://schemas.microsoft.com/office/drawing/2014/main" id="{CB60AC3C-34DD-1249-86ED-14B0CFC94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8781363"/>
              </p:ext>
            </p:extLst>
          </p:nvPr>
        </p:nvGraphicFramePr>
        <p:xfrm>
          <a:off x="621241" y="1685928"/>
          <a:ext cx="8153399" cy="44958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3832">
                  <a:extLst>
                    <a:ext uri="{9D8B030D-6E8A-4147-A177-3AD203B41FA5}">
                      <a16:colId xmlns="" xmlns:a16="http://schemas.microsoft.com/office/drawing/2014/main" val="845497000"/>
                    </a:ext>
                  </a:extLst>
                </a:gridCol>
                <a:gridCol w="7019567">
                  <a:extLst>
                    <a:ext uri="{9D8B030D-6E8A-4147-A177-3AD203B41FA5}">
                      <a16:colId xmlns="" xmlns:a16="http://schemas.microsoft.com/office/drawing/2014/main" val="485850798"/>
                    </a:ext>
                  </a:extLst>
                </a:gridCol>
              </a:tblGrid>
              <a:tr h="321129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любой единичный символ, исключая новую строку</a:t>
                      </a:r>
                      <a:endParaRPr lang="ru-RU" b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832943511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] </a:t>
                      </a:r>
                      <a:endParaRPr lang="ru-RU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набор  символов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578119764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 символов в строго заданном порядке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3786891995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или больше повторений предшествующего символа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1267474932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или больше повторений предшествующего символа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875566453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делает предшествующий символ опциональным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2849475070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ru-RU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n,m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повторений предшествующего символа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2301392074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разделяет допустимые варианты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1592259818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начало введенной строки; внутри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  - 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исключение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4202916601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конец введенной строки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408291055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цифра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3305014501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нецифра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732251322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пробел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2788211676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ru-RU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непробел</a:t>
                      </a:r>
                      <a:endParaRPr lang="ru-RU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="" xmlns:a16="http://schemas.microsoft.com/office/drawing/2014/main" val="757358345"/>
                  </a:ext>
                </a:extLst>
              </a:tr>
            </a:tbl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41B4F2C5-67AC-AD46-A354-538766C79D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13652"/>
            <a:ext cx="8534399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выражения: практическая работа 1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2449" y="1733263"/>
            <a:ext cx="8534399" cy="3553112"/>
          </a:xfrm>
        </p:spPr>
        <p:txBody>
          <a:bodyPr>
            <a:noAutofit/>
          </a:bodyPr>
          <a:lstStyle/>
          <a:p>
            <a:pPr marL="450850" indent="-450850">
              <a:lnSpc>
                <a:spcPct val="90000"/>
              </a:lnSpc>
              <a:buSzPct val="80000"/>
              <a:buFont typeface="Wingdings" pitchFamily="2" charset="2"/>
              <a:buChar char="v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проверки используем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https://regex101.com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0850" indent="-450850">
              <a:lnSpc>
                <a:spcPct val="90000"/>
              </a:lnSpc>
              <a:buSzPct val="80000"/>
              <a:buFont typeface="Wingdings" pitchFamily="2" charset="2"/>
              <a:buChar char="v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Ставим флажок «питон»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600"/>
              </a:spcBef>
              <a:buSzTx/>
              <a:buNone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[Mm]y mail is [a-z, A-Z]+@ [a-z, A-Z] +[.]</a:t>
            </a:r>
          </a:p>
          <a:p>
            <a:pPr>
              <a:lnSpc>
                <a:spcPct val="90000"/>
              </a:lnSpc>
              <a:buSzTx/>
              <a:buNone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(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ru|RU|com|COM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indent="-450850">
              <a:lnSpc>
                <a:spcPct val="90000"/>
              </a:lnSpc>
              <a:spcBef>
                <a:spcPts val="3600"/>
              </a:spcBef>
              <a:buSzPct val="80000"/>
              <a:buFont typeface="Wingdings" pitchFamily="2" charset="2"/>
              <a:buChar char="v"/>
            </a:pP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строчки подходят, какие нет?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41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14352" y="285076"/>
            <a:ext cx="8534399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выражения: практическая работа 2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4352" y="1661821"/>
            <a:ext cx="8534399" cy="5036660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проверки используем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https://regex101.com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6713" indent="-366713">
              <a:lnSpc>
                <a:spcPct val="90000"/>
              </a:lnSpc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Ставим флажок «питон»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Tx/>
              <a:buNone/>
            </a:pP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Написать регулярное выражение для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имени файла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записи десятичного вещественного числа со знаком и порядком, например: </a:t>
            </a:r>
            <a:r>
              <a:rPr lang="ru-RU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-87.21Е-5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автомобильного номера, т.е. буквенно-цифровой регистрационный номер транспортного средства из 8 или 9 знаков , например:     </a:t>
            </a:r>
            <a:r>
              <a:rPr lang="ru-RU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Р236СВ77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    </a:t>
            </a:r>
            <a:r>
              <a:rPr lang="ru-RU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Р236РВ177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42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00065" y="298833"/>
            <a:ext cx="6934674" cy="103358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sz="4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27199"/>
            <a:ext cx="8531578" cy="4856981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Natural Language Toolkit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сайт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www.nltk.org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начата С. Бердом и Э.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Лопером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Пенсильванском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университете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во всем мире, постоянно обновляется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Язык питон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Поддерживает 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классификация,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стемминг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синтаксический анализ и пр.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была начата для английского языка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Средства работы с русскоязычными текстами представлены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хуже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dirty="0">
              <a:solidFill>
                <a:srgbClr val="66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43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481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00065" y="298833"/>
            <a:ext cx="6934674" cy="103358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atasha</a:t>
            </a:r>
            <a:endParaRPr lang="ru-RU" sz="4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27199"/>
            <a:ext cx="8531578" cy="4856981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Набор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Python-библиотек для обработки текстов на естественном русском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языке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https://natasha.github.io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Решает базовые задачи обработки естественного русского языка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86753" lvl="1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сегментация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токены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и предложения,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686753" lvl="1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морфологический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 синтаксический анализ,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686753" lvl="1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лемматизация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686753" lvl="1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извлечение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нормализация именованных сущностей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   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Разработки используются в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крупных проектах крупных проектах внутри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Сбера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Интерфакса и РИА Новостей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Используется в  образовательных программах  МГУ, ВШЭ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МФТИ</a:t>
            </a:r>
            <a:endParaRPr lang="ru-RU" sz="2400" i="1" dirty="0">
              <a:solidFill>
                <a:srgbClr val="5039C6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i="1" dirty="0">
                <a:solidFill>
                  <a:srgbClr val="5039C6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ru-RU" dirty="0">
              <a:solidFill>
                <a:srgbClr val="66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44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4810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00064" y="298833"/>
            <a:ext cx="7707839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atasha: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разделение на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предложения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27199"/>
            <a:ext cx="8531578" cy="4856981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razdel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— rule-based system for Russian sentence and word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 install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razdel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razdel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sentenize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text=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Ты читал книгу про динозавров? Да! Динозавры жили за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млн.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лет до н.э. и все вымерли.'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sentenize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(text))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(0, 30, 'Ты читал книгу про динозавров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?'),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(31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34, 'Да!'),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(35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83, 'Динозавры жили за млн. лет до н.э. и все вымерли')]</a:t>
            </a:r>
            <a:endParaRPr lang="ru-RU" dirty="0">
              <a:solidFill>
                <a:srgbClr val="66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45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4810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00064" y="298833"/>
            <a:ext cx="7707839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atasha: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токенизация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27199"/>
            <a:ext cx="8531578" cy="4856981"/>
          </a:xfrm>
        </p:spPr>
        <p:txBody>
          <a:bodyPr>
            <a:noAutofit/>
          </a:bodyPr>
          <a:lstStyle/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razdel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import tokenize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tokens = list(tokenize('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Иванов Ф.И. (по прозвищу Шуры-муры) с 01.10.2012 имеет телефон +7912-345-67-89'))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tokens</a:t>
            </a:r>
          </a:p>
          <a:p>
            <a:pPr marL="366713" indent="-366713">
              <a:lnSpc>
                <a:spcPct val="90000"/>
              </a:lnSpc>
              <a:spcBef>
                <a:spcPts val="1200"/>
              </a:spcBef>
              <a:buSzPct val="14000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[Substring(0, 6,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Иванов'),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Substring(7, 8,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Substring(8, 9, '.'), Substring(9, 10,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Substring(10, 11, '.'), Substring(12, 13, '('), Substring(13, 15,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Substring(16, 24,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прозвищу'),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Substring(25, 34,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Шуры-муры'),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Substring(34, 35, ')'), Substring(36, 37,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Substring(38, 48, '01.10.2012'), Substring(49, 54,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имеет'),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Substring(55, 62, '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телефон'),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Substring(63, 64, '+'), Substring(64, 78, '7912-345-67-89')]</a:t>
            </a:r>
            <a:r>
              <a:rPr lang="ru-RU" i="1" dirty="0" smtClean="0">
                <a:solidFill>
                  <a:srgbClr val="5039C6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ru-RU" dirty="0">
              <a:solidFill>
                <a:srgbClr val="66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46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4810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85776" y="327409"/>
            <a:ext cx="8199119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разделение на предложения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5776" y="1684932"/>
            <a:ext cx="8531578" cy="5173068"/>
          </a:xfrm>
        </p:spPr>
        <p:txBody>
          <a:bodyPr>
            <a:noAutofit/>
          </a:bodyPr>
          <a:lstStyle/>
          <a:p>
            <a:pPr marL="12700" indent="-127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Проверяем работу средства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nltk.sent_tokenize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русских и английских текстах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Понимает ли программа </a:t>
            </a:r>
          </a:p>
          <a:p>
            <a:pPr marL="777240" lvl="1" indent="-4572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Разные знаки препинания </a:t>
            </a:r>
          </a:p>
          <a:p>
            <a:pPr marL="777240" lvl="1" indent="-4572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Сокращения</a:t>
            </a:r>
          </a:p>
          <a:p>
            <a:pPr marL="777240" lvl="1" indent="-4572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Прямую речь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Изменяется ли работа программы при определении языка (по умолчанию английский, для русского вставить параметр)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 = </a:t>
            </a:r>
            <a:r>
              <a:rPr lang="en-US" sz="2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nltk.sent_tokenize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f.read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language="</a:t>
            </a:r>
            <a:r>
              <a:rPr lang="en-US" sz="2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russian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ru-RU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Программа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token.py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Текст должен быть в файле (без перевода строк)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Имя файла следует написать во 2-й строке</a:t>
            </a:r>
            <a:endParaRPr lang="ru-RU" i="1" dirty="0">
              <a:solidFill>
                <a:srgbClr val="5039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dirty="0">
              <a:solidFill>
                <a:srgbClr val="66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47</a:t>
            </a:fld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B72E6D27-8CF8-844A-B8CE-4AFB43212042}"/>
              </a:ext>
            </a:extLst>
          </p:cNvPr>
          <p:cNvCxnSpPr>
            <a:cxnSpLocks/>
          </p:cNvCxnSpPr>
          <p:nvPr/>
        </p:nvCxnSpPr>
        <p:spPr>
          <a:xfrm>
            <a:off x="542928" y="5257801"/>
            <a:ext cx="82031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94810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01016" y="319041"/>
            <a:ext cx="8199119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разделение на слова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9592" y="1582563"/>
            <a:ext cx="8531578" cy="5173068"/>
          </a:xfrm>
        </p:spPr>
        <p:txBody>
          <a:bodyPr>
            <a:noAutofit/>
          </a:bodyPr>
          <a:lstStyle/>
          <a:p>
            <a:pPr marL="12700" indent="-127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Проверяем работу средства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nltk.word_tokenize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русских и английских текстах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Понимает ли программа </a:t>
            </a:r>
          </a:p>
          <a:p>
            <a:pPr marL="719138" lvl="1" indent="-40005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Сложные </a:t>
            </a:r>
            <a:r>
              <a:rPr lang="ru-RU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токены</a:t>
            </a:r>
            <a:endParaRPr lang="ru-RU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9138" lvl="1" indent="-40005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Дробные числа</a:t>
            </a:r>
          </a:p>
          <a:p>
            <a:pPr marL="719138" lvl="1" indent="-40005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Буквенно-цифровые комбинации</a:t>
            </a:r>
          </a:p>
          <a:p>
            <a:pPr marL="456248" indent="-457200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Попробуйте придумать предложение, которое программа обработает неправильно</a:t>
            </a:r>
          </a:p>
          <a:p>
            <a:pPr marL="456248" indent="-457200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Проверьте работу программы для русского и английского языка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SzPct val="80000"/>
              <a:buFont typeface="Wingdings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Программа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word.py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Предложение вводится с клавиатуры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buNone/>
            </a:pPr>
            <a:r>
              <a:rPr lang="ru-RU" i="1" dirty="0">
                <a:solidFill>
                  <a:srgbClr val="5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dirty="0">
              <a:solidFill>
                <a:srgbClr val="66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48</a:t>
            </a:fld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A7CB4E1B-6FAF-4445-9BDA-D5A4F261F169}"/>
              </a:ext>
            </a:extLst>
          </p:cNvPr>
          <p:cNvCxnSpPr>
            <a:cxnSpLocks/>
          </p:cNvCxnSpPr>
          <p:nvPr/>
        </p:nvCxnSpPr>
        <p:spPr>
          <a:xfrm>
            <a:off x="542928" y="5257801"/>
            <a:ext cx="82031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94810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09585" y="273819"/>
            <a:ext cx="8534399" cy="103358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токенизация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 помощью регулярных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47521"/>
            <a:ext cx="8534399" cy="467153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Функция "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regexp_tokenize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()" 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три аргумента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1 – текст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2 – шаблон регулярного выражения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– способ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gaps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если этот шаблон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токенизатора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должен использоваться для поиска разделителей между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токенами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если это шаблон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токенизатора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должен использоваться для поиска самих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токенов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Докуметация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https://www.nltk.org/modules/nltk/tokenize/regexp.html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SzPct val="80000"/>
              <a:buFont typeface="Wingdings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Программа</a:t>
            </a:r>
            <a:r>
              <a:rPr lang="ru-RU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reg.py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49</a:t>
            </a:fld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C476509C-6DA6-F843-963B-A86A60EC4CDF}"/>
              </a:ext>
            </a:extLst>
          </p:cNvPr>
          <p:cNvCxnSpPr>
            <a:cxnSpLocks/>
          </p:cNvCxnSpPr>
          <p:nvPr/>
        </p:nvCxnSpPr>
        <p:spPr>
          <a:xfrm>
            <a:off x="614363" y="5715001"/>
            <a:ext cx="820314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313652"/>
            <a:ext cx="6934674" cy="1033587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Обработка текста: цель</a:t>
            </a:r>
            <a:endParaRPr lang="ru-RU" sz="4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0413"/>
            <a:ext cx="8360304" cy="5217587"/>
          </a:xfrm>
        </p:spPr>
        <p:txBody>
          <a:bodyPr>
            <a:noAutofit/>
          </a:bodyPr>
          <a:lstStyle/>
          <a:p>
            <a:pPr marL="319088" indent="-319088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Напрямую зависит от решаемой задачи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80000"/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4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62000" lvl="1" indent="-350838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Художественный текст – глубинный смысл, в том числе не высказанный словами</a:t>
            </a:r>
          </a:p>
          <a:p>
            <a:pPr marL="762000" lvl="1" indent="-350838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Анализ тональности сообщения</a:t>
            </a:r>
          </a:p>
          <a:p>
            <a:pPr marL="762000" lvl="1" indent="-350838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Классификация, кластеризация, поиск</a:t>
            </a:r>
          </a:p>
          <a:p>
            <a:pPr marL="762000" lvl="1" indent="-350838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Арифметическая задача</a:t>
            </a:r>
          </a:p>
          <a:p>
            <a:pPr marL="762000" lvl="1" indent="-350838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Документ, созданный по определенной форме</a:t>
            </a:r>
          </a:p>
          <a:p>
            <a:pPr marL="0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ru-RU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Какая информация в каждом случае является важной, какую необходимо извлечь из текста, какую игнорировать?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80000"/>
              <a:buFont typeface="Wingdings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Понимание: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Извлечение нужной информации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Правильная реакция</a:t>
            </a:r>
          </a:p>
          <a:p>
            <a:pPr>
              <a:lnSpc>
                <a:spcPct val="90000"/>
              </a:lnSpc>
              <a:buSzTx/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5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313652"/>
            <a:ext cx="8486774" cy="10335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Уровни текста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(с точки зрения лингвистики) 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796143"/>
            <a:ext cx="8486773" cy="4578643"/>
          </a:xfrm>
        </p:spPr>
        <p:txBody>
          <a:bodyPr>
            <a:noAutofit/>
          </a:bodyPr>
          <a:lstStyle/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Фонетический – звуки, их соединение, сочетание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Морфемный – части слов (корень, флексия, …)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Лексический – слова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Морфологический – части речи, грамматические формы</a:t>
            </a: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Синтаксический – связь слов в предложении (дерево зависимостей), предложений между собой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Семантический – смысл текста</a:t>
            </a: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Прагматический – глубинное понимание, использование «картины мира», жанр, стиль и т.п.</a:t>
            </a:r>
          </a:p>
          <a:p>
            <a:pPr>
              <a:lnSpc>
                <a:spcPct val="90000"/>
              </a:lnSpc>
              <a:spcBef>
                <a:spcPts val="0"/>
              </a:spcBef>
              <a:buSzPct val="80000"/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6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313652"/>
            <a:ext cx="6934674" cy="1033587"/>
          </a:xfrm>
        </p:spPr>
        <p:txBody>
          <a:bodyPr anchor="b"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Единицы текста 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16532"/>
            <a:ext cx="8360304" cy="4578643"/>
          </a:xfrm>
        </p:spPr>
        <p:txBody>
          <a:bodyPr>
            <a:noAutofit/>
          </a:bodyPr>
          <a:lstStyle/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Символ (буква, цифра, знак) </a:t>
            </a: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Морфема (морф) – наименьшая смысловая единица языка: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смысл-</a:t>
            </a:r>
            <a:r>
              <a:rPr lang="ru-RU" sz="28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8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ая</a:t>
            </a:r>
            <a:endParaRPr 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Словоформа – грамматическая форма слова  (получается путем словоизменения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склонения, спряжения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Словосочетание</a:t>
            </a: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Предложение</a:t>
            </a: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Абзац</a:t>
            </a: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Раздел</a:t>
            </a:r>
          </a:p>
          <a:p>
            <a:pPr marL="407988" indent="-407988">
              <a:lnSpc>
                <a:spcPct val="90000"/>
              </a:lnSpc>
              <a:spcBef>
                <a:spcPts val="600"/>
              </a:spcBef>
              <a:buSzPct val="80000"/>
              <a:buFont typeface="Wingdings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90000"/>
              </a:lnSpc>
              <a:buSzTx/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7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55096" y="273819"/>
            <a:ext cx="8360303" cy="1033587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Проблемы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автоматического анализа текста 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3659" y="1617026"/>
            <a:ext cx="8817504" cy="51409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Естественный язык – большая, многоуровневая система </a:t>
            </a:r>
            <a:r>
              <a:rPr lang="ru-RU" sz="2600" dirty="0">
                <a:solidFill>
                  <a:schemeClr val="accent6"/>
                </a:solidFill>
                <a:latin typeface="Arial" panose="020B0604020202020204" pitchFamily="34" charset="0"/>
                <a:ea typeface="Wingdings"/>
                <a:cs typeface="Arial" panose="020B0604020202020204" pitchFamily="34" charset="0"/>
                <a:sym typeface="Wingdings"/>
              </a:rPr>
              <a:t>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иерархия уровней </a:t>
            </a:r>
            <a:r>
              <a:rPr lang="ru-RU" sz="2600" dirty="0">
                <a:solidFill>
                  <a:schemeClr val="accent6"/>
                </a:solidFill>
                <a:latin typeface="Arial" panose="020B0604020202020204" pitchFamily="34" charset="0"/>
                <a:ea typeface="Wingdings"/>
                <a:cs typeface="Arial" panose="020B0604020202020204" pitchFamily="34" charset="0"/>
                <a:sym typeface="Wingdings"/>
              </a:rPr>
              <a:t>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зависимости при анализе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SzPct val="80000"/>
              <a:buNone/>
            </a:pP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Мой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ребенок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мой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посуду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принеси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мой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стакан </a:t>
            </a:r>
          </a:p>
          <a:p>
            <a:pPr marL="320040" lvl="1" indent="-32004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charset="2"/>
              <a:buChar char="q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открыт, постоянно изменяется и дополняется: 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мыло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сториз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ковид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Много исключений из правил</a:t>
            </a: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рк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линдр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ган</a:t>
            </a: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Найти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столе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найти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лесу</a:t>
            </a: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Ложка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лежит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тарелка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стоит</a:t>
            </a:r>
          </a:p>
          <a:p>
            <a:pPr marL="719138" lvl="1" indent="-352425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Ø"/>
            </a:pP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Сумка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тяжелая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чай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крепкий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гроза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сильная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80000"/>
              <a:buFont typeface="Wingdings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Синонимия, полисемия, омонимия,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8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13652"/>
            <a:ext cx="8360303" cy="1033587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Синонимия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5788" y="1646236"/>
            <a:ext cx="8360304" cy="475538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Полное или частичное совпадение значений языковых выражений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v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Разные варианты передачи смысла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Лингвистика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языкознание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Нищета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бедность 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Президент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государства</a:t>
            </a:r>
          </a:p>
          <a:p>
            <a:pPr marL="12700" indent="-12700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сдает зачет преподавателю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Преподаватель принимает зачет у студента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сдал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сделал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сумел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смог </a:t>
            </a:r>
            <a:endParaRPr lang="ru-RU" sz="32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SzTx/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07904" y="6219056"/>
            <a:ext cx="609600" cy="365125"/>
          </a:xfrm>
          <a:prstGeom prst="rect">
            <a:avLst/>
          </a:prstGeom>
        </p:spPr>
        <p:txBody>
          <a:bodyPr anchor="b"/>
          <a:lstStyle/>
          <a:p>
            <a:pPr algn="r"/>
            <a:fld id="{D6CC888B-D9F9-4E54-B722-F151A9F45E95}" type="slidenum">
              <a:rPr lang="en-US" sz="1400" smtClean="0">
                <a:latin typeface="Arial"/>
                <a:cs typeface="Arial"/>
              </a:rPr>
              <a:pPr algn="r"/>
              <a:t>9</a:t>
            </a:fld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3991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Обычная.thmx</Template>
  <TotalTime>5175</TotalTime>
  <Words>3225</Words>
  <Application>Microsoft Macintosh PowerPoint</Application>
  <PresentationFormat>Экран (4:3)</PresentationFormat>
  <Paragraphs>651</Paragraphs>
  <Slides>49</Slides>
  <Notes>40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1" baseType="lpstr">
      <vt:lpstr>Обычная</vt:lpstr>
      <vt:lpstr>Специальное оформление</vt:lpstr>
      <vt:lpstr>Анализ текста    </vt:lpstr>
      <vt:lpstr>Содержание</vt:lpstr>
      <vt:lpstr>Обработка текста: научное направление</vt:lpstr>
      <vt:lpstr> Обработка текста – обсуждение</vt:lpstr>
      <vt:lpstr> Обработка текста: цель</vt:lpstr>
      <vt:lpstr>Уровни текста  (с точки зрения лингвистики) </vt:lpstr>
      <vt:lpstr>Единицы текста </vt:lpstr>
      <vt:lpstr>Проблемы  автоматического анализа текста </vt:lpstr>
      <vt:lpstr>Синонимия</vt:lpstr>
      <vt:lpstr>Полисемия (многозначность) </vt:lpstr>
      <vt:lpstr>Омонимия  </vt:lpstr>
      <vt:lpstr>Токен  </vt:lpstr>
      <vt:lpstr>Пример многозначного слова: ХОДИТЬ (словарь Ожегова)  </vt:lpstr>
      <vt:lpstr>Пример многозначного слова: ВЫХОДИТЬ (Сергей Плотов)  </vt:lpstr>
      <vt:lpstr>Синтаксическая омонимия: примеры </vt:lpstr>
      <vt:lpstr>Какие моменты прослушанной лекции иллюстрируют следующие слайды</vt:lpstr>
      <vt:lpstr>Слайд 17</vt:lpstr>
      <vt:lpstr>Слайд 18</vt:lpstr>
      <vt:lpstr>Слайд 19</vt:lpstr>
      <vt:lpstr>Слайд 20</vt:lpstr>
      <vt:lpstr>Слайд 21</vt:lpstr>
      <vt:lpstr>Слайд 22</vt:lpstr>
      <vt:lpstr>Угадай слово</vt:lpstr>
      <vt:lpstr>Прилагательное и глагол</vt:lpstr>
      <vt:lpstr>Самое частотное слово</vt:lpstr>
      <vt:lpstr>Пирожки</vt:lpstr>
      <vt:lpstr>Этапы обработки текста</vt:lpstr>
      <vt:lpstr>Текстовый документ:  классификация по источникам получения </vt:lpstr>
      <vt:lpstr>Пример подготовки текста: обработка HTML-файла</vt:lpstr>
      <vt:lpstr>Графематический анализ (сегментация)</vt:lpstr>
      <vt:lpstr> Виды токенов: примеры</vt:lpstr>
      <vt:lpstr>Токенизация</vt:lpstr>
      <vt:lpstr>Примеры обработки сложных токенов</vt:lpstr>
      <vt:lpstr>Токенизация: пример</vt:lpstr>
      <vt:lpstr>Сегментация на предложения: критерии</vt:lpstr>
      <vt:lpstr>Сегментация на предложения: проблемы</vt:lpstr>
      <vt:lpstr>Подходы к реализации графематического анализа</vt:lpstr>
      <vt:lpstr>Графематический анализ: выводы</vt:lpstr>
      <vt:lpstr>Регулярные выражения – инструмент  для обработки строк</vt:lpstr>
      <vt:lpstr>Метасимволы</vt:lpstr>
      <vt:lpstr>Регулярные выражения: практическая работа 1</vt:lpstr>
      <vt:lpstr>Регулярные выражения: практическая работа 2</vt:lpstr>
      <vt:lpstr>Библиотека NLTK</vt:lpstr>
      <vt:lpstr>Проект Natasha</vt:lpstr>
      <vt:lpstr>Natasha:  разделение на предложения</vt:lpstr>
      <vt:lpstr>Natasha: токенизация</vt:lpstr>
      <vt:lpstr>Работа с NLTK:  разделение на предложения</vt:lpstr>
      <vt:lpstr>Работа с NLTK:  разделение на слова</vt:lpstr>
      <vt:lpstr>Работа с NLTK: токенизация  с помощью регулярных выражений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Ефремова</dc:creator>
  <cp:lastModifiedBy>tgrats</cp:lastModifiedBy>
  <cp:revision>385</cp:revision>
  <dcterms:created xsi:type="dcterms:W3CDTF">2020-08-19T09:49:09Z</dcterms:created>
  <dcterms:modified xsi:type="dcterms:W3CDTF">2022-09-07T22:40:51Z</dcterms:modified>
</cp:coreProperties>
</file>