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3" r:id="rId5"/>
    <p:sldId id="264" r:id="rId6"/>
    <p:sldId id="265" r:id="rId7"/>
    <p:sldId id="266" r:id="rId8"/>
    <p:sldId id="262" r:id="rId9"/>
    <p:sldId id="267" r:id="rId10"/>
    <p:sldId id="268" r:id="rId11"/>
    <p:sldId id="269"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6/15/2020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062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6/15/2020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985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6/15/2020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3418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6/15/2020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00631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6/15/2020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6666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6/15/2020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084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6/15/2020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8572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6/15/2020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330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6/15/2020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3238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6/15/2020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4168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6/15/2020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9516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6/15/2020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00382831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62EAE41-E22F-468B-9A24-9C3330C308AE}"/>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4D5F99-BED1-4BCC-BCFF-195E56E0C85F}"/>
              </a:ext>
            </a:extLst>
          </p:cNvPr>
          <p:cNvSpPr>
            <a:spLocks noGrp="1"/>
          </p:cNvSpPr>
          <p:nvPr>
            <p:ph type="ctrTitle"/>
          </p:nvPr>
        </p:nvSpPr>
        <p:spPr>
          <a:xfrm>
            <a:off x="477981" y="1122363"/>
            <a:ext cx="4023360" cy="3204134"/>
          </a:xfrm>
        </p:spPr>
        <p:txBody>
          <a:bodyPr anchor="b">
            <a:normAutofit/>
          </a:bodyPr>
          <a:lstStyle/>
          <a:p>
            <a:r>
              <a:rPr lang="en-CA" sz="4800" b="1">
                <a:solidFill>
                  <a:srgbClr val="FF0000"/>
                </a:solidFill>
              </a:rPr>
              <a:t>Africa Crisis</a:t>
            </a:r>
            <a:endParaRPr lang="en-CA" sz="4800" dirty="0"/>
          </a:p>
        </p:txBody>
      </p:sp>
      <p:sp>
        <p:nvSpPr>
          <p:cNvPr id="3" name="Subtitle 2">
            <a:extLst>
              <a:ext uri="{FF2B5EF4-FFF2-40B4-BE49-F238E27FC236}">
                <a16:creationId xmlns:a16="http://schemas.microsoft.com/office/drawing/2014/main" id="{8D7E43A8-F0FF-40D3-8977-471B3D97CE4F}"/>
              </a:ext>
            </a:extLst>
          </p:cNvPr>
          <p:cNvSpPr>
            <a:spLocks noGrp="1"/>
          </p:cNvSpPr>
          <p:nvPr>
            <p:ph type="subTitle" idx="1"/>
          </p:nvPr>
        </p:nvSpPr>
        <p:spPr>
          <a:xfrm>
            <a:off x="477980" y="4872922"/>
            <a:ext cx="4023359" cy="1208141"/>
          </a:xfrm>
        </p:spPr>
        <p:txBody>
          <a:bodyPr>
            <a:normAutofit/>
          </a:bodyPr>
          <a:lstStyle/>
          <a:p>
            <a:r>
              <a:rPr lang="en-CA" sz="2000" dirty="0" err="1"/>
              <a:t>Katayoon</a:t>
            </a:r>
            <a:r>
              <a:rPr lang="en-CA" sz="2000" dirty="0"/>
              <a:t> </a:t>
            </a:r>
            <a:r>
              <a:rPr lang="en-CA" sz="2000" dirty="0" err="1"/>
              <a:t>Mehr</a:t>
            </a:r>
            <a:endParaRPr lang="en-CA" sz="2000" dirty="0"/>
          </a:p>
          <a:p>
            <a:r>
              <a:rPr lang="en-CA" sz="2000" dirty="0"/>
              <a:t>Jan 2020</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796F615E-7E17-4E22-B0AE-87D82A1F4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6887" y="500062"/>
            <a:ext cx="5857875" cy="5857875"/>
          </a:xfrm>
          <a:prstGeom prst="rect">
            <a:avLst/>
          </a:prstGeom>
        </p:spPr>
      </p:pic>
    </p:spTree>
    <p:extLst>
      <p:ext uri="{BB962C8B-B14F-4D97-AF65-F5344CB8AC3E}">
        <p14:creationId xmlns:p14="http://schemas.microsoft.com/office/powerpoint/2010/main" val="3741885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D53EA-6D7E-406F-A852-CF539D55264F}"/>
              </a:ext>
            </a:extLst>
          </p:cNvPr>
          <p:cNvSpPr>
            <a:spLocks noGrp="1"/>
          </p:cNvSpPr>
          <p:nvPr>
            <p:ph idx="1"/>
          </p:nvPr>
        </p:nvSpPr>
        <p:spPr>
          <a:xfrm>
            <a:off x="775991" y="402682"/>
            <a:ext cx="10558759" cy="3321593"/>
          </a:xfrm>
        </p:spPr>
        <p:txBody>
          <a:bodyPr>
            <a:noAutofit/>
          </a:bodyPr>
          <a:lstStyle/>
          <a:p>
            <a:pPr marL="0" indent="0" algn="just">
              <a:buNone/>
            </a:pPr>
            <a:r>
              <a:rPr lang="en-CA" sz="2400" b="1" dirty="0">
                <a:solidFill>
                  <a:srgbClr val="C00000"/>
                </a:solidFill>
                <a:cs typeface="Arial" panose="020B0604020202020204" pitchFamily="34" charset="0"/>
              </a:rPr>
              <a:t>Conclusion</a:t>
            </a:r>
            <a:endParaRPr lang="en-CA" sz="2400" dirty="0">
              <a:solidFill>
                <a:srgbClr val="0070C0"/>
              </a:solidFill>
            </a:endParaRPr>
          </a:p>
          <a:p>
            <a:pPr algn="just" fontAlgn="ctr"/>
            <a:r>
              <a:rPr lang="en-CA" sz="2000" dirty="0">
                <a:solidFill>
                  <a:srgbClr val="0070C0"/>
                </a:solidFill>
              </a:rPr>
              <a:t>Of 13 major African countries (Algeria, Angola, Central African Republic,  Egypt, Ivory Coast, Kenya, Mauritius, Morocco, Nigeria, South Africa, Tunisia, Zambia, Zimbabwe) which they are independent just Morocco, South Africa and Tunisia has never suffered inflation crisis between 1975 and 2014. 5 countries Angola, Kenya, Nigeria, Zambia and  Zimbabwe have the highest inflation rate of more than 35%.</a:t>
            </a:r>
          </a:p>
          <a:p>
            <a:pPr algn="just" fontAlgn="ctr"/>
            <a:r>
              <a:rPr lang="en-CA" sz="2000" dirty="0">
                <a:solidFill>
                  <a:srgbClr val="0070C0"/>
                </a:solidFill>
              </a:rPr>
              <a:t>Major inflation crisis belonged to 2008 and before that. From 2009 to 2014 we have not seen any evidence of inflation crisis in any of these 13 countries.</a:t>
            </a:r>
          </a:p>
          <a:p>
            <a:pPr algn="just" fontAlgn="ctr"/>
            <a:r>
              <a:rPr lang="en-CA" sz="2000" dirty="0">
                <a:solidFill>
                  <a:srgbClr val="0070C0"/>
                </a:solidFill>
              </a:rPr>
              <a:t>In 2008 Zimbabwe had a hyperinflation of 21989695.</a:t>
            </a:r>
          </a:p>
          <a:p>
            <a:pPr algn="just" fontAlgn="ctr"/>
            <a:endParaRPr lang="en-CA" sz="2000" dirty="0">
              <a:solidFill>
                <a:srgbClr val="0070C0"/>
              </a:solidFill>
            </a:endParaRPr>
          </a:p>
          <a:p>
            <a:pPr algn="just" fontAlgn="ctr"/>
            <a:r>
              <a:rPr lang="en-CA" sz="2000" dirty="0">
                <a:solidFill>
                  <a:srgbClr val="0070C0"/>
                </a:solidFill>
              </a:rPr>
              <a:t>The range of population for these countries is 1,259,456 for Mauritius and 181,137,448 for Nigeria in 2014. Although it seems the countries with higher population should have more problems with their education system. The rate of literacy is the same in these two countries by 72.85%</a:t>
            </a:r>
          </a:p>
          <a:p>
            <a:pPr fontAlgn="ctr"/>
            <a:endParaRPr lang="en-CA" sz="1600" dirty="0">
              <a:solidFill>
                <a:srgbClr val="0070C0"/>
              </a:solidFill>
            </a:endParaRPr>
          </a:p>
          <a:p>
            <a:pPr fontAlgn="ctr"/>
            <a:endParaRPr lang="en-CA" sz="1600" dirty="0">
              <a:solidFill>
                <a:srgbClr val="0070C0"/>
              </a:solidFill>
            </a:endParaRPr>
          </a:p>
          <a:p>
            <a:pPr marL="0" indent="0" fontAlgn="ctr">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p>
          <a:p>
            <a:pPr marL="0" indent="0">
              <a:buNone/>
            </a:pPr>
            <a:endParaRPr lang="en-CA" sz="1600" dirty="0"/>
          </a:p>
          <a:p>
            <a:pPr marL="0" indent="0">
              <a:buNone/>
            </a:pPr>
            <a:endParaRPr lang="en-CA" sz="1600" dirty="0"/>
          </a:p>
          <a:p>
            <a:pPr marL="0" indent="0">
              <a:buNone/>
            </a:pPr>
            <a:r>
              <a:rPr lang="en-CA" sz="1600" dirty="0">
                <a:solidFill>
                  <a:schemeClr val="accent6">
                    <a:lumMod val="75000"/>
                  </a:schemeClr>
                </a:solidFill>
              </a:rPr>
              <a:t> </a:t>
            </a:r>
          </a:p>
          <a:p>
            <a:pPr marL="0" indent="0">
              <a:buNone/>
            </a:pPr>
            <a:endParaRPr lang="en-CA" sz="1600" dirty="0"/>
          </a:p>
        </p:txBody>
      </p:sp>
    </p:spTree>
    <p:extLst>
      <p:ext uri="{BB962C8B-B14F-4D97-AF65-F5344CB8AC3E}">
        <p14:creationId xmlns:p14="http://schemas.microsoft.com/office/powerpoint/2010/main" val="235967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D53EA-6D7E-406F-A852-CF539D55264F}"/>
              </a:ext>
            </a:extLst>
          </p:cNvPr>
          <p:cNvSpPr>
            <a:spLocks noGrp="1"/>
          </p:cNvSpPr>
          <p:nvPr>
            <p:ph idx="1"/>
          </p:nvPr>
        </p:nvSpPr>
        <p:spPr>
          <a:xfrm>
            <a:off x="775991" y="402682"/>
            <a:ext cx="10558759" cy="3321593"/>
          </a:xfrm>
        </p:spPr>
        <p:txBody>
          <a:bodyPr>
            <a:noAutofit/>
          </a:bodyPr>
          <a:lstStyle/>
          <a:p>
            <a:pPr marL="0" indent="0" algn="just">
              <a:buNone/>
            </a:pPr>
            <a:r>
              <a:rPr lang="en-CA" sz="2400" b="1" dirty="0">
                <a:solidFill>
                  <a:srgbClr val="C00000"/>
                </a:solidFill>
                <a:cs typeface="Arial" panose="020B0604020202020204" pitchFamily="34" charset="0"/>
              </a:rPr>
              <a:t>Conclusion</a:t>
            </a:r>
            <a:endParaRPr lang="en-CA" sz="2400" dirty="0">
              <a:solidFill>
                <a:srgbClr val="0070C0"/>
              </a:solidFill>
            </a:endParaRPr>
          </a:p>
          <a:p>
            <a:pPr algn="just" fontAlgn="ctr"/>
            <a:r>
              <a:rPr lang="en-CA" sz="2000" dirty="0">
                <a:solidFill>
                  <a:srgbClr val="0070C0"/>
                </a:solidFill>
              </a:rPr>
              <a:t>Nigeria with 286%, Central African Republic with 335% and Egypt with 262% have the highest rate of population growth since 1975. However the rate of education for these 3 countries is a bit less than 200%. In 1975 it was about 40% and at the end of 2014 has increased to almost 75%.</a:t>
            </a:r>
          </a:p>
          <a:p>
            <a:pPr algn="just" fontAlgn="ctr"/>
            <a:r>
              <a:rPr lang="en-CA" sz="2000" dirty="0">
                <a:solidFill>
                  <a:srgbClr val="0070C0"/>
                </a:solidFill>
              </a:rPr>
              <a:t>The highest GDG in 2014 belonged to Nigeria with the highest population. The second rank belongs to South Africa and the third to Egypt. All the 3 countries have high population. Just Central African Republic which has the second highest population doesn’t have high GDP respectively.</a:t>
            </a:r>
          </a:p>
          <a:p>
            <a:pPr algn="just" fontAlgn="ctr"/>
            <a:r>
              <a:rPr lang="en-CA" sz="2000" dirty="0">
                <a:solidFill>
                  <a:srgbClr val="0070C0"/>
                </a:solidFill>
              </a:rPr>
              <a:t>The highest average rate of crime for the years between 1975 and 2014 belongs to Tunisia (6.25) while the lowest belong to South Africa (2.65).</a:t>
            </a:r>
          </a:p>
          <a:p>
            <a:pPr algn="just" fontAlgn="ctr"/>
            <a:endParaRPr lang="en-CA" sz="2000" dirty="0">
              <a:solidFill>
                <a:srgbClr val="0070C0"/>
              </a:solidFill>
            </a:endParaRPr>
          </a:p>
          <a:p>
            <a:pPr algn="just" fontAlgn="ctr"/>
            <a:endParaRPr lang="en-CA" sz="2000" dirty="0">
              <a:solidFill>
                <a:srgbClr val="0070C0"/>
              </a:solidFill>
            </a:endParaRPr>
          </a:p>
          <a:p>
            <a:pPr algn="just" fontAlgn="ctr"/>
            <a:endParaRPr lang="en-CA" sz="2000" dirty="0">
              <a:solidFill>
                <a:srgbClr val="0070C0"/>
              </a:solidFill>
            </a:endParaRPr>
          </a:p>
          <a:p>
            <a:pPr algn="just" fontAlgn="ctr"/>
            <a:endParaRPr lang="en-CA" sz="2000" dirty="0">
              <a:solidFill>
                <a:srgbClr val="0070C0"/>
              </a:solidFill>
            </a:endParaRPr>
          </a:p>
          <a:p>
            <a:pPr algn="just" fontAlgn="ctr"/>
            <a:endParaRPr lang="en-CA" sz="1600" dirty="0">
              <a:solidFill>
                <a:srgbClr val="0070C0"/>
              </a:solidFill>
            </a:endParaRPr>
          </a:p>
          <a:p>
            <a:pPr fontAlgn="ctr"/>
            <a:endParaRPr lang="en-CA" sz="1600" dirty="0">
              <a:solidFill>
                <a:srgbClr val="0070C0"/>
              </a:solidFill>
            </a:endParaRPr>
          </a:p>
          <a:p>
            <a:pPr marL="0" indent="0" fontAlgn="ctr">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p>
          <a:p>
            <a:pPr marL="0" indent="0">
              <a:buNone/>
            </a:pPr>
            <a:endParaRPr lang="en-CA" sz="1600" dirty="0"/>
          </a:p>
          <a:p>
            <a:pPr marL="0" indent="0">
              <a:buNone/>
            </a:pPr>
            <a:endParaRPr lang="en-CA" sz="1600" dirty="0"/>
          </a:p>
          <a:p>
            <a:pPr marL="0" indent="0">
              <a:buNone/>
            </a:pPr>
            <a:r>
              <a:rPr lang="en-CA" sz="1600" dirty="0">
                <a:solidFill>
                  <a:schemeClr val="accent6">
                    <a:lumMod val="75000"/>
                  </a:schemeClr>
                </a:solidFill>
              </a:rPr>
              <a:t> </a:t>
            </a:r>
          </a:p>
          <a:p>
            <a:pPr marL="0" indent="0">
              <a:buNone/>
            </a:pPr>
            <a:endParaRPr lang="en-CA" sz="1600" dirty="0"/>
          </a:p>
        </p:txBody>
      </p:sp>
    </p:spTree>
    <p:extLst>
      <p:ext uri="{BB962C8B-B14F-4D97-AF65-F5344CB8AC3E}">
        <p14:creationId xmlns:p14="http://schemas.microsoft.com/office/powerpoint/2010/main" val="30561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D53EA-6D7E-406F-A852-CF539D55264F}"/>
              </a:ext>
            </a:extLst>
          </p:cNvPr>
          <p:cNvSpPr>
            <a:spLocks noGrp="1"/>
          </p:cNvSpPr>
          <p:nvPr>
            <p:ph idx="1"/>
          </p:nvPr>
        </p:nvSpPr>
        <p:spPr>
          <a:xfrm>
            <a:off x="775991" y="402682"/>
            <a:ext cx="10558759" cy="3321593"/>
          </a:xfrm>
        </p:spPr>
        <p:txBody>
          <a:bodyPr>
            <a:noAutofit/>
          </a:bodyPr>
          <a:lstStyle/>
          <a:p>
            <a:pPr marL="0" indent="0" algn="just">
              <a:buNone/>
            </a:pPr>
            <a:r>
              <a:rPr lang="en-CA" sz="2400" b="1" dirty="0">
                <a:solidFill>
                  <a:srgbClr val="C00000"/>
                </a:solidFill>
                <a:cs typeface="Arial" panose="020B0604020202020204" pitchFamily="34" charset="0"/>
              </a:rPr>
              <a:t>Conclusion</a:t>
            </a:r>
            <a:endParaRPr lang="en-CA" sz="2400" dirty="0">
              <a:solidFill>
                <a:srgbClr val="0070C0"/>
              </a:solidFill>
            </a:endParaRPr>
          </a:p>
          <a:p>
            <a:pPr algn="just" fontAlgn="ctr"/>
            <a:r>
              <a:rPr lang="en-CA" sz="2000" dirty="0">
                <a:solidFill>
                  <a:srgbClr val="0070C0"/>
                </a:solidFill>
              </a:rPr>
              <a:t>“Inflation rate” is a continuous variable and based on a linear regression model, it depends on “population”, “education”, “Country's GDP” and “currency exchange rate” compared to USD. Crime rate is not a influential variable on inflation rate. There is positive relation between “inflation” and “population”, but negative relation with “GDP”, “education”  and exchange rate. </a:t>
            </a:r>
          </a:p>
          <a:p>
            <a:pPr algn="just" fontAlgn="ctr"/>
            <a:r>
              <a:rPr lang="en-CA" sz="2000" dirty="0">
                <a:solidFill>
                  <a:srgbClr val="0070C0"/>
                </a:solidFill>
              </a:rPr>
              <a:t>Being in “banking crisis” is a binary variable and based on a logistic regression model, it depends on the “year” crisis happened, “education” and “population”. In recent years there has be less banking crisis as the coefficient for year is negative. Higher population and higher education slightly increase the banking crisis.</a:t>
            </a:r>
          </a:p>
          <a:p>
            <a:pPr algn="just" fontAlgn="ctr"/>
            <a:endParaRPr lang="en-CA" sz="2000" dirty="0">
              <a:solidFill>
                <a:srgbClr val="0070C0"/>
              </a:solidFill>
            </a:endParaRPr>
          </a:p>
          <a:p>
            <a:pPr algn="just" fontAlgn="ctr"/>
            <a:endParaRPr lang="en-CA" sz="2000" dirty="0">
              <a:solidFill>
                <a:srgbClr val="0070C0"/>
              </a:solidFill>
            </a:endParaRPr>
          </a:p>
          <a:p>
            <a:pPr algn="just" fontAlgn="ctr"/>
            <a:endParaRPr lang="en-CA" sz="2000" dirty="0">
              <a:solidFill>
                <a:srgbClr val="0070C0"/>
              </a:solidFill>
            </a:endParaRPr>
          </a:p>
          <a:p>
            <a:pPr algn="just" fontAlgn="ctr"/>
            <a:endParaRPr lang="en-CA" sz="2000" dirty="0">
              <a:solidFill>
                <a:srgbClr val="0070C0"/>
              </a:solidFill>
            </a:endParaRPr>
          </a:p>
          <a:p>
            <a:pPr algn="just" fontAlgn="ctr"/>
            <a:endParaRPr lang="en-CA" sz="1600" dirty="0">
              <a:solidFill>
                <a:srgbClr val="0070C0"/>
              </a:solidFill>
            </a:endParaRPr>
          </a:p>
          <a:p>
            <a:pPr fontAlgn="ctr"/>
            <a:endParaRPr lang="en-CA" sz="1600" dirty="0">
              <a:solidFill>
                <a:srgbClr val="0070C0"/>
              </a:solidFill>
            </a:endParaRPr>
          </a:p>
          <a:p>
            <a:pPr marL="0" indent="0" fontAlgn="ctr">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p>
          <a:p>
            <a:pPr marL="0" indent="0">
              <a:buNone/>
            </a:pPr>
            <a:endParaRPr lang="en-CA" sz="1600" dirty="0"/>
          </a:p>
          <a:p>
            <a:pPr marL="0" indent="0">
              <a:buNone/>
            </a:pPr>
            <a:endParaRPr lang="en-CA" sz="1600" dirty="0"/>
          </a:p>
          <a:p>
            <a:pPr marL="0" indent="0">
              <a:buNone/>
            </a:pPr>
            <a:r>
              <a:rPr lang="en-CA" sz="1600" dirty="0">
                <a:solidFill>
                  <a:schemeClr val="accent6">
                    <a:lumMod val="75000"/>
                  </a:schemeClr>
                </a:solidFill>
              </a:rPr>
              <a:t> </a:t>
            </a:r>
          </a:p>
          <a:p>
            <a:pPr marL="0" indent="0">
              <a:buNone/>
            </a:pPr>
            <a:endParaRPr lang="en-CA" sz="1600" dirty="0"/>
          </a:p>
        </p:txBody>
      </p:sp>
    </p:spTree>
    <p:extLst>
      <p:ext uri="{BB962C8B-B14F-4D97-AF65-F5344CB8AC3E}">
        <p14:creationId xmlns:p14="http://schemas.microsoft.com/office/powerpoint/2010/main" val="2034966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2EAE41-E22F-468B-9A24-9C3330C308AE}"/>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AC4D5F99-BED1-4BCC-BCFF-195E56E0C85F}"/>
              </a:ext>
            </a:extLst>
          </p:cNvPr>
          <p:cNvSpPr>
            <a:spLocks noGrp="1"/>
          </p:cNvSpPr>
          <p:nvPr>
            <p:ph type="ctrTitle"/>
          </p:nvPr>
        </p:nvSpPr>
        <p:spPr>
          <a:xfrm>
            <a:off x="230330" y="3429000"/>
            <a:ext cx="5294169" cy="3204134"/>
          </a:xfrm>
        </p:spPr>
        <p:txBody>
          <a:bodyPr anchor="b">
            <a:normAutofit/>
          </a:bodyPr>
          <a:lstStyle/>
          <a:p>
            <a:r>
              <a:rPr lang="en-CA" sz="4000" b="1" dirty="0">
                <a:solidFill>
                  <a:srgbClr val="FF0000"/>
                </a:solidFill>
              </a:rPr>
              <a:t> Thank you</a:t>
            </a:r>
            <a:endParaRPr lang="en-CA" sz="4000" dirty="0"/>
          </a:p>
        </p:txBody>
      </p:sp>
      <p:sp>
        <p:nvSpPr>
          <p:cNvPr id="12" name="Title 1">
            <a:extLst>
              <a:ext uri="{FF2B5EF4-FFF2-40B4-BE49-F238E27FC236}">
                <a16:creationId xmlns:a16="http://schemas.microsoft.com/office/drawing/2014/main" id="{2FFC7BA8-DC0D-4ED8-B24A-033BA74606D9}"/>
              </a:ext>
            </a:extLst>
          </p:cNvPr>
          <p:cNvSpPr txBox="1">
            <a:spLocks/>
          </p:cNvSpPr>
          <p:nvPr/>
        </p:nvSpPr>
        <p:spPr>
          <a:xfrm>
            <a:off x="6164406" y="960438"/>
            <a:ext cx="4023360" cy="32041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kern="1200">
                <a:solidFill>
                  <a:schemeClr val="tx1"/>
                </a:solidFill>
                <a:latin typeface="+mj-lt"/>
                <a:ea typeface="+mj-ea"/>
                <a:cs typeface="+mj-cs"/>
              </a:defRPr>
            </a:lvl1pPr>
          </a:lstStyle>
          <a:p>
            <a:r>
              <a:rPr lang="en-CA" sz="7200" b="1" dirty="0">
                <a:solidFill>
                  <a:srgbClr val="FF0000"/>
                </a:solidFill>
              </a:rPr>
              <a:t>The End</a:t>
            </a:r>
            <a:endParaRPr lang="en-CA" sz="7200" dirty="0"/>
          </a:p>
        </p:txBody>
      </p:sp>
      <p:pic>
        <p:nvPicPr>
          <p:cNvPr id="8" name="Picture 7">
            <a:extLst>
              <a:ext uri="{FF2B5EF4-FFF2-40B4-BE49-F238E27FC236}">
                <a16:creationId xmlns:a16="http://schemas.microsoft.com/office/drawing/2014/main" id="{F81156E8-C5A2-48EC-A88A-70413F3AD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71" y="3298515"/>
            <a:ext cx="2459347" cy="2459347"/>
          </a:xfrm>
          <a:prstGeom prst="rect">
            <a:avLst/>
          </a:prstGeom>
        </p:spPr>
      </p:pic>
    </p:spTree>
    <p:extLst>
      <p:ext uri="{BB962C8B-B14F-4D97-AF65-F5344CB8AC3E}">
        <p14:creationId xmlns:p14="http://schemas.microsoft.com/office/powerpoint/2010/main" val="428961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AF022-389E-46C9-BF00-850CED86C625}"/>
              </a:ext>
            </a:extLst>
          </p:cNvPr>
          <p:cNvSpPr>
            <a:spLocks noGrp="1"/>
          </p:cNvSpPr>
          <p:nvPr>
            <p:ph idx="1"/>
          </p:nvPr>
        </p:nvSpPr>
        <p:spPr>
          <a:xfrm>
            <a:off x="719189" y="387353"/>
            <a:ext cx="11359397" cy="5961126"/>
          </a:xfrm>
        </p:spPr>
        <p:txBody>
          <a:bodyPr>
            <a:normAutofit/>
          </a:bodyPr>
          <a:lstStyle/>
          <a:p>
            <a:pPr marL="0" indent="0">
              <a:buNone/>
            </a:pPr>
            <a:r>
              <a:rPr lang="en-CA" sz="1800" b="1" dirty="0">
                <a:solidFill>
                  <a:srgbClr val="C00000"/>
                </a:solidFill>
                <a:latin typeface="+mj-lt"/>
              </a:rPr>
              <a:t>Project Introduction</a:t>
            </a:r>
            <a:br>
              <a:rPr lang="en-CA" sz="1800" dirty="0">
                <a:solidFill>
                  <a:srgbClr val="FF0000"/>
                </a:solidFill>
                <a:latin typeface="+mj-lt"/>
              </a:rPr>
            </a:br>
            <a:r>
              <a:rPr lang="en-CA" sz="1600" dirty="0">
                <a:latin typeface="+mj-lt"/>
                <a:cs typeface="Arial" panose="020B0604020202020204" pitchFamily="34" charset="0"/>
              </a:rPr>
              <a:t>The data includes some demographic information about 13 major African countries since 1975 to 2014 and if they are in crisis.</a:t>
            </a:r>
            <a:br>
              <a:rPr lang="en-CA" sz="1600" dirty="0">
                <a:latin typeface="+mj-lt"/>
                <a:cs typeface="Arial" panose="020B0604020202020204" pitchFamily="34" charset="0"/>
              </a:rPr>
            </a:br>
            <a:r>
              <a:rPr lang="en-CA" sz="1600" dirty="0">
                <a:solidFill>
                  <a:srgbClr val="0070C0"/>
                </a:solidFill>
                <a:latin typeface="+mj-lt"/>
                <a:cs typeface="Arial" panose="020B0604020202020204" pitchFamily="34" charset="0"/>
              </a:rPr>
              <a:t>str (data)   </a:t>
            </a:r>
            <a:r>
              <a:rPr lang="en-CA" sz="1600" dirty="0">
                <a:latin typeface="+mj-lt"/>
                <a:cs typeface="Arial" panose="020B0604020202020204" pitchFamily="34" charset="0"/>
              </a:rPr>
              <a:t>'</a:t>
            </a:r>
            <a:r>
              <a:rPr lang="en-CA" sz="1600" dirty="0" err="1">
                <a:latin typeface="+mj-lt"/>
                <a:cs typeface="Arial" panose="020B0604020202020204" pitchFamily="34" charset="0"/>
              </a:rPr>
              <a:t>data.frame</a:t>
            </a:r>
            <a:r>
              <a:rPr lang="en-CA" sz="1600" dirty="0">
                <a:latin typeface="+mj-lt"/>
                <a:cs typeface="Arial" panose="020B0604020202020204" pitchFamily="34" charset="0"/>
              </a:rPr>
              <a:t>':	520 obs. of  18 variables</a:t>
            </a:r>
            <a:br>
              <a:rPr lang="en-CA" sz="1600" dirty="0">
                <a:latin typeface="+mj-lt"/>
                <a:cs typeface="Arial" panose="020B0604020202020204" pitchFamily="34" charset="0"/>
              </a:rPr>
            </a:br>
            <a:r>
              <a:rPr lang="en-CA" sz="1600" dirty="0" err="1">
                <a:solidFill>
                  <a:srgbClr val="0070C0"/>
                </a:solidFill>
                <a:latin typeface="+mj-lt"/>
                <a:cs typeface="Arial" panose="020B0604020202020204" pitchFamily="34" charset="0"/>
              </a:rPr>
              <a:t>colnames</a:t>
            </a:r>
            <a:r>
              <a:rPr lang="en-CA" sz="1600" dirty="0">
                <a:solidFill>
                  <a:srgbClr val="0070C0"/>
                </a:solidFill>
                <a:latin typeface="+mj-lt"/>
                <a:cs typeface="Arial" panose="020B0604020202020204" pitchFamily="34" charset="0"/>
              </a:rPr>
              <a:t> (data)</a:t>
            </a:r>
            <a:br>
              <a:rPr lang="en-CA" sz="1600" dirty="0">
                <a:latin typeface="+mj-lt"/>
                <a:cs typeface="Arial" panose="020B0604020202020204" pitchFamily="34" charset="0"/>
              </a:rPr>
            </a:br>
            <a:r>
              <a:rPr lang="en-CA" sz="1600" dirty="0">
                <a:latin typeface="+mj-lt"/>
                <a:cs typeface="Arial" panose="020B0604020202020204" pitchFamily="34" charset="0"/>
              </a:rPr>
              <a:t>"case"  "cc3” "country" "year" "</a:t>
            </a:r>
            <a:r>
              <a:rPr lang="en-CA" sz="1600" dirty="0" err="1">
                <a:latin typeface="+mj-lt"/>
                <a:cs typeface="Arial" panose="020B0604020202020204" pitchFamily="34" charset="0"/>
              </a:rPr>
              <a:t>systemic_crisis</a:t>
            </a:r>
            <a:r>
              <a:rPr lang="en-CA" sz="1600" dirty="0">
                <a:latin typeface="+mj-lt"/>
                <a:cs typeface="Arial" panose="020B0604020202020204" pitchFamily="34" charset="0"/>
              </a:rPr>
              <a:t>"   "</a:t>
            </a:r>
            <a:r>
              <a:rPr lang="en-CA" sz="1600" dirty="0" err="1">
                <a:latin typeface="+mj-lt"/>
                <a:cs typeface="Arial" panose="020B0604020202020204" pitchFamily="34" charset="0"/>
              </a:rPr>
              <a:t>exch_usd</a:t>
            </a:r>
            <a:r>
              <a:rPr lang="en-CA" sz="1600" dirty="0">
                <a:latin typeface="+mj-lt"/>
                <a:cs typeface="Arial" panose="020B0604020202020204" pitchFamily="34" charset="0"/>
              </a:rPr>
              <a:t>“ "</a:t>
            </a:r>
            <a:r>
              <a:rPr lang="en-CA" sz="1600" dirty="0" err="1">
                <a:latin typeface="+mj-lt"/>
                <a:cs typeface="Arial" panose="020B0604020202020204" pitchFamily="34" charset="0"/>
              </a:rPr>
              <a:t>domestic_debt_in_default</a:t>
            </a:r>
            <a:r>
              <a:rPr lang="en-CA" sz="1600" dirty="0">
                <a:latin typeface="+mj-lt"/>
                <a:cs typeface="Arial" panose="020B0604020202020204" pitchFamily="34" charset="0"/>
              </a:rPr>
              <a:t>"         </a:t>
            </a:r>
            <a:br>
              <a:rPr lang="en-CA" sz="1600" dirty="0">
                <a:latin typeface="+mj-lt"/>
                <a:cs typeface="Arial" panose="020B0604020202020204" pitchFamily="34" charset="0"/>
              </a:rPr>
            </a:br>
            <a:r>
              <a:rPr lang="en-CA" sz="1600" dirty="0">
                <a:latin typeface="+mj-lt"/>
                <a:cs typeface="Arial" panose="020B0604020202020204" pitchFamily="34" charset="0"/>
              </a:rPr>
              <a:t>"</a:t>
            </a:r>
            <a:r>
              <a:rPr lang="en-CA" sz="1600" dirty="0" err="1">
                <a:latin typeface="+mj-lt"/>
                <a:cs typeface="Arial" panose="020B0604020202020204" pitchFamily="34" charset="0"/>
              </a:rPr>
              <a:t>sovereign_external_debt_default</a:t>
            </a:r>
            <a:r>
              <a:rPr lang="en-CA" sz="1600" dirty="0">
                <a:latin typeface="+mj-lt"/>
                <a:cs typeface="Arial" panose="020B0604020202020204" pitchFamily="34" charset="0"/>
              </a:rPr>
              <a:t>“ "</a:t>
            </a:r>
            <a:r>
              <a:rPr lang="en-CA" sz="1600" dirty="0" err="1">
                <a:latin typeface="+mj-lt"/>
                <a:cs typeface="Arial" panose="020B0604020202020204" pitchFamily="34" charset="0"/>
              </a:rPr>
              <a:t>gdp_weighted_default</a:t>
            </a:r>
            <a:r>
              <a:rPr lang="en-CA" sz="1600" dirty="0">
                <a:latin typeface="+mj-lt"/>
                <a:cs typeface="Arial" panose="020B0604020202020204" pitchFamily="34" charset="0"/>
              </a:rPr>
              <a:t>"  "</a:t>
            </a:r>
            <a:r>
              <a:rPr lang="en-CA" sz="1600" dirty="0" err="1">
                <a:latin typeface="+mj-lt"/>
                <a:cs typeface="Arial" panose="020B0604020202020204" pitchFamily="34" charset="0"/>
              </a:rPr>
              <a:t>inflation_annual_cpi</a:t>
            </a:r>
            <a:r>
              <a:rPr lang="en-CA" sz="1600" dirty="0">
                <a:latin typeface="+mj-lt"/>
                <a:cs typeface="Arial" panose="020B0604020202020204" pitchFamily="34" charset="0"/>
              </a:rPr>
              <a:t>"           </a:t>
            </a:r>
            <a:br>
              <a:rPr lang="en-CA" sz="1600" dirty="0">
                <a:latin typeface="+mj-lt"/>
                <a:cs typeface="Arial" panose="020B0604020202020204" pitchFamily="34" charset="0"/>
              </a:rPr>
            </a:br>
            <a:r>
              <a:rPr lang="en-CA" sz="1600" dirty="0">
                <a:latin typeface="+mj-lt"/>
                <a:cs typeface="Arial" panose="020B0604020202020204" pitchFamily="34" charset="0"/>
              </a:rPr>
              <a:t>"independence"  "</a:t>
            </a:r>
            <a:r>
              <a:rPr lang="en-CA" sz="1600" dirty="0" err="1">
                <a:latin typeface="+mj-lt"/>
                <a:cs typeface="Arial" panose="020B0604020202020204" pitchFamily="34" charset="0"/>
              </a:rPr>
              <a:t>currency_crises</a:t>
            </a:r>
            <a:r>
              <a:rPr lang="en-CA" sz="1600" dirty="0">
                <a:latin typeface="+mj-lt"/>
                <a:cs typeface="Arial" panose="020B0604020202020204" pitchFamily="34" charset="0"/>
              </a:rPr>
              <a:t>" "</a:t>
            </a:r>
            <a:r>
              <a:rPr lang="en-CA" sz="1600" dirty="0" err="1">
                <a:latin typeface="+mj-lt"/>
                <a:cs typeface="Arial" panose="020B0604020202020204" pitchFamily="34" charset="0"/>
              </a:rPr>
              <a:t>inflation_crises</a:t>
            </a:r>
            <a:r>
              <a:rPr lang="en-CA" sz="1600" dirty="0">
                <a:latin typeface="+mj-lt"/>
                <a:cs typeface="Arial" panose="020B0604020202020204" pitchFamily="34" charset="0"/>
              </a:rPr>
              <a:t>" "</a:t>
            </a:r>
            <a:r>
              <a:rPr lang="en-CA" sz="1600" dirty="0" err="1">
                <a:latin typeface="+mj-lt"/>
                <a:cs typeface="Arial" panose="020B0604020202020204" pitchFamily="34" charset="0"/>
              </a:rPr>
              <a:t>banking_crisis</a:t>
            </a:r>
            <a:r>
              <a:rPr lang="en-CA" sz="1600" dirty="0">
                <a:latin typeface="+mj-lt"/>
                <a:cs typeface="Arial" panose="020B0604020202020204" pitchFamily="34" charset="0"/>
              </a:rPr>
              <a:t>"  "population"  "</a:t>
            </a:r>
            <a:r>
              <a:rPr lang="en-CA" sz="1600" dirty="0" err="1">
                <a:latin typeface="+mj-lt"/>
                <a:cs typeface="Arial" panose="020B0604020202020204" pitchFamily="34" charset="0"/>
              </a:rPr>
              <a:t>crime_rate</a:t>
            </a:r>
            <a:r>
              <a:rPr lang="en-CA" sz="1600" dirty="0">
                <a:latin typeface="+mj-lt"/>
                <a:cs typeface="Arial" panose="020B0604020202020204" pitchFamily="34" charset="0"/>
              </a:rPr>
              <a:t>"  "GDP.bd."  “</a:t>
            </a:r>
            <a:r>
              <a:rPr lang="en-CA" sz="1600" dirty="0" err="1">
                <a:latin typeface="+mj-lt"/>
                <a:cs typeface="Arial" panose="020B0604020202020204" pitchFamily="34" charset="0"/>
              </a:rPr>
              <a:t>edu</a:t>
            </a:r>
            <a:r>
              <a:rPr lang="en-CA" sz="1600" dirty="0">
                <a:latin typeface="+mj-lt"/>
                <a:cs typeface="Arial" panose="020B0604020202020204" pitchFamily="34" charset="0"/>
              </a:rPr>
              <a:t>”</a:t>
            </a:r>
          </a:p>
          <a:p>
            <a:pPr marL="0" indent="0">
              <a:buNone/>
            </a:pPr>
            <a:r>
              <a:rPr lang="en-CA" sz="1600" b="1" dirty="0">
                <a:solidFill>
                  <a:srgbClr val="C00000"/>
                </a:solidFill>
                <a:latin typeface="+mj-lt"/>
                <a:cs typeface="Arial" panose="020B0604020202020204" pitchFamily="34" charset="0"/>
              </a:rPr>
              <a:t>Q1) What are the names of the countries and which countries have ever been in inflation crisis?</a:t>
            </a:r>
          </a:p>
          <a:p>
            <a:pPr marL="0" indent="0">
              <a:lnSpc>
                <a:spcPct val="100000"/>
              </a:lnSpc>
              <a:buNone/>
            </a:pPr>
            <a:r>
              <a:rPr lang="en-CA" sz="1600" dirty="0">
                <a:solidFill>
                  <a:srgbClr val="0070C0"/>
                </a:solidFill>
              </a:rPr>
              <a:t>Query1&lt;-</a:t>
            </a:r>
            <a:r>
              <a:rPr lang="en-CA" sz="1600" dirty="0" err="1">
                <a:solidFill>
                  <a:srgbClr val="0070C0"/>
                </a:solidFill>
              </a:rPr>
              <a:t>sqldf</a:t>
            </a:r>
            <a:r>
              <a:rPr lang="en-CA" sz="1600" dirty="0">
                <a:solidFill>
                  <a:srgbClr val="0070C0"/>
                </a:solidFill>
              </a:rPr>
              <a:t>("select distinct country from data")      or        levels(</a:t>
            </a:r>
            <a:r>
              <a:rPr lang="en-CA" sz="1600" dirty="0" err="1">
                <a:solidFill>
                  <a:srgbClr val="0070C0"/>
                </a:solidFill>
              </a:rPr>
              <a:t>data$country</a:t>
            </a:r>
            <a:r>
              <a:rPr lang="en-CA" sz="1600" dirty="0">
                <a:solidFill>
                  <a:srgbClr val="0070C0"/>
                </a:solidFill>
              </a:rPr>
              <a:t>)</a:t>
            </a:r>
          </a:p>
          <a:p>
            <a:pPr marL="0" indent="0">
              <a:lnSpc>
                <a:spcPct val="100000"/>
              </a:lnSpc>
              <a:buNone/>
            </a:pPr>
            <a:r>
              <a:rPr lang="en-CA" sz="1600" dirty="0">
                <a:solidFill>
                  <a:srgbClr val="0070C0"/>
                </a:solidFill>
              </a:rPr>
              <a:t>Query2&lt;-</a:t>
            </a:r>
            <a:r>
              <a:rPr lang="en-CA" sz="1600" dirty="0" err="1">
                <a:solidFill>
                  <a:srgbClr val="0070C0"/>
                </a:solidFill>
              </a:rPr>
              <a:t>sqldf</a:t>
            </a:r>
            <a:r>
              <a:rPr lang="en-CA" sz="1600" dirty="0">
                <a:solidFill>
                  <a:srgbClr val="0070C0"/>
                </a:solidFill>
              </a:rPr>
              <a:t>("select distinct country from data where </a:t>
            </a:r>
            <a:r>
              <a:rPr lang="en-CA" sz="1600" dirty="0" err="1">
                <a:solidFill>
                  <a:srgbClr val="0070C0"/>
                </a:solidFill>
              </a:rPr>
              <a:t>inflation_crises</a:t>
            </a:r>
            <a:r>
              <a:rPr lang="en-CA" sz="1600" dirty="0">
                <a:solidFill>
                  <a:srgbClr val="0070C0"/>
                </a:solidFill>
              </a:rPr>
              <a:t>=1")  </a:t>
            </a:r>
            <a:r>
              <a:rPr lang="en-CA" sz="1600" dirty="0">
                <a:solidFill>
                  <a:schemeClr val="accent6">
                    <a:lumMod val="75000"/>
                  </a:schemeClr>
                </a:solidFill>
              </a:rPr>
              <a:t>#using binary variable </a:t>
            </a:r>
          </a:p>
          <a:p>
            <a:pPr marL="0" indent="0">
              <a:lnSpc>
                <a:spcPct val="100000"/>
              </a:lnSpc>
              <a:buNone/>
            </a:pPr>
            <a:r>
              <a:rPr lang="en-CA" altLang="en-US" sz="1600" dirty="0">
                <a:solidFill>
                  <a:srgbClr val="0070C0"/>
                </a:solidFill>
              </a:rPr>
              <a:t>Query3&lt;-</a:t>
            </a:r>
            <a:r>
              <a:rPr lang="en-CA" altLang="en-US" sz="1600" dirty="0" err="1">
                <a:solidFill>
                  <a:srgbClr val="0070C0"/>
                </a:solidFill>
              </a:rPr>
              <a:t>sqldf</a:t>
            </a:r>
            <a:r>
              <a:rPr lang="en-CA" altLang="en-US" sz="1600" dirty="0">
                <a:solidFill>
                  <a:srgbClr val="0070C0"/>
                </a:solidFill>
              </a:rPr>
              <a:t>("select distinct country from data where </a:t>
            </a:r>
            <a:r>
              <a:rPr lang="en-CA" altLang="en-US" sz="1600" dirty="0" err="1">
                <a:solidFill>
                  <a:srgbClr val="0070C0"/>
                </a:solidFill>
              </a:rPr>
              <a:t>inflation_annual_cpi</a:t>
            </a:r>
            <a:r>
              <a:rPr lang="en-CA" altLang="en-US" sz="1600" dirty="0">
                <a:solidFill>
                  <a:srgbClr val="0070C0"/>
                </a:solidFill>
              </a:rPr>
              <a:t>&gt;=35")  #using inflation rate more than 35%</a:t>
            </a:r>
          </a:p>
          <a:p>
            <a:pPr marL="0" indent="0">
              <a:buNone/>
            </a:pPr>
            <a:endParaRPr lang="en-CA" sz="1400" dirty="0">
              <a:solidFill>
                <a:srgbClr val="0070C0"/>
              </a:solidFill>
            </a:endParaRPr>
          </a:p>
          <a:p>
            <a:pPr marL="0" indent="0">
              <a:buNone/>
            </a:pPr>
            <a:br>
              <a:rPr lang="en-CA" sz="1400" dirty="0"/>
            </a:br>
            <a:br>
              <a:rPr lang="en-CA" sz="1200" dirty="0"/>
            </a:br>
            <a:endParaRPr lang="en-CA" sz="1200" dirty="0"/>
          </a:p>
        </p:txBody>
      </p:sp>
      <p:graphicFrame>
        <p:nvGraphicFramePr>
          <p:cNvPr id="5" name="Table 4">
            <a:extLst>
              <a:ext uri="{FF2B5EF4-FFF2-40B4-BE49-F238E27FC236}">
                <a16:creationId xmlns:a16="http://schemas.microsoft.com/office/drawing/2014/main" id="{9142E570-CE7A-460F-A6EE-FF1B81D5F6C7}"/>
              </a:ext>
            </a:extLst>
          </p:cNvPr>
          <p:cNvGraphicFramePr>
            <a:graphicFrameLocks noGrp="1"/>
          </p:cNvGraphicFramePr>
          <p:nvPr>
            <p:extLst>
              <p:ext uri="{D42A27DB-BD31-4B8C-83A1-F6EECF244321}">
                <p14:modId xmlns:p14="http://schemas.microsoft.com/office/powerpoint/2010/main" val="301841729"/>
              </p:ext>
            </p:extLst>
          </p:nvPr>
        </p:nvGraphicFramePr>
        <p:xfrm>
          <a:off x="791717" y="4279262"/>
          <a:ext cx="1952625" cy="2459990"/>
        </p:xfrm>
        <a:graphic>
          <a:graphicData uri="http://schemas.openxmlformats.org/drawingml/2006/table">
            <a:tbl>
              <a:tblPr>
                <a:tableStyleId>{5C22544A-7EE6-4342-B048-85BDC9FD1C3A}</a:tableStyleId>
              </a:tblPr>
              <a:tblGrid>
                <a:gridCol w="1952625">
                  <a:extLst>
                    <a:ext uri="{9D8B030D-6E8A-4147-A177-3AD203B41FA5}">
                      <a16:colId xmlns:a16="http://schemas.microsoft.com/office/drawing/2014/main" val="2870471563"/>
                    </a:ext>
                  </a:extLst>
                </a:gridCol>
              </a:tblGrid>
              <a:tr h="184150">
                <a:tc>
                  <a:txBody>
                    <a:bodyPr/>
                    <a:lstStyle/>
                    <a:p>
                      <a:pPr algn="l" fontAlgn="ctr"/>
                      <a:r>
                        <a:rPr lang="en-CA" sz="1200" u="none" strike="noStrike" dirty="0">
                          <a:effectLst/>
                        </a:rPr>
                        <a:t>1                   Algeria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4128869940"/>
                  </a:ext>
                </a:extLst>
              </a:tr>
              <a:tr h="184150">
                <a:tc>
                  <a:txBody>
                    <a:bodyPr/>
                    <a:lstStyle/>
                    <a:p>
                      <a:pPr algn="l" fontAlgn="ctr"/>
                      <a:r>
                        <a:rPr lang="en-CA" sz="1200" u="none" strike="noStrike" dirty="0">
                          <a:effectLst/>
                        </a:rPr>
                        <a:t>2                    Angola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83521985"/>
                  </a:ext>
                </a:extLst>
              </a:tr>
              <a:tr h="184150">
                <a:tc>
                  <a:txBody>
                    <a:bodyPr/>
                    <a:lstStyle/>
                    <a:p>
                      <a:pPr algn="l" fontAlgn="ctr"/>
                      <a:r>
                        <a:rPr lang="en-CA" sz="1200" u="none" strike="noStrike" dirty="0">
                          <a:effectLst/>
                        </a:rPr>
                        <a:t>3  Central African Republic</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2081477125"/>
                  </a:ext>
                </a:extLst>
              </a:tr>
              <a:tr h="184150">
                <a:tc>
                  <a:txBody>
                    <a:bodyPr/>
                    <a:lstStyle/>
                    <a:p>
                      <a:pPr algn="l" fontAlgn="ctr"/>
                      <a:r>
                        <a:rPr lang="en-CA" sz="1200" u="none" strike="noStrike" dirty="0">
                          <a:effectLst/>
                        </a:rPr>
                        <a:t>4                     Egypt</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1268745551"/>
                  </a:ext>
                </a:extLst>
              </a:tr>
              <a:tr h="184150">
                <a:tc>
                  <a:txBody>
                    <a:bodyPr/>
                    <a:lstStyle/>
                    <a:p>
                      <a:pPr algn="l" fontAlgn="ctr"/>
                      <a:r>
                        <a:rPr lang="en-CA" sz="1200" u="none" strike="noStrike" dirty="0">
                          <a:effectLst/>
                        </a:rPr>
                        <a:t>5               Ivory Coast</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2043445841"/>
                  </a:ext>
                </a:extLst>
              </a:tr>
              <a:tr h="184150">
                <a:tc>
                  <a:txBody>
                    <a:bodyPr/>
                    <a:lstStyle/>
                    <a:p>
                      <a:pPr algn="l" fontAlgn="ctr"/>
                      <a:r>
                        <a:rPr lang="en-CA" sz="1200" u="none" strike="noStrike" dirty="0">
                          <a:effectLst/>
                        </a:rPr>
                        <a:t>6                     Kenya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4165797743"/>
                  </a:ext>
                </a:extLst>
              </a:tr>
              <a:tr h="184150">
                <a:tc>
                  <a:txBody>
                    <a:bodyPr/>
                    <a:lstStyle/>
                    <a:p>
                      <a:pPr algn="l" fontAlgn="ctr"/>
                      <a:r>
                        <a:rPr lang="en-CA" sz="1200" u="none" strike="noStrike" dirty="0">
                          <a:effectLst/>
                        </a:rPr>
                        <a:t>7                 Mauritius</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173251592"/>
                  </a:ext>
                </a:extLst>
              </a:tr>
              <a:tr h="184150">
                <a:tc>
                  <a:txBody>
                    <a:bodyPr/>
                    <a:lstStyle/>
                    <a:p>
                      <a:pPr algn="l" fontAlgn="ctr"/>
                      <a:r>
                        <a:rPr lang="en-CA" sz="1200" u="none" strike="noStrike" dirty="0">
                          <a:effectLst/>
                        </a:rPr>
                        <a:t>8                   Morocco</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117361174"/>
                  </a:ext>
                </a:extLst>
              </a:tr>
              <a:tr h="184150">
                <a:tc>
                  <a:txBody>
                    <a:bodyPr/>
                    <a:lstStyle/>
                    <a:p>
                      <a:pPr algn="l" fontAlgn="ctr"/>
                      <a:r>
                        <a:rPr lang="en-CA" sz="1200" u="none" strike="noStrike" dirty="0">
                          <a:effectLst/>
                        </a:rPr>
                        <a:t>9                   Nigeria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928140566"/>
                  </a:ext>
                </a:extLst>
              </a:tr>
              <a:tr h="184150">
                <a:tc>
                  <a:txBody>
                    <a:bodyPr/>
                    <a:lstStyle/>
                    <a:p>
                      <a:pPr algn="l" fontAlgn="ctr"/>
                      <a:r>
                        <a:rPr lang="en-CA" sz="1200" u="none" strike="noStrike" dirty="0">
                          <a:effectLst/>
                        </a:rPr>
                        <a:t>10             South Africa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1762836685"/>
                  </a:ext>
                </a:extLst>
              </a:tr>
              <a:tr h="184150">
                <a:tc>
                  <a:txBody>
                    <a:bodyPr/>
                    <a:lstStyle/>
                    <a:p>
                      <a:pPr algn="l" fontAlgn="ctr"/>
                      <a:r>
                        <a:rPr lang="en-CA" sz="1200" u="none" strike="noStrike" dirty="0">
                          <a:effectLst/>
                        </a:rPr>
                        <a:t>11                  Tunisia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4294623562"/>
                  </a:ext>
                </a:extLst>
              </a:tr>
              <a:tr h="184150">
                <a:tc>
                  <a:txBody>
                    <a:bodyPr/>
                    <a:lstStyle/>
                    <a:p>
                      <a:pPr algn="l" fontAlgn="ctr"/>
                      <a:r>
                        <a:rPr lang="en-CA" sz="1200" u="none" strike="noStrike" dirty="0">
                          <a:effectLst/>
                        </a:rPr>
                        <a:t>12                   Zambia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1754968274"/>
                  </a:ext>
                </a:extLst>
              </a:tr>
              <a:tr h="184150">
                <a:tc>
                  <a:txBody>
                    <a:bodyPr/>
                    <a:lstStyle/>
                    <a:p>
                      <a:pPr algn="l" fontAlgn="ctr"/>
                      <a:r>
                        <a:rPr lang="en-CA" sz="1200" u="none" strike="noStrike" dirty="0">
                          <a:effectLst/>
                        </a:rPr>
                        <a:t>13                 Zimbabwe</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4056920562"/>
                  </a:ext>
                </a:extLst>
              </a:tr>
            </a:tbl>
          </a:graphicData>
        </a:graphic>
      </p:graphicFrame>
      <p:sp>
        <p:nvSpPr>
          <p:cNvPr id="6" name="Arrow: Right 5">
            <a:extLst>
              <a:ext uri="{FF2B5EF4-FFF2-40B4-BE49-F238E27FC236}">
                <a16:creationId xmlns:a16="http://schemas.microsoft.com/office/drawing/2014/main" id="{93FDFC6D-23ED-49A8-A06F-144968FDD5BC}"/>
              </a:ext>
            </a:extLst>
          </p:cNvPr>
          <p:cNvSpPr/>
          <p:nvPr/>
        </p:nvSpPr>
        <p:spPr>
          <a:xfrm>
            <a:off x="2894076" y="5037769"/>
            <a:ext cx="942975" cy="94297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dirty="0"/>
          </a:p>
        </p:txBody>
      </p:sp>
      <p:graphicFrame>
        <p:nvGraphicFramePr>
          <p:cNvPr id="7" name="Table 6">
            <a:extLst>
              <a:ext uri="{FF2B5EF4-FFF2-40B4-BE49-F238E27FC236}">
                <a16:creationId xmlns:a16="http://schemas.microsoft.com/office/drawing/2014/main" id="{CB3509BE-69BB-45A6-B656-D27B8114D465}"/>
              </a:ext>
            </a:extLst>
          </p:cNvPr>
          <p:cNvGraphicFramePr>
            <a:graphicFrameLocks noGrp="1"/>
          </p:cNvGraphicFramePr>
          <p:nvPr>
            <p:extLst>
              <p:ext uri="{D42A27DB-BD31-4B8C-83A1-F6EECF244321}">
                <p14:modId xmlns:p14="http://schemas.microsoft.com/office/powerpoint/2010/main" val="2278212202"/>
              </p:ext>
            </p:extLst>
          </p:nvPr>
        </p:nvGraphicFramePr>
        <p:xfrm>
          <a:off x="3885917" y="4547867"/>
          <a:ext cx="1952624" cy="1922780"/>
        </p:xfrm>
        <a:graphic>
          <a:graphicData uri="http://schemas.openxmlformats.org/drawingml/2006/table">
            <a:tbl>
              <a:tblPr>
                <a:tableStyleId>{5C22544A-7EE6-4342-B048-85BDC9FD1C3A}</a:tableStyleId>
              </a:tblPr>
              <a:tblGrid>
                <a:gridCol w="1952624">
                  <a:extLst>
                    <a:ext uri="{9D8B030D-6E8A-4147-A177-3AD203B41FA5}">
                      <a16:colId xmlns:a16="http://schemas.microsoft.com/office/drawing/2014/main" val="566552152"/>
                    </a:ext>
                  </a:extLst>
                </a:gridCol>
              </a:tblGrid>
              <a:tr h="184150">
                <a:tc>
                  <a:txBody>
                    <a:bodyPr/>
                    <a:lstStyle/>
                    <a:p>
                      <a:pPr algn="l" fontAlgn="ctr"/>
                      <a:r>
                        <a:rPr lang="en-CA" sz="1200" u="none" strike="noStrike" dirty="0">
                          <a:effectLst/>
                        </a:rPr>
                        <a:t>1                   Algeria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2194364599"/>
                  </a:ext>
                </a:extLst>
              </a:tr>
              <a:tr h="184150">
                <a:tc>
                  <a:txBody>
                    <a:bodyPr/>
                    <a:lstStyle/>
                    <a:p>
                      <a:pPr algn="l" fontAlgn="ctr"/>
                      <a:r>
                        <a:rPr lang="en-CA" sz="1200" u="none" strike="noStrike" dirty="0">
                          <a:effectLst/>
                        </a:rPr>
                        <a:t>2                    Angola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615925909"/>
                  </a:ext>
                </a:extLst>
              </a:tr>
              <a:tr h="184150">
                <a:tc>
                  <a:txBody>
                    <a:bodyPr/>
                    <a:lstStyle/>
                    <a:p>
                      <a:pPr algn="l" fontAlgn="ctr"/>
                      <a:r>
                        <a:rPr lang="en-CA" sz="1200" u="none" strike="noStrike" dirty="0">
                          <a:effectLst/>
                        </a:rPr>
                        <a:t>3  Central African Republic</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1483758920"/>
                  </a:ext>
                </a:extLst>
              </a:tr>
              <a:tr h="184150">
                <a:tc>
                  <a:txBody>
                    <a:bodyPr/>
                    <a:lstStyle/>
                    <a:p>
                      <a:pPr algn="l" fontAlgn="ctr"/>
                      <a:r>
                        <a:rPr lang="en-CA" sz="1200" u="none" strike="noStrike" dirty="0">
                          <a:effectLst/>
                        </a:rPr>
                        <a:t>4                     Egypt</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955293824"/>
                  </a:ext>
                </a:extLst>
              </a:tr>
              <a:tr h="184150">
                <a:tc>
                  <a:txBody>
                    <a:bodyPr/>
                    <a:lstStyle/>
                    <a:p>
                      <a:pPr algn="l" fontAlgn="ctr"/>
                      <a:r>
                        <a:rPr lang="en-CA" sz="1200" u="none" strike="noStrike" dirty="0">
                          <a:effectLst/>
                        </a:rPr>
                        <a:t>5               </a:t>
                      </a:r>
                      <a:r>
                        <a:rPr lang="en-CA" sz="1400" u="none" strike="noStrike" dirty="0">
                          <a:effectLst/>
                        </a:rPr>
                        <a:t>Ivory</a:t>
                      </a:r>
                      <a:r>
                        <a:rPr lang="en-CA" sz="1200" u="none" strike="noStrike" dirty="0">
                          <a:effectLst/>
                        </a:rPr>
                        <a:t> Coast</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113590340"/>
                  </a:ext>
                </a:extLst>
              </a:tr>
              <a:tr h="184150">
                <a:tc>
                  <a:txBody>
                    <a:bodyPr/>
                    <a:lstStyle/>
                    <a:p>
                      <a:pPr algn="l" fontAlgn="ctr"/>
                      <a:r>
                        <a:rPr lang="en-CA" sz="1200" u="none" strike="noStrike" dirty="0">
                          <a:effectLst/>
                        </a:rPr>
                        <a:t>6                     Kenya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1738287921"/>
                  </a:ext>
                </a:extLst>
              </a:tr>
              <a:tr h="184150">
                <a:tc>
                  <a:txBody>
                    <a:bodyPr/>
                    <a:lstStyle/>
                    <a:p>
                      <a:pPr algn="l" fontAlgn="ctr"/>
                      <a:r>
                        <a:rPr lang="en-CA" sz="1200" u="none" strike="noStrike">
                          <a:effectLst/>
                        </a:rPr>
                        <a:t>7                 Mauritius</a:t>
                      </a:r>
                      <a:endParaRPr lang="en-CA" sz="1200" b="0" i="0" u="none" strike="noStrike">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432112023"/>
                  </a:ext>
                </a:extLst>
              </a:tr>
              <a:tr h="184150">
                <a:tc>
                  <a:txBody>
                    <a:bodyPr/>
                    <a:lstStyle/>
                    <a:p>
                      <a:pPr algn="l" fontAlgn="ctr"/>
                      <a:r>
                        <a:rPr lang="en-CA" sz="1200" u="none" strike="noStrike">
                          <a:effectLst/>
                        </a:rPr>
                        <a:t>8                   Nigeria</a:t>
                      </a:r>
                      <a:endParaRPr lang="en-CA" sz="1200" b="0" i="0" u="none" strike="noStrike">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1829691018"/>
                  </a:ext>
                </a:extLst>
              </a:tr>
              <a:tr h="184150">
                <a:tc>
                  <a:txBody>
                    <a:bodyPr/>
                    <a:lstStyle/>
                    <a:p>
                      <a:pPr algn="l" fontAlgn="ctr"/>
                      <a:r>
                        <a:rPr lang="en-CA" sz="1200" u="none" strike="noStrike">
                          <a:effectLst/>
                        </a:rPr>
                        <a:t>9                    Zambia</a:t>
                      </a:r>
                      <a:endParaRPr lang="en-CA" sz="1200" b="0" i="0" u="none" strike="noStrike">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514104865"/>
                  </a:ext>
                </a:extLst>
              </a:tr>
              <a:tr h="184150">
                <a:tc>
                  <a:txBody>
                    <a:bodyPr/>
                    <a:lstStyle/>
                    <a:p>
                      <a:pPr algn="l" fontAlgn="ctr"/>
                      <a:r>
                        <a:rPr lang="en-CA" sz="1200" u="none" strike="noStrike" dirty="0">
                          <a:effectLst/>
                        </a:rPr>
                        <a:t>10                 Zimbabwe</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977084649"/>
                  </a:ext>
                </a:extLst>
              </a:tr>
            </a:tbl>
          </a:graphicData>
        </a:graphic>
      </p:graphicFrame>
      <p:sp>
        <p:nvSpPr>
          <p:cNvPr id="12" name="Rectangle 4">
            <a:extLst>
              <a:ext uri="{FF2B5EF4-FFF2-40B4-BE49-F238E27FC236}">
                <a16:creationId xmlns:a16="http://schemas.microsoft.com/office/drawing/2014/main" id="{877B255A-C1E2-4768-9943-9D253E9D27D7}"/>
              </a:ext>
            </a:extLst>
          </p:cNvPr>
          <p:cNvSpPr>
            <a:spLocks noChangeArrowheads="1"/>
          </p:cNvSpPr>
          <p:nvPr/>
        </p:nvSpPr>
        <p:spPr bwMode="auto">
          <a:xfrm>
            <a:off x="0" y="6701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0D9C27BA-2F90-4CB1-AF06-9ED87F3E8978}"/>
              </a:ext>
            </a:extLst>
          </p:cNvPr>
          <p:cNvGraphicFramePr>
            <a:graphicFrameLocks noGrp="1"/>
          </p:cNvGraphicFramePr>
          <p:nvPr>
            <p:extLst>
              <p:ext uri="{D42A27DB-BD31-4B8C-83A1-F6EECF244321}">
                <p14:modId xmlns:p14="http://schemas.microsoft.com/office/powerpoint/2010/main" val="59335691"/>
              </p:ext>
            </p:extLst>
          </p:nvPr>
        </p:nvGraphicFramePr>
        <p:xfrm>
          <a:off x="7087169" y="4987925"/>
          <a:ext cx="1199580" cy="946150"/>
        </p:xfrm>
        <a:graphic>
          <a:graphicData uri="http://schemas.openxmlformats.org/drawingml/2006/table">
            <a:tbl>
              <a:tblPr>
                <a:tableStyleId>{5C22544A-7EE6-4342-B048-85BDC9FD1C3A}</a:tableStyleId>
              </a:tblPr>
              <a:tblGrid>
                <a:gridCol w="1199580">
                  <a:extLst>
                    <a:ext uri="{9D8B030D-6E8A-4147-A177-3AD203B41FA5}">
                      <a16:colId xmlns:a16="http://schemas.microsoft.com/office/drawing/2014/main" val="1078201769"/>
                    </a:ext>
                  </a:extLst>
                </a:gridCol>
              </a:tblGrid>
              <a:tr h="184150">
                <a:tc>
                  <a:txBody>
                    <a:bodyPr/>
                    <a:lstStyle/>
                    <a:p>
                      <a:pPr algn="l" fontAlgn="ctr"/>
                      <a:r>
                        <a:rPr lang="en-CA" sz="1200" u="none" strike="noStrike" dirty="0">
                          <a:effectLst/>
                        </a:rPr>
                        <a:t>1        Angola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1018683249"/>
                  </a:ext>
                </a:extLst>
              </a:tr>
              <a:tr h="184150">
                <a:tc>
                  <a:txBody>
                    <a:bodyPr/>
                    <a:lstStyle/>
                    <a:p>
                      <a:pPr marL="228600" indent="-228600" algn="l" fontAlgn="ctr">
                        <a:buAutoNum type="arabicPlain" startAt="2"/>
                      </a:pPr>
                      <a:r>
                        <a:rPr lang="en-CA" sz="1200" u="none" strike="noStrike" dirty="0">
                          <a:effectLst/>
                        </a:rPr>
                        <a:t>     Kenya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753423195"/>
                  </a:ext>
                </a:extLst>
              </a:tr>
              <a:tr h="184150">
                <a:tc>
                  <a:txBody>
                    <a:bodyPr/>
                    <a:lstStyle/>
                    <a:p>
                      <a:pPr marL="228600" indent="-228600" algn="l" fontAlgn="ctr">
                        <a:buAutoNum type="arabicPlain" startAt="3"/>
                      </a:pPr>
                      <a:r>
                        <a:rPr lang="en-CA" sz="1200" u="none" strike="noStrike" dirty="0">
                          <a:effectLst/>
                        </a:rPr>
                        <a:t>    Nigeria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198351623"/>
                  </a:ext>
                </a:extLst>
              </a:tr>
              <a:tr h="184150">
                <a:tc>
                  <a:txBody>
                    <a:bodyPr/>
                    <a:lstStyle/>
                    <a:p>
                      <a:pPr marL="228600" indent="-228600" algn="l" fontAlgn="ctr">
                        <a:buAutoNum type="arabicPlain" startAt="4"/>
                      </a:pPr>
                      <a:r>
                        <a:rPr lang="en-CA" sz="1200" u="none" strike="noStrike" dirty="0">
                          <a:effectLst/>
                        </a:rPr>
                        <a:t>    Zambia</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249590265"/>
                  </a:ext>
                </a:extLst>
              </a:tr>
              <a:tr h="184150">
                <a:tc>
                  <a:txBody>
                    <a:bodyPr/>
                    <a:lstStyle/>
                    <a:p>
                      <a:pPr algn="l" fontAlgn="ctr"/>
                      <a:r>
                        <a:rPr lang="en-CA" sz="1200" u="none" strike="noStrike" dirty="0">
                          <a:effectLst/>
                        </a:rPr>
                        <a:t>5     Zimbabwe</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367638223"/>
                  </a:ext>
                </a:extLst>
              </a:tr>
            </a:tbl>
          </a:graphicData>
        </a:graphic>
      </p:graphicFrame>
      <p:sp>
        <p:nvSpPr>
          <p:cNvPr id="14" name="Arrow: Right 13">
            <a:extLst>
              <a:ext uri="{FF2B5EF4-FFF2-40B4-BE49-F238E27FC236}">
                <a16:creationId xmlns:a16="http://schemas.microsoft.com/office/drawing/2014/main" id="{A5B67912-94D6-4A1C-8050-06F999A86E83}"/>
              </a:ext>
            </a:extLst>
          </p:cNvPr>
          <p:cNvSpPr/>
          <p:nvPr/>
        </p:nvSpPr>
        <p:spPr>
          <a:xfrm>
            <a:off x="6031486" y="5037769"/>
            <a:ext cx="942975" cy="94297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16" name="Callout: Line 15">
            <a:extLst>
              <a:ext uri="{FF2B5EF4-FFF2-40B4-BE49-F238E27FC236}">
                <a16:creationId xmlns:a16="http://schemas.microsoft.com/office/drawing/2014/main" id="{50E5DD6C-3C60-4396-A655-1B045F923AED}"/>
              </a:ext>
            </a:extLst>
          </p:cNvPr>
          <p:cNvSpPr/>
          <p:nvPr/>
        </p:nvSpPr>
        <p:spPr>
          <a:xfrm>
            <a:off x="8562048" y="4542698"/>
            <a:ext cx="3352800" cy="1805781"/>
          </a:xfrm>
          <a:prstGeom prst="borderCallout1">
            <a:avLst>
              <a:gd name="adj1" fmla="val 1221"/>
              <a:gd name="adj2" fmla="val 1306"/>
              <a:gd name="adj3" fmla="val -14522"/>
              <a:gd name="adj4" fmla="val -2358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The </a:t>
            </a:r>
            <a:r>
              <a:rPr lang="en-CA" b="1" dirty="0"/>
              <a:t>CPI</a:t>
            </a:r>
            <a:r>
              <a:rPr lang="en-CA" dirty="0"/>
              <a:t> measures the average change in prices over time that consumers pay for a basket of goods and services, commonly known as </a:t>
            </a:r>
            <a:r>
              <a:rPr lang="en-CA" b="1" dirty="0"/>
              <a:t>inflation</a:t>
            </a:r>
            <a:r>
              <a:rPr lang="en-CA" dirty="0"/>
              <a:t>.</a:t>
            </a:r>
          </a:p>
        </p:txBody>
      </p:sp>
    </p:spTree>
    <p:extLst>
      <p:ext uri="{BB962C8B-B14F-4D97-AF65-F5344CB8AC3E}">
        <p14:creationId xmlns:p14="http://schemas.microsoft.com/office/powerpoint/2010/main" val="24272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arn(inVertic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arn(inVertical)">
                                      <p:cBhvr>
                                        <p:cTn id="46" dur="500"/>
                                        <p:tgtEl>
                                          <p:spTgt spid="13"/>
                                        </p:tgtEl>
                                      </p:cBhvr>
                                    </p:animEffect>
                                  </p:childTnLst>
                                </p:cTn>
                              </p:par>
                              <p:par>
                                <p:cTn id="47" presetID="16" presetClass="entr" presetSubtype="21" fill="hold"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barn(inVertical)">
                                      <p:cBhvr>
                                        <p:cTn id="49" dur="500"/>
                                        <p:tgtEl>
                                          <p:spTgt spid="3">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16714-D7C0-4026-AA6B-53D3372117FD}"/>
              </a:ext>
            </a:extLst>
          </p:cNvPr>
          <p:cNvSpPr>
            <a:spLocks noGrp="1"/>
          </p:cNvSpPr>
          <p:nvPr>
            <p:ph idx="1"/>
          </p:nvPr>
        </p:nvSpPr>
        <p:spPr>
          <a:xfrm>
            <a:off x="744093" y="392049"/>
            <a:ext cx="10962354" cy="6061914"/>
          </a:xfrm>
        </p:spPr>
        <p:txBody>
          <a:bodyPr>
            <a:normAutofit/>
          </a:bodyPr>
          <a:lstStyle/>
          <a:p>
            <a:pPr marL="0" indent="0">
              <a:buNone/>
            </a:pPr>
            <a:r>
              <a:rPr lang="en-CA" sz="1600" b="1" dirty="0">
                <a:solidFill>
                  <a:srgbClr val="C00000"/>
                </a:solidFill>
                <a:cs typeface="Arial" panose="020B0604020202020204" pitchFamily="34" charset="0"/>
              </a:rPr>
              <a:t>Q2) Is there any country in crisis in 2014. if not when was the last year when any of these African countries were in inflation crisis?</a:t>
            </a:r>
          </a:p>
          <a:p>
            <a:pPr marL="0" indent="0">
              <a:buNone/>
            </a:pPr>
            <a:r>
              <a:rPr lang="en-CA" sz="1600" dirty="0">
                <a:solidFill>
                  <a:srgbClr val="0070C0"/>
                </a:solidFill>
              </a:rPr>
              <a:t>Query4&lt;-</a:t>
            </a:r>
            <a:r>
              <a:rPr lang="en-CA" sz="1600" dirty="0" err="1">
                <a:solidFill>
                  <a:srgbClr val="0070C0"/>
                </a:solidFill>
              </a:rPr>
              <a:t>sqldf</a:t>
            </a:r>
            <a:r>
              <a:rPr lang="en-CA" sz="1600" dirty="0">
                <a:solidFill>
                  <a:srgbClr val="0070C0"/>
                </a:solidFill>
              </a:rPr>
              <a:t>("select distinct country from data where </a:t>
            </a:r>
            <a:r>
              <a:rPr lang="en-CA" sz="1600" dirty="0" err="1">
                <a:solidFill>
                  <a:srgbClr val="0070C0"/>
                </a:solidFill>
              </a:rPr>
              <a:t>inflation_crises</a:t>
            </a:r>
            <a:r>
              <a:rPr lang="en-CA" sz="1600" dirty="0">
                <a:solidFill>
                  <a:srgbClr val="0070C0"/>
                </a:solidFill>
              </a:rPr>
              <a:t>=1 AND year=2014") </a:t>
            </a:r>
          </a:p>
          <a:p>
            <a:pPr marL="0" indent="0">
              <a:buNone/>
            </a:pPr>
            <a:r>
              <a:rPr lang="en-CA" sz="1600" dirty="0">
                <a:solidFill>
                  <a:srgbClr val="00B050"/>
                </a:solidFill>
              </a:rPr>
              <a:t># No country since 2008</a:t>
            </a:r>
          </a:p>
          <a:p>
            <a:pPr marL="0" indent="0">
              <a:buNone/>
            </a:pPr>
            <a:r>
              <a:rPr lang="en-CA" sz="1600" dirty="0">
                <a:solidFill>
                  <a:srgbClr val="0070C0"/>
                </a:solidFill>
              </a:rPr>
              <a:t>Query5&lt;-</a:t>
            </a:r>
            <a:r>
              <a:rPr lang="en-CA" sz="1600" dirty="0" err="1">
                <a:solidFill>
                  <a:srgbClr val="0070C0"/>
                </a:solidFill>
              </a:rPr>
              <a:t>sqldf</a:t>
            </a:r>
            <a:r>
              <a:rPr lang="en-CA" sz="1600" dirty="0">
                <a:solidFill>
                  <a:srgbClr val="0070C0"/>
                </a:solidFill>
              </a:rPr>
              <a:t>("select distinct country, </a:t>
            </a:r>
            <a:r>
              <a:rPr lang="en-CA" sz="1600" dirty="0" err="1">
                <a:solidFill>
                  <a:srgbClr val="0070C0"/>
                </a:solidFill>
              </a:rPr>
              <a:t>inflation_annual_cpi</a:t>
            </a:r>
            <a:r>
              <a:rPr lang="en-CA" sz="1600" dirty="0">
                <a:solidFill>
                  <a:srgbClr val="0070C0"/>
                </a:solidFill>
              </a:rPr>
              <a:t> from data where </a:t>
            </a:r>
            <a:r>
              <a:rPr lang="en-CA" sz="1600" dirty="0" err="1">
                <a:solidFill>
                  <a:srgbClr val="0070C0"/>
                </a:solidFill>
              </a:rPr>
              <a:t>inflation_crises</a:t>
            </a:r>
            <a:r>
              <a:rPr lang="en-CA" sz="1600" dirty="0">
                <a:solidFill>
                  <a:srgbClr val="0070C0"/>
                </a:solidFill>
              </a:rPr>
              <a:t>=1 AND year=2008")</a:t>
            </a:r>
          </a:p>
          <a:p>
            <a:pPr marL="0" indent="0">
              <a:buNone/>
            </a:pPr>
            <a:endParaRPr lang="en-CA" sz="1900" dirty="0">
              <a:solidFill>
                <a:srgbClr val="00B050"/>
              </a:solidFill>
            </a:endParaRPr>
          </a:p>
          <a:p>
            <a:pPr marL="0" indent="0">
              <a:buNone/>
            </a:pPr>
            <a:endParaRPr lang="en-CA" sz="1900" dirty="0">
              <a:solidFill>
                <a:srgbClr val="00B050"/>
              </a:solidFill>
            </a:endParaRPr>
          </a:p>
          <a:p>
            <a:pPr marL="0" indent="0">
              <a:buNone/>
            </a:pPr>
            <a:r>
              <a:rPr lang="en-CA" sz="1600" b="1" dirty="0">
                <a:solidFill>
                  <a:srgbClr val="C00000"/>
                </a:solidFill>
                <a:cs typeface="Arial" panose="020B0604020202020204" pitchFamily="34" charset="0"/>
              </a:rPr>
              <a:t>Q3) What is the population and Literacy rate in 2014?</a:t>
            </a:r>
          </a:p>
          <a:p>
            <a:pPr marL="0" indent="0">
              <a:buNone/>
            </a:pPr>
            <a:r>
              <a:rPr lang="en-CA" sz="1600" dirty="0">
                <a:solidFill>
                  <a:srgbClr val="0070C0"/>
                </a:solidFill>
              </a:rPr>
              <a:t>Query8&lt;-</a:t>
            </a:r>
            <a:r>
              <a:rPr lang="en-CA" sz="1600" dirty="0" err="1">
                <a:solidFill>
                  <a:srgbClr val="0070C0"/>
                </a:solidFill>
              </a:rPr>
              <a:t>sqldf</a:t>
            </a:r>
            <a:r>
              <a:rPr lang="en-CA" sz="1600" dirty="0">
                <a:solidFill>
                  <a:srgbClr val="0070C0"/>
                </a:solidFill>
              </a:rPr>
              <a:t>("select country, population, </a:t>
            </a:r>
            <a:r>
              <a:rPr lang="en-CA" sz="1600" dirty="0" err="1">
                <a:solidFill>
                  <a:srgbClr val="0070C0"/>
                </a:solidFill>
              </a:rPr>
              <a:t>edu</a:t>
            </a:r>
            <a:r>
              <a:rPr lang="en-CA" sz="1600" dirty="0">
                <a:solidFill>
                  <a:srgbClr val="0070C0"/>
                </a:solidFill>
              </a:rPr>
              <a:t> from data where year=2014 order by population")</a:t>
            </a:r>
          </a:p>
          <a:p>
            <a:pPr marL="0" indent="0">
              <a:buNone/>
            </a:pPr>
            <a:endParaRPr lang="en-CA" dirty="0"/>
          </a:p>
          <a:p>
            <a:pPr marL="0" indent="0">
              <a:buNone/>
            </a:pPr>
            <a:endParaRPr lang="en-CA" dirty="0"/>
          </a:p>
          <a:p>
            <a:pPr marL="0" indent="0">
              <a:buNone/>
            </a:pPr>
            <a:endParaRPr lang="en-CA" dirty="0"/>
          </a:p>
          <a:p>
            <a:pPr marL="0" indent="0">
              <a:buNone/>
            </a:pPr>
            <a:r>
              <a:rPr lang="en-CA" dirty="0">
                <a:solidFill>
                  <a:schemeClr val="accent6">
                    <a:lumMod val="75000"/>
                  </a:schemeClr>
                </a:solidFill>
              </a:rPr>
              <a:t> </a:t>
            </a:r>
          </a:p>
          <a:p>
            <a:pPr marL="0" indent="0">
              <a:buNone/>
            </a:pPr>
            <a:endParaRPr lang="en-CA" dirty="0"/>
          </a:p>
        </p:txBody>
      </p:sp>
      <p:graphicFrame>
        <p:nvGraphicFramePr>
          <p:cNvPr id="7" name="Table 6">
            <a:extLst>
              <a:ext uri="{FF2B5EF4-FFF2-40B4-BE49-F238E27FC236}">
                <a16:creationId xmlns:a16="http://schemas.microsoft.com/office/drawing/2014/main" id="{0B082BA8-B91C-464C-B86C-AD84591487A1}"/>
              </a:ext>
            </a:extLst>
          </p:cNvPr>
          <p:cNvGraphicFramePr>
            <a:graphicFrameLocks noGrp="1"/>
          </p:cNvGraphicFramePr>
          <p:nvPr>
            <p:extLst>
              <p:ext uri="{D42A27DB-BD31-4B8C-83A1-F6EECF244321}">
                <p14:modId xmlns:p14="http://schemas.microsoft.com/office/powerpoint/2010/main" val="3826819158"/>
              </p:ext>
            </p:extLst>
          </p:nvPr>
        </p:nvGraphicFramePr>
        <p:xfrm>
          <a:off x="2264515" y="2234757"/>
          <a:ext cx="2913542" cy="500380"/>
        </p:xfrm>
        <a:graphic>
          <a:graphicData uri="http://schemas.openxmlformats.org/drawingml/2006/table">
            <a:tbl>
              <a:tblPr>
                <a:tableStyleId>{5C22544A-7EE6-4342-B048-85BDC9FD1C3A}</a:tableStyleId>
              </a:tblPr>
              <a:tblGrid>
                <a:gridCol w="2913542">
                  <a:extLst>
                    <a:ext uri="{9D8B030D-6E8A-4147-A177-3AD203B41FA5}">
                      <a16:colId xmlns:a16="http://schemas.microsoft.com/office/drawing/2014/main" val="565391815"/>
                    </a:ext>
                  </a:extLst>
                </a:gridCol>
              </a:tblGrid>
              <a:tr h="184150">
                <a:tc>
                  <a:txBody>
                    <a:bodyPr/>
                    <a:lstStyle/>
                    <a:p>
                      <a:pPr algn="l" fontAlgn="ctr"/>
                      <a:r>
                        <a:rPr lang="en-CA" sz="1600" u="none" strike="noStrike" dirty="0">
                          <a:effectLst/>
                        </a:rPr>
                        <a:t>country     </a:t>
                      </a:r>
                      <a:r>
                        <a:rPr lang="en-CA" sz="1600" u="none" strike="noStrike" dirty="0" err="1">
                          <a:effectLst/>
                        </a:rPr>
                        <a:t>inflation_annual_cpi</a:t>
                      </a:r>
                      <a:endParaRPr lang="en-CA" sz="16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700432124"/>
                  </a:ext>
                </a:extLst>
              </a:tr>
              <a:tr h="184150">
                <a:tc>
                  <a:txBody>
                    <a:bodyPr/>
                    <a:lstStyle/>
                    <a:p>
                      <a:pPr algn="l" fontAlgn="ctr"/>
                      <a:r>
                        <a:rPr lang="en-CA" sz="1600" u="none" strike="noStrike" dirty="0">
                          <a:effectLst/>
                        </a:rPr>
                        <a:t>1 Zimbabwe             21989695</a:t>
                      </a:r>
                      <a:endParaRPr lang="en-CA" sz="16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604046895"/>
                  </a:ext>
                </a:extLst>
              </a:tr>
            </a:tbl>
          </a:graphicData>
        </a:graphic>
      </p:graphicFrame>
      <p:graphicFrame>
        <p:nvGraphicFramePr>
          <p:cNvPr id="9" name="Table 8">
            <a:extLst>
              <a:ext uri="{FF2B5EF4-FFF2-40B4-BE49-F238E27FC236}">
                <a16:creationId xmlns:a16="http://schemas.microsoft.com/office/drawing/2014/main" id="{97534D7A-3220-45A1-A4C5-9D23F14FB530}"/>
              </a:ext>
            </a:extLst>
          </p:cNvPr>
          <p:cNvGraphicFramePr>
            <a:graphicFrameLocks noGrp="1"/>
          </p:cNvGraphicFramePr>
          <p:nvPr>
            <p:extLst>
              <p:ext uri="{D42A27DB-BD31-4B8C-83A1-F6EECF244321}">
                <p14:modId xmlns:p14="http://schemas.microsoft.com/office/powerpoint/2010/main" val="929690300"/>
              </p:ext>
            </p:extLst>
          </p:nvPr>
        </p:nvGraphicFramePr>
        <p:xfrm>
          <a:off x="1116419" y="3848986"/>
          <a:ext cx="3376295" cy="2649220"/>
        </p:xfrm>
        <a:graphic>
          <a:graphicData uri="http://schemas.openxmlformats.org/drawingml/2006/table">
            <a:tbl>
              <a:tblPr>
                <a:tableStyleId>{5C22544A-7EE6-4342-B048-85BDC9FD1C3A}</a:tableStyleId>
              </a:tblPr>
              <a:tblGrid>
                <a:gridCol w="1861820">
                  <a:extLst>
                    <a:ext uri="{9D8B030D-6E8A-4147-A177-3AD203B41FA5}">
                      <a16:colId xmlns:a16="http://schemas.microsoft.com/office/drawing/2014/main" val="2842012808"/>
                    </a:ext>
                  </a:extLst>
                </a:gridCol>
                <a:gridCol w="904875">
                  <a:extLst>
                    <a:ext uri="{9D8B030D-6E8A-4147-A177-3AD203B41FA5}">
                      <a16:colId xmlns:a16="http://schemas.microsoft.com/office/drawing/2014/main" val="1069849611"/>
                    </a:ext>
                  </a:extLst>
                </a:gridCol>
                <a:gridCol w="609600">
                  <a:extLst>
                    <a:ext uri="{9D8B030D-6E8A-4147-A177-3AD203B41FA5}">
                      <a16:colId xmlns:a16="http://schemas.microsoft.com/office/drawing/2014/main" val="2240515914"/>
                    </a:ext>
                  </a:extLst>
                </a:gridCol>
              </a:tblGrid>
              <a:tr h="184150">
                <a:tc>
                  <a:txBody>
                    <a:bodyPr/>
                    <a:lstStyle/>
                    <a:p>
                      <a:pPr algn="l" fontAlgn="ctr"/>
                      <a:r>
                        <a:rPr lang="en-CA" sz="1200" u="none" strike="noStrike">
                          <a:effectLst/>
                        </a:rPr>
                        <a:t>country</a:t>
                      </a:r>
                      <a:endParaRPr lang="en-CA" sz="1200" b="0" i="0" u="none" strike="noStrike">
                        <a:solidFill>
                          <a:srgbClr val="000000"/>
                        </a:solidFill>
                        <a:effectLst/>
                        <a:latin typeface="Lucida Console" panose="020B0609040504020204" pitchFamily="49" charset="0"/>
                      </a:endParaRPr>
                    </a:p>
                  </a:txBody>
                  <a:tcPr marL="6350" marR="6350" marT="6350" marB="0" anchor="ctr"/>
                </a:tc>
                <a:tc>
                  <a:txBody>
                    <a:bodyPr/>
                    <a:lstStyle/>
                    <a:p>
                      <a:pPr algn="l" fontAlgn="ctr"/>
                      <a:r>
                        <a:rPr lang="en-CA" sz="1200" u="none" strike="noStrike">
                          <a:effectLst/>
                        </a:rPr>
                        <a:t>population</a:t>
                      </a:r>
                      <a:endParaRPr lang="en-CA" sz="1200" b="0" i="0" u="none" strike="noStrike">
                        <a:solidFill>
                          <a:srgbClr val="000000"/>
                        </a:solidFill>
                        <a:effectLst/>
                        <a:latin typeface="Lucida Console" panose="020B0609040504020204" pitchFamily="49" charset="0"/>
                      </a:endParaRPr>
                    </a:p>
                  </a:txBody>
                  <a:tcPr marL="6350" marR="6350" marT="6350" marB="0" anchor="ctr"/>
                </a:tc>
                <a:tc>
                  <a:txBody>
                    <a:bodyPr/>
                    <a:lstStyle/>
                    <a:p>
                      <a:pPr algn="l" fontAlgn="ctr"/>
                      <a:r>
                        <a:rPr lang="en-CA" sz="1200" u="none" strike="noStrike" dirty="0">
                          <a:effectLst/>
                        </a:rPr>
                        <a:t>Edu</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296099373"/>
                  </a:ext>
                </a:extLst>
              </a:tr>
              <a:tr h="184150">
                <a:tc>
                  <a:txBody>
                    <a:bodyPr/>
                    <a:lstStyle/>
                    <a:p>
                      <a:pPr algn="l" fontAlgn="ctr"/>
                      <a:r>
                        <a:rPr lang="en-CA" sz="1200" u="none" strike="noStrike">
                          <a:effectLst/>
                        </a:rPr>
                        <a:t>Mauritius</a:t>
                      </a:r>
                      <a:endParaRPr lang="en-CA" sz="1200" b="0" i="0" u="none" strike="noStrike">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b="1" u="none" strike="noStrike" dirty="0">
                          <a:solidFill>
                            <a:srgbClr val="C00000"/>
                          </a:solidFill>
                          <a:effectLst/>
                        </a:rPr>
                        <a:t>1259456</a:t>
                      </a:r>
                      <a:endParaRPr lang="en-CA" sz="1200" b="1" i="0" u="none" strike="noStrike" dirty="0">
                        <a:solidFill>
                          <a:srgbClr val="C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72.85</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4141372134"/>
                  </a:ext>
                </a:extLst>
              </a:tr>
              <a:tr h="184150">
                <a:tc>
                  <a:txBody>
                    <a:bodyPr/>
                    <a:lstStyle/>
                    <a:p>
                      <a:pPr algn="l" fontAlgn="ctr"/>
                      <a:r>
                        <a:rPr lang="en-CA" sz="1200" u="none" strike="noStrike">
                          <a:effectLst/>
                        </a:rPr>
                        <a:t>Tunisia</a:t>
                      </a:r>
                      <a:endParaRPr lang="en-CA" sz="1200" b="0" i="0" u="none" strike="noStrike">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11179949</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72.85</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273070435"/>
                  </a:ext>
                </a:extLst>
              </a:tr>
              <a:tr h="184150">
                <a:tc>
                  <a:txBody>
                    <a:bodyPr/>
                    <a:lstStyle/>
                    <a:p>
                      <a:pPr algn="l" fontAlgn="ctr"/>
                      <a:r>
                        <a:rPr lang="en-CA" sz="1200" u="none" strike="noStrike" dirty="0">
                          <a:effectLst/>
                        </a:rPr>
                        <a:t>Zimbabwe</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13814629</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71</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472470939"/>
                  </a:ext>
                </a:extLst>
              </a:tr>
              <a:tr h="184150">
                <a:tc>
                  <a:txBody>
                    <a:bodyPr/>
                    <a:lstStyle/>
                    <a:p>
                      <a:pPr algn="l" fontAlgn="ctr"/>
                      <a:r>
                        <a:rPr lang="en-CA" sz="1200" u="none" strike="noStrike" dirty="0">
                          <a:effectLst/>
                        </a:rPr>
                        <a:t>Zambia</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15879361</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68</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1316424262"/>
                  </a:ext>
                </a:extLst>
              </a:tr>
              <a:tr h="184150">
                <a:tc>
                  <a:txBody>
                    <a:bodyPr/>
                    <a:lstStyle/>
                    <a:p>
                      <a:pPr algn="l" fontAlgn="ctr"/>
                      <a:r>
                        <a:rPr lang="en-CA" sz="1200" u="none" strike="noStrike" dirty="0">
                          <a:effectLst/>
                        </a:rPr>
                        <a:t>Ivory Cost</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23226143</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77.18</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533474745"/>
                  </a:ext>
                </a:extLst>
              </a:tr>
              <a:tr h="184150">
                <a:tc>
                  <a:txBody>
                    <a:bodyPr/>
                    <a:lstStyle/>
                    <a:p>
                      <a:pPr algn="l" fontAlgn="ctr"/>
                      <a:r>
                        <a:rPr lang="en-CA" sz="1200" u="none" strike="noStrike">
                          <a:effectLst/>
                        </a:rPr>
                        <a:t>Angola</a:t>
                      </a:r>
                      <a:endParaRPr lang="en-CA" sz="1200" b="0" i="0" u="none" strike="noStrike">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27061724</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b="1" u="none" strike="noStrike" dirty="0">
                          <a:solidFill>
                            <a:srgbClr val="C00000"/>
                          </a:solidFill>
                          <a:effectLst/>
                        </a:rPr>
                        <a:t>66</a:t>
                      </a:r>
                      <a:endParaRPr lang="en-CA" sz="1200" b="1" i="0" u="none" strike="noStrike" dirty="0">
                        <a:solidFill>
                          <a:srgbClr val="C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1938572439"/>
                  </a:ext>
                </a:extLst>
              </a:tr>
              <a:tr h="184150">
                <a:tc>
                  <a:txBody>
                    <a:bodyPr/>
                    <a:lstStyle/>
                    <a:p>
                      <a:pPr algn="l" fontAlgn="ctr"/>
                      <a:r>
                        <a:rPr lang="en-CA" sz="1200" u="none" strike="noStrike">
                          <a:effectLst/>
                        </a:rPr>
                        <a:t>Morocco</a:t>
                      </a:r>
                      <a:endParaRPr lang="en-CA" sz="1200" b="0" i="0" u="none" strike="noStrike">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34663603</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b="1" u="none" strike="noStrike" dirty="0">
                          <a:solidFill>
                            <a:srgbClr val="C00000"/>
                          </a:solidFill>
                          <a:effectLst/>
                        </a:rPr>
                        <a:t>66</a:t>
                      </a:r>
                      <a:endParaRPr lang="en-CA" sz="1200" b="1" i="0" u="none" strike="noStrike" dirty="0">
                        <a:solidFill>
                          <a:srgbClr val="C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2694862342"/>
                  </a:ext>
                </a:extLst>
              </a:tr>
              <a:tr h="184150">
                <a:tc>
                  <a:txBody>
                    <a:bodyPr/>
                    <a:lstStyle/>
                    <a:p>
                      <a:pPr algn="l" fontAlgn="ctr"/>
                      <a:r>
                        <a:rPr lang="en-CA" sz="1200" u="none" strike="noStrike">
                          <a:effectLst/>
                        </a:rPr>
                        <a:t>Algeria</a:t>
                      </a:r>
                      <a:endParaRPr lang="en-CA" sz="1200" b="0" i="0" u="none" strike="noStrike">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39728025</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72.85</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4126109680"/>
                  </a:ext>
                </a:extLst>
              </a:tr>
              <a:tr h="184150">
                <a:tc>
                  <a:txBody>
                    <a:bodyPr/>
                    <a:lstStyle/>
                    <a:p>
                      <a:pPr algn="l" fontAlgn="ctr"/>
                      <a:r>
                        <a:rPr lang="en-CA" sz="1200" u="none" strike="noStrike">
                          <a:effectLst/>
                        </a:rPr>
                        <a:t>Kenya</a:t>
                      </a:r>
                      <a:endParaRPr lang="en-CA" sz="1200" b="0" i="0" u="none" strike="noStrike">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47878336</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76</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3566418396"/>
                  </a:ext>
                </a:extLst>
              </a:tr>
              <a:tr h="184150">
                <a:tc>
                  <a:txBody>
                    <a:bodyPr/>
                    <a:lstStyle/>
                    <a:p>
                      <a:pPr algn="l" fontAlgn="ctr"/>
                      <a:r>
                        <a:rPr lang="en-CA" sz="1200" u="none" strike="noStrike">
                          <a:effectLst/>
                        </a:rPr>
                        <a:t>South Africa</a:t>
                      </a:r>
                      <a:endParaRPr lang="en-CA" sz="1200" b="0" i="0" u="none" strike="noStrike">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55386367</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b="1" u="none" strike="noStrike" dirty="0">
                          <a:solidFill>
                            <a:srgbClr val="C00000"/>
                          </a:solidFill>
                          <a:effectLst/>
                        </a:rPr>
                        <a:t>66</a:t>
                      </a:r>
                      <a:endParaRPr lang="en-CA" sz="1200" b="1" i="0" u="none" strike="noStrike" dirty="0">
                        <a:solidFill>
                          <a:srgbClr val="C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1853727463"/>
                  </a:ext>
                </a:extLst>
              </a:tr>
              <a:tr h="184150">
                <a:tc>
                  <a:txBody>
                    <a:bodyPr/>
                    <a:lstStyle/>
                    <a:p>
                      <a:pPr algn="l" fontAlgn="ctr"/>
                      <a:r>
                        <a:rPr lang="en-CA" sz="1200" u="none" strike="noStrike">
                          <a:effectLst/>
                        </a:rPr>
                        <a:t>Egypt</a:t>
                      </a:r>
                      <a:endParaRPr lang="en-CA" sz="1200" b="0" i="0" u="none" strike="noStrike">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101007882</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b="1" u="none" strike="noStrike" dirty="0">
                          <a:solidFill>
                            <a:srgbClr val="C00000"/>
                          </a:solidFill>
                          <a:effectLst/>
                        </a:rPr>
                        <a:t>80</a:t>
                      </a:r>
                      <a:endParaRPr lang="en-CA" sz="1200" b="1" i="0" u="none" strike="noStrike" dirty="0">
                        <a:solidFill>
                          <a:srgbClr val="C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1049502471"/>
                  </a:ext>
                </a:extLst>
              </a:tr>
              <a:tr h="184150">
                <a:tc>
                  <a:txBody>
                    <a:bodyPr/>
                    <a:lstStyle/>
                    <a:p>
                      <a:pPr algn="l" fontAlgn="ctr"/>
                      <a:r>
                        <a:rPr lang="en-CA" sz="1200" u="none" strike="noStrike">
                          <a:effectLst/>
                        </a:rPr>
                        <a:t>Central Afcrican Republic</a:t>
                      </a:r>
                      <a:endParaRPr lang="en-CA" sz="1200" b="0" i="0" u="none" strike="noStrike">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154203219</a:t>
                      </a:r>
                      <a:endParaRPr lang="en-CA" sz="1200" b="0" i="0" u="none" strike="noStrike" dirty="0">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75.38</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416506015"/>
                  </a:ext>
                </a:extLst>
              </a:tr>
              <a:tr h="184150">
                <a:tc>
                  <a:txBody>
                    <a:bodyPr/>
                    <a:lstStyle/>
                    <a:p>
                      <a:pPr algn="l" fontAlgn="ctr"/>
                      <a:r>
                        <a:rPr lang="en-CA" sz="1200" u="none" strike="noStrike">
                          <a:effectLst/>
                        </a:rPr>
                        <a:t>Nigeria</a:t>
                      </a:r>
                      <a:endParaRPr lang="en-CA" sz="1200" b="0" i="0" u="none" strike="noStrike">
                        <a:solidFill>
                          <a:srgbClr val="000000"/>
                        </a:solidFill>
                        <a:effectLst/>
                        <a:latin typeface="Lucida Console" panose="020B0609040504020204" pitchFamily="49" charset="0"/>
                      </a:endParaRPr>
                    </a:p>
                  </a:txBody>
                  <a:tcPr marL="6350" marR="6350" marT="6350" marB="0" anchor="ctr"/>
                </a:tc>
                <a:tc>
                  <a:txBody>
                    <a:bodyPr/>
                    <a:lstStyle/>
                    <a:p>
                      <a:pPr algn="r" fontAlgn="ctr"/>
                      <a:r>
                        <a:rPr lang="en-CA" sz="1200" b="1" u="none" strike="noStrike" dirty="0">
                          <a:solidFill>
                            <a:srgbClr val="C00000"/>
                          </a:solidFill>
                          <a:effectLst/>
                        </a:rPr>
                        <a:t>181137448</a:t>
                      </a:r>
                      <a:endParaRPr lang="en-CA" sz="1200" b="1" i="0" u="none" strike="noStrike" dirty="0">
                        <a:solidFill>
                          <a:srgbClr val="C00000"/>
                        </a:solidFill>
                        <a:effectLst/>
                        <a:latin typeface="Lucida Console" panose="020B0609040504020204" pitchFamily="49" charset="0"/>
                      </a:endParaRPr>
                    </a:p>
                  </a:txBody>
                  <a:tcPr marL="6350" marR="6350" marT="6350" marB="0" anchor="ctr"/>
                </a:tc>
                <a:tc>
                  <a:txBody>
                    <a:bodyPr/>
                    <a:lstStyle/>
                    <a:p>
                      <a:pPr algn="r" fontAlgn="ctr"/>
                      <a:r>
                        <a:rPr lang="en-CA" sz="1200" u="none" strike="noStrike" dirty="0">
                          <a:effectLst/>
                        </a:rPr>
                        <a:t>72.85</a:t>
                      </a:r>
                      <a:endParaRPr lang="en-CA" sz="1200" b="0" i="0" u="none" strike="noStrike" dirty="0">
                        <a:solidFill>
                          <a:srgbClr val="000000"/>
                        </a:solidFill>
                        <a:effectLst/>
                        <a:latin typeface="Lucida Console" panose="020B0609040504020204" pitchFamily="49" charset="0"/>
                      </a:endParaRPr>
                    </a:p>
                  </a:txBody>
                  <a:tcPr marL="6350" marR="6350" marT="6350" marB="0" anchor="ctr"/>
                </a:tc>
                <a:extLst>
                  <a:ext uri="{0D108BD9-81ED-4DB2-BD59-A6C34878D82A}">
                    <a16:rowId xmlns:a16="http://schemas.microsoft.com/office/drawing/2014/main" val="922145539"/>
                  </a:ext>
                </a:extLst>
              </a:tr>
            </a:tbl>
          </a:graphicData>
        </a:graphic>
      </p:graphicFrame>
      <p:sp>
        <p:nvSpPr>
          <p:cNvPr id="6" name="Callout: Line 5">
            <a:extLst>
              <a:ext uri="{FF2B5EF4-FFF2-40B4-BE49-F238E27FC236}">
                <a16:creationId xmlns:a16="http://schemas.microsoft.com/office/drawing/2014/main" id="{0FDB5B1F-2C39-4CD2-8FF5-0CBFEC04C15F}"/>
              </a:ext>
            </a:extLst>
          </p:cNvPr>
          <p:cNvSpPr/>
          <p:nvPr/>
        </p:nvSpPr>
        <p:spPr>
          <a:xfrm>
            <a:off x="5304498" y="4390298"/>
            <a:ext cx="3352800" cy="1805781"/>
          </a:xfrm>
          <a:prstGeom prst="borderCallout1">
            <a:avLst>
              <a:gd name="adj1" fmla="val 1221"/>
              <a:gd name="adj2" fmla="val 1306"/>
              <a:gd name="adj3" fmla="val -14522"/>
              <a:gd name="adj4" fmla="val -2358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CA" dirty="0"/>
              <a:t>Mauritius with lowest population and Nigeria with highest population have the same education (</a:t>
            </a:r>
            <a:r>
              <a:rPr lang="en-CA" dirty="0" err="1"/>
              <a:t>litracy</a:t>
            </a:r>
            <a:r>
              <a:rPr lang="en-CA" dirty="0"/>
              <a:t>) rate.</a:t>
            </a:r>
          </a:p>
        </p:txBody>
      </p:sp>
      <p:cxnSp>
        <p:nvCxnSpPr>
          <p:cNvPr id="5" name="Straight Connector 4">
            <a:extLst>
              <a:ext uri="{FF2B5EF4-FFF2-40B4-BE49-F238E27FC236}">
                <a16:creationId xmlns:a16="http://schemas.microsoft.com/office/drawing/2014/main" id="{BAC50935-9A6B-4963-9BB6-758E7DFD69FB}"/>
              </a:ext>
            </a:extLst>
          </p:cNvPr>
          <p:cNvCxnSpPr/>
          <p:nvPr/>
        </p:nvCxnSpPr>
        <p:spPr>
          <a:xfrm flipH="1">
            <a:off x="4492714" y="6162675"/>
            <a:ext cx="793661" cy="219075"/>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5166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arn(inVertic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arn(inVertic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DFA7DDE-E684-4DF3-B016-20544409736D}"/>
              </a:ext>
            </a:extLst>
          </p:cNvPr>
          <p:cNvGrpSpPr/>
          <p:nvPr/>
        </p:nvGrpSpPr>
        <p:grpSpPr>
          <a:xfrm>
            <a:off x="641854" y="941671"/>
            <a:ext cx="11325280" cy="6089618"/>
            <a:chOff x="641854" y="803442"/>
            <a:chExt cx="11325280" cy="6089618"/>
          </a:xfrm>
        </p:grpSpPr>
        <p:pic>
          <p:nvPicPr>
            <p:cNvPr id="18" name="Picture 17">
              <a:extLst>
                <a:ext uri="{FF2B5EF4-FFF2-40B4-BE49-F238E27FC236}">
                  <a16:creationId xmlns:a16="http://schemas.microsoft.com/office/drawing/2014/main" id="{595F2211-7B59-4A02-9CFB-70A6163F2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54" y="803443"/>
              <a:ext cx="5865271" cy="3402365"/>
            </a:xfrm>
            <a:prstGeom prst="rect">
              <a:avLst/>
            </a:prstGeom>
          </p:spPr>
        </p:pic>
        <p:pic>
          <p:nvPicPr>
            <p:cNvPr id="19" name="Picture 18">
              <a:extLst>
                <a:ext uri="{FF2B5EF4-FFF2-40B4-BE49-F238E27FC236}">
                  <a16:creationId xmlns:a16="http://schemas.microsoft.com/office/drawing/2014/main" id="{ED508E19-9B56-46CB-8F89-8028E86B1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4543" y="803442"/>
              <a:ext cx="5865271" cy="3402365"/>
            </a:xfrm>
            <a:prstGeom prst="rect">
              <a:avLst/>
            </a:prstGeom>
          </p:spPr>
        </p:pic>
        <p:pic>
          <p:nvPicPr>
            <p:cNvPr id="20" name="Picture 19">
              <a:extLst>
                <a:ext uri="{FF2B5EF4-FFF2-40B4-BE49-F238E27FC236}">
                  <a16:creationId xmlns:a16="http://schemas.microsoft.com/office/drawing/2014/main" id="{39B525CF-593D-42C8-8124-6D4056AD1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854" y="3441105"/>
              <a:ext cx="5912594" cy="3429816"/>
            </a:xfrm>
            <a:prstGeom prst="rect">
              <a:avLst/>
            </a:prstGeom>
          </p:spPr>
        </p:pic>
        <p:pic>
          <p:nvPicPr>
            <p:cNvPr id="21" name="Picture 20">
              <a:extLst>
                <a:ext uri="{FF2B5EF4-FFF2-40B4-BE49-F238E27FC236}">
                  <a16:creationId xmlns:a16="http://schemas.microsoft.com/office/drawing/2014/main" id="{FCF73E85-7DDE-4BB4-B7CE-C724FFE32E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4542" y="3463245"/>
              <a:ext cx="5912592" cy="3429815"/>
            </a:xfrm>
            <a:prstGeom prst="rect">
              <a:avLst/>
            </a:prstGeom>
          </p:spPr>
        </p:pic>
      </p:grpSp>
      <p:sp>
        <p:nvSpPr>
          <p:cNvPr id="3" name="Content Placeholder 2">
            <a:extLst>
              <a:ext uri="{FF2B5EF4-FFF2-40B4-BE49-F238E27FC236}">
                <a16:creationId xmlns:a16="http://schemas.microsoft.com/office/drawing/2014/main" id="{AFE16714-D7C0-4026-AA6B-53D3372117FD}"/>
              </a:ext>
            </a:extLst>
          </p:cNvPr>
          <p:cNvSpPr>
            <a:spLocks noGrp="1"/>
          </p:cNvSpPr>
          <p:nvPr>
            <p:ph idx="1"/>
          </p:nvPr>
        </p:nvSpPr>
        <p:spPr>
          <a:xfrm>
            <a:off x="744093" y="392049"/>
            <a:ext cx="10962354" cy="1213467"/>
          </a:xfrm>
        </p:spPr>
        <p:txBody>
          <a:bodyPr>
            <a:noAutofit/>
          </a:bodyPr>
          <a:lstStyle/>
          <a:p>
            <a:pPr marL="0" indent="0">
              <a:buNone/>
            </a:pPr>
            <a:r>
              <a:rPr lang="en-CA" sz="1600" b="1" dirty="0">
                <a:solidFill>
                  <a:srgbClr val="C00000"/>
                </a:solidFill>
                <a:cs typeface="Arial" panose="020B0604020202020204" pitchFamily="34" charset="0"/>
              </a:rPr>
              <a:t>Q4) How is the trend of population growth over years? </a:t>
            </a:r>
          </a:p>
          <a:p>
            <a:pPr marL="0" indent="0">
              <a:buNone/>
            </a:pPr>
            <a:r>
              <a:rPr lang="en-CA" sz="1600" dirty="0">
                <a:solidFill>
                  <a:srgbClr val="0070C0"/>
                </a:solidFill>
              </a:rPr>
              <a:t>data$pop_m=round(population/1000000,2)</a:t>
            </a:r>
            <a:endParaRPr lang="en-CA" sz="1600" b="1" dirty="0">
              <a:solidFill>
                <a:srgbClr val="C00000"/>
              </a:solidFill>
              <a:cs typeface="Arial" panose="020B0604020202020204" pitchFamily="34" charset="0"/>
            </a:endParaRPr>
          </a:p>
          <a:p>
            <a:pPr marL="0" indent="0">
              <a:buNone/>
            </a:pPr>
            <a:r>
              <a:rPr lang="en-CA" sz="1600" dirty="0">
                <a:solidFill>
                  <a:srgbClr val="0070C0"/>
                </a:solidFill>
              </a:rPr>
              <a:t>subset1=subset(data, subset= year==1975 | year==1980 | year==1985 |  year==1990 | year==1995 | year==2000 |			  year==2005 | year==2010 | year==2014, select=c("country", "year", "</a:t>
            </a:r>
            <a:r>
              <a:rPr lang="en-CA" sz="1600" dirty="0" err="1">
                <a:solidFill>
                  <a:srgbClr val="0070C0"/>
                </a:solidFill>
              </a:rPr>
              <a:t>pop_m</a:t>
            </a:r>
            <a:r>
              <a:rPr lang="en-CA" sz="1600" dirty="0">
                <a:solidFill>
                  <a:srgbClr val="0070C0"/>
                </a:solidFill>
              </a:rPr>
              <a:t>", "</a:t>
            </a:r>
            <a:r>
              <a:rPr lang="en-CA" sz="1600" dirty="0" err="1">
                <a:solidFill>
                  <a:srgbClr val="0070C0"/>
                </a:solidFill>
              </a:rPr>
              <a:t>edu</a:t>
            </a:r>
            <a:r>
              <a:rPr lang="en-CA" sz="1600" dirty="0">
                <a:solidFill>
                  <a:srgbClr val="0070C0"/>
                </a:solidFill>
              </a:rPr>
              <a:t>"))</a:t>
            </a:r>
          </a:p>
          <a:p>
            <a:pPr marL="0" indent="0">
              <a:buNone/>
            </a:pPr>
            <a:endParaRPr lang="en-CA" sz="1600" dirty="0"/>
          </a:p>
          <a:p>
            <a:pPr marL="0" indent="0">
              <a:buNone/>
            </a:pPr>
            <a:endParaRPr lang="en-CA" sz="1600" dirty="0"/>
          </a:p>
          <a:p>
            <a:pPr marL="0" indent="0">
              <a:buNone/>
            </a:pPr>
            <a:endParaRPr lang="en-CA" sz="1600" dirty="0"/>
          </a:p>
          <a:p>
            <a:pPr marL="0" indent="0">
              <a:buNone/>
            </a:pPr>
            <a:r>
              <a:rPr lang="en-CA" sz="1600" dirty="0">
                <a:solidFill>
                  <a:schemeClr val="accent6">
                    <a:lumMod val="75000"/>
                  </a:schemeClr>
                </a:solidFill>
              </a:rPr>
              <a:t> </a:t>
            </a:r>
          </a:p>
          <a:p>
            <a:pPr marL="0" indent="0">
              <a:buNone/>
            </a:pPr>
            <a:endParaRPr lang="en-CA" sz="1600" dirty="0"/>
          </a:p>
        </p:txBody>
      </p:sp>
    </p:spTree>
    <p:extLst>
      <p:ext uri="{BB962C8B-B14F-4D97-AF65-F5344CB8AC3E}">
        <p14:creationId xmlns:p14="http://schemas.microsoft.com/office/powerpoint/2010/main" val="19224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DDA824-8B17-4AB8-A608-285410492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796" y="276447"/>
            <a:ext cx="7361339" cy="4270214"/>
          </a:xfrm>
          <a:prstGeom prst="rect">
            <a:avLst/>
          </a:prstGeom>
        </p:spPr>
      </p:pic>
      <p:sp>
        <p:nvSpPr>
          <p:cNvPr id="3" name="Content Placeholder 2">
            <a:extLst>
              <a:ext uri="{FF2B5EF4-FFF2-40B4-BE49-F238E27FC236}">
                <a16:creationId xmlns:a16="http://schemas.microsoft.com/office/drawing/2014/main" id="{AFE16714-D7C0-4026-AA6B-53D3372117FD}"/>
              </a:ext>
            </a:extLst>
          </p:cNvPr>
          <p:cNvSpPr>
            <a:spLocks noGrp="1"/>
          </p:cNvSpPr>
          <p:nvPr>
            <p:ph idx="1"/>
          </p:nvPr>
        </p:nvSpPr>
        <p:spPr>
          <a:xfrm>
            <a:off x="744093" y="392049"/>
            <a:ext cx="10962354" cy="1213467"/>
          </a:xfrm>
        </p:spPr>
        <p:txBody>
          <a:bodyPr>
            <a:noAutofit/>
          </a:bodyPr>
          <a:lstStyle/>
          <a:p>
            <a:pPr marL="0" indent="0">
              <a:buNone/>
            </a:pPr>
            <a:r>
              <a:rPr lang="en-CA" sz="1600" b="1" dirty="0">
                <a:solidFill>
                  <a:srgbClr val="C00000"/>
                </a:solidFill>
                <a:cs typeface="Arial" panose="020B0604020202020204" pitchFamily="34" charset="0"/>
              </a:rPr>
              <a:t>Q5) How is the trend of education for those countries with the highest population growth? </a:t>
            </a:r>
          </a:p>
          <a:p>
            <a:pPr marL="0" indent="0">
              <a:buNone/>
            </a:pPr>
            <a:r>
              <a:rPr lang="en-CA" sz="1600" dirty="0">
                <a:solidFill>
                  <a:srgbClr val="0070C0"/>
                </a:solidFill>
              </a:rPr>
              <a:t>The countries are Nigeria, Central African Republic and Egypt</a:t>
            </a:r>
          </a:p>
          <a:p>
            <a:pPr marL="0" indent="0">
              <a:buNone/>
            </a:pPr>
            <a:endParaRPr lang="en-CA" sz="1600" dirty="0">
              <a:solidFill>
                <a:srgbClr val="0070C0"/>
              </a:solidFill>
            </a:endParaRPr>
          </a:p>
          <a:p>
            <a:pPr marL="0" indent="0">
              <a:buNone/>
            </a:pPr>
            <a:endParaRPr lang="en-CA" sz="1600" dirty="0"/>
          </a:p>
          <a:p>
            <a:pPr marL="0" indent="0">
              <a:buNone/>
            </a:pPr>
            <a:endParaRPr lang="en-CA" sz="1600" dirty="0"/>
          </a:p>
          <a:p>
            <a:pPr marL="0" indent="0">
              <a:buNone/>
            </a:pPr>
            <a:endParaRPr lang="en-CA" sz="1600" dirty="0"/>
          </a:p>
          <a:p>
            <a:pPr marL="0" indent="0">
              <a:buNone/>
            </a:pPr>
            <a:r>
              <a:rPr lang="en-CA" sz="1600" dirty="0">
                <a:solidFill>
                  <a:schemeClr val="accent6">
                    <a:lumMod val="75000"/>
                  </a:schemeClr>
                </a:solidFill>
              </a:rPr>
              <a:t> </a:t>
            </a:r>
          </a:p>
          <a:p>
            <a:pPr marL="0" indent="0">
              <a:buNone/>
            </a:pPr>
            <a:endParaRPr lang="en-CA" sz="1600" dirty="0"/>
          </a:p>
        </p:txBody>
      </p:sp>
      <p:graphicFrame>
        <p:nvGraphicFramePr>
          <p:cNvPr id="7" name="Table 6">
            <a:extLst>
              <a:ext uri="{FF2B5EF4-FFF2-40B4-BE49-F238E27FC236}">
                <a16:creationId xmlns:a16="http://schemas.microsoft.com/office/drawing/2014/main" id="{B59351AA-19FF-40FB-A8D3-E1692B4AF9EA}"/>
              </a:ext>
            </a:extLst>
          </p:cNvPr>
          <p:cNvGraphicFramePr>
            <a:graphicFrameLocks noGrp="1"/>
          </p:cNvGraphicFramePr>
          <p:nvPr>
            <p:extLst>
              <p:ext uri="{D42A27DB-BD31-4B8C-83A1-F6EECF244321}">
                <p14:modId xmlns:p14="http://schemas.microsoft.com/office/powerpoint/2010/main" val="2672424103"/>
              </p:ext>
            </p:extLst>
          </p:nvPr>
        </p:nvGraphicFramePr>
        <p:xfrm>
          <a:off x="3217530" y="4307542"/>
          <a:ext cx="5479902" cy="2158409"/>
        </p:xfrm>
        <a:graphic>
          <a:graphicData uri="http://schemas.openxmlformats.org/drawingml/2006/table">
            <a:tbl>
              <a:tblPr>
                <a:tableStyleId>{5C22544A-7EE6-4342-B048-85BDC9FD1C3A}</a:tableStyleId>
              </a:tblPr>
              <a:tblGrid>
                <a:gridCol w="2118519">
                  <a:extLst>
                    <a:ext uri="{9D8B030D-6E8A-4147-A177-3AD203B41FA5}">
                      <a16:colId xmlns:a16="http://schemas.microsoft.com/office/drawing/2014/main" val="1592540568"/>
                    </a:ext>
                  </a:extLst>
                </a:gridCol>
                <a:gridCol w="677926">
                  <a:extLst>
                    <a:ext uri="{9D8B030D-6E8A-4147-A177-3AD203B41FA5}">
                      <a16:colId xmlns:a16="http://schemas.microsoft.com/office/drawing/2014/main" val="3899610688"/>
                    </a:ext>
                  </a:extLst>
                </a:gridCol>
                <a:gridCol w="677926">
                  <a:extLst>
                    <a:ext uri="{9D8B030D-6E8A-4147-A177-3AD203B41FA5}">
                      <a16:colId xmlns:a16="http://schemas.microsoft.com/office/drawing/2014/main" val="423266325"/>
                    </a:ext>
                  </a:extLst>
                </a:gridCol>
                <a:gridCol w="649679">
                  <a:extLst>
                    <a:ext uri="{9D8B030D-6E8A-4147-A177-3AD203B41FA5}">
                      <a16:colId xmlns:a16="http://schemas.microsoft.com/office/drawing/2014/main" val="4087821332"/>
                    </a:ext>
                  </a:extLst>
                </a:gridCol>
                <a:gridCol w="677926">
                  <a:extLst>
                    <a:ext uri="{9D8B030D-6E8A-4147-A177-3AD203B41FA5}">
                      <a16:colId xmlns:a16="http://schemas.microsoft.com/office/drawing/2014/main" val="3775079727"/>
                    </a:ext>
                  </a:extLst>
                </a:gridCol>
                <a:gridCol w="677926">
                  <a:extLst>
                    <a:ext uri="{9D8B030D-6E8A-4147-A177-3AD203B41FA5}">
                      <a16:colId xmlns:a16="http://schemas.microsoft.com/office/drawing/2014/main" val="57793504"/>
                    </a:ext>
                  </a:extLst>
                </a:gridCol>
              </a:tblGrid>
              <a:tr h="536761">
                <a:tc>
                  <a:txBody>
                    <a:bodyPr/>
                    <a:lstStyle/>
                    <a:p>
                      <a:pPr algn="l" rtl="0" fontAlgn="ctr"/>
                      <a:r>
                        <a:rPr lang="en-CA" sz="1400" u="none" strike="noStrike" dirty="0">
                          <a:effectLst/>
                        </a:rPr>
                        <a:t>country</a:t>
                      </a:r>
                      <a:endParaRPr lang="en-CA" sz="1400" b="0" i="0" u="none" strike="noStrike" dirty="0">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year</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pop_m</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dirty="0" err="1">
                          <a:effectLst/>
                        </a:rPr>
                        <a:t>pop_gr_rate</a:t>
                      </a:r>
                      <a:endParaRPr lang="en-CA" sz="1400" b="0" i="0" u="none" strike="noStrike" dirty="0">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dirty="0" err="1">
                          <a:effectLst/>
                        </a:rPr>
                        <a:t>edu</a:t>
                      </a:r>
                      <a:r>
                        <a:rPr lang="en-CA" sz="1400" u="none" strike="noStrike" dirty="0">
                          <a:effectLst/>
                        </a:rPr>
                        <a:t> </a:t>
                      </a:r>
                      <a:endParaRPr lang="en-CA" sz="1400" b="0" i="0" u="none" strike="noStrike" dirty="0">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edu_gr_rate</a:t>
                      </a:r>
                      <a:endParaRPr lang="en-CA" sz="1400" b="0" i="0" u="none" strike="noStrike">
                        <a:solidFill>
                          <a:srgbClr val="000000"/>
                        </a:solidFill>
                        <a:effectLst/>
                        <a:latin typeface="Avenir Next LT Pro" panose="020B0504020202020204" pitchFamily="34" charset="0"/>
                      </a:endParaRPr>
                    </a:p>
                  </a:txBody>
                  <a:tcPr marL="6350" marR="6350" marT="6350" marB="0" anchor="ctr"/>
                </a:tc>
                <a:extLst>
                  <a:ext uri="{0D108BD9-81ED-4DB2-BD59-A6C34878D82A}">
                    <a16:rowId xmlns:a16="http://schemas.microsoft.com/office/drawing/2014/main" val="1743181612"/>
                  </a:ext>
                </a:extLst>
              </a:tr>
              <a:tr h="258774">
                <a:tc>
                  <a:txBody>
                    <a:bodyPr/>
                    <a:lstStyle/>
                    <a:p>
                      <a:pPr algn="l" rtl="0" fontAlgn="ctr"/>
                      <a:r>
                        <a:rPr lang="en-CA" sz="1400" u="none" strike="noStrike">
                          <a:effectLst/>
                        </a:rPr>
                        <a:t>Central African Republic</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dirty="0">
                          <a:effectLst/>
                        </a:rPr>
                        <a:t>1975</a:t>
                      </a:r>
                      <a:endParaRPr lang="en-CA" sz="1400" b="0" i="0" u="none" strike="noStrike" dirty="0">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45.95</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 </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40.1</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 </a:t>
                      </a:r>
                      <a:endParaRPr lang="en-CA" sz="1400" b="0" i="0" u="none" strike="noStrike">
                        <a:solidFill>
                          <a:srgbClr val="000000"/>
                        </a:solidFill>
                        <a:effectLst/>
                        <a:latin typeface="Avenir Next LT Pro" panose="020B0504020202020204" pitchFamily="34" charset="0"/>
                      </a:endParaRPr>
                    </a:p>
                  </a:txBody>
                  <a:tcPr marL="6350" marR="6350" marT="6350" marB="0" anchor="ctr"/>
                </a:tc>
                <a:extLst>
                  <a:ext uri="{0D108BD9-81ED-4DB2-BD59-A6C34878D82A}">
                    <a16:rowId xmlns:a16="http://schemas.microsoft.com/office/drawing/2014/main" val="3860497042"/>
                  </a:ext>
                </a:extLst>
              </a:tr>
              <a:tr h="258774">
                <a:tc>
                  <a:txBody>
                    <a:bodyPr/>
                    <a:lstStyle/>
                    <a:p>
                      <a:pPr algn="l" rtl="0" fontAlgn="ctr"/>
                      <a:r>
                        <a:rPr lang="en-CA" sz="1400" u="none" strike="noStrike" dirty="0">
                          <a:effectLst/>
                        </a:rPr>
                        <a:t>Central African Republic</a:t>
                      </a:r>
                      <a:endParaRPr lang="en-CA" sz="1400" b="0" i="0" u="none" strike="noStrike" dirty="0">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2014</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dirty="0">
                          <a:effectLst/>
                        </a:rPr>
                        <a:t>154.2</a:t>
                      </a:r>
                      <a:endParaRPr lang="en-CA" sz="1400" b="0" i="0" u="none" strike="noStrike" dirty="0">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b="1" u="none" strike="noStrike" dirty="0">
                          <a:solidFill>
                            <a:srgbClr val="C00000"/>
                          </a:solidFill>
                          <a:effectLst/>
                        </a:rPr>
                        <a:t>335.6</a:t>
                      </a:r>
                      <a:endParaRPr lang="en-CA" sz="1400" b="1" i="0" u="none" strike="noStrike" dirty="0">
                        <a:solidFill>
                          <a:srgbClr val="C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75.38</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b="1" u="none" strike="noStrike" dirty="0">
                          <a:solidFill>
                            <a:srgbClr val="C00000"/>
                          </a:solidFill>
                          <a:effectLst/>
                        </a:rPr>
                        <a:t>187.98</a:t>
                      </a:r>
                      <a:endParaRPr lang="en-CA" sz="1400" b="1" i="0" u="none" strike="noStrike" dirty="0">
                        <a:solidFill>
                          <a:srgbClr val="C00000"/>
                        </a:solidFill>
                        <a:effectLst/>
                        <a:latin typeface="Avenir Next LT Pro" panose="020B0504020202020204" pitchFamily="34" charset="0"/>
                      </a:endParaRPr>
                    </a:p>
                  </a:txBody>
                  <a:tcPr marL="6350" marR="6350" marT="6350" marB="0" anchor="ctr"/>
                </a:tc>
                <a:extLst>
                  <a:ext uri="{0D108BD9-81ED-4DB2-BD59-A6C34878D82A}">
                    <a16:rowId xmlns:a16="http://schemas.microsoft.com/office/drawing/2014/main" val="1251709203"/>
                  </a:ext>
                </a:extLst>
              </a:tr>
              <a:tr h="276025">
                <a:tc>
                  <a:txBody>
                    <a:bodyPr/>
                    <a:lstStyle/>
                    <a:p>
                      <a:pPr algn="l" rtl="0" fontAlgn="ctr"/>
                      <a:r>
                        <a:rPr lang="en-CA" sz="1400" u="none" strike="noStrike">
                          <a:effectLst/>
                        </a:rPr>
                        <a:t>Egypt</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dirty="0">
                          <a:effectLst/>
                        </a:rPr>
                        <a:t>1975</a:t>
                      </a:r>
                      <a:endParaRPr lang="en-CA" sz="1400" b="0" i="0" u="none" strike="noStrike" dirty="0">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dirty="0">
                          <a:effectLst/>
                        </a:rPr>
                        <a:t>38.55</a:t>
                      </a:r>
                      <a:endParaRPr lang="en-CA" sz="1400" b="0" i="0" u="none" strike="noStrike" dirty="0">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b="1" u="none" strike="noStrike" dirty="0">
                          <a:solidFill>
                            <a:srgbClr val="C00000"/>
                          </a:solidFill>
                          <a:effectLst/>
                        </a:rPr>
                        <a:t> </a:t>
                      </a:r>
                      <a:endParaRPr lang="en-CA" sz="1400" b="1" i="0" u="none" strike="noStrike" dirty="0">
                        <a:solidFill>
                          <a:srgbClr val="C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41.1</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b="1" u="none" strike="noStrike" dirty="0">
                          <a:solidFill>
                            <a:srgbClr val="C00000"/>
                          </a:solidFill>
                          <a:effectLst/>
                        </a:rPr>
                        <a:t> </a:t>
                      </a:r>
                      <a:endParaRPr lang="en-CA" sz="1400" b="1" i="0" u="none" strike="noStrike" dirty="0">
                        <a:solidFill>
                          <a:srgbClr val="C00000"/>
                        </a:solidFill>
                        <a:effectLst/>
                        <a:latin typeface="Avenir Next LT Pro" panose="020B0504020202020204" pitchFamily="34" charset="0"/>
                      </a:endParaRPr>
                    </a:p>
                  </a:txBody>
                  <a:tcPr marL="6350" marR="6350" marT="6350" marB="0" anchor="ctr"/>
                </a:tc>
                <a:extLst>
                  <a:ext uri="{0D108BD9-81ED-4DB2-BD59-A6C34878D82A}">
                    <a16:rowId xmlns:a16="http://schemas.microsoft.com/office/drawing/2014/main" val="1339225746"/>
                  </a:ext>
                </a:extLst>
              </a:tr>
              <a:tr h="276025">
                <a:tc>
                  <a:txBody>
                    <a:bodyPr/>
                    <a:lstStyle/>
                    <a:p>
                      <a:pPr algn="l" rtl="0" fontAlgn="ctr"/>
                      <a:r>
                        <a:rPr lang="en-CA" sz="1400" u="none" strike="noStrike" dirty="0">
                          <a:effectLst/>
                        </a:rPr>
                        <a:t>Egypt</a:t>
                      </a:r>
                      <a:endParaRPr lang="en-CA" sz="1400" b="0" i="0" u="none" strike="noStrike" dirty="0">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2014</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101.01</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b="1" u="none" strike="noStrike" dirty="0">
                          <a:solidFill>
                            <a:srgbClr val="C00000"/>
                          </a:solidFill>
                          <a:effectLst/>
                        </a:rPr>
                        <a:t>262</a:t>
                      </a:r>
                      <a:endParaRPr lang="en-CA" sz="1400" b="1" i="0" u="none" strike="noStrike" dirty="0">
                        <a:solidFill>
                          <a:srgbClr val="C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dirty="0">
                          <a:effectLst/>
                        </a:rPr>
                        <a:t>80</a:t>
                      </a:r>
                      <a:endParaRPr lang="en-CA" sz="1400" b="0" i="0" u="none" strike="noStrike" dirty="0">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b="1" u="none" strike="noStrike" dirty="0">
                          <a:solidFill>
                            <a:srgbClr val="C00000"/>
                          </a:solidFill>
                          <a:effectLst/>
                        </a:rPr>
                        <a:t>194.65</a:t>
                      </a:r>
                      <a:endParaRPr lang="en-CA" sz="1400" b="1" i="0" u="none" strike="noStrike" dirty="0">
                        <a:solidFill>
                          <a:srgbClr val="C00000"/>
                        </a:solidFill>
                        <a:effectLst/>
                        <a:latin typeface="Avenir Next LT Pro" panose="020B0504020202020204" pitchFamily="34" charset="0"/>
                      </a:endParaRPr>
                    </a:p>
                  </a:txBody>
                  <a:tcPr marL="6350" marR="6350" marT="6350" marB="0" anchor="ctr"/>
                </a:tc>
                <a:extLst>
                  <a:ext uri="{0D108BD9-81ED-4DB2-BD59-A6C34878D82A}">
                    <a16:rowId xmlns:a16="http://schemas.microsoft.com/office/drawing/2014/main" val="265008193"/>
                  </a:ext>
                </a:extLst>
              </a:tr>
              <a:tr h="276025">
                <a:tc>
                  <a:txBody>
                    <a:bodyPr/>
                    <a:lstStyle/>
                    <a:p>
                      <a:pPr algn="l" rtl="0" fontAlgn="ctr"/>
                      <a:r>
                        <a:rPr lang="en-CA" sz="1400" u="none" strike="noStrike">
                          <a:effectLst/>
                        </a:rPr>
                        <a:t>Nigeria</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1975</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63.37</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b="1" u="none" strike="noStrike">
                          <a:solidFill>
                            <a:srgbClr val="C00000"/>
                          </a:solidFill>
                          <a:effectLst/>
                        </a:rPr>
                        <a:t> </a:t>
                      </a:r>
                      <a:endParaRPr lang="en-CA" sz="1400" b="1" i="0" u="none" strike="noStrike">
                        <a:solidFill>
                          <a:srgbClr val="C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dirty="0">
                          <a:effectLst/>
                        </a:rPr>
                        <a:t>39.1</a:t>
                      </a:r>
                      <a:endParaRPr lang="en-CA" sz="1400" b="0" i="0" u="none" strike="noStrike" dirty="0">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b="1" u="none" strike="noStrike" dirty="0">
                          <a:solidFill>
                            <a:srgbClr val="C00000"/>
                          </a:solidFill>
                          <a:effectLst/>
                        </a:rPr>
                        <a:t> </a:t>
                      </a:r>
                      <a:endParaRPr lang="en-CA" sz="1400" b="1" i="0" u="none" strike="noStrike" dirty="0">
                        <a:solidFill>
                          <a:srgbClr val="C00000"/>
                        </a:solidFill>
                        <a:effectLst/>
                        <a:latin typeface="Avenir Next LT Pro" panose="020B0504020202020204" pitchFamily="34" charset="0"/>
                      </a:endParaRPr>
                    </a:p>
                  </a:txBody>
                  <a:tcPr marL="6350" marR="6350" marT="6350" marB="0" anchor="ctr"/>
                </a:tc>
                <a:extLst>
                  <a:ext uri="{0D108BD9-81ED-4DB2-BD59-A6C34878D82A}">
                    <a16:rowId xmlns:a16="http://schemas.microsoft.com/office/drawing/2014/main" val="2666842911"/>
                  </a:ext>
                </a:extLst>
              </a:tr>
              <a:tr h="276025">
                <a:tc>
                  <a:txBody>
                    <a:bodyPr/>
                    <a:lstStyle/>
                    <a:p>
                      <a:pPr algn="l" rtl="0" fontAlgn="ctr"/>
                      <a:r>
                        <a:rPr lang="en-CA" sz="1400" u="none" strike="noStrike">
                          <a:effectLst/>
                        </a:rPr>
                        <a:t>Nigeria</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2014</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a:effectLst/>
                        </a:rPr>
                        <a:t>181.14</a:t>
                      </a:r>
                      <a:endParaRPr lang="en-CA" sz="1400" b="0" i="0" u="none" strike="noStrike">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b="1" u="none" strike="noStrike" dirty="0">
                          <a:solidFill>
                            <a:srgbClr val="C00000"/>
                          </a:solidFill>
                          <a:effectLst/>
                        </a:rPr>
                        <a:t>285.9</a:t>
                      </a:r>
                      <a:endParaRPr lang="en-CA" sz="1400" b="1" i="0" u="none" strike="noStrike" dirty="0">
                        <a:solidFill>
                          <a:srgbClr val="C00000"/>
                        </a:solidFill>
                        <a:effectLst/>
                        <a:latin typeface="Avenir Next LT Pro" panose="020B0504020202020204" pitchFamily="34" charset="0"/>
                      </a:endParaRPr>
                    </a:p>
                  </a:txBody>
                  <a:tcPr marL="6350" marR="6350" marT="6350" marB="0" anchor="ctr"/>
                </a:tc>
                <a:tc>
                  <a:txBody>
                    <a:bodyPr/>
                    <a:lstStyle/>
                    <a:p>
                      <a:pPr algn="ctr" rtl="0" fontAlgn="ctr"/>
                      <a:r>
                        <a:rPr lang="en-CA" sz="1400" u="none" strike="noStrike" dirty="0">
                          <a:effectLst/>
                        </a:rPr>
                        <a:t>72.85</a:t>
                      </a:r>
                      <a:endParaRPr lang="en-CA" sz="1400" b="0" i="0" u="none" strike="noStrike" dirty="0">
                        <a:solidFill>
                          <a:srgbClr val="000000"/>
                        </a:solidFill>
                        <a:effectLst/>
                        <a:latin typeface="Avenir Next LT Pro" panose="020B0504020202020204" pitchFamily="34" charset="0"/>
                      </a:endParaRPr>
                    </a:p>
                  </a:txBody>
                  <a:tcPr marL="6350" marR="6350" marT="6350" marB="0" anchor="ctr"/>
                </a:tc>
                <a:tc>
                  <a:txBody>
                    <a:bodyPr/>
                    <a:lstStyle/>
                    <a:p>
                      <a:pPr algn="ctr" rtl="0" fontAlgn="ctr"/>
                      <a:r>
                        <a:rPr lang="en-CA" sz="1400" b="1" u="none" strike="noStrike" dirty="0">
                          <a:solidFill>
                            <a:srgbClr val="C00000"/>
                          </a:solidFill>
                          <a:effectLst/>
                        </a:rPr>
                        <a:t>186.32</a:t>
                      </a:r>
                      <a:endParaRPr lang="en-CA" sz="1400" b="1" i="0" u="none" strike="noStrike" dirty="0">
                        <a:solidFill>
                          <a:srgbClr val="C00000"/>
                        </a:solidFill>
                        <a:effectLst/>
                        <a:latin typeface="Avenir Next LT Pro" panose="020B0504020202020204" pitchFamily="34" charset="0"/>
                      </a:endParaRPr>
                    </a:p>
                  </a:txBody>
                  <a:tcPr marL="6350" marR="6350" marT="6350" marB="0" anchor="ctr"/>
                </a:tc>
                <a:extLst>
                  <a:ext uri="{0D108BD9-81ED-4DB2-BD59-A6C34878D82A}">
                    <a16:rowId xmlns:a16="http://schemas.microsoft.com/office/drawing/2014/main" val="2735905542"/>
                  </a:ext>
                </a:extLst>
              </a:tr>
            </a:tbl>
          </a:graphicData>
        </a:graphic>
      </p:graphicFrame>
    </p:spTree>
    <p:extLst>
      <p:ext uri="{BB962C8B-B14F-4D97-AF65-F5344CB8AC3E}">
        <p14:creationId xmlns:p14="http://schemas.microsoft.com/office/powerpoint/2010/main" val="288026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12C234-D52C-4D55-B31D-C269E714D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344" y="1477927"/>
            <a:ext cx="9597656" cy="5380074"/>
          </a:xfrm>
          <a:prstGeom prst="rect">
            <a:avLst/>
          </a:prstGeom>
        </p:spPr>
      </p:pic>
      <p:sp>
        <p:nvSpPr>
          <p:cNvPr id="3" name="Content Placeholder 2">
            <a:extLst>
              <a:ext uri="{FF2B5EF4-FFF2-40B4-BE49-F238E27FC236}">
                <a16:creationId xmlns:a16="http://schemas.microsoft.com/office/drawing/2014/main" id="{AFE16714-D7C0-4026-AA6B-53D3372117FD}"/>
              </a:ext>
            </a:extLst>
          </p:cNvPr>
          <p:cNvSpPr>
            <a:spLocks noGrp="1"/>
          </p:cNvSpPr>
          <p:nvPr>
            <p:ph idx="1"/>
          </p:nvPr>
        </p:nvSpPr>
        <p:spPr>
          <a:xfrm>
            <a:off x="744093" y="392049"/>
            <a:ext cx="10962354" cy="1213467"/>
          </a:xfrm>
        </p:spPr>
        <p:txBody>
          <a:bodyPr>
            <a:noAutofit/>
          </a:bodyPr>
          <a:lstStyle/>
          <a:p>
            <a:pPr marL="0" indent="0">
              <a:buNone/>
            </a:pPr>
            <a:r>
              <a:rPr lang="en-CA" sz="1600" b="1" dirty="0">
                <a:solidFill>
                  <a:srgbClr val="C00000"/>
                </a:solidFill>
                <a:cs typeface="Arial" panose="020B0604020202020204" pitchFamily="34" charset="0"/>
              </a:rPr>
              <a:t>Q6) What is the share of GDP in 2014 for each country?</a:t>
            </a:r>
          </a:p>
          <a:p>
            <a:pPr marL="0" indent="0">
              <a:buNone/>
            </a:pPr>
            <a:r>
              <a:rPr lang="en-CA" sz="1600" dirty="0">
                <a:solidFill>
                  <a:srgbClr val="0070C0"/>
                </a:solidFill>
              </a:rPr>
              <a:t>subset4=subset(data, subset=</a:t>
            </a:r>
          </a:p>
          <a:p>
            <a:pPr marL="0" indent="0">
              <a:buNone/>
            </a:pPr>
            <a:r>
              <a:rPr lang="en-CA" sz="1600" dirty="0">
                <a:solidFill>
                  <a:srgbClr val="0070C0"/>
                </a:solidFill>
              </a:rPr>
              <a:t>                   year==2014, select=c("country", "GDP.bd."))</a:t>
            </a: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lgn="just">
              <a:buNone/>
            </a:pPr>
            <a:r>
              <a:rPr lang="en-CA" sz="1600" dirty="0">
                <a:solidFill>
                  <a:srgbClr val="0070C0"/>
                </a:solidFill>
              </a:rPr>
              <a:t>South Africa, Nigeria and Egypt consecutively have the highest GDP,  comparing to the population, These are also the countries with highest population. Nigeria has the highest population and then Central African Republic is on the second place and Egypt and South Africa are the third and forth. So Although Central Africa has very high population, It doesn’t have a high GDP.</a:t>
            </a:r>
          </a:p>
          <a:p>
            <a:pPr marL="0" indent="0">
              <a:buNone/>
            </a:pPr>
            <a:endParaRPr lang="en-CA" sz="1600" dirty="0">
              <a:solidFill>
                <a:srgbClr val="0070C0"/>
              </a:solidFill>
            </a:endParaRPr>
          </a:p>
          <a:p>
            <a:pPr marL="0" indent="0">
              <a:buNone/>
            </a:pPr>
            <a:endParaRPr lang="en-CA" sz="1600" dirty="0"/>
          </a:p>
          <a:p>
            <a:pPr marL="0" indent="0">
              <a:buNone/>
            </a:pPr>
            <a:endParaRPr lang="en-CA" sz="1600" dirty="0"/>
          </a:p>
          <a:p>
            <a:pPr marL="0" indent="0">
              <a:buNone/>
            </a:pPr>
            <a:endParaRPr lang="en-CA" sz="1600" dirty="0"/>
          </a:p>
          <a:p>
            <a:pPr marL="0" indent="0">
              <a:buNone/>
            </a:pPr>
            <a:r>
              <a:rPr lang="en-CA" sz="1600" dirty="0">
                <a:solidFill>
                  <a:schemeClr val="accent6">
                    <a:lumMod val="75000"/>
                  </a:schemeClr>
                </a:solidFill>
              </a:rPr>
              <a:t> </a:t>
            </a:r>
          </a:p>
          <a:p>
            <a:pPr marL="0" indent="0">
              <a:buNone/>
            </a:pPr>
            <a:endParaRPr lang="en-CA" sz="1600" dirty="0"/>
          </a:p>
        </p:txBody>
      </p:sp>
      <p:graphicFrame>
        <p:nvGraphicFramePr>
          <p:cNvPr id="6" name="Table 5">
            <a:extLst>
              <a:ext uri="{FF2B5EF4-FFF2-40B4-BE49-F238E27FC236}">
                <a16:creationId xmlns:a16="http://schemas.microsoft.com/office/drawing/2014/main" id="{57BC6ED1-DA6A-43F3-8A36-DC3BF96AA2D8}"/>
              </a:ext>
            </a:extLst>
          </p:cNvPr>
          <p:cNvGraphicFramePr>
            <a:graphicFrameLocks noGrp="1"/>
          </p:cNvGraphicFramePr>
          <p:nvPr>
            <p:extLst>
              <p:ext uri="{D42A27DB-BD31-4B8C-83A1-F6EECF244321}">
                <p14:modId xmlns:p14="http://schemas.microsoft.com/office/powerpoint/2010/main" val="2631028735"/>
              </p:ext>
            </p:extLst>
          </p:nvPr>
        </p:nvGraphicFramePr>
        <p:xfrm>
          <a:off x="744093" y="1784350"/>
          <a:ext cx="2860485" cy="3289300"/>
        </p:xfrm>
        <a:graphic>
          <a:graphicData uri="http://schemas.openxmlformats.org/drawingml/2006/table">
            <a:tbl>
              <a:tblPr>
                <a:tableStyleId>{5C22544A-7EE6-4342-B048-85BDC9FD1C3A}</a:tableStyleId>
              </a:tblPr>
              <a:tblGrid>
                <a:gridCol w="2009585">
                  <a:extLst>
                    <a:ext uri="{9D8B030D-6E8A-4147-A177-3AD203B41FA5}">
                      <a16:colId xmlns:a16="http://schemas.microsoft.com/office/drawing/2014/main" val="3009503770"/>
                    </a:ext>
                  </a:extLst>
                </a:gridCol>
                <a:gridCol w="850900">
                  <a:extLst>
                    <a:ext uri="{9D8B030D-6E8A-4147-A177-3AD203B41FA5}">
                      <a16:colId xmlns:a16="http://schemas.microsoft.com/office/drawing/2014/main" val="4231287629"/>
                    </a:ext>
                  </a:extLst>
                </a:gridCol>
              </a:tblGrid>
              <a:tr h="184150">
                <a:tc>
                  <a:txBody>
                    <a:bodyPr/>
                    <a:lstStyle/>
                    <a:p>
                      <a:pPr algn="ctr" fontAlgn="b"/>
                      <a:r>
                        <a:rPr lang="en-CA" sz="1400" u="none" strike="noStrike">
                          <a:effectLst/>
                        </a:rPr>
                        <a:t>Country</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CA" sz="1400" u="none" strike="noStrike" dirty="0">
                          <a:effectLst/>
                        </a:rPr>
                        <a:t>GDP(b$) 2014</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15191658"/>
                  </a:ext>
                </a:extLst>
              </a:tr>
              <a:tr h="184150">
                <a:tc>
                  <a:txBody>
                    <a:bodyPr/>
                    <a:lstStyle/>
                    <a:p>
                      <a:pPr algn="l" fontAlgn="b"/>
                      <a:r>
                        <a:rPr lang="en-CA" sz="1400" u="none" strike="noStrike">
                          <a:effectLst/>
                        </a:rPr>
                        <a:t>Algeria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dirty="0">
                          <a:effectLst/>
                        </a:rPr>
                        <a:t>213.8</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3742397"/>
                  </a:ext>
                </a:extLst>
              </a:tr>
              <a:tr h="184150">
                <a:tc>
                  <a:txBody>
                    <a:bodyPr/>
                    <a:lstStyle/>
                    <a:p>
                      <a:pPr algn="l" fontAlgn="b"/>
                      <a:r>
                        <a:rPr lang="en-CA" sz="1400" u="none" strike="noStrike">
                          <a:effectLst/>
                        </a:rPr>
                        <a:t>Angola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a:effectLst/>
                        </a:rPr>
                        <a:t>126.7</a:t>
                      </a:r>
                      <a:endParaRPr lang="en-CA"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46716746"/>
                  </a:ext>
                </a:extLst>
              </a:tr>
              <a:tr h="184150">
                <a:tc>
                  <a:txBody>
                    <a:bodyPr/>
                    <a:lstStyle/>
                    <a:p>
                      <a:pPr algn="l" fontAlgn="b"/>
                      <a:r>
                        <a:rPr lang="en-CA" sz="1400" u="none" strike="noStrike" dirty="0">
                          <a:effectLst/>
                        </a:rPr>
                        <a:t>Central African Republic</a:t>
                      </a:r>
                      <a:endParaRPr lang="en-CA"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a:effectLst/>
                        </a:rPr>
                        <a:t>1.7</a:t>
                      </a:r>
                      <a:endParaRPr lang="en-CA"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60775644"/>
                  </a:ext>
                </a:extLst>
              </a:tr>
              <a:tr h="184150">
                <a:tc>
                  <a:txBody>
                    <a:bodyPr/>
                    <a:lstStyle/>
                    <a:p>
                      <a:pPr algn="l" fontAlgn="b"/>
                      <a:r>
                        <a:rPr lang="en-CA" sz="1400" u="none" strike="noStrike">
                          <a:effectLst/>
                        </a:rPr>
                        <a:t>Egypt</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a:effectLst/>
                        </a:rPr>
                        <a:t>305.5</a:t>
                      </a:r>
                      <a:endParaRPr lang="en-CA"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23286569"/>
                  </a:ext>
                </a:extLst>
              </a:tr>
              <a:tr h="184150">
                <a:tc>
                  <a:txBody>
                    <a:bodyPr/>
                    <a:lstStyle/>
                    <a:p>
                      <a:pPr algn="l" fontAlgn="b"/>
                      <a:r>
                        <a:rPr lang="en-CA" sz="1400" u="none" strike="noStrike" dirty="0">
                          <a:effectLst/>
                        </a:rPr>
                        <a:t>Ivory Coast</a:t>
                      </a:r>
                      <a:endParaRPr lang="en-CA"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a:effectLst/>
                        </a:rPr>
                        <a:t>35.37</a:t>
                      </a:r>
                      <a:endParaRPr lang="en-CA"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95284651"/>
                  </a:ext>
                </a:extLst>
              </a:tr>
              <a:tr h="184150">
                <a:tc>
                  <a:txBody>
                    <a:bodyPr/>
                    <a:lstStyle/>
                    <a:p>
                      <a:pPr algn="l" fontAlgn="b"/>
                      <a:r>
                        <a:rPr lang="en-CA" sz="1400" u="none" strike="noStrike">
                          <a:effectLst/>
                        </a:rPr>
                        <a:t>Kenya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dirty="0">
                          <a:effectLst/>
                        </a:rPr>
                        <a:t>61.44</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72110655"/>
                  </a:ext>
                </a:extLst>
              </a:tr>
              <a:tr h="184150">
                <a:tc>
                  <a:txBody>
                    <a:bodyPr/>
                    <a:lstStyle/>
                    <a:p>
                      <a:pPr algn="l" fontAlgn="b"/>
                      <a:r>
                        <a:rPr lang="en-CA" sz="1400" u="none" strike="noStrike">
                          <a:effectLst/>
                        </a:rPr>
                        <a:t>Mauritius</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a:effectLst/>
                        </a:rPr>
                        <a:t>12.8</a:t>
                      </a:r>
                      <a:endParaRPr lang="en-CA"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2256636"/>
                  </a:ext>
                </a:extLst>
              </a:tr>
              <a:tr h="184150">
                <a:tc>
                  <a:txBody>
                    <a:bodyPr/>
                    <a:lstStyle/>
                    <a:p>
                      <a:pPr algn="l" fontAlgn="b"/>
                      <a:r>
                        <a:rPr lang="en-CA" sz="1400" u="none" strike="noStrike">
                          <a:effectLst/>
                        </a:rPr>
                        <a:t>Morocco</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a:effectLst/>
                        </a:rPr>
                        <a:t>109.9</a:t>
                      </a:r>
                      <a:endParaRPr lang="en-CA"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56208020"/>
                  </a:ext>
                </a:extLst>
              </a:tr>
              <a:tr h="184150">
                <a:tc>
                  <a:txBody>
                    <a:bodyPr/>
                    <a:lstStyle/>
                    <a:p>
                      <a:pPr algn="l" fontAlgn="b"/>
                      <a:r>
                        <a:rPr lang="en-CA" sz="1400" u="none" strike="noStrike">
                          <a:effectLst/>
                        </a:rPr>
                        <a:t>Nigeria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a:effectLst/>
                        </a:rPr>
                        <a:t>568.5</a:t>
                      </a:r>
                      <a:endParaRPr lang="en-CA"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93637980"/>
                  </a:ext>
                </a:extLst>
              </a:tr>
              <a:tr h="184150">
                <a:tc>
                  <a:txBody>
                    <a:bodyPr/>
                    <a:lstStyle/>
                    <a:p>
                      <a:pPr algn="l" fontAlgn="b"/>
                      <a:r>
                        <a:rPr lang="en-CA" sz="1400" u="none" strike="noStrike">
                          <a:effectLst/>
                        </a:rPr>
                        <a:t>South Africa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dirty="0">
                          <a:effectLst/>
                        </a:rPr>
                        <a:t>350.9</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10820952"/>
                  </a:ext>
                </a:extLst>
              </a:tr>
              <a:tr h="184150">
                <a:tc>
                  <a:txBody>
                    <a:bodyPr/>
                    <a:lstStyle/>
                    <a:p>
                      <a:pPr algn="l" fontAlgn="b"/>
                      <a:r>
                        <a:rPr lang="en-CA" sz="1400" u="none" strike="noStrike">
                          <a:effectLst/>
                        </a:rPr>
                        <a:t>Tunisia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a:effectLst/>
                        </a:rPr>
                        <a:t>47.59</a:t>
                      </a:r>
                      <a:endParaRPr lang="en-CA"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6523151"/>
                  </a:ext>
                </a:extLst>
              </a:tr>
              <a:tr h="184150">
                <a:tc>
                  <a:txBody>
                    <a:bodyPr/>
                    <a:lstStyle/>
                    <a:p>
                      <a:pPr algn="l" fontAlgn="b"/>
                      <a:r>
                        <a:rPr lang="en-CA" sz="1400" u="none" strike="noStrike">
                          <a:effectLst/>
                        </a:rPr>
                        <a:t>Zambia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a:effectLst/>
                        </a:rPr>
                        <a:t>27.15</a:t>
                      </a:r>
                      <a:endParaRPr lang="en-CA"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49355253"/>
                  </a:ext>
                </a:extLst>
              </a:tr>
              <a:tr h="184150">
                <a:tc>
                  <a:txBody>
                    <a:bodyPr/>
                    <a:lstStyle/>
                    <a:p>
                      <a:pPr algn="l" fontAlgn="b"/>
                      <a:r>
                        <a:rPr lang="en-CA" sz="1400" u="none" strike="noStrike">
                          <a:effectLst/>
                        </a:rPr>
                        <a:t>Zimbabwe</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dirty="0">
                          <a:effectLst/>
                        </a:rPr>
                        <a:t>15.89 </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1747837"/>
                  </a:ext>
                </a:extLst>
              </a:tr>
            </a:tbl>
          </a:graphicData>
        </a:graphic>
      </p:graphicFrame>
    </p:spTree>
    <p:extLst>
      <p:ext uri="{BB962C8B-B14F-4D97-AF65-F5344CB8AC3E}">
        <p14:creationId xmlns:p14="http://schemas.microsoft.com/office/powerpoint/2010/main" val="132039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animEffect transition="in" filter="barn(inVertical)">
                                      <p:cBhvr>
                                        <p:cTn id="1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7460ED-D778-4B66-99F6-704921C4D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495" y="3310002"/>
            <a:ext cx="5191850" cy="3452748"/>
          </a:xfrm>
          <a:prstGeom prst="rect">
            <a:avLst/>
          </a:prstGeom>
        </p:spPr>
      </p:pic>
      <p:sp>
        <p:nvSpPr>
          <p:cNvPr id="3" name="Content Placeholder 2">
            <a:extLst>
              <a:ext uri="{FF2B5EF4-FFF2-40B4-BE49-F238E27FC236}">
                <a16:creationId xmlns:a16="http://schemas.microsoft.com/office/drawing/2014/main" id="{AFE16714-D7C0-4026-AA6B-53D3372117FD}"/>
              </a:ext>
            </a:extLst>
          </p:cNvPr>
          <p:cNvSpPr>
            <a:spLocks noGrp="1"/>
          </p:cNvSpPr>
          <p:nvPr>
            <p:ph idx="1"/>
          </p:nvPr>
        </p:nvSpPr>
        <p:spPr>
          <a:xfrm>
            <a:off x="775991" y="402682"/>
            <a:ext cx="10962354" cy="1213467"/>
          </a:xfrm>
        </p:spPr>
        <p:txBody>
          <a:bodyPr>
            <a:noAutofit/>
          </a:bodyPr>
          <a:lstStyle/>
          <a:p>
            <a:pPr marL="0" indent="0">
              <a:buNone/>
            </a:pPr>
            <a:r>
              <a:rPr lang="en-CA" sz="1600" b="1" dirty="0">
                <a:solidFill>
                  <a:srgbClr val="C00000"/>
                </a:solidFill>
                <a:cs typeface="Arial" panose="020B0604020202020204" pitchFamily="34" charset="0"/>
              </a:rPr>
              <a:t>Q7) What is average rate of crime rate in each country? What countries have the worst history of crime? </a:t>
            </a:r>
            <a:endParaRPr lang="en-CA" sz="1600" dirty="0">
              <a:solidFill>
                <a:srgbClr val="0070C0"/>
              </a:solidFill>
            </a:endParaRPr>
          </a:p>
          <a:p>
            <a:pPr marL="0" indent="0">
              <a:buNone/>
            </a:pPr>
            <a:r>
              <a:rPr lang="en-CA" sz="1600" dirty="0">
                <a:solidFill>
                  <a:srgbClr val="0070C0"/>
                </a:solidFill>
              </a:rPr>
              <a:t>r=range(</a:t>
            </a:r>
            <a:r>
              <a:rPr lang="en-CA" sz="1600" dirty="0" err="1">
                <a:solidFill>
                  <a:srgbClr val="0070C0"/>
                </a:solidFill>
              </a:rPr>
              <a:t>crime_rate</a:t>
            </a:r>
            <a:r>
              <a:rPr lang="en-CA" sz="1600" dirty="0">
                <a:solidFill>
                  <a:srgbClr val="0070C0"/>
                </a:solidFill>
              </a:rPr>
              <a:t>)</a:t>
            </a:r>
          </a:p>
          <a:p>
            <a:pPr marL="0" indent="0">
              <a:buNone/>
            </a:pPr>
            <a:r>
              <a:rPr lang="en-CA" sz="1600" dirty="0">
                <a:solidFill>
                  <a:srgbClr val="0070C0"/>
                </a:solidFill>
              </a:rPr>
              <a:t>Query9&lt;-</a:t>
            </a:r>
            <a:r>
              <a:rPr lang="en-CA" sz="1600" dirty="0" err="1">
                <a:solidFill>
                  <a:srgbClr val="0070C0"/>
                </a:solidFill>
              </a:rPr>
              <a:t>sqldf</a:t>
            </a:r>
            <a:r>
              <a:rPr lang="en-CA" sz="1600" dirty="0">
                <a:solidFill>
                  <a:srgbClr val="0070C0"/>
                </a:solidFill>
              </a:rPr>
              <a:t>("select Country,  avg(</a:t>
            </a:r>
            <a:r>
              <a:rPr lang="en-CA" sz="1600" dirty="0" err="1">
                <a:solidFill>
                  <a:srgbClr val="0070C0"/>
                </a:solidFill>
              </a:rPr>
              <a:t>crime_rate</a:t>
            </a:r>
            <a:r>
              <a:rPr lang="en-CA" sz="1600" dirty="0">
                <a:solidFill>
                  <a:srgbClr val="0070C0"/>
                </a:solidFill>
              </a:rPr>
              <a:t>) as </a:t>
            </a:r>
            <a:r>
              <a:rPr lang="en-CA" sz="1600" dirty="0" err="1">
                <a:solidFill>
                  <a:srgbClr val="0070C0"/>
                </a:solidFill>
              </a:rPr>
              <a:t>Average_Crime_Rate</a:t>
            </a:r>
            <a:r>
              <a:rPr lang="en-CA" sz="1600" dirty="0">
                <a:solidFill>
                  <a:srgbClr val="0070C0"/>
                </a:solidFill>
              </a:rPr>
              <a:t>, max(</a:t>
            </a:r>
            <a:r>
              <a:rPr lang="en-CA" sz="1600" dirty="0" err="1">
                <a:solidFill>
                  <a:srgbClr val="0070C0"/>
                </a:solidFill>
              </a:rPr>
              <a:t>crime_rate</a:t>
            </a:r>
            <a:r>
              <a:rPr lang="en-CA" sz="1600" dirty="0">
                <a:solidFill>
                  <a:srgbClr val="0070C0"/>
                </a:solidFill>
              </a:rPr>
              <a:t>) as </a:t>
            </a:r>
            <a:r>
              <a:rPr lang="en-CA" sz="1600" dirty="0" err="1">
                <a:solidFill>
                  <a:srgbClr val="0070C0"/>
                </a:solidFill>
              </a:rPr>
              <a:t>Max_Crime_Rate</a:t>
            </a:r>
            <a:r>
              <a:rPr lang="en-CA" sz="1600" dirty="0">
                <a:solidFill>
                  <a:srgbClr val="0070C0"/>
                </a:solidFill>
              </a:rPr>
              <a:t>, </a:t>
            </a:r>
          </a:p>
          <a:p>
            <a:pPr marL="0" indent="0">
              <a:buNone/>
            </a:pPr>
            <a:r>
              <a:rPr lang="en-CA" sz="1600" dirty="0">
                <a:solidFill>
                  <a:srgbClr val="0070C0"/>
                </a:solidFill>
              </a:rPr>
              <a:t>min(</a:t>
            </a:r>
            <a:r>
              <a:rPr lang="en-CA" sz="1600" dirty="0" err="1">
                <a:solidFill>
                  <a:srgbClr val="0070C0"/>
                </a:solidFill>
              </a:rPr>
              <a:t>crime_rate</a:t>
            </a:r>
            <a:r>
              <a:rPr lang="en-CA" sz="1600" dirty="0">
                <a:solidFill>
                  <a:srgbClr val="0070C0"/>
                </a:solidFill>
              </a:rPr>
              <a:t>) as </a:t>
            </a:r>
            <a:r>
              <a:rPr lang="en-CA" sz="1600" dirty="0" err="1">
                <a:solidFill>
                  <a:srgbClr val="0070C0"/>
                </a:solidFill>
              </a:rPr>
              <a:t>Min_Crime_Rate</a:t>
            </a:r>
            <a:r>
              <a:rPr lang="en-CA" sz="1600" dirty="0">
                <a:solidFill>
                  <a:srgbClr val="0070C0"/>
                </a:solidFill>
              </a:rPr>
              <a:t>, </a:t>
            </a:r>
            <a:r>
              <a:rPr lang="en-CA" sz="1600" dirty="0" err="1">
                <a:solidFill>
                  <a:srgbClr val="0070C0"/>
                </a:solidFill>
              </a:rPr>
              <a:t>stdev</a:t>
            </a:r>
            <a:r>
              <a:rPr lang="en-CA" sz="1600" dirty="0">
                <a:solidFill>
                  <a:srgbClr val="0070C0"/>
                </a:solidFill>
              </a:rPr>
              <a:t>(</a:t>
            </a:r>
            <a:r>
              <a:rPr lang="en-CA" sz="1600" dirty="0" err="1">
                <a:solidFill>
                  <a:srgbClr val="0070C0"/>
                </a:solidFill>
              </a:rPr>
              <a:t>crime_rate</a:t>
            </a:r>
            <a:r>
              <a:rPr lang="en-CA" sz="1600" dirty="0">
                <a:solidFill>
                  <a:srgbClr val="0070C0"/>
                </a:solidFill>
              </a:rPr>
              <a:t>) as </a:t>
            </a:r>
            <a:r>
              <a:rPr lang="en-CA" sz="1600" dirty="0" err="1">
                <a:solidFill>
                  <a:srgbClr val="0070C0"/>
                </a:solidFill>
              </a:rPr>
              <a:t>sd_Crime_Rate</a:t>
            </a:r>
            <a:r>
              <a:rPr lang="en-CA" sz="1600" dirty="0">
                <a:solidFill>
                  <a:srgbClr val="0070C0"/>
                </a:solidFill>
              </a:rPr>
              <a:t> from data group by country")</a:t>
            </a:r>
          </a:p>
          <a:p>
            <a:pPr marL="0" indent="0">
              <a:buNone/>
            </a:pPr>
            <a:r>
              <a:rPr lang="en-CA" sz="1600" dirty="0" err="1">
                <a:solidFill>
                  <a:srgbClr val="0070C0"/>
                </a:solidFill>
              </a:rPr>
              <a:t>write.table</a:t>
            </a:r>
            <a:r>
              <a:rPr lang="en-CA" sz="1600" dirty="0">
                <a:solidFill>
                  <a:srgbClr val="0070C0"/>
                </a:solidFill>
              </a:rPr>
              <a:t>(Query9, "Query9.csv",  quote=FALSE,  </a:t>
            </a:r>
            <a:r>
              <a:rPr lang="en-CA" sz="1600" dirty="0" err="1">
                <a:solidFill>
                  <a:srgbClr val="0070C0"/>
                </a:solidFill>
              </a:rPr>
              <a:t>sep</a:t>
            </a:r>
            <a:r>
              <a:rPr lang="en-CA" sz="1600" dirty="0">
                <a:solidFill>
                  <a:srgbClr val="0070C0"/>
                </a:solidFill>
              </a:rPr>
              <a:t>=",", </a:t>
            </a:r>
            <a:r>
              <a:rPr lang="en-CA" sz="1600" dirty="0" err="1">
                <a:solidFill>
                  <a:srgbClr val="0070C0"/>
                </a:solidFill>
              </a:rPr>
              <a:t>row.names</a:t>
            </a:r>
            <a:r>
              <a:rPr lang="en-CA" sz="1600" dirty="0">
                <a:solidFill>
                  <a:srgbClr val="0070C0"/>
                </a:solidFill>
              </a:rPr>
              <a:t>=FALSE)</a:t>
            </a:r>
          </a:p>
          <a:p>
            <a:pPr marL="0" indent="0">
              <a:buNone/>
            </a:pPr>
            <a:r>
              <a:rPr lang="en-CA" sz="1600" dirty="0" err="1">
                <a:solidFill>
                  <a:srgbClr val="0070C0"/>
                </a:solidFill>
              </a:rPr>
              <a:t>barplot</a:t>
            </a:r>
            <a:r>
              <a:rPr lang="en-CA" sz="1600" dirty="0">
                <a:solidFill>
                  <a:srgbClr val="0070C0"/>
                </a:solidFill>
              </a:rPr>
              <a:t>(Query9$Average_Crime_Rate,  </a:t>
            </a:r>
            <a:r>
              <a:rPr lang="en-CA" sz="1600" dirty="0" err="1">
                <a:solidFill>
                  <a:srgbClr val="0070C0"/>
                </a:solidFill>
              </a:rPr>
              <a:t>horiz</a:t>
            </a:r>
            <a:r>
              <a:rPr lang="en-CA" sz="1600" dirty="0">
                <a:solidFill>
                  <a:srgbClr val="0070C0"/>
                </a:solidFill>
              </a:rPr>
              <a:t>=TRUE,  </a:t>
            </a:r>
            <a:r>
              <a:rPr lang="en-CA" sz="1600" dirty="0" err="1">
                <a:solidFill>
                  <a:srgbClr val="0070C0"/>
                </a:solidFill>
              </a:rPr>
              <a:t>cex.axis</a:t>
            </a:r>
            <a:r>
              <a:rPr lang="en-CA" sz="1600" dirty="0">
                <a:solidFill>
                  <a:srgbClr val="0070C0"/>
                </a:solidFill>
              </a:rPr>
              <a:t> =0.5, </a:t>
            </a:r>
            <a:r>
              <a:rPr lang="en-CA" sz="1600" dirty="0" err="1">
                <a:solidFill>
                  <a:srgbClr val="0070C0"/>
                </a:solidFill>
              </a:rPr>
              <a:t>cex.names</a:t>
            </a:r>
            <a:r>
              <a:rPr lang="en-CA" sz="1600" dirty="0">
                <a:solidFill>
                  <a:srgbClr val="0070C0"/>
                </a:solidFill>
              </a:rPr>
              <a:t>=0.5, col="</a:t>
            </a:r>
            <a:r>
              <a:rPr lang="en-CA" sz="1600" dirty="0" err="1">
                <a:solidFill>
                  <a:srgbClr val="0070C0"/>
                </a:solidFill>
              </a:rPr>
              <a:t>darkred</a:t>
            </a:r>
            <a:r>
              <a:rPr lang="en-CA" sz="1600" dirty="0">
                <a:solidFill>
                  <a:srgbClr val="0070C0"/>
                </a:solidFill>
              </a:rPr>
              <a:t>")</a:t>
            </a:r>
          </a:p>
          <a:p>
            <a:pPr marL="0" indent="0">
              <a:buNone/>
            </a:pPr>
            <a:endParaRPr lang="en-CA" sz="1600" dirty="0"/>
          </a:p>
          <a:p>
            <a:pPr marL="0" indent="0">
              <a:buNone/>
            </a:pPr>
            <a:endParaRPr lang="en-CA" sz="1600" dirty="0"/>
          </a:p>
          <a:p>
            <a:pPr marL="0" indent="0">
              <a:buNone/>
            </a:pPr>
            <a:endParaRPr lang="en-CA" sz="1600" dirty="0"/>
          </a:p>
          <a:p>
            <a:pPr marL="0" indent="0">
              <a:buNone/>
            </a:pPr>
            <a:r>
              <a:rPr lang="en-CA" sz="1600" dirty="0">
                <a:solidFill>
                  <a:schemeClr val="accent6">
                    <a:lumMod val="75000"/>
                  </a:schemeClr>
                </a:solidFill>
              </a:rPr>
              <a:t> </a:t>
            </a:r>
          </a:p>
          <a:p>
            <a:pPr marL="0" indent="0">
              <a:buNone/>
            </a:pPr>
            <a:endParaRPr lang="en-CA" sz="1600" dirty="0"/>
          </a:p>
        </p:txBody>
      </p:sp>
      <p:graphicFrame>
        <p:nvGraphicFramePr>
          <p:cNvPr id="5" name="Table 4">
            <a:extLst>
              <a:ext uri="{FF2B5EF4-FFF2-40B4-BE49-F238E27FC236}">
                <a16:creationId xmlns:a16="http://schemas.microsoft.com/office/drawing/2014/main" id="{883575EB-58F8-4818-A707-41AC38D90546}"/>
              </a:ext>
            </a:extLst>
          </p:cNvPr>
          <p:cNvGraphicFramePr>
            <a:graphicFrameLocks noGrp="1"/>
          </p:cNvGraphicFramePr>
          <p:nvPr>
            <p:extLst>
              <p:ext uri="{D42A27DB-BD31-4B8C-83A1-F6EECF244321}">
                <p14:modId xmlns:p14="http://schemas.microsoft.com/office/powerpoint/2010/main" val="1733901909"/>
              </p:ext>
            </p:extLst>
          </p:nvPr>
        </p:nvGraphicFramePr>
        <p:xfrm>
          <a:off x="685800" y="3174539"/>
          <a:ext cx="6063225" cy="3176731"/>
        </p:xfrm>
        <a:graphic>
          <a:graphicData uri="http://schemas.openxmlformats.org/drawingml/2006/table">
            <a:tbl>
              <a:tblPr>
                <a:tableStyleId>{5C22544A-7EE6-4342-B048-85BDC9FD1C3A}</a:tableStyleId>
              </a:tblPr>
              <a:tblGrid>
                <a:gridCol w="2099776">
                  <a:extLst>
                    <a:ext uri="{9D8B030D-6E8A-4147-A177-3AD203B41FA5}">
                      <a16:colId xmlns:a16="http://schemas.microsoft.com/office/drawing/2014/main" val="624931497"/>
                    </a:ext>
                  </a:extLst>
                </a:gridCol>
                <a:gridCol w="988982">
                  <a:extLst>
                    <a:ext uri="{9D8B030D-6E8A-4147-A177-3AD203B41FA5}">
                      <a16:colId xmlns:a16="http://schemas.microsoft.com/office/drawing/2014/main" val="619720869"/>
                    </a:ext>
                  </a:extLst>
                </a:gridCol>
                <a:gridCol w="991489">
                  <a:extLst>
                    <a:ext uri="{9D8B030D-6E8A-4147-A177-3AD203B41FA5}">
                      <a16:colId xmlns:a16="http://schemas.microsoft.com/office/drawing/2014/main" val="1423557531"/>
                    </a:ext>
                  </a:extLst>
                </a:gridCol>
                <a:gridCol w="991489">
                  <a:extLst>
                    <a:ext uri="{9D8B030D-6E8A-4147-A177-3AD203B41FA5}">
                      <a16:colId xmlns:a16="http://schemas.microsoft.com/office/drawing/2014/main" val="442487309"/>
                    </a:ext>
                  </a:extLst>
                </a:gridCol>
                <a:gridCol w="991489">
                  <a:extLst>
                    <a:ext uri="{9D8B030D-6E8A-4147-A177-3AD203B41FA5}">
                      <a16:colId xmlns:a16="http://schemas.microsoft.com/office/drawing/2014/main" val="2759812835"/>
                    </a:ext>
                  </a:extLst>
                </a:gridCol>
              </a:tblGrid>
              <a:tr h="540211">
                <a:tc>
                  <a:txBody>
                    <a:bodyPr/>
                    <a:lstStyle/>
                    <a:p>
                      <a:pPr algn="l" fontAlgn="b"/>
                      <a:r>
                        <a:rPr lang="en-CA" sz="1400" u="none" strike="noStrike" dirty="0">
                          <a:effectLst/>
                        </a:rPr>
                        <a:t>country</a:t>
                      </a:r>
                      <a:endParaRPr lang="en-CA"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1400" u="none" strike="noStrike" dirty="0">
                          <a:effectLst/>
                        </a:rPr>
                        <a:t>Average_</a:t>
                      </a:r>
                    </a:p>
                    <a:p>
                      <a:pPr algn="l" fontAlgn="b"/>
                      <a:r>
                        <a:rPr lang="en-CA" sz="1400" u="none" strike="noStrike" dirty="0" err="1">
                          <a:effectLst/>
                        </a:rPr>
                        <a:t>Crime_Rate</a:t>
                      </a:r>
                      <a:endParaRPr lang="en-CA"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1400" u="none" strike="noStrike" dirty="0">
                          <a:effectLst/>
                        </a:rPr>
                        <a:t>Max_</a:t>
                      </a:r>
                    </a:p>
                    <a:p>
                      <a:pPr algn="l" fontAlgn="b"/>
                      <a:r>
                        <a:rPr lang="en-CA" sz="1400" u="none" strike="noStrike" dirty="0" err="1">
                          <a:effectLst/>
                        </a:rPr>
                        <a:t>Crime_Rate</a:t>
                      </a:r>
                      <a:endParaRPr lang="en-CA"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1400" u="none" strike="noStrike" dirty="0">
                          <a:effectLst/>
                        </a:rPr>
                        <a:t>Min_</a:t>
                      </a:r>
                    </a:p>
                    <a:p>
                      <a:pPr algn="l" fontAlgn="b"/>
                      <a:r>
                        <a:rPr lang="en-CA" sz="1400" u="none" strike="noStrike" dirty="0" err="1">
                          <a:effectLst/>
                        </a:rPr>
                        <a:t>Crime_Rate</a:t>
                      </a:r>
                      <a:endParaRPr lang="en-CA"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CA" sz="1400" u="none" strike="noStrike" dirty="0" err="1">
                          <a:effectLst/>
                        </a:rPr>
                        <a:t>sd</a:t>
                      </a:r>
                      <a:r>
                        <a:rPr lang="en-CA" sz="1400" u="none" strike="noStrike" dirty="0">
                          <a:effectLst/>
                        </a:rPr>
                        <a:t>_</a:t>
                      </a:r>
                    </a:p>
                    <a:p>
                      <a:pPr algn="l" fontAlgn="b"/>
                      <a:r>
                        <a:rPr lang="en-CA" sz="1400" u="none" strike="noStrike" dirty="0" err="1">
                          <a:effectLst/>
                        </a:rPr>
                        <a:t>Crime_Rate</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3848109"/>
                  </a:ext>
                </a:extLst>
              </a:tr>
              <a:tr h="0">
                <a:tc>
                  <a:txBody>
                    <a:bodyPr/>
                    <a:lstStyle/>
                    <a:p>
                      <a:pPr algn="l" fontAlgn="b"/>
                      <a:r>
                        <a:rPr lang="en-CA" sz="1400" u="none" strike="noStrike">
                          <a:effectLst/>
                        </a:rPr>
                        <a:t>Algeria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6.175</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10</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2</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2.384646</a:t>
                      </a:r>
                    </a:p>
                  </a:txBody>
                  <a:tcPr marL="6350" marR="6350" marT="6350" marB="0" anchor="b"/>
                </a:tc>
                <a:extLst>
                  <a:ext uri="{0D108BD9-81ED-4DB2-BD59-A6C34878D82A}">
                    <a16:rowId xmlns:a16="http://schemas.microsoft.com/office/drawing/2014/main" val="1818849183"/>
                  </a:ext>
                </a:extLst>
              </a:tr>
              <a:tr h="184150">
                <a:tc>
                  <a:txBody>
                    <a:bodyPr/>
                    <a:lstStyle/>
                    <a:p>
                      <a:pPr algn="l" fontAlgn="b"/>
                      <a:r>
                        <a:rPr lang="en-CA" sz="1400" u="none" strike="noStrike">
                          <a:effectLst/>
                        </a:rPr>
                        <a:t>Angola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5.45</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9</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2</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2.57154</a:t>
                      </a:r>
                    </a:p>
                  </a:txBody>
                  <a:tcPr marL="6350" marR="6350" marT="6350" marB="0" anchor="b"/>
                </a:tc>
                <a:extLst>
                  <a:ext uri="{0D108BD9-81ED-4DB2-BD59-A6C34878D82A}">
                    <a16:rowId xmlns:a16="http://schemas.microsoft.com/office/drawing/2014/main" val="3381438594"/>
                  </a:ext>
                </a:extLst>
              </a:tr>
              <a:tr h="184150">
                <a:tc>
                  <a:txBody>
                    <a:bodyPr/>
                    <a:lstStyle/>
                    <a:p>
                      <a:pPr algn="l" fontAlgn="b"/>
                      <a:r>
                        <a:rPr lang="en-CA" sz="1400" u="none" strike="noStrike">
                          <a:effectLst/>
                        </a:rPr>
                        <a:t>Central African Republic</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4.35</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6</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2</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1.702939</a:t>
                      </a:r>
                    </a:p>
                  </a:txBody>
                  <a:tcPr marL="6350" marR="6350" marT="6350" marB="0" anchor="b"/>
                </a:tc>
                <a:extLst>
                  <a:ext uri="{0D108BD9-81ED-4DB2-BD59-A6C34878D82A}">
                    <a16:rowId xmlns:a16="http://schemas.microsoft.com/office/drawing/2014/main" val="1637352616"/>
                  </a:ext>
                </a:extLst>
              </a:tr>
              <a:tr h="184150">
                <a:tc>
                  <a:txBody>
                    <a:bodyPr/>
                    <a:lstStyle/>
                    <a:p>
                      <a:pPr algn="l" fontAlgn="b"/>
                      <a:r>
                        <a:rPr lang="en-CA" sz="1400" u="none" strike="noStrike">
                          <a:effectLst/>
                        </a:rPr>
                        <a:t>Egypt</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5.25</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10</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1</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2.853248</a:t>
                      </a:r>
                    </a:p>
                  </a:txBody>
                  <a:tcPr marL="6350" marR="6350" marT="6350" marB="0" anchor="b"/>
                </a:tc>
                <a:extLst>
                  <a:ext uri="{0D108BD9-81ED-4DB2-BD59-A6C34878D82A}">
                    <a16:rowId xmlns:a16="http://schemas.microsoft.com/office/drawing/2014/main" val="2295732860"/>
                  </a:ext>
                </a:extLst>
              </a:tr>
              <a:tr h="184150">
                <a:tc>
                  <a:txBody>
                    <a:bodyPr/>
                    <a:lstStyle/>
                    <a:p>
                      <a:pPr algn="l" fontAlgn="b"/>
                      <a:r>
                        <a:rPr lang="en-CA" sz="1400" u="none" strike="noStrike">
                          <a:effectLst/>
                        </a:rPr>
                        <a:t>Ivory Coast</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5.1</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10</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3</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1.661016</a:t>
                      </a:r>
                    </a:p>
                  </a:txBody>
                  <a:tcPr marL="6350" marR="6350" marT="6350" marB="0" anchor="b"/>
                </a:tc>
                <a:extLst>
                  <a:ext uri="{0D108BD9-81ED-4DB2-BD59-A6C34878D82A}">
                    <a16:rowId xmlns:a16="http://schemas.microsoft.com/office/drawing/2014/main" val="909540133"/>
                  </a:ext>
                </a:extLst>
              </a:tr>
              <a:tr h="184150">
                <a:tc>
                  <a:txBody>
                    <a:bodyPr/>
                    <a:lstStyle/>
                    <a:p>
                      <a:pPr algn="l" fontAlgn="b"/>
                      <a:r>
                        <a:rPr lang="en-CA" sz="1400" u="none" strike="noStrike">
                          <a:effectLst/>
                        </a:rPr>
                        <a:t>Kenya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4.05</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8</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1</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2.062485</a:t>
                      </a:r>
                    </a:p>
                  </a:txBody>
                  <a:tcPr marL="6350" marR="6350" marT="6350" marB="0" anchor="b"/>
                </a:tc>
                <a:extLst>
                  <a:ext uri="{0D108BD9-81ED-4DB2-BD59-A6C34878D82A}">
                    <a16:rowId xmlns:a16="http://schemas.microsoft.com/office/drawing/2014/main" val="2122802038"/>
                  </a:ext>
                </a:extLst>
              </a:tr>
              <a:tr h="184150">
                <a:tc>
                  <a:txBody>
                    <a:bodyPr/>
                    <a:lstStyle/>
                    <a:p>
                      <a:pPr algn="l" fontAlgn="b"/>
                      <a:r>
                        <a:rPr lang="en-CA" sz="1400" u="none" strike="noStrike">
                          <a:effectLst/>
                        </a:rPr>
                        <a:t>Mauritius</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4.225</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7</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2</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1.716996</a:t>
                      </a:r>
                    </a:p>
                  </a:txBody>
                  <a:tcPr marL="6350" marR="6350" marT="6350" marB="0" anchor="b"/>
                </a:tc>
                <a:extLst>
                  <a:ext uri="{0D108BD9-81ED-4DB2-BD59-A6C34878D82A}">
                    <a16:rowId xmlns:a16="http://schemas.microsoft.com/office/drawing/2014/main" val="1032288187"/>
                  </a:ext>
                </a:extLst>
              </a:tr>
              <a:tr h="184150">
                <a:tc>
                  <a:txBody>
                    <a:bodyPr/>
                    <a:lstStyle/>
                    <a:p>
                      <a:pPr algn="l" fontAlgn="b"/>
                      <a:r>
                        <a:rPr lang="en-CA" sz="1400" u="none" strike="noStrike">
                          <a:effectLst/>
                        </a:rPr>
                        <a:t>Morocco</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4.75</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8</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1</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2.250356</a:t>
                      </a:r>
                    </a:p>
                  </a:txBody>
                  <a:tcPr marL="6350" marR="6350" marT="6350" marB="0" anchor="b"/>
                </a:tc>
                <a:extLst>
                  <a:ext uri="{0D108BD9-81ED-4DB2-BD59-A6C34878D82A}">
                    <a16:rowId xmlns:a16="http://schemas.microsoft.com/office/drawing/2014/main" val="2460362612"/>
                  </a:ext>
                </a:extLst>
              </a:tr>
              <a:tr h="184150">
                <a:tc>
                  <a:txBody>
                    <a:bodyPr/>
                    <a:lstStyle/>
                    <a:p>
                      <a:pPr algn="l" fontAlgn="b"/>
                      <a:r>
                        <a:rPr lang="en-CA" sz="1400" u="none" strike="noStrike">
                          <a:effectLst/>
                        </a:rPr>
                        <a:t>Nigeria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4.175</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7</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3</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1.278771</a:t>
                      </a:r>
                    </a:p>
                  </a:txBody>
                  <a:tcPr marL="6350" marR="6350" marT="6350" marB="0" anchor="b"/>
                </a:tc>
                <a:extLst>
                  <a:ext uri="{0D108BD9-81ED-4DB2-BD59-A6C34878D82A}">
                    <a16:rowId xmlns:a16="http://schemas.microsoft.com/office/drawing/2014/main" val="432654261"/>
                  </a:ext>
                </a:extLst>
              </a:tr>
              <a:tr h="184150">
                <a:tc>
                  <a:txBody>
                    <a:bodyPr/>
                    <a:lstStyle/>
                    <a:p>
                      <a:pPr algn="l" fontAlgn="b"/>
                      <a:r>
                        <a:rPr lang="en-CA" sz="1400" u="none" strike="noStrike">
                          <a:effectLst/>
                        </a:rPr>
                        <a:t>South Africa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2.65</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6</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1</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1.625912</a:t>
                      </a:r>
                    </a:p>
                  </a:txBody>
                  <a:tcPr marL="6350" marR="6350" marT="6350" marB="0" anchor="b"/>
                </a:tc>
                <a:extLst>
                  <a:ext uri="{0D108BD9-81ED-4DB2-BD59-A6C34878D82A}">
                    <a16:rowId xmlns:a16="http://schemas.microsoft.com/office/drawing/2014/main" val="12729860"/>
                  </a:ext>
                </a:extLst>
              </a:tr>
              <a:tr h="184150">
                <a:tc>
                  <a:txBody>
                    <a:bodyPr/>
                    <a:lstStyle/>
                    <a:p>
                      <a:pPr algn="l" fontAlgn="b"/>
                      <a:r>
                        <a:rPr lang="en-CA" sz="1400" u="none" strike="noStrike">
                          <a:effectLst/>
                        </a:rPr>
                        <a:t>Tunisia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6.25</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10</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2</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2.261722</a:t>
                      </a:r>
                    </a:p>
                  </a:txBody>
                  <a:tcPr marL="6350" marR="6350" marT="6350" marB="0" anchor="b"/>
                </a:tc>
                <a:extLst>
                  <a:ext uri="{0D108BD9-81ED-4DB2-BD59-A6C34878D82A}">
                    <a16:rowId xmlns:a16="http://schemas.microsoft.com/office/drawing/2014/main" val="2887604684"/>
                  </a:ext>
                </a:extLst>
              </a:tr>
              <a:tr h="184150">
                <a:tc>
                  <a:txBody>
                    <a:bodyPr/>
                    <a:lstStyle/>
                    <a:p>
                      <a:pPr algn="l" fontAlgn="b"/>
                      <a:r>
                        <a:rPr lang="en-CA" sz="1400" u="none" strike="noStrike">
                          <a:effectLst/>
                        </a:rPr>
                        <a:t>Zambia</a:t>
                      </a:r>
                      <a:endParaRPr lang="en-CA" sz="14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4.2</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9</a:t>
                      </a:r>
                    </a:p>
                  </a:txBody>
                  <a:tcPr marL="6350" marR="6350" marT="6350" marB="0" anchor="b"/>
                </a:tc>
                <a:tc>
                  <a:txBody>
                    <a:bodyPr/>
                    <a:lstStyle/>
                    <a:p>
                      <a:pPr algn="r" fontAlgn="b"/>
                      <a:r>
                        <a:rPr lang="en-CA" sz="1400" u="none" strike="noStrike" kern="1200">
                          <a:solidFill>
                            <a:schemeClr val="dk1"/>
                          </a:solidFill>
                          <a:effectLst/>
                          <a:latin typeface="+mn-lt"/>
                          <a:ea typeface="+mn-ea"/>
                          <a:cs typeface="+mn-cs"/>
                        </a:rPr>
                        <a:t>1</a:t>
                      </a:r>
                    </a:p>
                  </a:txBody>
                  <a:tcPr marL="6350" marR="6350" marT="6350" marB="0" anchor="b"/>
                </a:tc>
                <a:tc>
                  <a:txBody>
                    <a:bodyPr/>
                    <a:lstStyle/>
                    <a:p>
                      <a:pPr algn="r" fontAlgn="b"/>
                      <a:r>
                        <a:rPr lang="en-CA" sz="1400" u="none" strike="noStrike" kern="1200" dirty="0">
                          <a:solidFill>
                            <a:schemeClr val="dk1"/>
                          </a:solidFill>
                          <a:effectLst/>
                          <a:latin typeface="+mn-lt"/>
                          <a:ea typeface="+mn-ea"/>
                          <a:cs typeface="+mn-cs"/>
                        </a:rPr>
                        <a:t>2.377243</a:t>
                      </a:r>
                    </a:p>
                  </a:txBody>
                  <a:tcPr marL="6350" marR="6350" marT="6350" marB="0" anchor="b"/>
                </a:tc>
                <a:extLst>
                  <a:ext uri="{0D108BD9-81ED-4DB2-BD59-A6C34878D82A}">
                    <a16:rowId xmlns:a16="http://schemas.microsoft.com/office/drawing/2014/main" val="2254752527"/>
                  </a:ext>
                </a:extLst>
              </a:tr>
            </a:tbl>
          </a:graphicData>
        </a:graphic>
      </p:graphicFrame>
    </p:spTree>
    <p:extLst>
      <p:ext uri="{BB962C8B-B14F-4D97-AF65-F5344CB8AC3E}">
        <p14:creationId xmlns:p14="http://schemas.microsoft.com/office/powerpoint/2010/main" val="187976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D53EA-6D7E-406F-A852-CF539D55264F}"/>
              </a:ext>
            </a:extLst>
          </p:cNvPr>
          <p:cNvSpPr>
            <a:spLocks noGrp="1"/>
          </p:cNvSpPr>
          <p:nvPr>
            <p:ph idx="1"/>
          </p:nvPr>
        </p:nvSpPr>
        <p:spPr>
          <a:xfrm>
            <a:off x="775991" y="402682"/>
            <a:ext cx="10962354" cy="3321593"/>
          </a:xfrm>
        </p:spPr>
        <p:txBody>
          <a:bodyPr>
            <a:noAutofit/>
          </a:bodyPr>
          <a:lstStyle/>
          <a:p>
            <a:pPr marL="0" indent="0">
              <a:buNone/>
            </a:pPr>
            <a:r>
              <a:rPr lang="en-CA" sz="1600" b="1" dirty="0">
                <a:solidFill>
                  <a:srgbClr val="C00000"/>
                </a:solidFill>
                <a:cs typeface="Arial" panose="020B0604020202020204" pitchFamily="34" charset="0"/>
              </a:rPr>
              <a:t>Q8) Is there any dependent Country? </a:t>
            </a:r>
            <a:endParaRPr lang="en-CA" sz="1600" dirty="0">
              <a:solidFill>
                <a:srgbClr val="0070C0"/>
              </a:solidFill>
            </a:endParaRPr>
          </a:p>
          <a:p>
            <a:pPr marL="0" indent="0">
              <a:buNone/>
            </a:pPr>
            <a:r>
              <a:rPr lang="en-CA" sz="1600" dirty="0">
                <a:solidFill>
                  <a:srgbClr val="0070C0"/>
                </a:solidFill>
              </a:rPr>
              <a:t> r=range(independence) </a:t>
            </a:r>
            <a:r>
              <a:rPr lang="en-CA" sz="1600" dirty="0">
                <a:solidFill>
                  <a:srgbClr val="00B050"/>
                </a:solidFill>
              </a:rPr>
              <a:t># NA</a:t>
            </a:r>
          </a:p>
          <a:p>
            <a:pPr marL="0" indent="0">
              <a:buNone/>
            </a:pPr>
            <a:r>
              <a:rPr lang="en-CA" sz="1600" dirty="0">
                <a:solidFill>
                  <a:srgbClr val="0070C0"/>
                </a:solidFill>
              </a:rPr>
              <a:t>Query10&lt;-</a:t>
            </a:r>
            <a:r>
              <a:rPr lang="en-CA" sz="1600" dirty="0" err="1">
                <a:solidFill>
                  <a:srgbClr val="0070C0"/>
                </a:solidFill>
              </a:rPr>
              <a:t>sqldf</a:t>
            </a:r>
            <a:r>
              <a:rPr lang="en-CA" sz="1600" dirty="0">
                <a:solidFill>
                  <a:srgbClr val="0070C0"/>
                </a:solidFill>
              </a:rPr>
              <a:t>("select distinct country from data where independence=1") # All the 13 countries are independent</a:t>
            </a:r>
          </a:p>
          <a:p>
            <a:pPr marL="0" indent="0">
              <a:buNone/>
            </a:pPr>
            <a:r>
              <a:rPr lang="en-CA" sz="1600" b="1" dirty="0">
                <a:solidFill>
                  <a:srgbClr val="C00000"/>
                </a:solidFill>
                <a:cs typeface="Arial" panose="020B0604020202020204" pitchFamily="34" charset="0"/>
              </a:rPr>
              <a:t>Q9) What are the influential variables on Inflation?</a:t>
            </a:r>
          </a:p>
          <a:p>
            <a:pPr marL="0" indent="0">
              <a:buNone/>
            </a:pPr>
            <a:r>
              <a:rPr lang="en-CA" sz="1600" dirty="0">
                <a:solidFill>
                  <a:srgbClr val="0070C0"/>
                </a:solidFill>
              </a:rPr>
              <a:t>model_1&lt;- </a:t>
            </a:r>
            <a:r>
              <a:rPr lang="en-CA" sz="1600" dirty="0" err="1">
                <a:solidFill>
                  <a:srgbClr val="0070C0"/>
                </a:solidFill>
              </a:rPr>
              <a:t>lm</a:t>
            </a:r>
            <a:r>
              <a:rPr lang="en-CA" sz="1600" dirty="0">
                <a:solidFill>
                  <a:srgbClr val="0070C0"/>
                </a:solidFill>
              </a:rPr>
              <a:t>(</a:t>
            </a:r>
            <a:r>
              <a:rPr lang="en-CA" sz="1600" dirty="0" err="1">
                <a:solidFill>
                  <a:srgbClr val="0070C0"/>
                </a:solidFill>
              </a:rPr>
              <a:t>inflation_annual_cpi</a:t>
            </a:r>
            <a:r>
              <a:rPr lang="en-CA" sz="1600" dirty="0">
                <a:solidFill>
                  <a:srgbClr val="0070C0"/>
                </a:solidFill>
              </a:rPr>
              <a:t> ~  </a:t>
            </a:r>
            <a:r>
              <a:rPr lang="en-CA" sz="1600" dirty="0" err="1">
                <a:solidFill>
                  <a:srgbClr val="0070C0"/>
                </a:solidFill>
              </a:rPr>
              <a:t>pop_m</a:t>
            </a:r>
            <a:r>
              <a:rPr lang="en-CA" sz="1600" dirty="0">
                <a:solidFill>
                  <a:srgbClr val="0070C0"/>
                </a:solidFill>
              </a:rPr>
              <a:t> +</a:t>
            </a:r>
            <a:r>
              <a:rPr lang="en-CA" sz="1600" dirty="0" err="1">
                <a:solidFill>
                  <a:srgbClr val="0070C0"/>
                </a:solidFill>
              </a:rPr>
              <a:t>edu</a:t>
            </a:r>
            <a:r>
              <a:rPr lang="en-CA" sz="1600" dirty="0">
                <a:solidFill>
                  <a:srgbClr val="0070C0"/>
                </a:solidFill>
              </a:rPr>
              <a:t> + GDP.bd. + </a:t>
            </a:r>
            <a:r>
              <a:rPr lang="en-CA" sz="1600" dirty="0" err="1">
                <a:solidFill>
                  <a:srgbClr val="0070C0"/>
                </a:solidFill>
              </a:rPr>
              <a:t>crime_rate</a:t>
            </a:r>
            <a:r>
              <a:rPr lang="en-CA" sz="1600" dirty="0">
                <a:solidFill>
                  <a:srgbClr val="0070C0"/>
                </a:solidFill>
              </a:rPr>
              <a:t> + </a:t>
            </a:r>
            <a:r>
              <a:rPr lang="en-CA" sz="1600" dirty="0" err="1">
                <a:solidFill>
                  <a:srgbClr val="0070C0"/>
                </a:solidFill>
              </a:rPr>
              <a:t>exch_usd</a:t>
            </a:r>
            <a:r>
              <a:rPr lang="en-CA" sz="1600" dirty="0">
                <a:solidFill>
                  <a:srgbClr val="0070C0"/>
                </a:solidFill>
              </a:rPr>
              <a:t> , data = data) summary(model_1)</a:t>
            </a: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r>
              <a:rPr lang="en-CA" sz="1600" dirty="0">
                <a:solidFill>
                  <a:srgbClr val="0070C0"/>
                </a:solidFill>
              </a:rPr>
              <a:t>model_2&lt;- </a:t>
            </a:r>
            <a:r>
              <a:rPr lang="en-CA" sz="1600" dirty="0" err="1">
                <a:solidFill>
                  <a:srgbClr val="0070C0"/>
                </a:solidFill>
              </a:rPr>
              <a:t>lm</a:t>
            </a:r>
            <a:r>
              <a:rPr lang="en-CA" sz="1600" dirty="0">
                <a:solidFill>
                  <a:srgbClr val="0070C0"/>
                </a:solidFill>
              </a:rPr>
              <a:t>(</a:t>
            </a:r>
            <a:r>
              <a:rPr lang="en-CA" sz="1600" dirty="0" err="1">
                <a:solidFill>
                  <a:srgbClr val="0070C0"/>
                </a:solidFill>
              </a:rPr>
              <a:t>inflation_annual_cpi</a:t>
            </a:r>
            <a:r>
              <a:rPr lang="en-CA" sz="1600" dirty="0">
                <a:solidFill>
                  <a:srgbClr val="0070C0"/>
                </a:solidFill>
              </a:rPr>
              <a:t> ~  </a:t>
            </a:r>
            <a:r>
              <a:rPr lang="en-CA" sz="1600" dirty="0" err="1">
                <a:solidFill>
                  <a:srgbClr val="0070C0"/>
                </a:solidFill>
              </a:rPr>
              <a:t>pop_m</a:t>
            </a:r>
            <a:r>
              <a:rPr lang="en-CA" sz="1600" dirty="0">
                <a:solidFill>
                  <a:srgbClr val="0070C0"/>
                </a:solidFill>
              </a:rPr>
              <a:t> +</a:t>
            </a:r>
            <a:r>
              <a:rPr lang="en-CA" sz="1600" dirty="0" err="1">
                <a:solidFill>
                  <a:srgbClr val="0070C0"/>
                </a:solidFill>
              </a:rPr>
              <a:t>edu</a:t>
            </a:r>
            <a:r>
              <a:rPr lang="en-CA" sz="1600" dirty="0">
                <a:solidFill>
                  <a:srgbClr val="0070C0"/>
                </a:solidFill>
              </a:rPr>
              <a:t> + GDP.bd. + </a:t>
            </a:r>
            <a:r>
              <a:rPr lang="en-CA" sz="1600" dirty="0" err="1">
                <a:solidFill>
                  <a:srgbClr val="0070C0"/>
                </a:solidFill>
              </a:rPr>
              <a:t>exch_usd</a:t>
            </a:r>
            <a:r>
              <a:rPr lang="en-CA" sz="1600" dirty="0">
                <a:solidFill>
                  <a:srgbClr val="0070C0"/>
                </a:solidFill>
              </a:rPr>
              <a:t> , data = data)</a:t>
            </a:r>
          </a:p>
          <a:p>
            <a:pPr marL="0" indent="0">
              <a:buNone/>
            </a:pPr>
            <a:r>
              <a:rPr lang="en-CA" sz="1600" dirty="0">
                <a:solidFill>
                  <a:srgbClr val="0070C0"/>
                </a:solidFill>
              </a:rPr>
              <a:t>summary(model_2)  </a:t>
            </a: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p>
          <a:p>
            <a:pPr marL="0" indent="0">
              <a:buNone/>
            </a:pPr>
            <a:endParaRPr lang="en-CA" sz="1600" dirty="0"/>
          </a:p>
          <a:p>
            <a:pPr marL="0" indent="0">
              <a:buNone/>
            </a:pPr>
            <a:endParaRPr lang="en-CA" sz="1600" dirty="0"/>
          </a:p>
          <a:p>
            <a:pPr marL="0" indent="0">
              <a:buNone/>
            </a:pPr>
            <a:r>
              <a:rPr lang="en-CA" sz="1600" dirty="0">
                <a:solidFill>
                  <a:schemeClr val="accent6">
                    <a:lumMod val="75000"/>
                  </a:schemeClr>
                </a:solidFill>
              </a:rPr>
              <a:t> </a:t>
            </a:r>
          </a:p>
          <a:p>
            <a:pPr marL="0" indent="0">
              <a:buNone/>
            </a:pPr>
            <a:endParaRPr lang="en-CA" sz="1600" dirty="0"/>
          </a:p>
        </p:txBody>
      </p:sp>
      <p:graphicFrame>
        <p:nvGraphicFramePr>
          <p:cNvPr id="12" name="Table 11">
            <a:extLst>
              <a:ext uri="{FF2B5EF4-FFF2-40B4-BE49-F238E27FC236}">
                <a16:creationId xmlns:a16="http://schemas.microsoft.com/office/drawing/2014/main" id="{7271DB49-509F-4412-93A5-1311CAD0E9DF}"/>
              </a:ext>
            </a:extLst>
          </p:cNvPr>
          <p:cNvGraphicFramePr>
            <a:graphicFrameLocks noGrp="1"/>
          </p:cNvGraphicFramePr>
          <p:nvPr>
            <p:extLst>
              <p:ext uri="{D42A27DB-BD31-4B8C-83A1-F6EECF244321}">
                <p14:modId xmlns:p14="http://schemas.microsoft.com/office/powerpoint/2010/main" val="87298034"/>
              </p:ext>
            </p:extLst>
          </p:nvPr>
        </p:nvGraphicFramePr>
        <p:xfrm>
          <a:off x="2933700" y="2372995"/>
          <a:ext cx="4726877" cy="1757680"/>
        </p:xfrm>
        <a:graphic>
          <a:graphicData uri="http://schemas.openxmlformats.org/drawingml/2006/table">
            <a:tbl>
              <a:tblPr>
                <a:tableStyleId>{5C22544A-7EE6-4342-B048-85BDC9FD1C3A}</a:tableStyleId>
              </a:tblPr>
              <a:tblGrid>
                <a:gridCol w="4726877">
                  <a:extLst>
                    <a:ext uri="{9D8B030D-6E8A-4147-A177-3AD203B41FA5}">
                      <a16:colId xmlns:a16="http://schemas.microsoft.com/office/drawing/2014/main" val="3068693246"/>
                    </a:ext>
                  </a:extLst>
                </a:gridCol>
              </a:tblGrid>
              <a:tr h="184150">
                <a:tc>
                  <a:txBody>
                    <a:bodyPr/>
                    <a:lstStyle/>
                    <a:p>
                      <a:pPr algn="l" fontAlgn="b"/>
                      <a:r>
                        <a:rPr lang="en-CA" sz="1400" u="none" strike="noStrike" dirty="0">
                          <a:effectLst/>
                        </a:rPr>
                        <a:t>Coefficients:</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8113541"/>
                  </a:ext>
                </a:extLst>
              </a:tr>
              <a:tr h="184150">
                <a:tc>
                  <a:txBody>
                    <a:bodyPr/>
                    <a:lstStyle/>
                    <a:p>
                      <a:pPr algn="l" fontAlgn="b"/>
                      <a:r>
                        <a:rPr lang="en-CA" sz="1400" u="none" strike="noStrike" dirty="0">
                          <a:effectLst/>
                        </a:rPr>
                        <a:t>                      Estimate          Std. Error          t       value </a:t>
                      </a:r>
                      <a:r>
                        <a:rPr lang="en-CA" sz="1400" u="none" strike="noStrike" dirty="0" err="1">
                          <a:effectLst/>
                        </a:rPr>
                        <a:t>Pr</a:t>
                      </a:r>
                      <a:r>
                        <a:rPr lang="en-CA" sz="1400" u="none" strike="noStrike" dirty="0">
                          <a:effectLst/>
                        </a:rPr>
                        <a:t>(&gt;|t|)   </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09857362"/>
                  </a:ext>
                </a:extLst>
              </a:tr>
              <a:tr h="184150">
                <a:tc>
                  <a:txBody>
                    <a:bodyPr/>
                    <a:lstStyle/>
                    <a:p>
                      <a:pPr algn="l" fontAlgn="b"/>
                      <a:r>
                        <a:rPr lang="en-CA" sz="1400" u="none" strike="noStrike" dirty="0">
                          <a:effectLst/>
                        </a:rPr>
                        <a:t>(Intercept)   213.45285      75.12139      2.841    0.00551 **</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25151708"/>
                  </a:ext>
                </a:extLst>
              </a:tr>
              <a:tr h="184150">
                <a:tc>
                  <a:txBody>
                    <a:bodyPr/>
                    <a:lstStyle/>
                    <a:p>
                      <a:pPr algn="l" fontAlgn="b"/>
                      <a:r>
                        <a:rPr lang="en-CA" sz="1400" u="none" strike="noStrike" dirty="0" err="1">
                          <a:effectLst/>
                        </a:rPr>
                        <a:t>pop_m</a:t>
                      </a:r>
                      <a:r>
                        <a:rPr lang="en-CA" sz="1400" u="none" strike="noStrike" dirty="0">
                          <a:effectLst/>
                        </a:rPr>
                        <a:t>         0.23970          0.14983        1.600     0.11299   </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29176397"/>
                  </a:ext>
                </a:extLst>
              </a:tr>
              <a:tr h="184150">
                <a:tc>
                  <a:txBody>
                    <a:bodyPr/>
                    <a:lstStyle/>
                    <a:p>
                      <a:pPr algn="l" fontAlgn="b"/>
                      <a:r>
                        <a:rPr lang="fi-FI" sz="1400" u="none" strike="noStrike" dirty="0">
                          <a:effectLst/>
                        </a:rPr>
                        <a:t>edu              -2.79134         1.04979        -2.659     0.00921 **</a:t>
                      </a:r>
                      <a:endParaRPr lang="fi-FI"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27601757"/>
                  </a:ext>
                </a:extLst>
              </a:tr>
              <a:tr h="184150">
                <a:tc>
                  <a:txBody>
                    <a:bodyPr/>
                    <a:lstStyle/>
                    <a:p>
                      <a:pPr algn="l" fontAlgn="b"/>
                      <a:r>
                        <a:rPr lang="pl-PL" sz="1400" u="none" strike="noStrike" dirty="0">
                          <a:effectLst/>
                        </a:rPr>
                        <a:t>GDP.bd.      -0.09135 </a:t>
                      </a:r>
                      <a:r>
                        <a:rPr lang="en-CA" sz="1400" u="none" strike="noStrike" dirty="0">
                          <a:effectLst/>
                        </a:rPr>
                        <a:t>      </a:t>
                      </a:r>
                      <a:r>
                        <a:rPr lang="pl-PL" sz="1400" u="none" strike="noStrike" dirty="0">
                          <a:effectLst/>
                        </a:rPr>
                        <a:t>   0.04477 </a:t>
                      </a:r>
                      <a:r>
                        <a:rPr lang="en-CA" sz="1400" u="none" strike="noStrike" dirty="0">
                          <a:effectLst/>
                        </a:rPr>
                        <a:t>      </a:t>
                      </a:r>
                      <a:r>
                        <a:rPr lang="pl-PL" sz="1400" u="none" strike="noStrike" dirty="0">
                          <a:effectLst/>
                        </a:rPr>
                        <a:t>-2.040 </a:t>
                      </a:r>
                      <a:r>
                        <a:rPr lang="en-CA" sz="1400" u="none" strike="noStrike" dirty="0">
                          <a:effectLst/>
                        </a:rPr>
                        <a:t>    </a:t>
                      </a:r>
                      <a:r>
                        <a:rPr lang="pl-PL" sz="1400" u="none" strike="noStrike" dirty="0">
                          <a:effectLst/>
                        </a:rPr>
                        <a:t> 0.04411 * </a:t>
                      </a:r>
                      <a:endParaRPr lang="pl-PL"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9156616"/>
                  </a:ext>
                </a:extLst>
              </a:tr>
              <a:tr h="184150">
                <a:tc>
                  <a:txBody>
                    <a:bodyPr/>
                    <a:lstStyle/>
                    <a:p>
                      <a:pPr algn="l" fontAlgn="b"/>
                      <a:r>
                        <a:rPr lang="en-CA" sz="1400" u="none" strike="noStrike" dirty="0" err="1">
                          <a:effectLst/>
                        </a:rPr>
                        <a:t>crime_rate</a:t>
                      </a:r>
                      <a:r>
                        <a:rPr lang="en-CA" sz="1400" u="none" strike="noStrike" dirty="0">
                          <a:effectLst/>
                        </a:rPr>
                        <a:t>   0.88413          1.71792         0.515     </a:t>
                      </a:r>
                      <a:r>
                        <a:rPr lang="en-CA" sz="1400" b="1" u="none" strike="noStrike" dirty="0">
                          <a:solidFill>
                            <a:srgbClr val="C00000"/>
                          </a:solidFill>
                          <a:effectLst/>
                        </a:rPr>
                        <a:t>0.60801</a:t>
                      </a:r>
                      <a:r>
                        <a:rPr lang="en-CA" sz="1400" u="none" strike="noStrike" dirty="0">
                          <a:effectLst/>
                        </a:rPr>
                        <a:t>   </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460968"/>
                  </a:ext>
                </a:extLst>
              </a:tr>
              <a:tr h="184150">
                <a:tc>
                  <a:txBody>
                    <a:bodyPr/>
                    <a:lstStyle/>
                    <a:p>
                      <a:pPr algn="l" fontAlgn="b"/>
                      <a:r>
                        <a:rPr lang="de-DE" sz="1400" u="none" strike="noStrike" dirty="0">
                          <a:effectLst/>
                        </a:rPr>
                        <a:t>exch_usd     -0.06404         0.03770       -1.699      0.09270</a:t>
                      </a:r>
                      <a:endParaRPr lang="de-DE"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2930820"/>
                  </a:ext>
                </a:extLst>
              </a:tr>
            </a:tbl>
          </a:graphicData>
        </a:graphic>
      </p:graphicFrame>
      <p:graphicFrame>
        <p:nvGraphicFramePr>
          <p:cNvPr id="13" name="Table 12">
            <a:extLst>
              <a:ext uri="{FF2B5EF4-FFF2-40B4-BE49-F238E27FC236}">
                <a16:creationId xmlns:a16="http://schemas.microsoft.com/office/drawing/2014/main" id="{7416F075-4E94-4FB8-91B5-EB5E909B7EEC}"/>
              </a:ext>
            </a:extLst>
          </p:cNvPr>
          <p:cNvGraphicFramePr>
            <a:graphicFrameLocks noGrp="1"/>
          </p:cNvGraphicFramePr>
          <p:nvPr>
            <p:extLst>
              <p:ext uri="{D42A27DB-BD31-4B8C-83A1-F6EECF244321}">
                <p14:modId xmlns:p14="http://schemas.microsoft.com/office/powerpoint/2010/main" val="1002218889"/>
              </p:ext>
            </p:extLst>
          </p:nvPr>
        </p:nvGraphicFramePr>
        <p:xfrm>
          <a:off x="2933700" y="4648200"/>
          <a:ext cx="4860227" cy="1537970"/>
        </p:xfrm>
        <a:graphic>
          <a:graphicData uri="http://schemas.openxmlformats.org/drawingml/2006/table">
            <a:tbl>
              <a:tblPr>
                <a:tableStyleId>{5C22544A-7EE6-4342-B048-85BDC9FD1C3A}</a:tableStyleId>
              </a:tblPr>
              <a:tblGrid>
                <a:gridCol w="4860227">
                  <a:extLst>
                    <a:ext uri="{9D8B030D-6E8A-4147-A177-3AD203B41FA5}">
                      <a16:colId xmlns:a16="http://schemas.microsoft.com/office/drawing/2014/main" val="965221233"/>
                    </a:ext>
                  </a:extLst>
                </a:gridCol>
              </a:tblGrid>
              <a:tr h="184150">
                <a:tc>
                  <a:txBody>
                    <a:bodyPr/>
                    <a:lstStyle/>
                    <a:p>
                      <a:pPr algn="l" fontAlgn="b"/>
                      <a:r>
                        <a:rPr lang="en-CA" sz="1400" u="none" strike="noStrike">
                          <a:effectLst/>
                        </a:rPr>
                        <a:t>Coefficients:</a:t>
                      </a:r>
                      <a:endParaRPr lang="en-CA"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45001207"/>
                  </a:ext>
                </a:extLst>
              </a:tr>
              <a:tr h="184150">
                <a:tc>
                  <a:txBody>
                    <a:bodyPr/>
                    <a:lstStyle/>
                    <a:p>
                      <a:pPr algn="l" fontAlgn="b"/>
                      <a:r>
                        <a:rPr lang="en-CA" sz="1400" u="none" strike="noStrike" dirty="0">
                          <a:effectLst/>
                        </a:rPr>
                        <a:t>                      Estimate        Std. Error            t       value </a:t>
                      </a:r>
                      <a:r>
                        <a:rPr lang="en-CA" sz="1400" u="none" strike="noStrike" dirty="0" err="1">
                          <a:effectLst/>
                        </a:rPr>
                        <a:t>Pr</a:t>
                      </a:r>
                      <a:r>
                        <a:rPr lang="en-CA" sz="1400" u="none" strike="noStrike" dirty="0">
                          <a:effectLst/>
                        </a:rPr>
                        <a:t>(&gt;|t|)   </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7742236"/>
                  </a:ext>
                </a:extLst>
              </a:tr>
              <a:tr h="184150">
                <a:tc>
                  <a:txBody>
                    <a:bodyPr/>
                    <a:lstStyle/>
                    <a:p>
                      <a:pPr algn="l" fontAlgn="b"/>
                      <a:r>
                        <a:rPr lang="en-CA" sz="1400" u="none" strike="noStrike" dirty="0">
                          <a:effectLst/>
                        </a:rPr>
                        <a:t>(Intercept)    221.85177   73.04302        3.037     0.00308 **</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53360118"/>
                  </a:ext>
                </a:extLst>
              </a:tr>
              <a:tr h="184150">
                <a:tc>
                  <a:txBody>
                    <a:bodyPr/>
                    <a:lstStyle/>
                    <a:p>
                      <a:pPr algn="l" fontAlgn="b"/>
                      <a:r>
                        <a:rPr lang="en-CA" sz="1400" u="none" strike="noStrike" dirty="0" err="1">
                          <a:effectLst/>
                        </a:rPr>
                        <a:t>pop_m</a:t>
                      </a:r>
                      <a:r>
                        <a:rPr lang="en-CA" sz="1400" u="none" strike="noStrike" dirty="0">
                          <a:effectLst/>
                        </a:rPr>
                        <a:t>         0.24207         0.14918          1.623     0.10796   </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54328700"/>
                  </a:ext>
                </a:extLst>
              </a:tr>
              <a:tr h="184150">
                <a:tc>
                  <a:txBody>
                    <a:bodyPr/>
                    <a:lstStyle/>
                    <a:p>
                      <a:pPr algn="l" fontAlgn="b"/>
                      <a:r>
                        <a:rPr lang="fi-FI" sz="1400" u="none" strike="noStrike" dirty="0">
                          <a:effectLst/>
                        </a:rPr>
                        <a:t>edu              -2.86508        1.03594          -2.766     0.00683 **</a:t>
                      </a:r>
                      <a:endParaRPr lang="fi-FI"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99353569"/>
                  </a:ext>
                </a:extLst>
              </a:tr>
              <a:tr h="184150">
                <a:tc>
                  <a:txBody>
                    <a:bodyPr/>
                    <a:lstStyle/>
                    <a:p>
                      <a:pPr algn="l" fontAlgn="b"/>
                      <a:r>
                        <a:rPr lang="pl-PL" sz="1400" u="none" strike="noStrike" dirty="0">
                          <a:effectLst/>
                        </a:rPr>
                        <a:t>GDP.bd.      -0.09104   </a:t>
                      </a:r>
                      <a:r>
                        <a:rPr lang="en-CA" sz="1400" u="none" strike="noStrike" dirty="0">
                          <a:effectLst/>
                        </a:rPr>
                        <a:t>     </a:t>
                      </a:r>
                      <a:r>
                        <a:rPr lang="pl-PL" sz="1400" u="none" strike="noStrike" dirty="0">
                          <a:effectLst/>
                        </a:rPr>
                        <a:t> 0.04459</a:t>
                      </a:r>
                      <a:r>
                        <a:rPr lang="en-CA" sz="1400" u="none" strike="noStrike" dirty="0">
                          <a:effectLst/>
                        </a:rPr>
                        <a:t>       </a:t>
                      </a:r>
                      <a:r>
                        <a:rPr lang="pl-PL" sz="1400" u="none" strike="noStrike" dirty="0">
                          <a:effectLst/>
                        </a:rPr>
                        <a:t>  -2.042  </a:t>
                      </a:r>
                      <a:r>
                        <a:rPr lang="en-CA" sz="1400" u="none" strike="noStrike" dirty="0">
                          <a:effectLst/>
                        </a:rPr>
                        <a:t>   </a:t>
                      </a:r>
                      <a:r>
                        <a:rPr lang="pl-PL" sz="1400" u="none" strike="noStrike" dirty="0">
                          <a:effectLst/>
                        </a:rPr>
                        <a:t>0.04396 * </a:t>
                      </a:r>
                      <a:endParaRPr lang="pl-PL"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52952736"/>
                  </a:ext>
                </a:extLst>
              </a:tr>
              <a:tr h="184150">
                <a:tc>
                  <a:txBody>
                    <a:bodyPr/>
                    <a:lstStyle/>
                    <a:p>
                      <a:pPr algn="l" fontAlgn="b"/>
                      <a:r>
                        <a:rPr lang="de-DE" sz="1400" u="none" strike="noStrike" dirty="0">
                          <a:effectLst/>
                        </a:rPr>
                        <a:t>exch_usd    -0.05878         0.03615         -1.626     0.10725 </a:t>
                      </a:r>
                      <a:endParaRPr lang="de-DE"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79716971"/>
                  </a:ext>
                </a:extLst>
              </a:tr>
            </a:tbl>
          </a:graphicData>
        </a:graphic>
      </p:graphicFrame>
    </p:spTree>
    <p:extLst>
      <p:ext uri="{BB962C8B-B14F-4D97-AF65-F5344CB8AC3E}">
        <p14:creationId xmlns:p14="http://schemas.microsoft.com/office/powerpoint/2010/main" val="372414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arn(inVertical)">
                                      <p:cBhvr>
                                        <p:cTn id="33" dur="500"/>
                                        <p:tgtEl>
                                          <p:spTgt spid="3">
                                            <p:txEl>
                                              <p:pRg st="9" end="9"/>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barn(inVertical)">
                                      <p:cBhvr>
                                        <p:cTn id="36" dur="5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AD53EA-6D7E-406F-A852-CF539D55264F}"/>
              </a:ext>
            </a:extLst>
          </p:cNvPr>
          <p:cNvSpPr>
            <a:spLocks noGrp="1"/>
          </p:cNvSpPr>
          <p:nvPr>
            <p:ph idx="1"/>
          </p:nvPr>
        </p:nvSpPr>
        <p:spPr>
          <a:xfrm>
            <a:off x="775991" y="402682"/>
            <a:ext cx="10962354" cy="3321593"/>
          </a:xfrm>
        </p:spPr>
        <p:txBody>
          <a:bodyPr>
            <a:noAutofit/>
          </a:bodyPr>
          <a:lstStyle/>
          <a:p>
            <a:pPr marL="0" indent="0">
              <a:buNone/>
            </a:pPr>
            <a:r>
              <a:rPr lang="en-CA" sz="1600" b="1" dirty="0">
                <a:solidFill>
                  <a:srgbClr val="C00000"/>
                </a:solidFill>
                <a:cs typeface="Arial" panose="020B0604020202020204" pitchFamily="34" charset="0"/>
              </a:rPr>
              <a:t>Q10) What are the influential variables on banking crisis? </a:t>
            </a:r>
            <a:r>
              <a:rPr lang="en-CA" sz="1600" dirty="0" err="1">
                <a:solidFill>
                  <a:srgbClr val="0070C0"/>
                </a:solidFill>
              </a:rPr>
              <a:t>Banking_crisis</a:t>
            </a:r>
            <a:r>
              <a:rPr lang="en-CA" sz="1600" dirty="0">
                <a:solidFill>
                  <a:srgbClr val="0070C0"/>
                </a:solidFill>
              </a:rPr>
              <a:t> is a binary variable</a:t>
            </a:r>
          </a:p>
          <a:p>
            <a:pPr marL="0" indent="0">
              <a:buNone/>
            </a:pPr>
            <a:r>
              <a:rPr lang="en-CA" sz="1600" dirty="0" err="1">
                <a:solidFill>
                  <a:srgbClr val="0070C0"/>
                </a:solidFill>
              </a:rPr>
              <a:t>data$BC</a:t>
            </a:r>
            <a:r>
              <a:rPr lang="en-CA" sz="1600" dirty="0">
                <a:solidFill>
                  <a:srgbClr val="0070C0"/>
                </a:solidFill>
              </a:rPr>
              <a:t> &lt;- 1</a:t>
            </a:r>
          </a:p>
          <a:p>
            <a:pPr marL="0" indent="0">
              <a:buNone/>
            </a:pPr>
            <a:r>
              <a:rPr lang="en-CA" sz="1600" dirty="0" err="1">
                <a:solidFill>
                  <a:srgbClr val="0070C0"/>
                </a:solidFill>
              </a:rPr>
              <a:t>data$BC</a:t>
            </a:r>
            <a:r>
              <a:rPr lang="en-CA" sz="1600" dirty="0">
                <a:solidFill>
                  <a:srgbClr val="0070C0"/>
                </a:solidFill>
              </a:rPr>
              <a:t> &lt;- </a:t>
            </a:r>
            <a:r>
              <a:rPr lang="en-CA" sz="1600" dirty="0" err="1">
                <a:solidFill>
                  <a:srgbClr val="0070C0"/>
                </a:solidFill>
              </a:rPr>
              <a:t>ifelse</a:t>
            </a:r>
            <a:r>
              <a:rPr lang="en-CA" sz="1600" dirty="0">
                <a:solidFill>
                  <a:srgbClr val="0070C0"/>
                </a:solidFill>
              </a:rPr>
              <a:t>(</a:t>
            </a:r>
            <a:r>
              <a:rPr lang="en-CA" sz="1600" dirty="0" err="1">
                <a:solidFill>
                  <a:srgbClr val="0070C0"/>
                </a:solidFill>
              </a:rPr>
              <a:t>data$banking_crisis</a:t>
            </a:r>
            <a:r>
              <a:rPr lang="en-CA" sz="1600" dirty="0">
                <a:solidFill>
                  <a:srgbClr val="0070C0"/>
                </a:solidFill>
              </a:rPr>
              <a:t>=="crisis", 1, 0)</a:t>
            </a:r>
          </a:p>
          <a:p>
            <a:pPr marL="0" indent="0">
              <a:buNone/>
            </a:pPr>
            <a:r>
              <a:rPr lang="en-CA" sz="1600" dirty="0">
                <a:solidFill>
                  <a:srgbClr val="0070C0"/>
                </a:solidFill>
              </a:rPr>
              <a:t>library (</a:t>
            </a:r>
            <a:r>
              <a:rPr lang="en-CA" sz="1600" dirty="0" err="1">
                <a:solidFill>
                  <a:srgbClr val="0070C0"/>
                </a:solidFill>
              </a:rPr>
              <a:t>Rcpp</a:t>
            </a:r>
            <a:r>
              <a:rPr lang="en-CA" sz="1600" dirty="0">
                <a:solidFill>
                  <a:srgbClr val="0070C0"/>
                </a:solidFill>
              </a:rPr>
              <a:t>); library (Amelia)</a:t>
            </a:r>
          </a:p>
          <a:p>
            <a:pPr marL="0" indent="0">
              <a:buNone/>
            </a:pPr>
            <a:r>
              <a:rPr lang="en-CA" sz="1600" dirty="0">
                <a:solidFill>
                  <a:srgbClr val="0070C0"/>
                </a:solidFill>
              </a:rPr>
              <a:t>model_3&lt;- </a:t>
            </a:r>
            <a:r>
              <a:rPr lang="en-CA" sz="1600" dirty="0" err="1">
                <a:solidFill>
                  <a:srgbClr val="0070C0"/>
                </a:solidFill>
              </a:rPr>
              <a:t>glm</a:t>
            </a:r>
            <a:r>
              <a:rPr lang="en-CA" sz="1600" dirty="0">
                <a:solidFill>
                  <a:srgbClr val="0070C0"/>
                </a:solidFill>
              </a:rPr>
              <a:t>(formula= BC ~ </a:t>
            </a:r>
            <a:r>
              <a:rPr lang="en-CA" sz="1600" dirty="0" err="1">
                <a:solidFill>
                  <a:srgbClr val="0070C0"/>
                </a:solidFill>
              </a:rPr>
              <a:t>pop_m+edu+year</a:t>
            </a:r>
            <a:r>
              <a:rPr lang="en-CA" sz="1600" dirty="0">
                <a:solidFill>
                  <a:srgbClr val="0070C0"/>
                </a:solidFill>
              </a:rPr>
              <a:t>, family = binomial(link = "logit"), data = data)</a:t>
            </a:r>
          </a:p>
          <a:p>
            <a:pPr marL="0" indent="0">
              <a:buNone/>
            </a:pPr>
            <a:r>
              <a:rPr lang="en-CA" sz="1600" dirty="0">
                <a:solidFill>
                  <a:srgbClr val="0070C0"/>
                </a:solidFill>
              </a:rPr>
              <a:t>summary(model_3)</a:t>
            </a: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solidFill>
                <a:srgbClr val="0070C0"/>
              </a:solidFill>
            </a:endParaRPr>
          </a:p>
          <a:p>
            <a:pPr marL="0" indent="0">
              <a:buNone/>
            </a:pPr>
            <a:endParaRPr lang="en-CA" sz="1600" dirty="0"/>
          </a:p>
          <a:p>
            <a:pPr marL="0" indent="0">
              <a:buNone/>
            </a:pPr>
            <a:endParaRPr lang="en-CA" sz="1600" dirty="0"/>
          </a:p>
          <a:p>
            <a:pPr marL="0" indent="0">
              <a:buNone/>
            </a:pPr>
            <a:endParaRPr lang="en-CA" sz="1600" dirty="0"/>
          </a:p>
          <a:p>
            <a:pPr marL="0" indent="0">
              <a:buNone/>
            </a:pPr>
            <a:r>
              <a:rPr lang="en-CA" sz="1600" dirty="0">
                <a:solidFill>
                  <a:schemeClr val="accent6">
                    <a:lumMod val="75000"/>
                  </a:schemeClr>
                </a:solidFill>
              </a:rPr>
              <a:t> </a:t>
            </a:r>
          </a:p>
          <a:p>
            <a:pPr marL="0" indent="0">
              <a:buNone/>
            </a:pPr>
            <a:endParaRPr lang="en-CA" sz="1600" dirty="0"/>
          </a:p>
        </p:txBody>
      </p:sp>
      <p:graphicFrame>
        <p:nvGraphicFramePr>
          <p:cNvPr id="5" name="Table 4">
            <a:extLst>
              <a:ext uri="{FF2B5EF4-FFF2-40B4-BE49-F238E27FC236}">
                <a16:creationId xmlns:a16="http://schemas.microsoft.com/office/drawing/2014/main" id="{AC1EC179-25D6-45CA-8D98-15D748D52907}"/>
              </a:ext>
            </a:extLst>
          </p:cNvPr>
          <p:cNvGraphicFramePr>
            <a:graphicFrameLocks noGrp="1"/>
          </p:cNvGraphicFramePr>
          <p:nvPr>
            <p:extLst>
              <p:ext uri="{D42A27DB-BD31-4B8C-83A1-F6EECF244321}">
                <p14:modId xmlns:p14="http://schemas.microsoft.com/office/powerpoint/2010/main" val="2131836579"/>
              </p:ext>
            </p:extLst>
          </p:nvPr>
        </p:nvGraphicFramePr>
        <p:xfrm>
          <a:off x="3067050" y="2460625"/>
          <a:ext cx="5153025" cy="1098550"/>
        </p:xfrm>
        <a:graphic>
          <a:graphicData uri="http://schemas.openxmlformats.org/drawingml/2006/table">
            <a:tbl>
              <a:tblPr>
                <a:tableStyleId>{5C22544A-7EE6-4342-B048-85BDC9FD1C3A}</a:tableStyleId>
              </a:tblPr>
              <a:tblGrid>
                <a:gridCol w="5153025">
                  <a:extLst>
                    <a:ext uri="{9D8B030D-6E8A-4147-A177-3AD203B41FA5}">
                      <a16:colId xmlns:a16="http://schemas.microsoft.com/office/drawing/2014/main" val="97701581"/>
                    </a:ext>
                  </a:extLst>
                </a:gridCol>
              </a:tblGrid>
              <a:tr h="184150">
                <a:tc>
                  <a:txBody>
                    <a:bodyPr/>
                    <a:lstStyle/>
                    <a:p>
                      <a:pPr algn="l" fontAlgn="b"/>
                      <a:r>
                        <a:rPr lang="en-CA" sz="1400" u="none" strike="noStrike" dirty="0">
                          <a:effectLst/>
                        </a:rPr>
                        <a:t>                       Estimate          Std. Error      z          value </a:t>
                      </a:r>
                      <a:r>
                        <a:rPr lang="en-CA" sz="1400" u="none" strike="noStrike" dirty="0" err="1">
                          <a:effectLst/>
                        </a:rPr>
                        <a:t>Pr</a:t>
                      </a:r>
                      <a:r>
                        <a:rPr lang="en-CA" sz="1400" u="none" strike="noStrike" dirty="0">
                          <a:effectLst/>
                        </a:rPr>
                        <a:t>(&gt;|z|)   </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02565869"/>
                  </a:ext>
                </a:extLst>
              </a:tr>
              <a:tr h="184150">
                <a:tc>
                  <a:txBody>
                    <a:bodyPr/>
                    <a:lstStyle/>
                    <a:p>
                      <a:pPr algn="l" fontAlgn="b"/>
                      <a:r>
                        <a:rPr lang="en-CA" sz="1400" u="none" strike="noStrike" dirty="0">
                          <a:effectLst/>
                        </a:rPr>
                        <a:t>(Intercept)   220.192508     78.287747   2.813      0.00491 **</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39100855"/>
                  </a:ext>
                </a:extLst>
              </a:tr>
              <a:tr h="184150">
                <a:tc>
                  <a:txBody>
                    <a:bodyPr/>
                    <a:lstStyle/>
                    <a:p>
                      <a:pPr algn="l" fontAlgn="b"/>
                      <a:r>
                        <a:rPr lang="en-CA" sz="1400" u="none" strike="noStrike" dirty="0" err="1">
                          <a:effectLst/>
                        </a:rPr>
                        <a:t>pop_m</a:t>
                      </a:r>
                      <a:r>
                        <a:rPr lang="en-CA" sz="1400" u="none" strike="noStrike" dirty="0">
                          <a:effectLst/>
                        </a:rPr>
                        <a:t>         0.009330            0.003283   2.842      0.00448 **</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77136138"/>
                  </a:ext>
                </a:extLst>
              </a:tr>
              <a:tr h="184150">
                <a:tc>
                  <a:txBody>
                    <a:bodyPr/>
                    <a:lstStyle/>
                    <a:p>
                      <a:pPr algn="l" fontAlgn="b"/>
                      <a:r>
                        <a:rPr lang="fi-FI" sz="1400" u="none" strike="noStrike">
                          <a:effectLst/>
                        </a:rPr>
                        <a:t>edu               0.095029            0.038337   2.479      0.01318 * </a:t>
                      </a:r>
                      <a:endParaRPr lang="fi-FI"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72881062"/>
                  </a:ext>
                </a:extLst>
              </a:tr>
              <a:tr h="184150">
                <a:tc>
                  <a:txBody>
                    <a:bodyPr/>
                    <a:lstStyle/>
                    <a:p>
                      <a:pPr algn="l" fontAlgn="b"/>
                      <a:r>
                        <a:rPr lang="en-CA" sz="1400" u="none" strike="noStrike" dirty="0">
                          <a:effectLst/>
                        </a:rPr>
                        <a:t>year            -0.114165             0.040333  -2.831     0.00465 **</a:t>
                      </a:r>
                      <a:endParaRPr lang="en-CA"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2499589"/>
                  </a:ext>
                </a:extLst>
              </a:tr>
            </a:tbl>
          </a:graphicData>
        </a:graphic>
      </p:graphicFrame>
    </p:spTree>
    <p:extLst>
      <p:ext uri="{BB962C8B-B14F-4D97-AF65-F5344CB8AC3E}">
        <p14:creationId xmlns:p14="http://schemas.microsoft.com/office/powerpoint/2010/main" val="147875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centBoxVTI">
  <a:themeElements>
    <a:clrScheme name="AnalogousFromLightSeedRightStep">
      <a:dk1>
        <a:srgbClr val="000000"/>
      </a:dk1>
      <a:lt1>
        <a:srgbClr val="FFFFFF"/>
      </a:lt1>
      <a:dk2>
        <a:srgbClr val="24413C"/>
      </a:dk2>
      <a:lt2>
        <a:srgbClr val="EBEDEF"/>
      </a:lt2>
      <a:accent1>
        <a:srgbClr val="C89A4A"/>
      </a:accent1>
      <a:accent2>
        <a:srgbClr val="A1A548"/>
      </a:accent2>
      <a:accent3>
        <a:srgbClr val="87AB5E"/>
      </a:accent3>
      <a:accent4>
        <a:srgbClr val="5BB64F"/>
      </a:accent4>
      <a:accent5>
        <a:srgbClr val="52B570"/>
      </a:accent5>
      <a:accent6>
        <a:srgbClr val="4EB396"/>
      </a:accent6>
      <a:hlink>
        <a:srgbClr val="6E86B1"/>
      </a:hlink>
      <a:folHlink>
        <a:srgbClr val="878787"/>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3780</TotalTime>
  <Words>1881</Words>
  <Application>Microsoft Office PowerPoint</Application>
  <PresentationFormat>Widescreen</PresentationFormat>
  <Paragraphs>389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Lucida Console</vt:lpstr>
      <vt:lpstr>AccentBoxVTI</vt:lpstr>
      <vt:lpstr>Africa Crisis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Project</dc:title>
  <dc:creator>Rayan</dc:creator>
  <cp:lastModifiedBy>Rayan</cp:lastModifiedBy>
  <cp:revision>97</cp:revision>
  <dcterms:created xsi:type="dcterms:W3CDTF">2020-01-09T15:13:37Z</dcterms:created>
  <dcterms:modified xsi:type="dcterms:W3CDTF">2020-06-15T20:47:40Z</dcterms:modified>
</cp:coreProperties>
</file>