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1" r:id="rId3"/>
    <p:sldId id="279" r:id="rId4"/>
    <p:sldId id="258" r:id="rId5"/>
    <p:sldId id="259" r:id="rId6"/>
    <p:sldId id="280" r:id="rId7"/>
    <p:sldId id="260" r:id="rId8"/>
    <p:sldId id="261" r:id="rId9"/>
    <p:sldId id="262" r:id="rId10"/>
    <p:sldId id="265" r:id="rId11"/>
    <p:sldId id="263" r:id="rId12"/>
    <p:sldId id="264" r:id="rId13"/>
    <p:sldId id="267" r:id="rId14"/>
    <p:sldId id="269" r:id="rId15"/>
    <p:sldId id="281" r:id="rId16"/>
    <p:sldId id="270" r:id="rId17"/>
    <p:sldId id="272" r:id="rId18"/>
    <p:sldId id="277" r:id="rId19"/>
    <p:sldId id="273" r:id="rId20"/>
    <p:sldId id="274" r:id="rId21"/>
    <p:sldId id="278" r:id="rId22"/>
    <p:sldId id="275"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F6F70B-E5AD-4E08-9445-78A87A751557}" type="datetimeFigureOut">
              <a:rPr lang="en-CA" smtClean="0"/>
              <a:t>2020-06-02</a:t>
            </a:fld>
            <a:endParaRPr lang="en-CA"/>
          </a:p>
        </p:txBody>
      </p:sp>
      <p:sp>
        <p:nvSpPr>
          <p:cNvPr id="5" name="Footer Placeholder 4"/>
          <p:cNvSpPr>
            <a:spLocks noGrp="1"/>
          </p:cNvSpPr>
          <p:nvPr>
            <p:ph type="ftr" sz="quarter" idx="11"/>
          </p:nvPr>
        </p:nvSpPr>
        <p:spPr/>
        <p:txBody>
          <a:bodyPr/>
          <a:lstStyle/>
          <a:p>
            <a:endParaRPr lang="en-CA"/>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DA2FCA6-1E16-4743-9D72-6230048592C2}" type="slidenum">
              <a:rPr lang="en-CA" smtClean="0"/>
              <a:t>‹#›</a:t>
            </a:fld>
            <a:endParaRPr lang="en-CA"/>
          </a:p>
        </p:txBody>
      </p:sp>
    </p:spTree>
    <p:extLst>
      <p:ext uri="{BB962C8B-B14F-4D97-AF65-F5344CB8AC3E}">
        <p14:creationId xmlns:p14="http://schemas.microsoft.com/office/powerpoint/2010/main" val="2135069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F6F70B-E5AD-4E08-9445-78A87A751557}" type="datetimeFigureOut">
              <a:rPr lang="en-CA" smtClean="0"/>
              <a:t>2020-06-02</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DA2FCA6-1E16-4743-9D72-6230048592C2}" type="slidenum">
              <a:rPr lang="en-CA" smtClean="0"/>
              <a:t>‹#›</a:t>
            </a:fld>
            <a:endParaRPr lang="en-CA"/>
          </a:p>
        </p:txBody>
      </p:sp>
    </p:spTree>
    <p:extLst>
      <p:ext uri="{BB962C8B-B14F-4D97-AF65-F5344CB8AC3E}">
        <p14:creationId xmlns:p14="http://schemas.microsoft.com/office/powerpoint/2010/main" val="798218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F6F70B-E5AD-4E08-9445-78A87A751557}" type="datetimeFigureOut">
              <a:rPr lang="en-CA" smtClean="0"/>
              <a:t>2020-06-02</a:t>
            </a:fld>
            <a:endParaRPr lang="en-CA"/>
          </a:p>
        </p:txBody>
      </p:sp>
      <p:sp>
        <p:nvSpPr>
          <p:cNvPr id="5" name="Footer Placeholder 4"/>
          <p:cNvSpPr>
            <a:spLocks noGrp="1"/>
          </p:cNvSpPr>
          <p:nvPr>
            <p:ph type="ftr" sz="quarter" idx="11"/>
          </p:nvPr>
        </p:nvSpPr>
        <p:spPr/>
        <p:txBody>
          <a:bodyPr/>
          <a:lstStyle/>
          <a:p>
            <a:endParaRPr lang="en-CA"/>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DA2FCA6-1E16-4743-9D72-6230048592C2}" type="slidenum">
              <a:rPr lang="en-CA" smtClean="0"/>
              <a:t>‹#›</a:t>
            </a:fld>
            <a:endParaRPr lang="en-CA"/>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14651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AF6F70B-E5AD-4E08-9445-78A87A751557}" type="datetimeFigureOut">
              <a:rPr lang="en-CA" smtClean="0"/>
              <a:t>2020-06-02</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DA2FCA6-1E16-4743-9D72-6230048592C2}" type="slidenum">
              <a:rPr lang="en-CA" smtClean="0"/>
              <a:t>‹#›</a:t>
            </a:fld>
            <a:endParaRPr lang="en-CA"/>
          </a:p>
        </p:txBody>
      </p:sp>
    </p:spTree>
    <p:extLst>
      <p:ext uri="{BB962C8B-B14F-4D97-AF65-F5344CB8AC3E}">
        <p14:creationId xmlns:p14="http://schemas.microsoft.com/office/powerpoint/2010/main" val="1038156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AF6F70B-E5AD-4E08-9445-78A87A751557}" type="datetimeFigureOut">
              <a:rPr lang="en-CA" smtClean="0"/>
              <a:t>2020-06-02</a:t>
            </a:fld>
            <a:endParaRPr lang="en-CA"/>
          </a:p>
        </p:txBody>
      </p:sp>
      <p:sp>
        <p:nvSpPr>
          <p:cNvPr id="6" name="Footer Placeholder 5"/>
          <p:cNvSpPr>
            <a:spLocks noGrp="1"/>
          </p:cNvSpPr>
          <p:nvPr>
            <p:ph type="ftr" sz="quarter" idx="11"/>
          </p:nvPr>
        </p:nvSpPr>
        <p:spPr/>
        <p:txBody>
          <a:bodyPr/>
          <a:lstStyle/>
          <a:p>
            <a:endParaRPr lang="en-CA"/>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DA2FCA6-1E16-4743-9D72-6230048592C2}" type="slidenum">
              <a:rPr lang="en-CA" smtClean="0"/>
              <a:t>‹#›</a:t>
            </a:fld>
            <a:endParaRPr lang="en-CA"/>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54044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AF6F70B-E5AD-4E08-9445-78A87A751557}" type="datetimeFigureOut">
              <a:rPr lang="en-CA" smtClean="0"/>
              <a:t>2020-06-02</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DA2FCA6-1E16-4743-9D72-6230048592C2}" type="slidenum">
              <a:rPr lang="en-CA" smtClean="0"/>
              <a:t>‹#›</a:t>
            </a:fld>
            <a:endParaRPr lang="en-CA"/>
          </a:p>
        </p:txBody>
      </p:sp>
    </p:spTree>
    <p:extLst>
      <p:ext uri="{BB962C8B-B14F-4D97-AF65-F5344CB8AC3E}">
        <p14:creationId xmlns:p14="http://schemas.microsoft.com/office/powerpoint/2010/main" val="3266232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F6F70B-E5AD-4E08-9445-78A87A751557}" type="datetimeFigureOut">
              <a:rPr lang="en-CA" smtClean="0"/>
              <a:t>2020-06-02</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DA2FCA6-1E16-4743-9D72-6230048592C2}" type="slidenum">
              <a:rPr lang="en-CA" smtClean="0"/>
              <a:t>‹#›</a:t>
            </a:fld>
            <a:endParaRPr lang="en-CA"/>
          </a:p>
        </p:txBody>
      </p:sp>
    </p:spTree>
    <p:extLst>
      <p:ext uri="{BB962C8B-B14F-4D97-AF65-F5344CB8AC3E}">
        <p14:creationId xmlns:p14="http://schemas.microsoft.com/office/powerpoint/2010/main" val="1445608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F6F70B-E5AD-4E08-9445-78A87A751557}" type="datetimeFigureOut">
              <a:rPr lang="en-CA" smtClean="0"/>
              <a:t>2020-06-02</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DA2FCA6-1E16-4743-9D72-6230048592C2}" type="slidenum">
              <a:rPr lang="en-CA" smtClean="0"/>
              <a:t>‹#›</a:t>
            </a:fld>
            <a:endParaRPr lang="en-CA"/>
          </a:p>
        </p:txBody>
      </p:sp>
    </p:spTree>
    <p:extLst>
      <p:ext uri="{BB962C8B-B14F-4D97-AF65-F5344CB8AC3E}">
        <p14:creationId xmlns:p14="http://schemas.microsoft.com/office/powerpoint/2010/main" val="2930723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F6F70B-E5AD-4E08-9445-78A87A751557}" type="datetimeFigureOut">
              <a:rPr lang="en-CA" smtClean="0"/>
              <a:t>2020-06-02</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DA2FCA6-1E16-4743-9D72-6230048592C2}" type="slidenum">
              <a:rPr lang="en-CA" smtClean="0"/>
              <a:t>‹#›</a:t>
            </a:fld>
            <a:endParaRPr lang="en-CA"/>
          </a:p>
        </p:txBody>
      </p:sp>
    </p:spTree>
    <p:extLst>
      <p:ext uri="{BB962C8B-B14F-4D97-AF65-F5344CB8AC3E}">
        <p14:creationId xmlns:p14="http://schemas.microsoft.com/office/powerpoint/2010/main" val="2435182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F6F70B-E5AD-4E08-9445-78A87A751557}" type="datetimeFigureOut">
              <a:rPr lang="en-CA" smtClean="0"/>
              <a:t>2020-06-02</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DA2FCA6-1E16-4743-9D72-6230048592C2}" type="slidenum">
              <a:rPr lang="en-CA" smtClean="0"/>
              <a:t>‹#›</a:t>
            </a:fld>
            <a:endParaRPr lang="en-CA"/>
          </a:p>
        </p:txBody>
      </p:sp>
    </p:spTree>
    <p:extLst>
      <p:ext uri="{BB962C8B-B14F-4D97-AF65-F5344CB8AC3E}">
        <p14:creationId xmlns:p14="http://schemas.microsoft.com/office/powerpoint/2010/main" val="2868569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F6F70B-E5AD-4E08-9445-78A87A751557}" type="datetimeFigureOut">
              <a:rPr lang="en-CA" smtClean="0"/>
              <a:t>2020-06-02</a:t>
            </a:fld>
            <a:endParaRPr lang="en-CA"/>
          </a:p>
        </p:txBody>
      </p:sp>
      <p:sp>
        <p:nvSpPr>
          <p:cNvPr id="6" name="Footer Placeholder 5"/>
          <p:cNvSpPr>
            <a:spLocks noGrp="1"/>
          </p:cNvSpPr>
          <p:nvPr>
            <p:ph type="ftr" sz="quarter" idx="11"/>
          </p:nvPr>
        </p:nvSpPr>
        <p:spPr/>
        <p:txBody>
          <a:bodyPr/>
          <a:lstStyle/>
          <a:p>
            <a:endParaRPr lang="en-CA"/>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DA2FCA6-1E16-4743-9D72-6230048592C2}" type="slidenum">
              <a:rPr lang="en-CA" smtClean="0"/>
              <a:t>‹#›</a:t>
            </a:fld>
            <a:endParaRPr lang="en-CA"/>
          </a:p>
        </p:txBody>
      </p:sp>
    </p:spTree>
    <p:extLst>
      <p:ext uri="{BB962C8B-B14F-4D97-AF65-F5344CB8AC3E}">
        <p14:creationId xmlns:p14="http://schemas.microsoft.com/office/powerpoint/2010/main" val="1965269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F6F70B-E5AD-4E08-9445-78A87A751557}" type="datetimeFigureOut">
              <a:rPr lang="en-CA" smtClean="0"/>
              <a:t>2020-06-02</a:t>
            </a:fld>
            <a:endParaRPr lang="en-CA"/>
          </a:p>
        </p:txBody>
      </p:sp>
      <p:sp>
        <p:nvSpPr>
          <p:cNvPr id="8" name="Footer Placeholder 7"/>
          <p:cNvSpPr>
            <a:spLocks noGrp="1"/>
          </p:cNvSpPr>
          <p:nvPr>
            <p:ph type="ftr" sz="quarter" idx="11"/>
          </p:nvPr>
        </p:nvSpPr>
        <p:spPr/>
        <p:txBody>
          <a:bodyPr/>
          <a:lstStyle/>
          <a:p>
            <a:endParaRPr lang="en-C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DA2FCA6-1E16-4743-9D72-6230048592C2}" type="slidenum">
              <a:rPr lang="en-CA" smtClean="0"/>
              <a:t>‹#›</a:t>
            </a:fld>
            <a:endParaRPr lang="en-CA"/>
          </a:p>
        </p:txBody>
      </p:sp>
    </p:spTree>
    <p:extLst>
      <p:ext uri="{BB962C8B-B14F-4D97-AF65-F5344CB8AC3E}">
        <p14:creationId xmlns:p14="http://schemas.microsoft.com/office/powerpoint/2010/main" val="1468741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F6F70B-E5AD-4E08-9445-78A87A751557}" type="datetimeFigureOut">
              <a:rPr lang="en-CA" smtClean="0"/>
              <a:t>2020-06-02</a:t>
            </a:fld>
            <a:endParaRPr lang="en-CA"/>
          </a:p>
        </p:txBody>
      </p:sp>
      <p:sp>
        <p:nvSpPr>
          <p:cNvPr id="4" name="Footer Placeholder 3"/>
          <p:cNvSpPr>
            <a:spLocks noGrp="1"/>
          </p:cNvSpPr>
          <p:nvPr>
            <p:ph type="ftr" sz="quarter" idx="11"/>
          </p:nvPr>
        </p:nvSpPr>
        <p:spPr/>
        <p:txBody>
          <a:bodyPr/>
          <a:lstStyle/>
          <a:p>
            <a:endParaRPr lang="en-CA"/>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DA2FCA6-1E16-4743-9D72-6230048592C2}" type="slidenum">
              <a:rPr lang="en-CA" smtClean="0"/>
              <a:t>‹#›</a:t>
            </a:fld>
            <a:endParaRPr lang="en-CA"/>
          </a:p>
        </p:txBody>
      </p:sp>
    </p:spTree>
    <p:extLst>
      <p:ext uri="{BB962C8B-B14F-4D97-AF65-F5344CB8AC3E}">
        <p14:creationId xmlns:p14="http://schemas.microsoft.com/office/powerpoint/2010/main" val="783222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F6F70B-E5AD-4E08-9445-78A87A751557}" type="datetimeFigureOut">
              <a:rPr lang="en-CA" smtClean="0"/>
              <a:t>2020-06-02</a:t>
            </a:fld>
            <a:endParaRPr lang="en-CA"/>
          </a:p>
        </p:txBody>
      </p:sp>
      <p:sp>
        <p:nvSpPr>
          <p:cNvPr id="3" name="Footer Placeholder 2"/>
          <p:cNvSpPr>
            <a:spLocks noGrp="1"/>
          </p:cNvSpPr>
          <p:nvPr>
            <p:ph type="ftr" sz="quarter" idx="11"/>
          </p:nvPr>
        </p:nvSpPr>
        <p:spPr/>
        <p:txBody>
          <a:bodyPr/>
          <a:lstStyle/>
          <a:p>
            <a:endParaRPr lang="en-CA"/>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DA2FCA6-1E16-4743-9D72-6230048592C2}" type="slidenum">
              <a:rPr lang="en-CA" smtClean="0"/>
              <a:t>‹#›</a:t>
            </a:fld>
            <a:endParaRPr lang="en-CA"/>
          </a:p>
        </p:txBody>
      </p:sp>
    </p:spTree>
    <p:extLst>
      <p:ext uri="{BB962C8B-B14F-4D97-AF65-F5344CB8AC3E}">
        <p14:creationId xmlns:p14="http://schemas.microsoft.com/office/powerpoint/2010/main" val="116360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F6F70B-E5AD-4E08-9445-78A87A751557}" type="datetimeFigureOut">
              <a:rPr lang="en-CA" smtClean="0"/>
              <a:t>2020-06-02</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DA2FCA6-1E16-4743-9D72-6230048592C2}" type="slidenum">
              <a:rPr lang="en-CA" smtClean="0"/>
              <a:t>‹#›</a:t>
            </a:fld>
            <a:endParaRPr lang="en-CA"/>
          </a:p>
        </p:txBody>
      </p:sp>
    </p:spTree>
    <p:extLst>
      <p:ext uri="{BB962C8B-B14F-4D97-AF65-F5344CB8AC3E}">
        <p14:creationId xmlns:p14="http://schemas.microsoft.com/office/powerpoint/2010/main" val="2762305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F6F70B-E5AD-4E08-9445-78A87A751557}" type="datetimeFigureOut">
              <a:rPr lang="en-CA" smtClean="0"/>
              <a:t>2020-06-02</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DA2FCA6-1E16-4743-9D72-6230048592C2}" type="slidenum">
              <a:rPr lang="en-CA" smtClean="0"/>
              <a:t>‹#›</a:t>
            </a:fld>
            <a:endParaRPr lang="en-CA"/>
          </a:p>
        </p:txBody>
      </p:sp>
    </p:spTree>
    <p:extLst>
      <p:ext uri="{BB962C8B-B14F-4D97-AF65-F5344CB8AC3E}">
        <p14:creationId xmlns:p14="http://schemas.microsoft.com/office/powerpoint/2010/main" val="1874455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AF6F70B-E5AD-4E08-9445-78A87A751557}" type="datetimeFigureOut">
              <a:rPr lang="en-CA" smtClean="0"/>
              <a:t>2020-06-02</a:t>
            </a:fld>
            <a:endParaRPr lang="en-CA"/>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DA2FCA6-1E16-4743-9D72-6230048592C2}" type="slidenum">
              <a:rPr lang="en-CA" smtClean="0"/>
              <a:t>‹#›</a:t>
            </a:fld>
            <a:endParaRPr lang="en-CA"/>
          </a:p>
        </p:txBody>
      </p:sp>
    </p:spTree>
    <p:extLst>
      <p:ext uri="{BB962C8B-B14F-4D97-AF65-F5344CB8AC3E}">
        <p14:creationId xmlns:p14="http://schemas.microsoft.com/office/powerpoint/2010/main" val="11534652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1E635-8793-4772-996D-8589CE4AE4B9}"/>
              </a:ext>
            </a:extLst>
          </p:cNvPr>
          <p:cNvSpPr>
            <a:spLocks noGrp="1"/>
          </p:cNvSpPr>
          <p:nvPr>
            <p:ph type="ctrTitle"/>
          </p:nvPr>
        </p:nvSpPr>
        <p:spPr/>
        <p:txBody>
          <a:bodyPr/>
          <a:lstStyle/>
          <a:p>
            <a:r>
              <a:rPr lang="en-CA" b="1" dirty="0">
                <a:solidFill>
                  <a:srgbClr val="FF0000"/>
                </a:solidFill>
              </a:rPr>
              <a:t>Insurance​​ </a:t>
            </a:r>
            <a:r>
              <a:rPr lang="en-CA" dirty="0"/>
              <a:t>Analytics Result</a:t>
            </a:r>
          </a:p>
        </p:txBody>
      </p:sp>
      <p:sp>
        <p:nvSpPr>
          <p:cNvPr id="3" name="Subtitle 2">
            <a:extLst>
              <a:ext uri="{FF2B5EF4-FFF2-40B4-BE49-F238E27FC236}">
                <a16:creationId xmlns:a16="http://schemas.microsoft.com/office/drawing/2014/main" id="{D2E1BC46-0642-4F04-A9EA-1BAE2161A669}"/>
              </a:ext>
            </a:extLst>
          </p:cNvPr>
          <p:cNvSpPr>
            <a:spLocks noGrp="1"/>
          </p:cNvSpPr>
          <p:nvPr>
            <p:ph type="subTitle" idx="1"/>
          </p:nvPr>
        </p:nvSpPr>
        <p:spPr/>
        <p:txBody>
          <a:bodyPr>
            <a:normAutofit/>
          </a:bodyPr>
          <a:lstStyle/>
          <a:p>
            <a:r>
              <a:rPr lang="en-CA" dirty="0"/>
              <a:t>By </a:t>
            </a:r>
            <a:r>
              <a:rPr lang="en-CA" dirty="0" err="1"/>
              <a:t>Katayoon</a:t>
            </a:r>
            <a:r>
              <a:rPr lang="en-CA" dirty="0"/>
              <a:t> </a:t>
            </a:r>
            <a:r>
              <a:rPr lang="en-CA" dirty="0" err="1"/>
              <a:t>Mehr</a:t>
            </a:r>
            <a:endParaRPr lang="en-CA" dirty="0"/>
          </a:p>
          <a:p>
            <a:r>
              <a:rPr lang="en-CA" dirty="0"/>
              <a:t>30 May 2020</a:t>
            </a:r>
          </a:p>
        </p:txBody>
      </p:sp>
    </p:spTree>
    <p:extLst>
      <p:ext uri="{BB962C8B-B14F-4D97-AF65-F5344CB8AC3E}">
        <p14:creationId xmlns:p14="http://schemas.microsoft.com/office/powerpoint/2010/main" val="1835685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5F16-880F-473E-80E7-5005943F1D69}"/>
              </a:ext>
            </a:extLst>
          </p:cNvPr>
          <p:cNvSpPr>
            <a:spLocks noGrp="1"/>
          </p:cNvSpPr>
          <p:nvPr>
            <p:ph type="title"/>
          </p:nvPr>
        </p:nvSpPr>
        <p:spPr>
          <a:xfrm>
            <a:off x="1771650" y="626380"/>
            <a:ext cx="8911687" cy="1280890"/>
          </a:xfrm>
        </p:spPr>
        <p:txBody>
          <a:bodyPr/>
          <a:lstStyle/>
          <a:p>
            <a:r>
              <a:rPr lang="en-CA" b="1" dirty="0">
                <a:solidFill>
                  <a:srgbClr val="FF0000"/>
                </a:solidFill>
              </a:rPr>
              <a:t>Descriptive Analysis - Distribution</a:t>
            </a:r>
          </a:p>
        </p:txBody>
      </p:sp>
      <p:sp>
        <p:nvSpPr>
          <p:cNvPr id="3" name="Content Placeholder 2">
            <a:extLst>
              <a:ext uri="{FF2B5EF4-FFF2-40B4-BE49-F238E27FC236}">
                <a16:creationId xmlns:a16="http://schemas.microsoft.com/office/drawing/2014/main" id="{35AF9D88-53A5-4579-A1BD-BE81B32FF2B4}"/>
              </a:ext>
            </a:extLst>
          </p:cNvPr>
          <p:cNvSpPr>
            <a:spLocks noGrp="1"/>
          </p:cNvSpPr>
          <p:nvPr>
            <p:ph idx="1"/>
          </p:nvPr>
        </p:nvSpPr>
        <p:spPr>
          <a:xfrm>
            <a:off x="1771650" y="1266825"/>
            <a:ext cx="10073020" cy="5486400"/>
          </a:xfrm>
        </p:spPr>
        <p:txBody>
          <a:bodyPr>
            <a:normAutofit fontScale="92500" lnSpcReduction="10000"/>
          </a:bodyPr>
          <a:lstStyle/>
          <a:p>
            <a:pPr marL="0" indent="0">
              <a:buNone/>
            </a:pPr>
            <a:r>
              <a:rPr lang="en-CA" dirty="0"/>
              <a:t>Date and time of Sale</a:t>
            </a:r>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lgn="just">
              <a:buNone/>
            </a:pPr>
            <a:r>
              <a:rPr lang="en-CA" dirty="0"/>
              <a:t>Similar to installation, quote and contact the most sales happened in </a:t>
            </a:r>
            <a:r>
              <a:rPr lang="en-CA" b="1" dirty="0"/>
              <a:t>September</a:t>
            </a:r>
            <a:r>
              <a:rPr lang="en-CA" dirty="0"/>
              <a:t>, 58.23% of sales belong to July, August, September and October. Winter and spring has less frequency of contact while summer and fall has the most.</a:t>
            </a:r>
          </a:p>
          <a:p>
            <a:pPr marL="0" indent="0" algn="just">
              <a:buNone/>
            </a:pPr>
            <a:r>
              <a:rPr lang="en-CA" dirty="0"/>
              <a:t>The most sales happens in the </a:t>
            </a:r>
            <a:r>
              <a:rPr lang="en-CA" b="1" dirty="0"/>
              <a:t>evenings until late at nights </a:t>
            </a:r>
            <a:r>
              <a:rPr lang="en-CA" dirty="0"/>
              <a:t>(after 4 pm until midnight. Early morning (1:00 am) until afternoon (3:00 pm) has the lowest rate of sales because it is the time for people to rest and then work.</a:t>
            </a:r>
          </a:p>
          <a:p>
            <a:pPr marL="0" indent="0">
              <a:buNone/>
            </a:pPr>
            <a:endParaRPr lang="en-CA" dirty="0"/>
          </a:p>
          <a:p>
            <a:pPr marL="0" indent="0">
              <a:buNone/>
            </a:pPr>
            <a:endParaRPr lang="en-CA" dirty="0"/>
          </a:p>
          <a:p>
            <a:endParaRPr lang="en-CA" dirty="0"/>
          </a:p>
        </p:txBody>
      </p:sp>
      <p:pic>
        <p:nvPicPr>
          <p:cNvPr id="5" name="Picture 4">
            <a:extLst>
              <a:ext uri="{FF2B5EF4-FFF2-40B4-BE49-F238E27FC236}">
                <a16:creationId xmlns:a16="http://schemas.microsoft.com/office/drawing/2014/main" id="{7C13210A-C043-494B-925A-89EAD6A1C9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5924" y="1566723"/>
            <a:ext cx="4810125" cy="3384008"/>
          </a:xfrm>
          <a:prstGeom prst="rect">
            <a:avLst/>
          </a:prstGeom>
        </p:spPr>
      </p:pic>
      <p:pic>
        <p:nvPicPr>
          <p:cNvPr id="7" name="Picture 6">
            <a:extLst>
              <a:ext uri="{FF2B5EF4-FFF2-40B4-BE49-F238E27FC236}">
                <a16:creationId xmlns:a16="http://schemas.microsoft.com/office/drawing/2014/main" id="{1C0CB6CA-506C-494A-A58B-E8EFDAC96F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878" y="1566723"/>
            <a:ext cx="4810125" cy="3435804"/>
          </a:xfrm>
          <a:prstGeom prst="rect">
            <a:avLst/>
          </a:prstGeom>
        </p:spPr>
      </p:pic>
    </p:spTree>
    <p:extLst>
      <p:ext uri="{BB962C8B-B14F-4D97-AF65-F5344CB8AC3E}">
        <p14:creationId xmlns:p14="http://schemas.microsoft.com/office/powerpoint/2010/main" val="971212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5F16-880F-473E-80E7-5005943F1D69}"/>
              </a:ext>
            </a:extLst>
          </p:cNvPr>
          <p:cNvSpPr>
            <a:spLocks noGrp="1"/>
          </p:cNvSpPr>
          <p:nvPr>
            <p:ph type="title"/>
          </p:nvPr>
        </p:nvSpPr>
        <p:spPr>
          <a:xfrm>
            <a:off x="1771650" y="626380"/>
            <a:ext cx="8911687" cy="1280890"/>
          </a:xfrm>
        </p:spPr>
        <p:txBody>
          <a:bodyPr/>
          <a:lstStyle/>
          <a:p>
            <a:r>
              <a:rPr lang="en-CA" b="1" dirty="0">
                <a:solidFill>
                  <a:srgbClr val="FF0000"/>
                </a:solidFill>
              </a:rPr>
              <a:t>Descriptive Analysis - Distribution</a:t>
            </a:r>
          </a:p>
        </p:txBody>
      </p:sp>
      <p:sp>
        <p:nvSpPr>
          <p:cNvPr id="3" name="Content Placeholder 2">
            <a:extLst>
              <a:ext uri="{FF2B5EF4-FFF2-40B4-BE49-F238E27FC236}">
                <a16:creationId xmlns:a16="http://schemas.microsoft.com/office/drawing/2014/main" id="{35AF9D88-53A5-4579-A1BD-BE81B32FF2B4}"/>
              </a:ext>
            </a:extLst>
          </p:cNvPr>
          <p:cNvSpPr>
            <a:spLocks noGrp="1"/>
          </p:cNvSpPr>
          <p:nvPr>
            <p:ph idx="1"/>
          </p:nvPr>
        </p:nvSpPr>
        <p:spPr>
          <a:xfrm>
            <a:off x="1771650" y="1266825"/>
            <a:ext cx="10073020" cy="5486400"/>
          </a:xfrm>
        </p:spPr>
        <p:txBody>
          <a:bodyPr>
            <a:normAutofit/>
          </a:bodyPr>
          <a:lstStyle/>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lgn="just">
              <a:buNone/>
            </a:pPr>
            <a:r>
              <a:rPr lang="en-CA" b="1" dirty="0"/>
              <a:t>Wednesday</a:t>
            </a:r>
            <a:r>
              <a:rPr lang="en-CA" dirty="0"/>
              <a:t> has the highest number of applicant for app installation, getting quote and being contacted. Tuesday and Thursday come next while as </a:t>
            </a:r>
            <a:r>
              <a:rPr lang="en-CA" b="1" dirty="0"/>
              <a:t>Friday</a:t>
            </a:r>
            <a:r>
              <a:rPr lang="en-CA" dirty="0"/>
              <a:t> is the best day for sale (</a:t>
            </a:r>
            <a:r>
              <a:rPr lang="en-CA" b="1" dirty="0"/>
              <a:t>24%</a:t>
            </a:r>
            <a:r>
              <a:rPr lang="en-CA" dirty="0"/>
              <a:t> of sales took place on Fridays). Based on the individuals behavior, they try the application and get the quote mostly in the middle of the week and those who are interested finalize it before the weekend. Sunday has the lowest rate of sale.</a:t>
            </a:r>
          </a:p>
          <a:p>
            <a:pPr marL="0" indent="0">
              <a:buNone/>
            </a:pPr>
            <a:endParaRPr lang="en-CA" dirty="0"/>
          </a:p>
          <a:p>
            <a:endParaRPr lang="en-CA" dirty="0"/>
          </a:p>
        </p:txBody>
      </p:sp>
      <p:pic>
        <p:nvPicPr>
          <p:cNvPr id="4" name="Picture 3">
            <a:extLst>
              <a:ext uri="{FF2B5EF4-FFF2-40B4-BE49-F238E27FC236}">
                <a16:creationId xmlns:a16="http://schemas.microsoft.com/office/drawing/2014/main" id="{7CF3DC25-4C0C-40F3-9E7D-6E056A3F0013}"/>
              </a:ext>
            </a:extLst>
          </p:cNvPr>
          <p:cNvPicPr>
            <a:picLocks noChangeAspect="1"/>
          </p:cNvPicPr>
          <p:nvPr/>
        </p:nvPicPr>
        <p:blipFill>
          <a:blip r:embed="rId2"/>
          <a:stretch>
            <a:fillRect/>
          </a:stretch>
        </p:blipFill>
        <p:spPr>
          <a:xfrm>
            <a:off x="2702176" y="1695450"/>
            <a:ext cx="7718174" cy="2778125"/>
          </a:xfrm>
          <a:prstGeom prst="rect">
            <a:avLst/>
          </a:prstGeom>
        </p:spPr>
      </p:pic>
    </p:spTree>
    <p:extLst>
      <p:ext uri="{BB962C8B-B14F-4D97-AF65-F5344CB8AC3E}">
        <p14:creationId xmlns:p14="http://schemas.microsoft.com/office/powerpoint/2010/main" val="2324971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5F16-880F-473E-80E7-5005943F1D69}"/>
              </a:ext>
            </a:extLst>
          </p:cNvPr>
          <p:cNvSpPr>
            <a:spLocks noGrp="1"/>
          </p:cNvSpPr>
          <p:nvPr>
            <p:ph type="title"/>
          </p:nvPr>
        </p:nvSpPr>
        <p:spPr>
          <a:xfrm>
            <a:off x="1771650" y="626380"/>
            <a:ext cx="8911687" cy="1280890"/>
          </a:xfrm>
        </p:spPr>
        <p:txBody>
          <a:bodyPr/>
          <a:lstStyle/>
          <a:p>
            <a:r>
              <a:rPr lang="en-CA" b="1" dirty="0">
                <a:solidFill>
                  <a:srgbClr val="FF0000"/>
                </a:solidFill>
              </a:rPr>
              <a:t>Descriptive Analysis - Distribution</a:t>
            </a:r>
          </a:p>
        </p:txBody>
      </p:sp>
      <p:sp>
        <p:nvSpPr>
          <p:cNvPr id="3" name="Content Placeholder 2">
            <a:extLst>
              <a:ext uri="{FF2B5EF4-FFF2-40B4-BE49-F238E27FC236}">
                <a16:creationId xmlns:a16="http://schemas.microsoft.com/office/drawing/2014/main" id="{35AF9D88-53A5-4579-A1BD-BE81B32FF2B4}"/>
              </a:ext>
            </a:extLst>
          </p:cNvPr>
          <p:cNvSpPr>
            <a:spLocks noGrp="1"/>
          </p:cNvSpPr>
          <p:nvPr>
            <p:ph idx="1"/>
          </p:nvPr>
        </p:nvSpPr>
        <p:spPr>
          <a:xfrm>
            <a:off x="1771650" y="1266825"/>
            <a:ext cx="10073020" cy="5486400"/>
          </a:xfrm>
        </p:spPr>
        <p:txBody>
          <a:bodyPr>
            <a:normAutofit fontScale="92500" lnSpcReduction="10000"/>
          </a:bodyPr>
          <a:lstStyle/>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endParaRPr lang="en-CA" b="1" dirty="0"/>
          </a:p>
          <a:p>
            <a:r>
              <a:rPr lang="en-CA" dirty="0"/>
              <a:t>At least </a:t>
            </a:r>
            <a:r>
              <a:rPr lang="en-CA" b="1" dirty="0"/>
              <a:t>50%</a:t>
            </a:r>
            <a:r>
              <a:rPr lang="en-CA" dirty="0"/>
              <a:t> of the applicants/visitors made the purchase with less than 3 days of their installation and getting quote.</a:t>
            </a:r>
          </a:p>
          <a:p>
            <a:r>
              <a:rPr lang="en-CA" dirty="0"/>
              <a:t>At least </a:t>
            </a:r>
            <a:r>
              <a:rPr lang="en-CA" b="1" dirty="0"/>
              <a:t>50%</a:t>
            </a:r>
            <a:r>
              <a:rPr lang="en-CA" dirty="0"/>
              <a:t> of the applicants/visitors made the purchase at the same day or the day after the contact by an agent.</a:t>
            </a:r>
          </a:p>
          <a:p>
            <a:r>
              <a:rPr lang="en-CA" b="1" dirty="0"/>
              <a:t>75%</a:t>
            </a:r>
            <a:r>
              <a:rPr lang="en-CA" dirty="0"/>
              <a:t> of the applicants/visitors made the purchase within 10 days of the agent’s contact.</a:t>
            </a:r>
          </a:p>
          <a:p>
            <a:pPr marL="0" indent="0">
              <a:buNone/>
            </a:pPr>
            <a:endParaRPr lang="en-CA" dirty="0"/>
          </a:p>
          <a:p>
            <a:pPr marL="0" indent="0" algn="just">
              <a:buNone/>
            </a:pPr>
            <a:r>
              <a:rPr lang="en-CA" sz="2200" b="1" dirty="0">
                <a:solidFill>
                  <a:srgbClr val="FF0000"/>
                </a:solidFill>
              </a:rPr>
              <a:t>							“Strike while the iron is hot”</a:t>
            </a:r>
            <a:endParaRPr lang="en-CA" sz="2200" dirty="0">
              <a:solidFill>
                <a:srgbClr val="FF0000"/>
              </a:solidFill>
            </a:endParaRPr>
          </a:p>
          <a:p>
            <a:pPr marL="0" indent="0">
              <a:buNone/>
            </a:pPr>
            <a:endParaRPr lang="en-CA" dirty="0"/>
          </a:p>
          <a:p>
            <a:endParaRPr lang="en-CA" dirty="0"/>
          </a:p>
        </p:txBody>
      </p:sp>
      <p:pic>
        <p:nvPicPr>
          <p:cNvPr id="6" name="Picture 5">
            <a:extLst>
              <a:ext uri="{FF2B5EF4-FFF2-40B4-BE49-F238E27FC236}">
                <a16:creationId xmlns:a16="http://schemas.microsoft.com/office/drawing/2014/main" id="{DAA5F434-E06C-4BE6-AFD3-4B1CB008998A}"/>
              </a:ext>
            </a:extLst>
          </p:cNvPr>
          <p:cNvPicPr>
            <a:picLocks noChangeAspect="1"/>
          </p:cNvPicPr>
          <p:nvPr/>
        </p:nvPicPr>
        <p:blipFill>
          <a:blip r:embed="rId2"/>
          <a:stretch>
            <a:fillRect/>
          </a:stretch>
        </p:blipFill>
        <p:spPr>
          <a:xfrm>
            <a:off x="2526077" y="1524000"/>
            <a:ext cx="7894273" cy="2416405"/>
          </a:xfrm>
          <a:prstGeom prst="rect">
            <a:avLst/>
          </a:prstGeom>
        </p:spPr>
      </p:pic>
    </p:spTree>
    <p:extLst>
      <p:ext uri="{BB962C8B-B14F-4D97-AF65-F5344CB8AC3E}">
        <p14:creationId xmlns:p14="http://schemas.microsoft.com/office/powerpoint/2010/main" val="2461308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5F16-880F-473E-80E7-5005943F1D69}"/>
              </a:ext>
            </a:extLst>
          </p:cNvPr>
          <p:cNvSpPr>
            <a:spLocks noGrp="1"/>
          </p:cNvSpPr>
          <p:nvPr>
            <p:ph type="title"/>
          </p:nvPr>
        </p:nvSpPr>
        <p:spPr>
          <a:xfrm>
            <a:off x="1771650" y="626380"/>
            <a:ext cx="8911687" cy="1280890"/>
          </a:xfrm>
        </p:spPr>
        <p:txBody>
          <a:bodyPr/>
          <a:lstStyle/>
          <a:p>
            <a:r>
              <a:rPr lang="en-CA" b="1" dirty="0">
                <a:solidFill>
                  <a:srgbClr val="FF0000"/>
                </a:solidFill>
              </a:rPr>
              <a:t>Findings:</a:t>
            </a:r>
            <a:br>
              <a:rPr lang="en-CA" b="1" dirty="0">
                <a:solidFill>
                  <a:srgbClr val="FF0000"/>
                </a:solidFill>
              </a:rPr>
            </a:br>
            <a:r>
              <a:rPr lang="en-CA" b="1" dirty="0">
                <a:solidFill>
                  <a:srgbClr val="FF0000"/>
                </a:solidFill>
              </a:rPr>
              <a:t>Seasonal Conversion Rate</a:t>
            </a:r>
          </a:p>
        </p:txBody>
      </p:sp>
      <p:sp>
        <p:nvSpPr>
          <p:cNvPr id="3" name="Content Placeholder 2">
            <a:extLst>
              <a:ext uri="{FF2B5EF4-FFF2-40B4-BE49-F238E27FC236}">
                <a16:creationId xmlns:a16="http://schemas.microsoft.com/office/drawing/2014/main" id="{35AF9D88-53A5-4579-A1BD-BE81B32FF2B4}"/>
              </a:ext>
            </a:extLst>
          </p:cNvPr>
          <p:cNvSpPr>
            <a:spLocks noGrp="1"/>
          </p:cNvSpPr>
          <p:nvPr>
            <p:ph idx="1"/>
          </p:nvPr>
        </p:nvSpPr>
        <p:spPr>
          <a:xfrm>
            <a:off x="1771650" y="1266825"/>
            <a:ext cx="10073020" cy="5486400"/>
          </a:xfrm>
        </p:spPr>
        <p:txBody>
          <a:bodyPr>
            <a:normAutofit/>
          </a:bodyPr>
          <a:lstStyle/>
          <a:p>
            <a:pPr marL="0" indent="0">
              <a:buNone/>
            </a:pPr>
            <a:endParaRPr lang="en-CA" dirty="0"/>
          </a:p>
          <a:p>
            <a:pPr marL="0" indent="0">
              <a:buNone/>
            </a:pPr>
            <a:r>
              <a:rPr lang="en-CA" dirty="0"/>
              <a:t>Considering July, August and September as the best case scenario</a:t>
            </a:r>
          </a:p>
          <a:p>
            <a:r>
              <a:rPr lang="en-CA" b="1" dirty="0"/>
              <a:t>41.85%</a:t>
            </a:r>
            <a:r>
              <a:rPr lang="en-CA" dirty="0"/>
              <a:t>  of total applicants installed the app in summer which from them</a:t>
            </a:r>
          </a:p>
          <a:p>
            <a:r>
              <a:rPr lang="en-CA" b="1" dirty="0"/>
              <a:t>74.17%</a:t>
            </a:r>
            <a:r>
              <a:rPr lang="en-CA" dirty="0"/>
              <a:t>  got the Quotes which results in</a:t>
            </a:r>
          </a:p>
          <a:p>
            <a:r>
              <a:rPr lang="en-CA" b="1" dirty="0"/>
              <a:t>46.38%</a:t>
            </a:r>
            <a:r>
              <a:rPr lang="en-CA" dirty="0"/>
              <a:t> interested applicants to be contacted by an agent. Which leads to </a:t>
            </a:r>
          </a:p>
          <a:p>
            <a:r>
              <a:rPr lang="en-CA" b="1" dirty="0"/>
              <a:t>4.57%</a:t>
            </a:r>
            <a:r>
              <a:rPr lang="en-CA" dirty="0"/>
              <a:t> of sales. </a:t>
            </a:r>
          </a:p>
          <a:p>
            <a:endParaRPr lang="en-CA" dirty="0"/>
          </a:p>
          <a:p>
            <a:pPr marL="0" indent="0">
              <a:buNone/>
            </a:pPr>
            <a:r>
              <a:rPr lang="en-CA" dirty="0"/>
              <a:t>Considering January, February  and March as the worst best case scenario</a:t>
            </a:r>
          </a:p>
          <a:p>
            <a:r>
              <a:rPr lang="en-CA" b="1" dirty="0"/>
              <a:t>15.72%</a:t>
            </a:r>
            <a:r>
              <a:rPr lang="en-CA" dirty="0"/>
              <a:t>  of total applicants installed the app in winter which from them </a:t>
            </a:r>
          </a:p>
          <a:p>
            <a:r>
              <a:rPr lang="en-CA" b="1" dirty="0"/>
              <a:t>76.69%</a:t>
            </a:r>
            <a:r>
              <a:rPr lang="en-CA" dirty="0"/>
              <a:t> got the Quotes which results in</a:t>
            </a:r>
          </a:p>
          <a:p>
            <a:r>
              <a:rPr lang="en-CA" b="1" dirty="0"/>
              <a:t>75.18%</a:t>
            </a:r>
            <a:r>
              <a:rPr lang="en-CA" dirty="0"/>
              <a:t> interested applicants to be contacted by an agent. Which leads to </a:t>
            </a:r>
          </a:p>
          <a:p>
            <a:r>
              <a:rPr lang="en-CA" b="1" dirty="0"/>
              <a:t>4.01%</a:t>
            </a:r>
            <a:r>
              <a:rPr lang="en-CA" dirty="0"/>
              <a:t> of sales. </a:t>
            </a:r>
          </a:p>
          <a:p>
            <a:r>
              <a:rPr lang="en-CA" dirty="0"/>
              <a:t>Although people in summer installed the application </a:t>
            </a:r>
            <a:r>
              <a:rPr lang="en-CA" b="1" dirty="0"/>
              <a:t>almost 3 times </a:t>
            </a:r>
            <a:r>
              <a:rPr lang="en-CA" dirty="0"/>
              <a:t>more than winter time, the sales rate in only </a:t>
            </a:r>
            <a:r>
              <a:rPr lang="en-CA" b="1" dirty="0"/>
              <a:t>13%</a:t>
            </a:r>
            <a:r>
              <a:rPr lang="en-CA" dirty="0"/>
              <a:t> more. </a:t>
            </a:r>
          </a:p>
          <a:p>
            <a:endParaRPr lang="en-CA" dirty="0"/>
          </a:p>
          <a:p>
            <a:pPr marL="0" indent="0">
              <a:buNone/>
            </a:pPr>
            <a:endParaRPr lang="en-CA" dirty="0"/>
          </a:p>
          <a:p>
            <a:pPr marL="0" indent="0">
              <a:buNone/>
            </a:pPr>
            <a:endParaRPr lang="en-CA" dirty="0"/>
          </a:p>
          <a:p>
            <a:endParaRPr lang="en-CA" dirty="0"/>
          </a:p>
        </p:txBody>
      </p:sp>
      <p:pic>
        <p:nvPicPr>
          <p:cNvPr id="5" name="Picture 4">
            <a:extLst>
              <a:ext uri="{FF2B5EF4-FFF2-40B4-BE49-F238E27FC236}">
                <a16:creationId xmlns:a16="http://schemas.microsoft.com/office/drawing/2014/main" id="{9A14D4F4-7051-4C0A-9827-4C1EF05AEF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9075" y="342265"/>
            <a:ext cx="1925325" cy="1291449"/>
          </a:xfrm>
          <a:prstGeom prst="rect">
            <a:avLst/>
          </a:prstGeom>
          <a:effectLst>
            <a:glow rad="101600">
              <a:schemeClr val="accent1"/>
            </a:glow>
            <a:reflection endPos="0" dist="50800" dir="5400000" sy="-100000" algn="bl" rotWithShape="0"/>
          </a:effectLst>
        </p:spPr>
      </p:pic>
    </p:spTree>
    <p:extLst>
      <p:ext uri="{BB962C8B-B14F-4D97-AF65-F5344CB8AC3E}">
        <p14:creationId xmlns:p14="http://schemas.microsoft.com/office/powerpoint/2010/main" val="1445199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5F16-880F-473E-80E7-5005943F1D69}"/>
              </a:ext>
            </a:extLst>
          </p:cNvPr>
          <p:cNvSpPr>
            <a:spLocks noGrp="1"/>
          </p:cNvSpPr>
          <p:nvPr>
            <p:ph type="title"/>
          </p:nvPr>
        </p:nvSpPr>
        <p:spPr>
          <a:xfrm>
            <a:off x="1771650" y="626380"/>
            <a:ext cx="8911687" cy="1280890"/>
          </a:xfrm>
        </p:spPr>
        <p:txBody>
          <a:bodyPr/>
          <a:lstStyle/>
          <a:p>
            <a:r>
              <a:rPr lang="en-CA" b="1" dirty="0">
                <a:solidFill>
                  <a:srgbClr val="FF0000"/>
                </a:solidFill>
              </a:rPr>
              <a:t>Definition of Dataset of Customers</a:t>
            </a:r>
          </a:p>
        </p:txBody>
      </p:sp>
      <p:sp>
        <p:nvSpPr>
          <p:cNvPr id="3" name="Content Placeholder 2">
            <a:extLst>
              <a:ext uri="{FF2B5EF4-FFF2-40B4-BE49-F238E27FC236}">
                <a16:creationId xmlns:a16="http://schemas.microsoft.com/office/drawing/2014/main" id="{35AF9D88-53A5-4579-A1BD-BE81B32FF2B4}"/>
              </a:ext>
            </a:extLst>
          </p:cNvPr>
          <p:cNvSpPr>
            <a:spLocks noGrp="1"/>
          </p:cNvSpPr>
          <p:nvPr>
            <p:ph idx="1"/>
          </p:nvPr>
        </p:nvSpPr>
        <p:spPr>
          <a:xfrm>
            <a:off x="1771650" y="1044565"/>
            <a:ext cx="10073020" cy="5486400"/>
          </a:xfrm>
        </p:spPr>
        <p:txBody>
          <a:bodyPr>
            <a:normAutofit/>
          </a:bodyPr>
          <a:lstStyle/>
          <a:p>
            <a:pPr marL="0" indent="0">
              <a:buNone/>
            </a:pPr>
            <a:endParaRPr lang="en-CA" dirty="0"/>
          </a:p>
          <a:p>
            <a:r>
              <a:rPr lang="en-CA" dirty="0"/>
              <a:t>Dataset of customers contains </a:t>
            </a:r>
            <a:r>
              <a:rPr lang="en-CA" b="1" dirty="0"/>
              <a:t>9</a:t>
            </a:r>
            <a:r>
              <a:rPr lang="en-CA" dirty="0"/>
              <a:t> columns: </a:t>
            </a:r>
            <a:r>
              <a:rPr lang="en-CA" dirty="0" err="1"/>
              <a:t>user_id</a:t>
            </a:r>
            <a:r>
              <a:rPr lang="en-CA" dirty="0"/>
              <a:t>, </a:t>
            </a:r>
            <a:r>
              <a:rPr lang="en-CA" dirty="0" err="1"/>
              <a:t>INS_id</a:t>
            </a:r>
            <a:r>
              <a:rPr lang="en-CA" dirty="0"/>
              <a:t>, City, Gender, Age, </a:t>
            </a:r>
            <a:r>
              <a:rPr lang="en-CA" dirty="0" err="1"/>
              <a:t>ins_Cancelation</a:t>
            </a:r>
            <a:r>
              <a:rPr lang="en-CA" dirty="0"/>
              <a:t>, Ticket, Accident and Premium. </a:t>
            </a:r>
            <a:r>
              <a:rPr lang="en-CA" dirty="0" err="1"/>
              <a:t>Ins_cancelation</a:t>
            </a:r>
            <a:r>
              <a:rPr lang="en-CA" dirty="0"/>
              <a:t>, Ticket and Accident are binary variables 1 and 0.</a:t>
            </a:r>
          </a:p>
          <a:p>
            <a:r>
              <a:rPr lang="en-CA" dirty="0"/>
              <a:t>This tables is joined with the previous table (sold part only)to create the full dataset of customers.</a:t>
            </a:r>
          </a:p>
          <a:p>
            <a:endParaRPr lang="en-CA" dirty="0"/>
          </a:p>
          <a:p>
            <a:endParaRPr lang="en-CA" dirty="0"/>
          </a:p>
          <a:p>
            <a:endParaRPr lang="en-CA" dirty="0"/>
          </a:p>
          <a:p>
            <a:endParaRPr lang="en-CA" dirty="0"/>
          </a:p>
          <a:p>
            <a:pPr marL="0" indent="0">
              <a:buNone/>
            </a:pPr>
            <a:endParaRPr lang="en-CA" dirty="0"/>
          </a:p>
          <a:p>
            <a:pPr marL="0" indent="0">
              <a:buNone/>
            </a:pPr>
            <a:endParaRPr lang="en-CA" dirty="0"/>
          </a:p>
          <a:p>
            <a:endParaRPr lang="en-CA" dirty="0"/>
          </a:p>
        </p:txBody>
      </p:sp>
      <p:pic>
        <p:nvPicPr>
          <p:cNvPr id="11" name="Picture 10">
            <a:extLst>
              <a:ext uri="{FF2B5EF4-FFF2-40B4-BE49-F238E27FC236}">
                <a16:creationId xmlns:a16="http://schemas.microsoft.com/office/drawing/2014/main" id="{51A084A0-A057-4ABA-A1A7-7D86E55DFB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5236" y="3787765"/>
            <a:ext cx="3574089" cy="2647060"/>
          </a:xfrm>
          <a:prstGeom prst="rect">
            <a:avLst/>
          </a:prstGeom>
        </p:spPr>
      </p:pic>
      <p:pic>
        <p:nvPicPr>
          <p:cNvPr id="4" name="Picture 3">
            <a:extLst>
              <a:ext uri="{FF2B5EF4-FFF2-40B4-BE49-F238E27FC236}">
                <a16:creationId xmlns:a16="http://schemas.microsoft.com/office/drawing/2014/main" id="{356F05FA-AF0B-4C30-855D-2F79E757281C}"/>
              </a:ext>
            </a:extLst>
          </p:cNvPr>
          <p:cNvPicPr>
            <a:picLocks noChangeAspect="1"/>
          </p:cNvPicPr>
          <p:nvPr/>
        </p:nvPicPr>
        <p:blipFill>
          <a:blip r:embed="rId3"/>
          <a:stretch>
            <a:fillRect/>
          </a:stretch>
        </p:blipFill>
        <p:spPr>
          <a:xfrm>
            <a:off x="5676899" y="4433206"/>
            <a:ext cx="2652859" cy="1035050"/>
          </a:xfrm>
          <a:prstGeom prst="rect">
            <a:avLst/>
          </a:prstGeom>
        </p:spPr>
      </p:pic>
    </p:spTree>
    <p:extLst>
      <p:ext uri="{BB962C8B-B14F-4D97-AF65-F5344CB8AC3E}">
        <p14:creationId xmlns:p14="http://schemas.microsoft.com/office/powerpoint/2010/main" val="3993232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5F16-880F-473E-80E7-5005943F1D69}"/>
              </a:ext>
            </a:extLst>
          </p:cNvPr>
          <p:cNvSpPr>
            <a:spLocks noGrp="1"/>
          </p:cNvSpPr>
          <p:nvPr>
            <p:ph type="title"/>
          </p:nvPr>
        </p:nvSpPr>
        <p:spPr>
          <a:xfrm>
            <a:off x="1771650" y="626380"/>
            <a:ext cx="8911687" cy="1280890"/>
          </a:xfrm>
        </p:spPr>
        <p:txBody>
          <a:bodyPr/>
          <a:lstStyle/>
          <a:p>
            <a:r>
              <a:rPr lang="en-CA" b="1" dirty="0">
                <a:solidFill>
                  <a:srgbClr val="FF0000"/>
                </a:solidFill>
              </a:rPr>
              <a:t>Data cleaning &amp; Feature Engineering</a:t>
            </a:r>
            <a:br>
              <a:rPr lang="en-CA" b="1" dirty="0">
                <a:solidFill>
                  <a:srgbClr val="FF0000"/>
                </a:solidFill>
              </a:rPr>
            </a:br>
            <a:endParaRPr lang="en-CA" b="1" dirty="0">
              <a:solidFill>
                <a:srgbClr val="FF0000"/>
              </a:solidFill>
            </a:endParaRPr>
          </a:p>
        </p:txBody>
      </p:sp>
      <p:sp>
        <p:nvSpPr>
          <p:cNvPr id="3" name="Content Placeholder 2">
            <a:extLst>
              <a:ext uri="{FF2B5EF4-FFF2-40B4-BE49-F238E27FC236}">
                <a16:creationId xmlns:a16="http://schemas.microsoft.com/office/drawing/2014/main" id="{35AF9D88-53A5-4579-A1BD-BE81B32FF2B4}"/>
              </a:ext>
            </a:extLst>
          </p:cNvPr>
          <p:cNvSpPr>
            <a:spLocks noGrp="1"/>
          </p:cNvSpPr>
          <p:nvPr>
            <p:ph idx="1"/>
          </p:nvPr>
        </p:nvSpPr>
        <p:spPr>
          <a:xfrm>
            <a:off x="1771650" y="1266825"/>
            <a:ext cx="10073020" cy="5486400"/>
          </a:xfrm>
        </p:spPr>
        <p:txBody>
          <a:bodyPr>
            <a:normAutofit/>
          </a:bodyPr>
          <a:lstStyle/>
          <a:p>
            <a:pPr marL="0" indent="0">
              <a:buNone/>
            </a:pPr>
            <a:endParaRPr lang="en-CA" dirty="0"/>
          </a:p>
          <a:p>
            <a:r>
              <a:rPr lang="en-CA" dirty="0"/>
              <a:t>There are few record with negative premium, these are customers who canceled their insurance due to change in their situation, so these records are removed.</a:t>
            </a:r>
          </a:p>
          <a:p>
            <a:endParaRPr lang="en-CA" dirty="0"/>
          </a:p>
          <a:p>
            <a:r>
              <a:rPr lang="en-CA" dirty="0"/>
              <a:t>For the variable </a:t>
            </a:r>
            <a:r>
              <a:rPr lang="en-CA" dirty="0" err="1"/>
              <a:t>INS_id</a:t>
            </a:r>
            <a:r>
              <a:rPr lang="en-CA" dirty="0"/>
              <a:t>, the first 2 characters shows the type of insurance. So to create another variable indicating the type of insurance, this variable is split.</a:t>
            </a:r>
          </a:p>
          <a:p>
            <a:pPr marL="0" indent="0">
              <a:buNone/>
            </a:pPr>
            <a:endParaRPr lang="en-CA" dirty="0"/>
          </a:p>
          <a:p>
            <a:pPr marL="0" indent="0">
              <a:buNone/>
            </a:pPr>
            <a:endParaRPr lang="en-CA" dirty="0"/>
          </a:p>
          <a:p>
            <a:pPr marL="0" indent="0">
              <a:buNone/>
            </a:pPr>
            <a:endParaRPr lang="en-CA" dirty="0"/>
          </a:p>
          <a:p>
            <a:pPr marL="0" indent="0">
              <a:buNone/>
            </a:pPr>
            <a:endParaRPr lang="en-CA" dirty="0"/>
          </a:p>
          <a:p>
            <a:endParaRPr lang="en-CA" sz="2000" dirty="0"/>
          </a:p>
          <a:p>
            <a:endParaRPr lang="en-CA" dirty="0"/>
          </a:p>
          <a:p>
            <a:endParaRPr lang="en-CA" dirty="0"/>
          </a:p>
        </p:txBody>
      </p:sp>
      <p:pic>
        <p:nvPicPr>
          <p:cNvPr id="5" name="Picture 4">
            <a:extLst>
              <a:ext uri="{FF2B5EF4-FFF2-40B4-BE49-F238E27FC236}">
                <a16:creationId xmlns:a16="http://schemas.microsoft.com/office/drawing/2014/main" id="{034C16E9-3BC0-4264-A9C0-B26534008A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3894" y="3429000"/>
            <a:ext cx="5223411" cy="3276599"/>
          </a:xfrm>
          <a:prstGeom prst="rect">
            <a:avLst/>
          </a:prstGeom>
        </p:spPr>
      </p:pic>
    </p:spTree>
    <p:extLst>
      <p:ext uri="{BB962C8B-B14F-4D97-AF65-F5344CB8AC3E}">
        <p14:creationId xmlns:p14="http://schemas.microsoft.com/office/powerpoint/2010/main" val="3115225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5F16-880F-473E-80E7-5005943F1D69}"/>
              </a:ext>
            </a:extLst>
          </p:cNvPr>
          <p:cNvSpPr>
            <a:spLocks noGrp="1"/>
          </p:cNvSpPr>
          <p:nvPr>
            <p:ph type="title"/>
          </p:nvPr>
        </p:nvSpPr>
        <p:spPr>
          <a:xfrm>
            <a:off x="1771650" y="626380"/>
            <a:ext cx="8911687" cy="1280890"/>
          </a:xfrm>
        </p:spPr>
        <p:txBody>
          <a:bodyPr/>
          <a:lstStyle/>
          <a:p>
            <a:r>
              <a:rPr lang="en-CA" b="1" dirty="0">
                <a:solidFill>
                  <a:srgbClr val="FF0000"/>
                </a:solidFill>
              </a:rPr>
              <a:t>Descriptive Statistics - Distribution</a:t>
            </a:r>
          </a:p>
        </p:txBody>
      </p:sp>
      <p:sp>
        <p:nvSpPr>
          <p:cNvPr id="3" name="Content Placeholder 2">
            <a:extLst>
              <a:ext uri="{FF2B5EF4-FFF2-40B4-BE49-F238E27FC236}">
                <a16:creationId xmlns:a16="http://schemas.microsoft.com/office/drawing/2014/main" id="{35AF9D88-53A5-4579-A1BD-BE81B32FF2B4}"/>
              </a:ext>
            </a:extLst>
          </p:cNvPr>
          <p:cNvSpPr>
            <a:spLocks noGrp="1"/>
          </p:cNvSpPr>
          <p:nvPr>
            <p:ph idx="1"/>
          </p:nvPr>
        </p:nvSpPr>
        <p:spPr>
          <a:xfrm>
            <a:off x="1771650" y="1266825"/>
            <a:ext cx="5419890" cy="5486400"/>
          </a:xfrm>
        </p:spPr>
        <p:txBody>
          <a:bodyPr>
            <a:normAutofit/>
          </a:bodyPr>
          <a:lstStyle/>
          <a:p>
            <a:endParaRPr lang="en-CA" dirty="0"/>
          </a:p>
          <a:p>
            <a:pPr marL="0" indent="0">
              <a:buNone/>
            </a:pPr>
            <a:endParaRPr lang="en-CA" dirty="0"/>
          </a:p>
          <a:p>
            <a:pPr marL="0" indent="0">
              <a:buNone/>
            </a:pPr>
            <a:endParaRPr lang="en-CA" dirty="0"/>
          </a:p>
          <a:p>
            <a:endParaRPr lang="en-CA" dirty="0"/>
          </a:p>
        </p:txBody>
      </p:sp>
      <p:sp>
        <p:nvSpPr>
          <p:cNvPr id="16" name="Rectangle 15">
            <a:extLst>
              <a:ext uri="{FF2B5EF4-FFF2-40B4-BE49-F238E27FC236}">
                <a16:creationId xmlns:a16="http://schemas.microsoft.com/office/drawing/2014/main" id="{40AB857C-CCC5-461A-A379-3F865170F601}"/>
              </a:ext>
            </a:extLst>
          </p:cNvPr>
          <p:cNvSpPr/>
          <p:nvPr/>
        </p:nvSpPr>
        <p:spPr>
          <a:xfrm>
            <a:off x="1542887" y="5107171"/>
            <a:ext cx="9920978" cy="1414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CA" dirty="0">
                <a:solidFill>
                  <a:schemeClr val="tx1">
                    <a:lumMod val="75000"/>
                    <a:lumOff val="25000"/>
                  </a:schemeClr>
                </a:solidFill>
              </a:rPr>
              <a:t>The most customers are from New York city and the least from Dallas.</a:t>
            </a:r>
          </a:p>
          <a:p>
            <a:pPr marL="285750" indent="-285750">
              <a:buFontTx/>
              <a:buChar char="-"/>
            </a:pPr>
            <a:r>
              <a:rPr lang="en-CA" dirty="0">
                <a:solidFill>
                  <a:schemeClr val="tx1">
                    <a:lumMod val="75000"/>
                    <a:lumOff val="25000"/>
                  </a:schemeClr>
                </a:solidFill>
              </a:rPr>
              <a:t>Auto insurance has the highest mean.</a:t>
            </a:r>
          </a:p>
          <a:p>
            <a:pPr marL="285750" indent="-285750">
              <a:buFontTx/>
              <a:buChar char="-"/>
            </a:pPr>
            <a:r>
              <a:rPr lang="en-CA" dirty="0">
                <a:solidFill>
                  <a:schemeClr val="tx1">
                    <a:lumMod val="75000"/>
                    <a:lumOff val="25000"/>
                  </a:schemeClr>
                </a:solidFill>
              </a:rPr>
              <a:t>Auto and Home insurance have some outliers on upper side which belongs to luxury homes and cars. </a:t>
            </a:r>
          </a:p>
          <a:p>
            <a:pPr marL="285750" indent="-285750">
              <a:buFontTx/>
              <a:buChar char="-"/>
            </a:pPr>
            <a:r>
              <a:rPr lang="en-CA" dirty="0">
                <a:solidFill>
                  <a:schemeClr val="tx1">
                    <a:lumMod val="75000"/>
                    <a:lumOff val="25000"/>
                  </a:schemeClr>
                </a:solidFill>
              </a:rPr>
              <a:t>Females have wider range for premium.</a:t>
            </a:r>
          </a:p>
          <a:p>
            <a:pPr marL="285750" indent="-285750">
              <a:buFontTx/>
              <a:buChar char="-"/>
            </a:pPr>
            <a:r>
              <a:rPr lang="en-CA" dirty="0">
                <a:solidFill>
                  <a:schemeClr val="tx1">
                    <a:lumMod val="75000"/>
                    <a:lumOff val="25000"/>
                  </a:schemeClr>
                </a:solidFill>
              </a:rPr>
              <a:t>Life insurance have a few outliers on lower side. They can be those people who use some kind of subsidies or incentives from their work place.</a:t>
            </a:r>
          </a:p>
        </p:txBody>
      </p:sp>
      <p:pic>
        <p:nvPicPr>
          <p:cNvPr id="5" name="Picture 4">
            <a:extLst>
              <a:ext uri="{FF2B5EF4-FFF2-40B4-BE49-F238E27FC236}">
                <a16:creationId xmlns:a16="http://schemas.microsoft.com/office/drawing/2014/main" id="{BBE5279E-EC7A-4621-945D-0CE59F21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7042" y="1319213"/>
            <a:ext cx="5514975" cy="3581400"/>
          </a:xfrm>
          <a:prstGeom prst="rect">
            <a:avLst/>
          </a:prstGeom>
        </p:spPr>
      </p:pic>
      <p:pic>
        <p:nvPicPr>
          <p:cNvPr id="6" name="Picture 5">
            <a:extLst>
              <a:ext uri="{FF2B5EF4-FFF2-40B4-BE49-F238E27FC236}">
                <a16:creationId xmlns:a16="http://schemas.microsoft.com/office/drawing/2014/main" id="{A983B600-F1BB-4BDD-AE3C-1D5C11ECB2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2017" y="1256404"/>
            <a:ext cx="4217294" cy="3581401"/>
          </a:xfrm>
          <a:prstGeom prst="rect">
            <a:avLst/>
          </a:prstGeom>
        </p:spPr>
      </p:pic>
    </p:spTree>
    <p:extLst>
      <p:ext uri="{BB962C8B-B14F-4D97-AF65-F5344CB8AC3E}">
        <p14:creationId xmlns:p14="http://schemas.microsoft.com/office/powerpoint/2010/main" val="2818279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5F16-880F-473E-80E7-5005943F1D69}"/>
              </a:ext>
            </a:extLst>
          </p:cNvPr>
          <p:cNvSpPr>
            <a:spLocks noGrp="1"/>
          </p:cNvSpPr>
          <p:nvPr>
            <p:ph type="title"/>
          </p:nvPr>
        </p:nvSpPr>
        <p:spPr>
          <a:xfrm>
            <a:off x="1771650" y="626380"/>
            <a:ext cx="8911687" cy="1280890"/>
          </a:xfrm>
        </p:spPr>
        <p:txBody>
          <a:bodyPr/>
          <a:lstStyle/>
          <a:p>
            <a:r>
              <a:rPr lang="en-CA" b="1" dirty="0">
                <a:solidFill>
                  <a:srgbClr val="FF0000"/>
                </a:solidFill>
              </a:rPr>
              <a:t>Descriptive Statistics </a:t>
            </a:r>
            <a:r>
              <a:rPr lang="en-CA" sz="1800" dirty="0">
                <a:solidFill>
                  <a:schemeClr val="tx1">
                    <a:lumMod val="75000"/>
                    <a:lumOff val="25000"/>
                  </a:schemeClr>
                </a:solidFill>
                <a:latin typeface="+mn-lt"/>
                <a:ea typeface="+mn-ea"/>
                <a:cs typeface="+mn-cs"/>
              </a:rPr>
              <a:t>– City/Gender/Age and Premium</a:t>
            </a:r>
          </a:p>
        </p:txBody>
      </p:sp>
      <p:sp>
        <p:nvSpPr>
          <p:cNvPr id="3" name="Content Placeholder 2">
            <a:extLst>
              <a:ext uri="{FF2B5EF4-FFF2-40B4-BE49-F238E27FC236}">
                <a16:creationId xmlns:a16="http://schemas.microsoft.com/office/drawing/2014/main" id="{35AF9D88-53A5-4579-A1BD-BE81B32FF2B4}"/>
              </a:ext>
            </a:extLst>
          </p:cNvPr>
          <p:cNvSpPr>
            <a:spLocks noGrp="1"/>
          </p:cNvSpPr>
          <p:nvPr>
            <p:ph idx="1"/>
          </p:nvPr>
        </p:nvSpPr>
        <p:spPr>
          <a:xfrm>
            <a:off x="1771650" y="1044565"/>
            <a:ext cx="10073020" cy="5486400"/>
          </a:xfrm>
        </p:spPr>
        <p:txBody>
          <a:bodyPr>
            <a:normAutofit/>
          </a:bodyPr>
          <a:lstStyle/>
          <a:p>
            <a:pPr marL="0" indent="0">
              <a:buNone/>
            </a:pPr>
            <a:endParaRPr lang="en-CA" dirty="0"/>
          </a:p>
          <a:p>
            <a:endParaRPr lang="en-CA" dirty="0"/>
          </a:p>
          <a:p>
            <a:endParaRPr lang="en-CA" dirty="0"/>
          </a:p>
          <a:p>
            <a:endParaRPr lang="en-CA" dirty="0"/>
          </a:p>
          <a:p>
            <a:pPr marL="0" indent="0">
              <a:buNone/>
            </a:pPr>
            <a:endParaRPr lang="en-CA" dirty="0"/>
          </a:p>
          <a:p>
            <a:pPr marL="0" indent="0">
              <a:buNone/>
            </a:pPr>
            <a:endParaRPr lang="en-CA" dirty="0"/>
          </a:p>
          <a:p>
            <a:pPr marL="0" indent="0">
              <a:buNone/>
            </a:pPr>
            <a:endParaRPr lang="en-CA" dirty="0"/>
          </a:p>
          <a:p>
            <a:endParaRPr lang="en-CA" dirty="0"/>
          </a:p>
        </p:txBody>
      </p:sp>
      <p:sp>
        <p:nvSpPr>
          <p:cNvPr id="9" name="Rectangle 8">
            <a:extLst>
              <a:ext uri="{FF2B5EF4-FFF2-40B4-BE49-F238E27FC236}">
                <a16:creationId xmlns:a16="http://schemas.microsoft.com/office/drawing/2014/main" id="{10B02B59-7186-4169-864C-871BFAD78DCB}"/>
              </a:ext>
            </a:extLst>
          </p:cNvPr>
          <p:cNvSpPr/>
          <p:nvPr/>
        </p:nvSpPr>
        <p:spPr>
          <a:xfrm>
            <a:off x="7696825" y="1244790"/>
            <a:ext cx="3685550" cy="3405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CA" b="1" dirty="0">
                <a:solidFill>
                  <a:schemeClr val="tx1">
                    <a:lumMod val="75000"/>
                    <a:lumOff val="25000"/>
                  </a:schemeClr>
                </a:solidFill>
              </a:rPr>
              <a:t>Los Angeles</a:t>
            </a:r>
            <a:r>
              <a:rPr lang="en-CA" dirty="0">
                <a:solidFill>
                  <a:schemeClr val="tx1">
                    <a:lumMod val="75000"/>
                    <a:lumOff val="25000"/>
                  </a:schemeClr>
                </a:solidFill>
              </a:rPr>
              <a:t> has the highest premium while </a:t>
            </a:r>
            <a:r>
              <a:rPr lang="en-CA" b="1" dirty="0">
                <a:solidFill>
                  <a:schemeClr val="tx1">
                    <a:lumMod val="75000"/>
                    <a:lumOff val="25000"/>
                  </a:schemeClr>
                </a:solidFill>
              </a:rPr>
              <a:t>Washington DC </a:t>
            </a:r>
            <a:r>
              <a:rPr lang="en-CA" dirty="0">
                <a:solidFill>
                  <a:schemeClr val="tx1">
                    <a:lumMod val="75000"/>
                    <a:lumOff val="25000"/>
                  </a:schemeClr>
                </a:solidFill>
              </a:rPr>
              <a:t>has the lowest.</a:t>
            </a:r>
          </a:p>
          <a:p>
            <a:endParaRPr lang="en-CA" dirty="0">
              <a:solidFill>
                <a:schemeClr val="tx1">
                  <a:lumMod val="75000"/>
                  <a:lumOff val="25000"/>
                </a:schemeClr>
              </a:solidFill>
            </a:endParaRPr>
          </a:p>
          <a:p>
            <a:pPr marL="285750" indent="-285750">
              <a:buFontTx/>
              <a:buChar char="-"/>
            </a:pPr>
            <a:r>
              <a:rPr lang="en-CA" dirty="0">
                <a:solidFill>
                  <a:schemeClr val="tx1">
                    <a:lumMod val="75000"/>
                    <a:lumOff val="25000"/>
                  </a:schemeClr>
                </a:solidFill>
              </a:rPr>
              <a:t>Mean of Premium is the same for males and females.</a:t>
            </a:r>
          </a:p>
          <a:p>
            <a:pPr marL="285750" indent="-285750">
              <a:buFontTx/>
              <a:buChar char="-"/>
            </a:pPr>
            <a:endParaRPr lang="en-CA" dirty="0">
              <a:solidFill>
                <a:schemeClr val="tx1">
                  <a:lumMod val="75000"/>
                  <a:lumOff val="25000"/>
                </a:schemeClr>
              </a:solidFill>
            </a:endParaRPr>
          </a:p>
          <a:p>
            <a:pPr marL="285750" indent="-285750">
              <a:buFontTx/>
              <a:buChar char="-"/>
            </a:pPr>
            <a:r>
              <a:rPr lang="en-CA" dirty="0">
                <a:solidFill>
                  <a:schemeClr val="tx1">
                    <a:lumMod val="75000"/>
                    <a:lumOff val="25000"/>
                  </a:schemeClr>
                </a:solidFill>
              </a:rPr>
              <a:t>Age are Premium have very low correlation (0.157)</a:t>
            </a:r>
          </a:p>
        </p:txBody>
      </p:sp>
      <p:pic>
        <p:nvPicPr>
          <p:cNvPr id="4" name="Picture 3">
            <a:extLst>
              <a:ext uri="{FF2B5EF4-FFF2-40B4-BE49-F238E27FC236}">
                <a16:creationId xmlns:a16="http://schemas.microsoft.com/office/drawing/2014/main" id="{2F9412EA-255F-43CF-B578-3A443CC47CF1}"/>
              </a:ext>
            </a:extLst>
          </p:cNvPr>
          <p:cNvPicPr>
            <a:picLocks noChangeAspect="1"/>
          </p:cNvPicPr>
          <p:nvPr/>
        </p:nvPicPr>
        <p:blipFill>
          <a:blip r:embed="rId2"/>
          <a:stretch>
            <a:fillRect/>
          </a:stretch>
        </p:blipFill>
        <p:spPr>
          <a:xfrm>
            <a:off x="1731694" y="1244790"/>
            <a:ext cx="5855399" cy="4038547"/>
          </a:xfrm>
          <a:prstGeom prst="rect">
            <a:avLst/>
          </a:prstGeom>
        </p:spPr>
      </p:pic>
      <p:pic>
        <p:nvPicPr>
          <p:cNvPr id="6" name="Picture 5">
            <a:extLst>
              <a:ext uri="{FF2B5EF4-FFF2-40B4-BE49-F238E27FC236}">
                <a16:creationId xmlns:a16="http://schemas.microsoft.com/office/drawing/2014/main" id="{7D0BC260-C7EB-489B-AA03-8475257307A7}"/>
              </a:ext>
            </a:extLst>
          </p:cNvPr>
          <p:cNvPicPr>
            <a:picLocks noChangeAspect="1"/>
          </p:cNvPicPr>
          <p:nvPr/>
        </p:nvPicPr>
        <p:blipFill>
          <a:blip r:embed="rId3"/>
          <a:stretch>
            <a:fillRect/>
          </a:stretch>
        </p:blipFill>
        <p:spPr>
          <a:xfrm>
            <a:off x="1731693" y="5343525"/>
            <a:ext cx="5851559" cy="888095"/>
          </a:xfrm>
          <a:prstGeom prst="rect">
            <a:avLst/>
          </a:prstGeom>
        </p:spPr>
      </p:pic>
    </p:spTree>
    <p:extLst>
      <p:ext uri="{BB962C8B-B14F-4D97-AF65-F5344CB8AC3E}">
        <p14:creationId xmlns:p14="http://schemas.microsoft.com/office/powerpoint/2010/main" val="1330804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5F16-880F-473E-80E7-5005943F1D69}"/>
              </a:ext>
            </a:extLst>
          </p:cNvPr>
          <p:cNvSpPr>
            <a:spLocks noGrp="1"/>
          </p:cNvSpPr>
          <p:nvPr>
            <p:ph type="title"/>
          </p:nvPr>
        </p:nvSpPr>
        <p:spPr>
          <a:xfrm>
            <a:off x="1771650" y="626380"/>
            <a:ext cx="9925050" cy="1280890"/>
          </a:xfrm>
        </p:spPr>
        <p:txBody>
          <a:bodyPr/>
          <a:lstStyle/>
          <a:p>
            <a:r>
              <a:rPr lang="en-CA" b="1" dirty="0">
                <a:solidFill>
                  <a:srgbClr val="FF0000"/>
                </a:solidFill>
              </a:rPr>
              <a:t>Descriptive Statistics </a:t>
            </a:r>
            <a:r>
              <a:rPr lang="en-CA" sz="1800" dirty="0">
                <a:solidFill>
                  <a:schemeClr val="tx1">
                    <a:lumMod val="75000"/>
                    <a:lumOff val="25000"/>
                  </a:schemeClr>
                </a:solidFill>
                <a:latin typeface="+mn-lt"/>
                <a:ea typeface="+mn-ea"/>
                <a:cs typeface="+mn-cs"/>
              </a:rPr>
              <a:t>– Gender &amp; </a:t>
            </a:r>
            <a:r>
              <a:rPr lang="en-CA" sz="1800" dirty="0" err="1">
                <a:solidFill>
                  <a:schemeClr val="tx1">
                    <a:lumMod val="75000"/>
                    <a:lumOff val="25000"/>
                  </a:schemeClr>
                </a:solidFill>
                <a:latin typeface="+mn-lt"/>
                <a:ea typeface="+mn-ea"/>
                <a:cs typeface="+mn-cs"/>
              </a:rPr>
              <a:t>Ins_Cancelation</a:t>
            </a:r>
            <a:r>
              <a:rPr lang="en-CA" sz="1800" dirty="0">
                <a:solidFill>
                  <a:schemeClr val="tx1">
                    <a:lumMod val="75000"/>
                    <a:lumOff val="25000"/>
                  </a:schemeClr>
                </a:solidFill>
                <a:latin typeface="+mn-lt"/>
                <a:ea typeface="+mn-ea"/>
                <a:cs typeface="+mn-cs"/>
              </a:rPr>
              <a:t>/Ticket/Accident</a:t>
            </a:r>
          </a:p>
        </p:txBody>
      </p:sp>
      <p:sp>
        <p:nvSpPr>
          <p:cNvPr id="3" name="Content Placeholder 2">
            <a:extLst>
              <a:ext uri="{FF2B5EF4-FFF2-40B4-BE49-F238E27FC236}">
                <a16:creationId xmlns:a16="http://schemas.microsoft.com/office/drawing/2014/main" id="{35AF9D88-53A5-4579-A1BD-BE81B32FF2B4}"/>
              </a:ext>
            </a:extLst>
          </p:cNvPr>
          <p:cNvSpPr>
            <a:spLocks noGrp="1"/>
          </p:cNvSpPr>
          <p:nvPr>
            <p:ph idx="1"/>
          </p:nvPr>
        </p:nvSpPr>
        <p:spPr>
          <a:xfrm>
            <a:off x="1771650" y="1044565"/>
            <a:ext cx="10073020" cy="5486400"/>
          </a:xfrm>
        </p:spPr>
        <p:txBody>
          <a:bodyPr>
            <a:normAutofit/>
          </a:bodyPr>
          <a:lstStyle/>
          <a:p>
            <a:pPr marL="0" indent="0">
              <a:buNone/>
            </a:pPr>
            <a:endParaRPr lang="en-CA" dirty="0"/>
          </a:p>
          <a:p>
            <a:endParaRPr lang="en-CA" dirty="0"/>
          </a:p>
          <a:p>
            <a:endParaRPr lang="en-CA" dirty="0"/>
          </a:p>
          <a:p>
            <a:endParaRPr lang="en-CA" dirty="0"/>
          </a:p>
          <a:p>
            <a:pPr marL="0" indent="0">
              <a:buNone/>
            </a:pPr>
            <a:endParaRPr lang="en-CA" dirty="0"/>
          </a:p>
          <a:p>
            <a:pPr marL="0" indent="0">
              <a:buNone/>
            </a:pPr>
            <a:endParaRPr lang="en-CA" dirty="0"/>
          </a:p>
          <a:p>
            <a:endParaRPr lang="en-CA" dirty="0"/>
          </a:p>
        </p:txBody>
      </p:sp>
      <p:sp>
        <p:nvSpPr>
          <p:cNvPr id="9" name="Rectangle 8">
            <a:extLst>
              <a:ext uri="{FF2B5EF4-FFF2-40B4-BE49-F238E27FC236}">
                <a16:creationId xmlns:a16="http://schemas.microsoft.com/office/drawing/2014/main" id="{10B02B59-7186-4169-864C-871BFAD78DCB}"/>
              </a:ext>
            </a:extLst>
          </p:cNvPr>
          <p:cNvSpPr/>
          <p:nvPr/>
        </p:nvSpPr>
        <p:spPr>
          <a:xfrm>
            <a:off x="1708917" y="4186166"/>
            <a:ext cx="9709407" cy="3405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CA" dirty="0">
                <a:solidFill>
                  <a:schemeClr val="tx1">
                    <a:lumMod val="75000"/>
                    <a:lumOff val="25000"/>
                  </a:schemeClr>
                </a:solidFill>
              </a:rPr>
              <a:t>Females have relatively higher rate of having accidents. </a:t>
            </a:r>
          </a:p>
          <a:p>
            <a:pPr marL="285750" indent="-285750">
              <a:buFontTx/>
              <a:buChar char="-"/>
            </a:pPr>
            <a:r>
              <a:rPr lang="en-CA" dirty="0">
                <a:solidFill>
                  <a:schemeClr val="tx1">
                    <a:lumMod val="75000"/>
                    <a:lumOff val="25000"/>
                  </a:schemeClr>
                </a:solidFill>
              </a:rPr>
              <a:t>Rate of having ticket and insurance cancelation is close for both genders.</a:t>
            </a:r>
          </a:p>
          <a:p>
            <a:pPr marL="285750" indent="-285750">
              <a:buFontTx/>
              <a:buChar char="-"/>
            </a:pPr>
            <a:r>
              <a:rPr lang="en-CA" dirty="0">
                <a:solidFill>
                  <a:schemeClr val="tx1">
                    <a:lumMod val="75000"/>
                    <a:lumOff val="25000"/>
                  </a:schemeClr>
                </a:solidFill>
              </a:rPr>
              <a:t>The premium for Auto insurance for both genders are close. That can be due to type of cars females drive (cheaper car, not sportive) compare to males.</a:t>
            </a:r>
          </a:p>
        </p:txBody>
      </p:sp>
      <p:pic>
        <p:nvPicPr>
          <p:cNvPr id="5" name="Picture 4">
            <a:extLst>
              <a:ext uri="{FF2B5EF4-FFF2-40B4-BE49-F238E27FC236}">
                <a16:creationId xmlns:a16="http://schemas.microsoft.com/office/drawing/2014/main" id="{CA549B79-544D-4728-94D2-59A50554CEBE}"/>
              </a:ext>
            </a:extLst>
          </p:cNvPr>
          <p:cNvPicPr>
            <a:picLocks noChangeAspect="1"/>
          </p:cNvPicPr>
          <p:nvPr/>
        </p:nvPicPr>
        <p:blipFill>
          <a:blip r:embed="rId2"/>
          <a:stretch>
            <a:fillRect/>
          </a:stretch>
        </p:blipFill>
        <p:spPr>
          <a:xfrm>
            <a:off x="1811339" y="1266824"/>
            <a:ext cx="5888804" cy="3979953"/>
          </a:xfrm>
          <a:prstGeom prst="rect">
            <a:avLst/>
          </a:prstGeom>
        </p:spPr>
      </p:pic>
      <p:sp>
        <p:nvSpPr>
          <p:cNvPr id="7" name="Oval 6">
            <a:extLst>
              <a:ext uri="{FF2B5EF4-FFF2-40B4-BE49-F238E27FC236}">
                <a16:creationId xmlns:a16="http://schemas.microsoft.com/office/drawing/2014/main" id="{7EDA9EEE-AEE1-4166-9EBF-5D1297084076}"/>
              </a:ext>
            </a:extLst>
          </p:cNvPr>
          <p:cNvSpPr/>
          <p:nvPr/>
        </p:nvSpPr>
        <p:spPr>
          <a:xfrm>
            <a:off x="4895850" y="2362200"/>
            <a:ext cx="1028700" cy="3619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1" name="Picture 10">
            <a:extLst>
              <a:ext uri="{FF2B5EF4-FFF2-40B4-BE49-F238E27FC236}">
                <a16:creationId xmlns:a16="http://schemas.microsoft.com/office/drawing/2014/main" id="{7547ACEA-97C4-4918-81A8-61B00C4C5D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6379" y="1379310"/>
            <a:ext cx="4028291" cy="3979952"/>
          </a:xfrm>
          <a:prstGeom prst="rect">
            <a:avLst/>
          </a:prstGeom>
        </p:spPr>
      </p:pic>
    </p:spTree>
    <p:extLst>
      <p:ext uri="{BB962C8B-B14F-4D97-AF65-F5344CB8AC3E}">
        <p14:creationId xmlns:p14="http://schemas.microsoft.com/office/powerpoint/2010/main" val="2791322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5F16-880F-473E-80E7-5005943F1D69}"/>
              </a:ext>
            </a:extLst>
          </p:cNvPr>
          <p:cNvSpPr>
            <a:spLocks noGrp="1"/>
          </p:cNvSpPr>
          <p:nvPr>
            <p:ph type="title"/>
          </p:nvPr>
        </p:nvSpPr>
        <p:spPr>
          <a:xfrm>
            <a:off x="1771650" y="626380"/>
            <a:ext cx="8911687" cy="1280890"/>
          </a:xfrm>
        </p:spPr>
        <p:txBody>
          <a:bodyPr/>
          <a:lstStyle/>
          <a:p>
            <a:r>
              <a:rPr lang="en-CA" b="1" dirty="0">
                <a:solidFill>
                  <a:srgbClr val="FF0000"/>
                </a:solidFill>
              </a:rPr>
              <a:t>Models: ANOVA – Linear Regression</a:t>
            </a:r>
          </a:p>
        </p:txBody>
      </p:sp>
      <p:sp>
        <p:nvSpPr>
          <p:cNvPr id="3" name="Content Placeholder 2">
            <a:extLst>
              <a:ext uri="{FF2B5EF4-FFF2-40B4-BE49-F238E27FC236}">
                <a16:creationId xmlns:a16="http://schemas.microsoft.com/office/drawing/2014/main" id="{35AF9D88-53A5-4579-A1BD-BE81B32FF2B4}"/>
              </a:ext>
            </a:extLst>
          </p:cNvPr>
          <p:cNvSpPr>
            <a:spLocks noGrp="1"/>
          </p:cNvSpPr>
          <p:nvPr>
            <p:ph idx="1"/>
          </p:nvPr>
        </p:nvSpPr>
        <p:spPr>
          <a:xfrm>
            <a:off x="1771650" y="1044565"/>
            <a:ext cx="10073020" cy="5689610"/>
          </a:xfrm>
        </p:spPr>
        <p:txBody>
          <a:bodyPr>
            <a:normAutofit fontScale="92500" lnSpcReduction="10000"/>
          </a:bodyPr>
          <a:lstStyle/>
          <a:p>
            <a:pPr marL="0" indent="0">
              <a:buNone/>
            </a:pPr>
            <a:endParaRPr lang="en-CA" dirty="0"/>
          </a:p>
          <a:p>
            <a:endParaRPr lang="en-CA" dirty="0"/>
          </a:p>
          <a:p>
            <a:endParaRPr lang="en-CA" dirty="0"/>
          </a:p>
          <a:p>
            <a:endParaRPr lang="en-CA" dirty="0"/>
          </a:p>
          <a:p>
            <a:pPr marL="0" indent="0">
              <a:buNone/>
            </a:pPr>
            <a:r>
              <a:rPr lang="en-CA" dirty="0" err="1"/>
              <a:t>Inc_Cancelation</a:t>
            </a:r>
            <a:r>
              <a:rPr lang="en-CA" dirty="0"/>
              <a:t>, Ticket and Accident are binary variable to understand their effects on premium, we use ANOVA test.</a:t>
            </a:r>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r>
              <a:rPr lang="en-CA" dirty="0"/>
              <a:t>Using all the variables in the dataset '</a:t>
            </a:r>
            <a:r>
              <a:rPr lang="en-CA" dirty="0" err="1"/>
              <a:t>City_C</a:t>
            </a:r>
            <a:r>
              <a:rPr lang="en-CA" dirty="0"/>
              <a:t>', '</a:t>
            </a:r>
            <a:r>
              <a:rPr lang="en-CA" dirty="0" err="1"/>
              <a:t>Gender_C</a:t>
            </a:r>
            <a:r>
              <a:rPr lang="en-CA" dirty="0"/>
              <a:t>', 'Age', '</a:t>
            </a:r>
            <a:r>
              <a:rPr lang="en-CA" dirty="0" err="1"/>
              <a:t>ins_Cancelation</a:t>
            </a:r>
            <a:r>
              <a:rPr lang="en-CA" dirty="0"/>
              <a:t>', 'Ticket', 'Accident', '</a:t>
            </a:r>
            <a:r>
              <a:rPr lang="en-CA" dirty="0" err="1"/>
              <a:t>month_install</a:t>
            </a:r>
            <a:r>
              <a:rPr lang="en-CA" dirty="0"/>
              <a:t>', '</a:t>
            </a:r>
            <a:r>
              <a:rPr lang="en-CA" dirty="0" err="1"/>
              <a:t>day_install</a:t>
            </a:r>
            <a:r>
              <a:rPr lang="en-CA" dirty="0"/>
              <a:t>', '</a:t>
            </a:r>
            <a:r>
              <a:rPr lang="en-CA" dirty="0" err="1"/>
              <a:t>nday_install</a:t>
            </a:r>
            <a:r>
              <a:rPr lang="en-CA" dirty="0"/>
              <a:t>', '</a:t>
            </a:r>
            <a:r>
              <a:rPr lang="en-CA" dirty="0" err="1"/>
              <a:t>hour_install</a:t>
            </a:r>
            <a:r>
              <a:rPr lang="en-CA" dirty="0"/>
              <a:t>', '</a:t>
            </a:r>
            <a:r>
              <a:rPr lang="en-CA" dirty="0" err="1"/>
              <a:t>month_quote</a:t>
            </a:r>
            <a:r>
              <a:rPr lang="en-CA" dirty="0"/>
              <a:t>', '</a:t>
            </a:r>
            <a:r>
              <a:rPr lang="en-CA" dirty="0" err="1"/>
              <a:t>day_quote</a:t>
            </a:r>
            <a:r>
              <a:rPr lang="en-CA" dirty="0"/>
              <a:t>', '</a:t>
            </a:r>
            <a:r>
              <a:rPr lang="en-CA" dirty="0" err="1"/>
              <a:t>nday_quote</a:t>
            </a:r>
            <a:r>
              <a:rPr lang="en-CA" dirty="0"/>
              <a:t>', '</a:t>
            </a:r>
            <a:r>
              <a:rPr lang="en-CA" dirty="0" err="1"/>
              <a:t>hour_quote</a:t>
            </a:r>
            <a:r>
              <a:rPr lang="en-CA" dirty="0"/>
              <a:t>', '</a:t>
            </a:r>
            <a:r>
              <a:rPr lang="en-CA" dirty="0" err="1"/>
              <a:t>month_contact</a:t>
            </a:r>
            <a:r>
              <a:rPr lang="en-CA" dirty="0"/>
              <a:t>', '</a:t>
            </a:r>
            <a:r>
              <a:rPr lang="en-CA" dirty="0" err="1"/>
              <a:t>day_contact</a:t>
            </a:r>
            <a:r>
              <a:rPr lang="en-CA" dirty="0"/>
              <a:t>', '</a:t>
            </a:r>
            <a:r>
              <a:rPr lang="en-CA" dirty="0" err="1"/>
              <a:t>nday_contact</a:t>
            </a:r>
            <a:r>
              <a:rPr lang="en-CA" dirty="0"/>
              <a:t>', '</a:t>
            </a:r>
            <a:r>
              <a:rPr lang="en-CA" dirty="0" err="1"/>
              <a:t>hour_contact</a:t>
            </a:r>
            <a:r>
              <a:rPr lang="en-CA" dirty="0"/>
              <a:t>', '</a:t>
            </a:r>
            <a:r>
              <a:rPr lang="en-CA" dirty="0" err="1"/>
              <a:t>month_sold</a:t>
            </a:r>
            <a:r>
              <a:rPr lang="en-CA" dirty="0"/>
              <a:t>', '</a:t>
            </a:r>
            <a:r>
              <a:rPr lang="en-CA" dirty="0" err="1"/>
              <a:t>day_sold</a:t>
            </a:r>
            <a:r>
              <a:rPr lang="en-CA" dirty="0"/>
              <a:t>', '</a:t>
            </a:r>
            <a:r>
              <a:rPr lang="en-CA" dirty="0" err="1"/>
              <a:t>nday_sold</a:t>
            </a:r>
            <a:r>
              <a:rPr lang="en-CA" dirty="0"/>
              <a:t>', '</a:t>
            </a:r>
            <a:r>
              <a:rPr lang="en-CA" dirty="0" err="1"/>
              <a:t>hour_sold</a:t>
            </a:r>
            <a:r>
              <a:rPr lang="en-CA" dirty="0"/>
              <a:t>’, only </a:t>
            </a:r>
            <a:r>
              <a:rPr lang="en-CA" dirty="0" err="1"/>
              <a:t>Inc_Cancelation</a:t>
            </a:r>
            <a:r>
              <a:rPr lang="en-CA" dirty="0"/>
              <a:t>, Ticket and Accident are significant, the R-square and adjusted R-square are pretty low. </a:t>
            </a:r>
          </a:p>
          <a:p>
            <a:pPr marL="0" indent="0">
              <a:buNone/>
            </a:pPr>
            <a:r>
              <a:rPr lang="en-CA" dirty="0"/>
              <a:t>Using Backward Regression, only </a:t>
            </a:r>
            <a:r>
              <a:rPr lang="en-CA" dirty="0" err="1"/>
              <a:t>Inc_Cancelation</a:t>
            </a:r>
            <a:r>
              <a:rPr lang="en-CA" dirty="0"/>
              <a:t>, Ticket and Accident and constant stay in the model. </a:t>
            </a:r>
            <a:r>
              <a:rPr lang="en-CA" b="1" dirty="0"/>
              <a:t>Y= 3305.85 + 350.99 * </a:t>
            </a:r>
            <a:r>
              <a:rPr lang="en-CA" b="1" dirty="0" err="1"/>
              <a:t>ins_Cancelation</a:t>
            </a:r>
            <a:r>
              <a:rPr lang="en-CA" b="1" dirty="0"/>
              <a:t> +1032.68 * Ticket+182.97 * Accident.</a:t>
            </a:r>
          </a:p>
          <a:p>
            <a:pPr marL="0" indent="0">
              <a:buNone/>
            </a:pPr>
            <a:r>
              <a:rPr lang="en-CA" dirty="0"/>
              <a:t>R-square for train is </a:t>
            </a:r>
            <a:r>
              <a:rPr lang="en-CA" b="1" dirty="0"/>
              <a:t>31.46% </a:t>
            </a:r>
            <a:r>
              <a:rPr lang="en-CA" dirty="0"/>
              <a:t>and R-square for test is </a:t>
            </a:r>
            <a:r>
              <a:rPr lang="en-CA" b="1" dirty="0"/>
              <a:t>33.67%.</a:t>
            </a:r>
          </a:p>
        </p:txBody>
      </p:sp>
      <p:sp>
        <p:nvSpPr>
          <p:cNvPr id="9" name="Rectangle 8">
            <a:extLst>
              <a:ext uri="{FF2B5EF4-FFF2-40B4-BE49-F238E27FC236}">
                <a16:creationId xmlns:a16="http://schemas.microsoft.com/office/drawing/2014/main" id="{10B02B59-7186-4169-864C-871BFAD78DCB}"/>
              </a:ext>
            </a:extLst>
          </p:cNvPr>
          <p:cNvSpPr/>
          <p:nvPr/>
        </p:nvSpPr>
        <p:spPr>
          <a:xfrm>
            <a:off x="5278476" y="327035"/>
            <a:ext cx="5985528" cy="29866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a:solidFill>
                  <a:schemeClr val="tx1">
                    <a:lumMod val="75000"/>
                    <a:lumOff val="25000"/>
                  </a:schemeClr>
                </a:solidFill>
              </a:rPr>
              <a:t>For Auto insurance 8.25% has history of insurance cancelation 37.44 getting ticket and 16.66% accident. </a:t>
            </a:r>
          </a:p>
        </p:txBody>
      </p:sp>
      <p:pic>
        <p:nvPicPr>
          <p:cNvPr id="5" name="Picture 4">
            <a:extLst>
              <a:ext uri="{FF2B5EF4-FFF2-40B4-BE49-F238E27FC236}">
                <a16:creationId xmlns:a16="http://schemas.microsoft.com/office/drawing/2014/main" id="{CE524E7A-298A-4EA4-94AE-E6A82B697569}"/>
              </a:ext>
            </a:extLst>
          </p:cNvPr>
          <p:cNvPicPr>
            <a:picLocks noChangeAspect="1"/>
          </p:cNvPicPr>
          <p:nvPr/>
        </p:nvPicPr>
        <p:blipFill>
          <a:blip r:embed="rId2"/>
          <a:stretch>
            <a:fillRect/>
          </a:stretch>
        </p:blipFill>
        <p:spPr>
          <a:xfrm>
            <a:off x="1771650" y="1333153"/>
            <a:ext cx="3339447" cy="1148234"/>
          </a:xfrm>
          <a:prstGeom prst="rect">
            <a:avLst/>
          </a:prstGeom>
        </p:spPr>
      </p:pic>
      <p:pic>
        <p:nvPicPr>
          <p:cNvPr id="4" name="Picture 3">
            <a:extLst>
              <a:ext uri="{FF2B5EF4-FFF2-40B4-BE49-F238E27FC236}">
                <a16:creationId xmlns:a16="http://schemas.microsoft.com/office/drawing/2014/main" id="{0DD2CF27-2911-4578-AE84-0907CD9A7D53}"/>
              </a:ext>
            </a:extLst>
          </p:cNvPr>
          <p:cNvPicPr>
            <a:picLocks noChangeAspect="1"/>
          </p:cNvPicPr>
          <p:nvPr/>
        </p:nvPicPr>
        <p:blipFill>
          <a:blip r:embed="rId3"/>
          <a:stretch>
            <a:fillRect/>
          </a:stretch>
        </p:blipFill>
        <p:spPr>
          <a:xfrm>
            <a:off x="5366027" y="2818829"/>
            <a:ext cx="5317310" cy="1400288"/>
          </a:xfrm>
          <a:prstGeom prst="rect">
            <a:avLst/>
          </a:prstGeom>
        </p:spPr>
      </p:pic>
    </p:spTree>
    <p:extLst>
      <p:ext uri="{BB962C8B-B14F-4D97-AF65-F5344CB8AC3E}">
        <p14:creationId xmlns:p14="http://schemas.microsoft.com/office/powerpoint/2010/main" val="271703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5F16-880F-473E-80E7-5005943F1D69}"/>
              </a:ext>
            </a:extLst>
          </p:cNvPr>
          <p:cNvSpPr>
            <a:spLocks noGrp="1"/>
          </p:cNvSpPr>
          <p:nvPr>
            <p:ph type="title"/>
          </p:nvPr>
        </p:nvSpPr>
        <p:spPr>
          <a:xfrm>
            <a:off x="1771650" y="626380"/>
            <a:ext cx="8911687" cy="1280890"/>
          </a:xfrm>
        </p:spPr>
        <p:txBody>
          <a:bodyPr/>
          <a:lstStyle/>
          <a:p>
            <a:r>
              <a:rPr lang="en-CA" b="1" dirty="0">
                <a:solidFill>
                  <a:srgbClr val="FF0000"/>
                </a:solidFill>
              </a:rPr>
              <a:t>Outlines</a:t>
            </a:r>
          </a:p>
        </p:txBody>
      </p:sp>
      <p:sp>
        <p:nvSpPr>
          <p:cNvPr id="3" name="Content Placeholder 2">
            <a:extLst>
              <a:ext uri="{FF2B5EF4-FFF2-40B4-BE49-F238E27FC236}">
                <a16:creationId xmlns:a16="http://schemas.microsoft.com/office/drawing/2014/main" id="{35AF9D88-53A5-4579-A1BD-BE81B32FF2B4}"/>
              </a:ext>
            </a:extLst>
          </p:cNvPr>
          <p:cNvSpPr>
            <a:spLocks noGrp="1"/>
          </p:cNvSpPr>
          <p:nvPr>
            <p:ph idx="1"/>
          </p:nvPr>
        </p:nvSpPr>
        <p:spPr>
          <a:xfrm>
            <a:off x="1508663" y="1476375"/>
            <a:ext cx="5200650" cy="5486400"/>
          </a:xfrm>
        </p:spPr>
        <p:txBody>
          <a:bodyPr>
            <a:normAutofit/>
          </a:bodyPr>
          <a:lstStyle/>
          <a:p>
            <a:pPr>
              <a:buFontTx/>
              <a:buChar char="-"/>
            </a:pPr>
            <a:r>
              <a:rPr lang="en-CA" dirty="0"/>
              <a:t>Background</a:t>
            </a:r>
          </a:p>
          <a:p>
            <a:pPr>
              <a:buFontTx/>
              <a:buChar char="-"/>
            </a:pPr>
            <a:r>
              <a:rPr lang="en-CA" dirty="0"/>
              <a:t>Objective (Hypothesis)</a:t>
            </a:r>
          </a:p>
          <a:p>
            <a:pPr>
              <a:buFontTx/>
              <a:buChar char="-"/>
            </a:pPr>
            <a:r>
              <a:rPr lang="en-CA" dirty="0"/>
              <a:t>------------------------------------------------------------</a:t>
            </a:r>
          </a:p>
          <a:p>
            <a:pPr>
              <a:buFontTx/>
              <a:buChar char="-"/>
            </a:pPr>
            <a:r>
              <a:rPr lang="en-CA" dirty="0"/>
              <a:t>Definition of Dataset of applicants/visitors</a:t>
            </a:r>
          </a:p>
          <a:p>
            <a:pPr>
              <a:buFontTx/>
              <a:buChar char="-"/>
            </a:pPr>
            <a:r>
              <a:rPr lang="en-CA" dirty="0"/>
              <a:t>Data cleaning &amp; Feature Engineering</a:t>
            </a:r>
          </a:p>
          <a:p>
            <a:pPr>
              <a:buFontTx/>
              <a:buChar char="-"/>
            </a:pPr>
            <a:r>
              <a:rPr lang="en-CA" dirty="0"/>
              <a:t>Data Exploration</a:t>
            </a:r>
          </a:p>
          <a:p>
            <a:pPr>
              <a:buFontTx/>
              <a:buChar char="-"/>
            </a:pPr>
            <a:r>
              <a:rPr lang="en-CA" dirty="0"/>
              <a:t>Descriptive Analysis – Distribution</a:t>
            </a:r>
          </a:p>
          <a:p>
            <a:pPr>
              <a:buFontTx/>
              <a:buChar char="-"/>
            </a:pPr>
            <a:r>
              <a:rPr lang="en-CA" dirty="0"/>
              <a:t>Finding: Seasonal Conversion Rate</a:t>
            </a:r>
          </a:p>
          <a:p>
            <a:pPr>
              <a:buFontTx/>
              <a:buChar char="-"/>
            </a:pPr>
            <a:endParaRPr lang="en-CA" dirty="0"/>
          </a:p>
          <a:p>
            <a:pPr>
              <a:buFontTx/>
              <a:buChar char="-"/>
            </a:pPr>
            <a:endParaRPr lang="en-CA" dirty="0"/>
          </a:p>
          <a:p>
            <a:pPr>
              <a:buFontTx/>
              <a:buChar char="-"/>
            </a:pPr>
            <a:endParaRPr lang="en-CA" dirty="0"/>
          </a:p>
          <a:p>
            <a:pPr>
              <a:buFontTx/>
              <a:buChar char="-"/>
            </a:pPr>
            <a:endParaRPr lang="en-CA" dirty="0"/>
          </a:p>
          <a:p>
            <a:pPr>
              <a:buFontTx/>
              <a:buChar char="-"/>
            </a:pPr>
            <a:endParaRPr lang="en-CA" dirty="0"/>
          </a:p>
          <a:p>
            <a:pPr>
              <a:buFontTx/>
              <a:buChar char="-"/>
            </a:pPr>
            <a:endParaRPr lang="en-CA" dirty="0"/>
          </a:p>
          <a:p>
            <a:endParaRPr lang="en-CA" dirty="0"/>
          </a:p>
          <a:p>
            <a:endParaRPr lang="en-CA" dirty="0"/>
          </a:p>
          <a:p>
            <a:endParaRPr lang="en-CA" dirty="0"/>
          </a:p>
        </p:txBody>
      </p:sp>
      <p:sp>
        <p:nvSpPr>
          <p:cNvPr id="4" name="Content Placeholder 2">
            <a:extLst>
              <a:ext uri="{FF2B5EF4-FFF2-40B4-BE49-F238E27FC236}">
                <a16:creationId xmlns:a16="http://schemas.microsoft.com/office/drawing/2014/main" id="{3DD10027-C861-49DB-8B7E-3AB4F2C0486B}"/>
              </a:ext>
            </a:extLst>
          </p:cNvPr>
          <p:cNvSpPr txBox="1">
            <a:spLocks/>
          </p:cNvSpPr>
          <p:nvPr/>
        </p:nvSpPr>
        <p:spPr>
          <a:xfrm>
            <a:off x="6814088" y="1476375"/>
            <a:ext cx="5200650" cy="5486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Tx/>
              <a:buChar char="-"/>
            </a:pPr>
            <a:r>
              <a:rPr lang="en-CA" dirty="0"/>
              <a:t>Definition of Dataset of Customers</a:t>
            </a:r>
          </a:p>
          <a:p>
            <a:pPr>
              <a:buFontTx/>
              <a:buChar char="-"/>
            </a:pPr>
            <a:r>
              <a:rPr lang="en-CA" dirty="0"/>
              <a:t>Data cleaning &amp; Feature Engineering</a:t>
            </a:r>
          </a:p>
          <a:p>
            <a:pPr>
              <a:buFontTx/>
              <a:buChar char="-"/>
            </a:pPr>
            <a:r>
              <a:rPr lang="en-CA" dirty="0"/>
              <a:t>Descriptive Statistics – Distribution</a:t>
            </a:r>
          </a:p>
          <a:p>
            <a:pPr>
              <a:buFontTx/>
              <a:buChar char="-"/>
            </a:pPr>
            <a:r>
              <a:rPr lang="en-CA" dirty="0"/>
              <a:t>Models: ANOVA – Linear Regression</a:t>
            </a:r>
          </a:p>
          <a:p>
            <a:pPr marL="914400" lvl="2" indent="0">
              <a:buNone/>
            </a:pPr>
            <a:r>
              <a:rPr lang="en-CA" sz="1800" dirty="0"/>
              <a:t>      </a:t>
            </a:r>
            <a:r>
              <a:rPr lang="en-CA" sz="1800" dirty="0" err="1"/>
              <a:t>Adaboost</a:t>
            </a:r>
            <a:r>
              <a:rPr lang="en-CA" sz="1800" dirty="0"/>
              <a:t>, Random Forest, </a:t>
            </a:r>
          </a:p>
          <a:p>
            <a:pPr marL="914400" lvl="2" indent="0">
              <a:buNone/>
            </a:pPr>
            <a:r>
              <a:rPr lang="en-CA" sz="1800"/>
              <a:t>      SVR and KNN</a:t>
            </a:r>
            <a:endParaRPr lang="en-CA" sz="1800" dirty="0"/>
          </a:p>
          <a:p>
            <a:pPr>
              <a:buFontTx/>
              <a:buChar char="-"/>
            </a:pPr>
            <a:r>
              <a:rPr lang="en-CA" dirty="0"/>
              <a:t>---------------------------------------------------------Conclusion</a:t>
            </a:r>
          </a:p>
          <a:p>
            <a:pPr>
              <a:buFontTx/>
              <a:buChar char="-"/>
            </a:pPr>
            <a:endParaRPr lang="en-CA" dirty="0"/>
          </a:p>
          <a:p>
            <a:pPr>
              <a:buFontTx/>
              <a:buChar char="-"/>
            </a:pPr>
            <a:endParaRPr lang="en-CA" dirty="0"/>
          </a:p>
          <a:p>
            <a:pPr>
              <a:buFontTx/>
              <a:buChar char="-"/>
            </a:pPr>
            <a:endParaRPr lang="en-CA" dirty="0"/>
          </a:p>
          <a:p>
            <a:pPr>
              <a:buFontTx/>
              <a:buChar char="-"/>
            </a:pPr>
            <a:endParaRPr lang="en-CA" dirty="0"/>
          </a:p>
          <a:p>
            <a:endParaRPr lang="en-CA" dirty="0"/>
          </a:p>
          <a:p>
            <a:endParaRPr lang="en-CA" dirty="0"/>
          </a:p>
          <a:p>
            <a:endParaRPr lang="en-CA" dirty="0"/>
          </a:p>
        </p:txBody>
      </p:sp>
    </p:spTree>
    <p:extLst>
      <p:ext uri="{BB962C8B-B14F-4D97-AF65-F5344CB8AC3E}">
        <p14:creationId xmlns:p14="http://schemas.microsoft.com/office/powerpoint/2010/main" val="2585935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68084F-AD56-47A5-897C-C2C9B90765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0481" y="1361160"/>
            <a:ext cx="3600450" cy="2362200"/>
          </a:xfrm>
          <a:prstGeom prst="rect">
            <a:avLst/>
          </a:prstGeom>
        </p:spPr>
      </p:pic>
      <p:sp>
        <p:nvSpPr>
          <p:cNvPr id="2" name="Title 1">
            <a:extLst>
              <a:ext uri="{FF2B5EF4-FFF2-40B4-BE49-F238E27FC236}">
                <a16:creationId xmlns:a16="http://schemas.microsoft.com/office/drawing/2014/main" id="{F3925F16-880F-473E-80E7-5005943F1D69}"/>
              </a:ext>
            </a:extLst>
          </p:cNvPr>
          <p:cNvSpPr>
            <a:spLocks noGrp="1"/>
          </p:cNvSpPr>
          <p:nvPr>
            <p:ph type="title"/>
          </p:nvPr>
        </p:nvSpPr>
        <p:spPr>
          <a:xfrm>
            <a:off x="1771650" y="626380"/>
            <a:ext cx="8911687" cy="1280890"/>
          </a:xfrm>
        </p:spPr>
        <p:txBody>
          <a:bodyPr/>
          <a:lstStyle/>
          <a:p>
            <a:r>
              <a:rPr lang="en-CA" b="1" dirty="0">
                <a:solidFill>
                  <a:srgbClr val="FF0000"/>
                </a:solidFill>
              </a:rPr>
              <a:t>Models: </a:t>
            </a:r>
            <a:r>
              <a:rPr lang="en-CA" b="1" dirty="0" err="1">
                <a:solidFill>
                  <a:srgbClr val="FF0000"/>
                </a:solidFill>
              </a:rPr>
              <a:t>Adaboost</a:t>
            </a:r>
            <a:r>
              <a:rPr lang="en-CA" b="1" dirty="0">
                <a:solidFill>
                  <a:srgbClr val="FF0000"/>
                </a:solidFill>
              </a:rPr>
              <a:t>, Random Forest, SVR</a:t>
            </a:r>
          </a:p>
        </p:txBody>
      </p:sp>
      <p:sp>
        <p:nvSpPr>
          <p:cNvPr id="3" name="Content Placeholder 2">
            <a:extLst>
              <a:ext uri="{FF2B5EF4-FFF2-40B4-BE49-F238E27FC236}">
                <a16:creationId xmlns:a16="http://schemas.microsoft.com/office/drawing/2014/main" id="{35AF9D88-53A5-4579-A1BD-BE81B32FF2B4}"/>
              </a:ext>
            </a:extLst>
          </p:cNvPr>
          <p:cNvSpPr>
            <a:spLocks noGrp="1"/>
          </p:cNvSpPr>
          <p:nvPr>
            <p:ph idx="1"/>
          </p:nvPr>
        </p:nvSpPr>
        <p:spPr>
          <a:xfrm>
            <a:off x="1771650" y="1044565"/>
            <a:ext cx="5362575" cy="5486400"/>
          </a:xfrm>
        </p:spPr>
        <p:txBody>
          <a:bodyPr>
            <a:normAutofit/>
          </a:bodyPr>
          <a:lstStyle/>
          <a:p>
            <a:pPr marL="0" indent="0">
              <a:buNone/>
            </a:pPr>
            <a:endParaRPr lang="en-CA" dirty="0"/>
          </a:p>
          <a:p>
            <a:r>
              <a:rPr lang="en-CA" dirty="0"/>
              <a:t>Applying </a:t>
            </a:r>
            <a:r>
              <a:rPr lang="en-CA" b="1" dirty="0" err="1"/>
              <a:t>Adaboost</a:t>
            </a:r>
            <a:r>
              <a:rPr lang="en-CA" dirty="0"/>
              <a:t> model shows that the model is the best at </a:t>
            </a:r>
            <a:r>
              <a:rPr lang="en-CA" b="1" dirty="0"/>
              <a:t>n=10</a:t>
            </a:r>
            <a:r>
              <a:rPr lang="en-CA" dirty="0"/>
              <a:t>. the accuracy is about </a:t>
            </a:r>
            <a:r>
              <a:rPr lang="en-CA" b="1" dirty="0"/>
              <a:t>62%</a:t>
            </a:r>
            <a:r>
              <a:rPr lang="en-CA" dirty="0"/>
              <a:t>.</a:t>
            </a:r>
          </a:p>
          <a:p>
            <a:endParaRPr lang="en-CA" dirty="0"/>
          </a:p>
          <a:p>
            <a:endParaRPr lang="en-CA" dirty="0"/>
          </a:p>
          <a:p>
            <a:r>
              <a:rPr lang="en-CA" dirty="0"/>
              <a:t>Applying </a:t>
            </a:r>
            <a:r>
              <a:rPr lang="en-CA" b="1" dirty="0"/>
              <a:t>Random Forest </a:t>
            </a:r>
            <a:r>
              <a:rPr lang="en-CA" dirty="0"/>
              <a:t>model shows that the best model is a forest of </a:t>
            </a:r>
            <a:r>
              <a:rPr lang="en-CA" b="1" dirty="0"/>
              <a:t>n=1000 </a:t>
            </a:r>
            <a:r>
              <a:rPr lang="en-CA" dirty="0"/>
              <a:t>trees with accuracy of </a:t>
            </a:r>
            <a:r>
              <a:rPr lang="en-CA" b="1" dirty="0"/>
              <a:t>75%.</a:t>
            </a:r>
          </a:p>
          <a:p>
            <a:endParaRPr lang="en-CA" dirty="0"/>
          </a:p>
          <a:p>
            <a:endParaRPr lang="en-CA" dirty="0"/>
          </a:p>
          <a:p>
            <a:r>
              <a:rPr lang="en-CA" dirty="0"/>
              <a:t>Applying </a:t>
            </a:r>
            <a:r>
              <a:rPr lang="en-CA" b="1" dirty="0"/>
              <a:t>SVR</a:t>
            </a:r>
            <a:r>
              <a:rPr lang="en-CA" dirty="0"/>
              <a:t> model shows that the best model is for {</a:t>
            </a:r>
            <a:r>
              <a:rPr lang="en-CA" b="1" dirty="0"/>
              <a:t>'C': 1, 'gamma': 1, 'kernel': 'poly</a:t>
            </a:r>
            <a:r>
              <a:rPr lang="en-CA" dirty="0"/>
              <a:t>’} with accuracy of </a:t>
            </a:r>
            <a:r>
              <a:rPr lang="en-CA" b="1" dirty="0"/>
              <a:t>60%</a:t>
            </a:r>
            <a:r>
              <a:rPr lang="en-CA" dirty="0"/>
              <a:t>.</a:t>
            </a:r>
          </a:p>
          <a:p>
            <a:endParaRPr lang="en-CA" dirty="0"/>
          </a:p>
        </p:txBody>
      </p:sp>
      <p:sp>
        <p:nvSpPr>
          <p:cNvPr id="15" name="Oval 14">
            <a:extLst>
              <a:ext uri="{FF2B5EF4-FFF2-40B4-BE49-F238E27FC236}">
                <a16:creationId xmlns:a16="http://schemas.microsoft.com/office/drawing/2014/main" id="{1C0647E5-F5B0-46CB-A1A0-1644E1554FD0}"/>
              </a:ext>
            </a:extLst>
          </p:cNvPr>
          <p:cNvSpPr/>
          <p:nvPr/>
        </p:nvSpPr>
        <p:spPr>
          <a:xfrm>
            <a:off x="8884685" y="1907270"/>
            <a:ext cx="371475" cy="39052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A98E3528-43C6-43B0-BA7E-2EAFBECE1E78}"/>
              </a:ext>
            </a:extLst>
          </p:cNvPr>
          <p:cNvSpPr/>
          <p:nvPr/>
        </p:nvSpPr>
        <p:spPr>
          <a:xfrm>
            <a:off x="9313997" y="1376814"/>
            <a:ext cx="1463137" cy="464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solidFill>
                  <a:srgbClr val="0070C0"/>
                </a:solidFill>
              </a:rPr>
              <a:t>Adaboost</a:t>
            </a:r>
            <a:endParaRPr lang="en-CA" dirty="0">
              <a:solidFill>
                <a:srgbClr val="0070C0"/>
              </a:solidFill>
            </a:endParaRPr>
          </a:p>
        </p:txBody>
      </p:sp>
      <p:grpSp>
        <p:nvGrpSpPr>
          <p:cNvPr id="4" name="Group 3">
            <a:extLst>
              <a:ext uri="{FF2B5EF4-FFF2-40B4-BE49-F238E27FC236}">
                <a16:creationId xmlns:a16="http://schemas.microsoft.com/office/drawing/2014/main" id="{64A973DA-389B-4EDD-A056-10D906A0F220}"/>
              </a:ext>
            </a:extLst>
          </p:cNvPr>
          <p:cNvGrpSpPr/>
          <p:nvPr/>
        </p:nvGrpSpPr>
        <p:grpSpPr>
          <a:xfrm>
            <a:off x="7134225" y="3506409"/>
            <a:ext cx="4010025" cy="2725211"/>
            <a:chOff x="7134225" y="3506409"/>
            <a:chExt cx="4010025" cy="2725211"/>
          </a:xfrm>
        </p:grpSpPr>
        <p:pic>
          <p:nvPicPr>
            <p:cNvPr id="7" name="Picture 6">
              <a:extLst>
                <a:ext uri="{FF2B5EF4-FFF2-40B4-BE49-F238E27FC236}">
                  <a16:creationId xmlns:a16="http://schemas.microsoft.com/office/drawing/2014/main" id="{B2B6F50B-08D4-4062-9CFF-812782116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4225" y="3506409"/>
              <a:ext cx="4010025" cy="2725211"/>
            </a:xfrm>
            <a:prstGeom prst="rect">
              <a:avLst/>
            </a:prstGeom>
          </p:spPr>
        </p:pic>
        <p:sp>
          <p:nvSpPr>
            <p:cNvPr id="16" name="Oval 15">
              <a:extLst>
                <a:ext uri="{FF2B5EF4-FFF2-40B4-BE49-F238E27FC236}">
                  <a16:creationId xmlns:a16="http://schemas.microsoft.com/office/drawing/2014/main" id="{FA1E55EF-1B66-4ABA-BFA2-6D8B79F6D57B}"/>
                </a:ext>
              </a:extLst>
            </p:cNvPr>
            <p:cNvSpPr/>
            <p:nvPr/>
          </p:nvSpPr>
          <p:spPr>
            <a:xfrm>
              <a:off x="8698947" y="3828591"/>
              <a:ext cx="371475" cy="39052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2F118F0D-54FE-45A6-BAAF-0F6AF58FBEB4}"/>
                </a:ext>
              </a:extLst>
            </p:cNvPr>
            <p:cNvSpPr/>
            <p:nvPr/>
          </p:nvSpPr>
          <p:spPr>
            <a:xfrm>
              <a:off x="8754524" y="5358946"/>
              <a:ext cx="2116407" cy="464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rgbClr val="0070C0"/>
                  </a:solidFill>
                </a:rPr>
                <a:t>Random Forest</a:t>
              </a:r>
            </a:p>
          </p:txBody>
        </p:sp>
      </p:grpSp>
    </p:spTree>
    <p:extLst>
      <p:ext uri="{BB962C8B-B14F-4D97-AF65-F5344CB8AC3E}">
        <p14:creationId xmlns:p14="http://schemas.microsoft.com/office/powerpoint/2010/main" val="2191783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5F16-880F-473E-80E7-5005943F1D69}"/>
              </a:ext>
            </a:extLst>
          </p:cNvPr>
          <p:cNvSpPr>
            <a:spLocks noGrp="1"/>
          </p:cNvSpPr>
          <p:nvPr>
            <p:ph type="title"/>
          </p:nvPr>
        </p:nvSpPr>
        <p:spPr>
          <a:xfrm>
            <a:off x="1771650" y="626380"/>
            <a:ext cx="8911687" cy="1280890"/>
          </a:xfrm>
        </p:spPr>
        <p:txBody>
          <a:bodyPr/>
          <a:lstStyle/>
          <a:p>
            <a:r>
              <a:rPr lang="en-CA" b="1" dirty="0">
                <a:solidFill>
                  <a:srgbClr val="FF0000"/>
                </a:solidFill>
              </a:rPr>
              <a:t>Models: KNN, SVR</a:t>
            </a:r>
          </a:p>
        </p:txBody>
      </p:sp>
      <p:sp>
        <p:nvSpPr>
          <p:cNvPr id="3" name="Content Placeholder 2">
            <a:extLst>
              <a:ext uri="{FF2B5EF4-FFF2-40B4-BE49-F238E27FC236}">
                <a16:creationId xmlns:a16="http://schemas.microsoft.com/office/drawing/2014/main" id="{35AF9D88-53A5-4579-A1BD-BE81B32FF2B4}"/>
              </a:ext>
            </a:extLst>
          </p:cNvPr>
          <p:cNvSpPr>
            <a:spLocks noGrp="1"/>
          </p:cNvSpPr>
          <p:nvPr>
            <p:ph idx="1"/>
          </p:nvPr>
        </p:nvSpPr>
        <p:spPr>
          <a:xfrm>
            <a:off x="1771650" y="1044565"/>
            <a:ext cx="5362575" cy="5486400"/>
          </a:xfrm>
        </p:spPr>
        <p:txBody>
          <a:bodyPr>
            <a:normAutofit/>
          </a:bodyPr>
          <a:lstStyle/>
          <a:p>
            <a:pPr marL="0" indent="0">
              <a:buNone/>
            </a:pPr>
            <a:endParaRPr lang="en-CA" dirty="0"/>
          </a:p>
          <a:p>
            <a:r>
              <a:rPr lang="en-CA" dirty="0"/>
              <a:t>Applying </a:t>
            </a:r>
            <a:r>
              <a:rPr lang="en-CA" b="1" dirty="0"/>
              <a:t>KNN</a:t>
            </a:r>
            <a:r>
              <a:rPr lang="en-CA" dirty="0"/>
              <a:t> model shows that the best model is for </a:t>
            </a:r>
            <a:r>
              <a:rPr lang="en-CA" b="1" dirty="0"/>
              <a:t>n=40</a:t>
            </a:r>
            <a:r>
              <a:rPr lang="en-CA" dirty="0"/>
              <a:t>. but the score is still very low (15%). And having too many classes in the model is not efficient.</a:t>
            </a:r>
          </a:p>
          <a:p>
            <a:endParaRPr lang="en-CA" dirty="0"/>
          </a:p>
          <a:p>
            <a:endParaRPr lang="en-CA" dirty="0"/>
          </a:p>
          <a:p>
            <a:r>
              <a:rPr lang="en-CA" dirty="0"/>
              <a:t>Applying </a:t>
            </a:r>
            <a:r>
              <a:rPr lang="en-CA" b="1" dirty="0"/>
              <a:t>SVR</a:t>
            </a:r>
            <a:r>
              <a:rPr lang="en-CA" dirty="0"/>
              <a:t> model shows that the best model is for {</a:t>
            </a:r>
            <a:r>
              <a:rPr lang="en-CA" b="1" dirty="0"/>
              <a:t>'C': 1, 'gamma': 1, 'kernel': 'poly</a:t>
            </a:r>
            <a:r>
              <a:rPr lang="en-CA" dirty="0"/>
              <a:t>’} with accuracy of </a:t>
            </a:r>
            <a:r>
              <a:rPr lang="en-CA" b="1" dirty="0"/>
              <a:t>60%</a:t>
            </a:r>
            <a:r>
              <a:rPr lang="en-CA" dirty="0"/>
              <a:t>.</a:t>
            </a:r>
          </a:p>
          <a:p>
            <a:endParaRPr lang="en-CA" dirty="0"/>
          </a:p>
        </p:txBody>
      </p:sp>
      <p:grpSp>
        <p:nvGrpSpPr>
          <p:cNvPr id="8" name="Group 7">
            <a:extLst>
              <a:ext uri="{FF2B5EF4-FFF2-40B4-BE49-F238E27FC236}">
                <a16:creationId xmlns:a16="http://schemas.microsoft.com/office/drawing/2014/main" id="{752FABCB-D79A-44B0-BE01-DDFEB1B05CD2}"/>
              </a:ext>
            </a:extLst>
          </p:cNvPr>
          <p:cNvGrpSpPr/>
          <p:nvPr/>
        </p:nvGrpSpPr>
        <p:grpSpPr>
          <a:xfrm>
            <a:off x="7000875" y="1044565"/>
            <a:ext cx="4333875" cy="3184856"/>
            <a:chOff x="7134225" y="1549069"/>
            <a:chExt cx="4592961" cy="3401662"/>
          </a:xfrm>
        </p:grpSpPr>
        <p:pic>
          <p:nvPicPr>
            <p:cNvPr id="6" name="Picture 5">
              <a:extLst>
                <a:ext uri="{FF2B5EF4-FFF2-40B4-BE49-F238E27FC236}">
                  <a16:creationId xmlns:a16="http://schemas.microsoft.com/office/drawing/2014/main" id="{DD290B36-4F70-4ED7-BD53-91959DE624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4225" y="1549069"/>
              <a:ext cx="4592961" cy="3401662"/>
            </a:xfrm>
            <a:prstGeom prst="rect">
              <a:avLst/>
            </a:prstGeom>
          </p:spPr>
        </p:pic>
        <p:sp>
          <p:nvSpPr>
            <p:cNvPr id="15" name="Oval 14">
              <a:extLst>
                <a:ext uri="{FF2B5EF4-FFF2-40B4-BE49-F238E27FC236}">
                  <a16:creationId xmlns:a16="http://schemas.microsoft.com/office/drawing/2014/main" id="{1C0647E5-F5B0-46CB-A1A0-1644E1554FD0}"/>
                </a:ext>
              </a:extLst>
            </p:cNvPr>
            <p:cNvSpPr/>
            <p:nvPr/>
          </p:nvSpPr>
          <p:spPr>
            <a:xfrm>
              <a:off x="8884685" y="1907270"/>
              <a:ext cx="371475" cy="39052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A98E3528-43C6-43B0-BA7E-2EAFBECE1E78}"/>
                </a:ext>
              </a:extLst>
            </p:cNvPr>
            <p:cNvSpPr/>
            <p:nvPr/>
          </p:nvSpPr>
          <p:spPr>
            <a:xfrm>
              <a:off x="10066472" y="3986889"/>
              <a:ext cx="1463137" cy="464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rgbClr val="0070C0"/>
                  </a:solidFill>
                </a:rPr>
                <a:t>KNN</a:t>
              </a:r>
            </a:p>
          </p:txBody>
        </p:sp>
      </p:grpSp>
      <p:pic>
        <p:nvPicPr>
          <p:cNvPr id="9" name="Picture 8">
            <a:extLst>
              <a:ext uri="{FF2B5EF4-FFF2-40B4-BE49-F238E27FC236}">
                <a16:creationId xmlns:a16="http://schemas.microsoft.com/office/drawing/2014/main" id="{54E5BB9D-1EBA-4182-B212-F549CC623CB3}"/>
              </a:ext>
            </a:extLst>
          </p:cNvPr>
          <p:cNvPicPr>
            <a:picLocks noChangeAspect="1"/>
          </p:cNvPicPr>
          <p:nvPr/>
        </p:nvPicPr>
        <p:blipFill>
          <a:blip r:embed="rId3"/>
          <a:stretch>
            <a:fillRect/>
          </a:stretch>
        </p:blipFill>
        <p:spPr>
          <a:xfrm>
            <a:off x="4921608" y="4715957"/>
            <a:ext cx="2691759" cy="1486494"/>
          </a:xfrm>
          <a:prstGeom prst="rect">
            <a:avLst/>
          </a:prstGeom>
        </p:spPr>
      </p:pic>
    </p:spTree>
    <p:extLst>
      <p:ext uri="{BB962C8B-B14F-4D97-AF65-F5344CB8AC3E}">
        <p14:creationId xmlns:p14="http://schemas.microsoft.com/office/powerpoint/2010/main" val="3023102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5F16-880F-473E-80E7-5005943F1D69}"/>
              </a:ext>
            </a:extLst>
          </p:cNvPr>
          <p:cNvSpPr>
            <a:spLocks noGrp="1"/>
          </p:cNvSpPr>
          <p:nvPr>
            <p:ph type="title"/>
          </p:nvPr>
        </p:nvSpPr>
        <p:spPr>
          <a:xfrm>
            <a:off x="1771650" y="626380"/>
            <a:ext cx="8911687" cy="1280890"/>
          </a:xfrm>
        </p:spPr>
        <p:txBody>
          <a:bodyPr/>
          <a:lstStyle/>
          <a:p>
            <a:r>
              <a:rPr lang="en-CA" b="1" dirty="0">
                <a:solidFill>
                  <a:srgbClr val="FF0000"/>
                </a:solidFill>
              </a:rPr>
              <a:t>Conclusion</a:t>
            </a:r>
          </a:p>
        </p:txBody>
      </p:sp>
      <p:sp>
        <p:nvSpPr>
          <p:cNvPr id="3" name="Content Placeholder 2">
            <a:extLst>
              <a:ext uri="{FF2B5EF4-FFF2-40B4-BE49-F238E27FC236}">
                <a16:creationId xmlns:a16="http://schemas.microsoft.com/office/drawing/2014/main" id="{35AF9D88-53A5-4579-A1BD-BE81B32FF2B4}"/>
              </a:ext>
            </a:extLst>
          </p:cNvPr>
          <p:cNvSpPr>
            <a:spLocks noGrp="1"/>
          </p:cNvSpPr>
          <p:nvPr>
            <p:ph idx="1"/>
          </p:nvPr>
        </p:nvSpPr>
        <p:spPr>
          <a:xfrm>
            <a:off x="1771650" y="1044565"/>
            <a:ext cx="9715500" cy="5486400"/>
          </a:xfrm>
        </p:spPr>
        <p:txBody>
          <a:bodyPr>
            <a:normAutofit/>
          </a:bodyPr>
          <a:lstStyle/>
          <a:p>
            <a:pPr marL="0" indent="0">
              <a:buNone/>
            </a:pPr>
            <a:endParaRPr lang="en-CA" dirty="0"/>
          </a:p>
          <a:p>
            <a:r>
              <a:rPr lang="en-CA" dirty="0"/>
              <a:t>The conversion rate is a little above 4%. Despite the fact the installation and getting quote in summer time is more, the conversion rate stay the same through the year.</a:t>
            </a:r>
          </a:p>
          <a:p>
            <a:r>
              <a:rPr lang="en-CA" dirty="0"/>
              <a:t>The best practice for sales team is to contact the potential customers within maximum 2 days of their quotes.</a:t>
            </a:r>
          </a:p>
          <a:p>
            <a:r>
              <a:rPr lang="en-CA" dirty="0"/>
              <a:t>The most insurance is sold for Auto and the City with the highest number of customers is New York. But Los Angeles has the highest rate of premium.</a:t>
            </a:r>
          </a:p>
          <a:p>
            <a:r>
              <a:rPr lang="en-CA" dirty="0"/>
              <a:t>Although women have significantly more accident the rate of premium for Auto insurance is the same for both genders.</a:t>
            </a:r>
          </a:p>
          <a:p>
            <a:r>
              <a:rPr lang="en-CA" dirty="0"/>
              <a:t>Premium for Auto is affected by the history of clients. If they have insurance cancelation, ticket or accident. But age, gender, city, time of installation, getting quote, being contacted by the agent or sale, does not affect the premium.</a:t>
            </a:r>
          </a:p>
          <a:p>
            <a:r>
              <a:rPr lang="en-CA" dirty="0"/>
              <a:t>Between models that have fit on data, Linear Regression, </a:t>
            </a:r>
            <a:r>
              <a:rPr lang="en-CA" dirty="0" err="1"/>
              <a:t>Adaboost</a:t>
            </a:r>
            <a:r>
              <a:rPr lang="en-CA" dirty="0"/>
              <a:t>, Random Forest, KNN and SVR, Random Forest with n=1000 is the best. The accuracy is about 75%. </a:t>
            </a:r>
          </a:p>
        </p:txBody>
      </p:sp>
    </p:spTree>
    <p:extLst>
      <p:ext uri="{BB962C8B-B14F-4D97-AF65-F5344CB8AC3E}">
        <p14:creationId xmlns:p14="http://schemas.microsoft.com/office/powerpoint/2010/main" val="1616544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5F16-880F-473E-80E7-5005943F1D69}"/>
              </a:ext>
            </a:extLst>
          </p:cNvPr>
          <p:cNvSpPr>
            <a:spLocks noGrp="1"/>
          </p:cNvSpPr>
          <p:nvPr>
            <p:ph type="title"/>
          </p:nvPr>
        </p:nvSpPr>
        <p:spPr>
          <a:xfrm>
            <a:off x="2095500" y="3500660"/>
            <a:ext cx="8911687" cy="1280890"/>
          </a:xfrm>
        </p:spPr>
        <p:txBody>
          <a:bodyPr>
            <a:normAutofit fontScale="90000"/>
          </a:bodyPr>
          <a:lstStyle/>
          <a:p>
            <a:pPr algn="ctr"/>
            <a:r>
              <a:rPr lang="en-CA" b="1" dirty="0">
                <a:solidFill>
                  <a:srgbClr val="FF0000"/>
                </a:solidFill>
              </a:rPr>
              <a:t>The End</a:t>
            </a:r>
            <a:br>
              <a:rPr lang="en-CA" b="1" dirty="0">
                <a:solidFill>
                  <a:srgbClr val="FF0000"/>
                </a:solidFill>
              </a:rPr>
            </a:br>
            <a:br>
              <a:rPr lang="en-CA" b="1" dirty="0">
                <a:solidFill>
                  <a:srgbClr val="FF0000"/>
                </a:solidFill>
              </a:rPr>
            </a:br>
            <a:r>
              <a:rPr lang="en-CA" b="1" dirty="0">
                <a:solidFill>
                  <a:srgbClr val="FF0000"/>
                </a:solidFill>
              </a:rPr>
              <a:t>Thank you for your attention</a:t>
            </a:r>
          </a:p>
        </p:txBody>
      </p:sp>
    </p:spTree>
    <p:extLst>
      <p:ext uri="{BB962C8B-B14F-4D97-AF65-F5344CB8AC3E}">
        <p14:creationId xmlns:p14="http://schemas.microsoft.com/office/powerpoint/2010/main" val="4114015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5F16-880F-473E-80E7-5005943F1D69}"/>
              </a:ext>
            </a:extLst>
          </p:cNvPr>
          <p:cNvSpPr>
            <a:spLocks noGrp="1"/>
          </p:cNvSpPr>
          <p:nvPr>
            <p:ph type="title"/>
          </p:nvPr>
        </p:nvSpPr>
        <p:spPr>
          <a:xfrm>
            <a:off x="1771650" y="626380"/>
            <a:ext cx="8911687" cy="1280890"/>
          </a:xfrm>
        </p:spPr>
        <p:txBody>
          <a:bodyPr/>
          <a:lstStyle/>
          <a:p>
            <a:r>
              <a:rPr lang="en-CA" b="1" dirty="0">
                <a:solidFill>
                  <a:srgbClr val="FF0000"/>
                </a:solidFill>
              </a:rPr>
              <a:t>Back ground</a:t>
            </a:r>
          </a:p>
        </p:txBody>
      </p:sp>
      <p:sp>
        <p:nvSpPr>
          <p:cNvPr id="3" name="Content Placeholder 2">
            <a:extLst>
              <a:ext uri="{FF2B5EF4-FFF2-40B4-BE49-F238E27FC236}">
                <a16:creationId xmlns:a16="http://schemas.microsoft.com/office/drawing/2014/main" id="{35AF9D88-53A5-4579-A1BD-BE81B32FF2B4}"/>
              </a:ext>
            </a:extLst>
          </p:cNvPr>
          <p:cNvSpPr>
            <a:spLocks noGrp="1"/>
          </p:cNvSpPr>
          <p:nvPr>
            <p:ph idx="1"/>
          </p:nvPr>
        </p:nvSpPr>
        <p:spPr>
          <a:xfrm>
            <a:off x="1771650" y="1266825"/>
            <a:ext cx="10073020" cy="5486400"/>
          </a:xfrm>
        </p:spPr>
        <p:txBody>
          <a:bodyPr>
            <a:normAutofit lnSpcReduction="10000"/>
          </a:bodyPr>
          <a:lstStyle/>
          <a:p>
            <a:pPr marL="0" indent="0">
              <a:buNone/>
            </a:pPr>
            <a:r>
              <a:rPr lang="en-CA" dirty="0"/>
              <a:t>The insurance company website provides the potential customers an application to be downloaded and quote on different type of insurance.</a:t>
            </a:r>
          </a:p>
          <a:p>
            <a:pPr marL="0" indent="0">
              <a:buNone/>
            </a:pPr>
            <a:r>
              <a:rPr lang="en-CA" dirty="0"/>
              <a:t>The times of installation and getting quote are recorded. If the applicant is interested in the quote would request to be contacted by an agent from sales team.</a:t>
            </a:r>
          </a:p>
          <a:p>
            <a:pPr marL="0" indent="0">
              <a:buNone/>
            </a:pPr>
            <a:r>
              <a:rPr lang="en-CA" dirty="0"/>
              <a:t>The time of contact by sale team is also recorded and if the applicant finds everything appealing and relevant would purchase the insurance. At this point the customer is sold. The time of sale is also recorded.</a:t>
            </a:r>
          </a:p>
          <a:p>
            <a:pPr marL="0" indent="0">
              <a:buNone/>
            </a:pPr>
            <a:r>
              <a:rPr lang="en-CA" dirty="0"/>
              <a:t>For the clients, there is another dataset with some personal information and their premium.</a:t>
            </a:r>
          </a:p>
          <a:p>
            <a:pPr marL="0" indent="0">
              <a:buNone/>
            </a:pPr>
            <a:r>
              <a:rPr lang="en-CA" sz="3600" b="1" dirty="0">
                <a:solidFill>
                  <a:srgbClr val="FF0000"/>
                </a:solidFill>
                <a:latin typeface="+mj-lt"/>
                <a:ea typeface="+mj-ea"/>
                <a:cs typeface="+mj-cs"/>
              </a:rPr>
              <a:t>Objective (Hypothesis):</a:t>
            </a:r>
          </a:p>
          <a:p>
            <a:pPr marL="0" indent="0">
              <a:buNone/>
            </a:pPr>
            <a:r>
              <a:rPr lang="en-CA" dirty="0"/>
              <a:t>We are interested to know:</a:t>
            </a:r>
          </a:p>
          <a:p>
            <a:pPr>
              <a:buFontTx/>
              <a:buChar char="-"/>
            </a:pPr>
            <a:r>
              <a:rPr lang="en-CA" dirty="0"/>
              <a:t>- The conversion rate of sale (Is the conversion rate vary in different seasons?)</a:t>
            </a:r>
          </a:p>
          <a:p>
            <a:pPr>
              <a:buFontTx/>
              <a:buChar char="-"/>
            </a:pPr>
            <a:r>
              <a:rPr lang="en-CA" dirty="0"/>
              <a:t>- The effect of each action recorded time on sale (Does the date/time of app installation, quote, contact by agent affect the sale?)</a:t>
            </a:r>
          </a:p>
          <a:p>
            <a:pPr>
              <a:buFontTx/>
              <a:buChar char="-"/>
            </a:pPr>
            <a:r>
              <a:rPr lang="en-CA" dirty="0"/>
              <a:t>- The features that affect the amount of premium. </a:t>
            </a:r>
          </a:p>
          <a:p>
            <a:pPr>
              <a:buFontTx/>
              <a:buChar char="-"/>
            </a:pPr>
            <a:endParaRPr lang="en-CA" dirty="0"/>
          </a:p>
          <a:p>
            <a:pPr>
              <a:buFontTx/>
              <a:buChar char="-"/>
            </a:pPr>
            <a:endParaRPr lang="en-CA" dirty="0"/>
          </a:p>
          <a:p>
            <a:endParaRPr lang="en-CA" dirty="0"/>
          </a:p>
          <a:p>
            <a:endParaRPr lang="en-CA" dirty="0"/>
          </a:p>
          <a:p>
            <a:endParaRPr lang="en-CA" dirty="0"/>
          </a:p>
        </p:txBody>
      </p:sp>
    </p:spTree>
    <p:extLst>
      <p:ext uri="{BB962C8B-B14F-4D97-AF65-F5344CB8AC3E}">
        <p14:creationId xmlns:p14="http://schemas.microsoft.com/office/powerpoint/2010/main" val="3608743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5F16-880F-473E-80E7-5005943F1D69}"/>
              </a:ext>
            </a:extLst>
          </p:cNvPr>
          <p:cNvSpPr>
            <a:spLocks noGrp="1"/>
          </p:cNvSpPr>
          <p:nvPr>
            <p:ph type="title"/>
          </p:nvPr>
        </p:nvSpPr>
        <p:spPr>
          <a:xfrm>
            <a:off x="1771650" y="626380"/>
            <a:ext cx="9448800" cy="1280890"/>
          </a:xfrm>
        </p:spPr>
        <p:txBody>
          <a:bodyPr/>
          <a:lstStyle/>
          <a:p>
            <a:r>
              <a:rPr lang="en-CA" b="1" dirty="0">
                <a:solidFill>
                  <a:srgbClr val="FF0000"/>
                </a:solidFill>
              </a:rPr>
              <a:t>Definition of Dataset of applicants/visitors</a:t>
            </a:r>
          </a:p>
        </p:txBody>
      </p:sp>
      <p:sp>
        <p:nvSpPr>
          <p:cNvPr id="3" name="Content Placeholder 2">
            <a:extLst>
              <a:ext uri="{FF2B5EF4-FFF2-40B4-BE49-F238E27FC236}">
                <a16:creationId xmlns:a16="http://schemas.microsoft.com/office/drawing/2014/main" id="{35AF9D88-53A5-4579-A1BD-BE81B32FF2B4}"/>
              </a:ext>
            </a:extLst>
          </p:cNvPr>
          <p:cNvSpPr>
            <a:spLocks noGrp="1"/>
          </p:cNvSpPr>
          <p:nvPr>
            <p:ph idx="1"/>
          </p:nvPr>
        </p:nvSpPr>
        <p:spPr>
          <a:xfrm>
            <a:off x="1771650" y="1266825"/>
            <a:ext cx="10073020" cy="5486400"/>
          </a:xfrm>
        </p:spPr>
        <p:txBody>
          <a:bodyPr/>
          <a:lstStyle/>
          <a:p>
            <a:r>
              <a:rPr lang="en-CA" dirty="0"/>
              <a:t>The dataset includes </a:t>
            </a:r>
            <a:r>
              <a:rPr lang="en-CA" b="1" dirty="0"/>
              <a:t>5 variables</a:t>
            </a:r>
            <a:r>
              <a:rPr lang="en-CA" dirty="0"/>
              <a:t>: </a:t>
            </a:r>
          </a:p>
          <a:p>
            <a:r>
              <a:rPr lang="en-CA" dirty="0"/>
              <a:t>“</a:t>
            </a:r>
            <a:r>
              <a:rPr lang="en-CA" dirty="0" err="1"/>
              <a:t>user_id</a:t>
            </a:r>
            <a:r>
              <a:rPr lang="en-CA" dirty="0"/>
              <a:t>” which is a unique id assigned to each user</a:t>
            </a:r>
          </a:p>
          <a:p>
            <a:r>
              <a:rPr lang="en-CA" dirty="0"/>
              <a:t>“</a:t>
            </a:r>
            <a:r>
              <a:rPr lang="en-CA" dirty="0" err="1"/>
              <a:t>installation_at</a:t>
            </a:r>
            <a:r>
              <a:rPr lang="en-CA" dirty="0"/>
              <a:t>” is the UTC time that the user installed the app </a:t>
            </a:r>
          </a:p>
          <a:p>
            <a:r>
              <a:rPr lang="en-CA" dirty="0"/>
              <a:t>“</a:t>
            </a:r>
            <a:r>
              <a:rPr lang="en-CA" dirty="0" err="1"/>
              <a:t>request_created_at</a:t>
            </a:r>
            <a:r>
              <a:rPr lang="en-CA" dirty="0"/>
              <a:t>” is the time at which the user first submitted a quote request. If null, a customer never submitted a quote request</a:t>
            </a:r>
          </a:p>
          <a:p>
            <a:r>
              <a:rPr lang="en-CA" dirty="0"/>
              <a:t>“</a:t>
            </a:r>
            <a:r>
              <a:rPr lang="en-CA" dirty="0" err="1"/>
              <a:t>agent_responded_to_customer_at</a:t>
            </a:r>
            <a:r>
              <a:rPr lang="en-CA" dirty="0"/>
              <a:t>” is  the time which sales agent picked up the account and began interacting with the customer. If null, the agent never responded to the customer (this is generally because they’ve indicated they’re not interested in the insurance policy)</a:t>
            </a:r>
          </a:p>
          <a:p>
            <a:r>
              <a:rPr lang="en-CA" dirty="0"/>
              <a:t>“</a:t>
            </a:r>
            <a:r>
              <a:rPr lang="en-CA" dirty="0" err="1"/>
              <a:t>customer_sold_at</a:t>
            </a:r>
            <a:r>
              <a:rPr lang="en-CA" dirty="0"/>
              <a:t>” is the time which sales sold the account an insurance policy. If null, the customer was not sold. </a:t>
            </a:r>
          </a:p>
          <a:p>
            <a:endParaRPr lang="en-CA" dirty="0"/>
          </a:p>
          <a:p>
            <a:r>
              <a:rPr lang="en-CA" b="1" dirty="0"/>
              <a:t>Missing values</a:t>
            </a:r>
          </a:p>
          <a:p>
            <a:endParaRPr lang="en-CA" dirty="0"/>
          </a:p>
          <a:p>
            <a:r>
              <a:rPr lang="en-CA" dirty="0"/>
              <a:t>There are </a:t>
            </a:r>
            <a:r>
              <a:rPr lang="en-CA" b="1" dirty="0"/>
              <a:t>132,296 applicants</a:t>
            </a:r>
            <a:r>
              <a:rPr lang="en-CA" dirty="0"/>
              <a:t>.</a:t>
            </a:r>
          </a:p>
          <a:p>
            <a:endParaRPr lang="en-CA" dirty="0"/>
          </a:p>
        </p:txBody>
      </p:sp>
      <p:graphicFrame>
        <p:nvGraphicFramePr>
          <p:cNvPr id="4" name="Table 3">
            <a:extLst>
              <a:ext uri="{FF2B5EF4-FFF2-40B4-BE49-F238E27FC236}">
                <a16:creationId xmlns:a16="http://schemas.microsoft.com/office/drawing/2014/main" id="{A812D937-4339-4463-91CB-8C537E53AB83}"/>
              </a:ext>
            </a:extLst>
          </p:cNvPr>
          <p:cNvGraphicFramePr>
            <a:graphicFrameLocks noGrp="1"/>
          </p:cNvGraphicFramePr>
          <p:nvPr>
            <p:extLst>
              <p:ext uri="{D42A27DB-BD31-4B8C-83A1-F6EECF244321}">
                <p14:modId xmlns:p14="http://schemas.microsoft.com/office/powerpoint/2010/main" val="2116043159"/>
              </p:ext>
            </p:extLst>
          </p:nvPr>
        </p:nvGraphicFramePr>
        <p:xfrm>
          <a:off x="4302649" y="4980670"/>
          <a:ext cx="3849688" cy="1250950"/>
        </p:xfrm>
        <a:graphic>
          <a:graphicData uri="http://schemas.openxmlformats.org/drawingml/2006/table">
            <a:tbl>
              <a:tblPr/>
              <a:tblGrid>
                <a:gridCol w="3849688">
                  <a:extLst>
                    <a:ext uri="{9D8B030D-6E8A-4147-A177-3AD203B41FA5}">
                      <a16:colId xmlns:a16="http://schemas.microsoft.com/office/drawing/2014/main" val="465687091"/>
                    </a:ext>
                  </a:extLst>
                </a:gridCol>
              </a:tblGrid>
              <a:tr h="220164">
                <a:tc>
                  <a:txBody>
                    <a:bodyPr/>
                    <a:lstStyle/>
                    <a:p>
                      <a:pPr algn="l" fontAlgn="b"/>
                      <a:r>
                        <a:rPr lang="en-CA" sz="1600" b="0" i="0" u="none" strike="noStrike" dirty="0" err="1">
                          <a:solidFill>
                            <a:srgbClr val="000000"/>
                          </a:solidFill>
                          <a:effectLst/>
                          <a:latin typeface="Calibri" panose="020F0502020204030204" pitchFamily="34" charset="0"/>
                        </a:rPr>
                        <a:t>user_id</a:t>
                      </a:r>
                      <a:r>
                        <a:rPr lang="en-CA" sz="1600" b="0" i="0" u="none" strike="noStrike" dirty="0">
                          <a:solidFill>
                            <a:srgbClr val="000000"/>
                          </a:solidFill>
                          <a:effectLst/>
                          <a:latin typeface="Calibri" panose="020F0502020204030204" pitchFamily="34" charset="0"/>
                        </a:rPr>
                        <a:t>                                                              0</a:t>
                      </a:r>
                    </a:p>
                  </a:txBody>
                  <a:tcPr marL="6350" marR="6350" marT="6350" marB="0" anchor="b">
                    <a:lnL>
                      <a:noFill/>
                    </a:lnL>
                    <a:lnR>
                      <a:noFill/>
                    </a:lnR>
                    <a:lnT>
                      <a:noFill/>
                    </a:lnT>
                    <a:lnB>
                      <a:noFill/>
                    </a:lnB>
                  </a:tcPr>
                </a:tc>
                <a:extLst>
                  <a:ext uri="{0D108BD9-81ED-4DB2-BD59-A6C34878D82A}">
                    <a16:rowId xmlns:a16="http://schemas.microsoft.com/office/drawing/2014/main" val="4021218145"/>
                  </a:ext>
                </a:extLst>
              </a:tr>
              <a:tr h="220164">
                <a:tc>
                  <a:txBody>
                    <a:bodyPr/>
                    <a:lstStyle/>
                    <a:p>
                      <a:pPr algn="l" fontAlgn="b"/>
                      <a:r>
                        <a:rPr lang="en-CA" sz="1600" b="0" i="0" u="none" strike="noStrike" dirty="0" err="1">
                          <a:solidFill>
                            <a:srgbClr val="000000"/>
                          </a:solidFill>
                          <a:effectLst/>
                          <a:latin typeface="Calibri" panose="020F0502020204030204" pitchFamily="34" charset="0"/>
                        </a:rPr>
                        <a:t>installation_at</a:t>
                      </a:r>
                      <a:r>
                        <a:rPr lang="en-CA" sz="1600" b="0" i="0" u="none" strike="noStrike" dirty="0">
                          <a:solidFill>
                            <a:srgbClr val="000000"/>
                          </a:solidFill>
                          <a:effectLst/>
                          <a:latin typeface="Calibri" panose="020F0502020204030204" pitchFamily="34" charset="0"/>
                        </a:rPr>
                        <a:t>                                                  6</a:t>
                      </a:r>
                    </a:p>
                  </a:txBody>
                  <a:tcPr marL="6350" marR="6350" marT="6350" marB="0" anchor="b">
                    <a:lnL>
                      <a:noFill/>
                    </a:lnL>
                    <a:lnR>
                      <a:noFill/>
                    </a:lnR>
                    <a:lnT>
                      <a:noFill/>
                    </a:lnT>
                    <a:lnB>
                      <a:noFill/>
                    </a:lnB>
                  </a:tcPr>
                </a:tc>
                <a:extLst>
                  <a:ext uri="{0D108BD9-81ED-4DB2-BD59-A6C34878D82A}">
                    <a16:rowId xmlns:a16="http://schemas.microsoft.com/office/drawing/2014/main" val="182313475"/>
                  </a:ext>
                </a:extLst>
              </a:tr>
              <a:tr h="220164">
                <a:tc>
                  <a:txBody>
                    <a:bodyPr/>
                    <a:lstStyle/>
                    <a:p>
                      <a:pPr algn="l" fontAlgn="b"/>
                      <a:r>
                        <a:rPr lang="en-CA" sz="1600" b="0" i="0" u="none" strike="noStrike" dirty="0" err="1">
                          <a:solidFill>
                            <a:srgbClr val="000000"/>
                          </a:solidFill>
                          <a:effectLst/>
                          <a:latin typeface="Calibri" panose="020F0502020204030204" pitchFamily="34" charset="0"/>
                        </a:rPr>
                        <a:t>request_created_at</a:t>
                      </a:r>
                      <a:r>
                        <a:rPr lang="en-CA" sz="1600" b="0" i="0" u="none" strike="noStrike" dirty="0">
                          <a:solidFill>
                            <a:srgbClr val="000000"/>
                          </a:solidFill>
                          <a:effectLst/>
                          <a:latin typeface="Calibri" panose="020F0502020204030204" pitchFamily="34" charset="0"/>
                        </a:rPr>
                        <a:t>                                33238</a:t>
                      </a:r>
                    </a:p>
                  </a:txBody>
                  <a:tcPr marL="6350" marR="6350" marT="6350" marB="0" anchor="b">
                    <a:lnL>
                      <a:noFill/>
                    </a:lnL>
                    <a:lnR>
                      <a:noFill/>
                    </a:lnR>
                    <a:lnT>
                      <a:noFill/>
                    </a:lnT>
                    <a:lnB>
                      <a:noFill/>
                    </a:lnB>
                  </a:tcPr>
                </a:tc>
                <a:extLst>
                  <a:ext uri="{0D108BD9-81ED-4DB2-BD59-A6C34878D82A}">
                    <a16:rowId xmlns:a16="http://schemas.microsoft.com/office/drawing/2014/main" val="626173499"/>
                  </a:ext>
                </a:extLst>
              </a:tr>
              <a:tr h="220164">
                <a:tc>
                  <a:txBody>
                    <a:bodyPr/>
                    <a:lstStyle/>
                    <a:p>
                      <a:pPr algn="l" fontAlgn="b"/>
                      <a:r>
                        <a:rPr lang="en-CA" sz="1600" b="0" i="0" u="none" strike="noStrike">
                          <a:solidFill>
                            <a:srgbClr val="000000"/>
                          </a:solidFill>
                          <a:effectLst/>
                          <a:latin typeface="Calibri" panose="020F0502020204030204" pitchFamily="34" charset="0"/>
                        </a:rPr>
                        <a:t>agent_responded_to_customer_at     57902</a:t>
                      </a:r>
                    </a:p>
                  </a:txBody>
                  <a:tcPr marL="6350" marR="6350" marT="6350" marB="0" anchor="b">
                    <a:lnL>
                      <a:noFill/>
                    </a:lnL>
                    <a:lnR>
                      <a:noFill/>
                    </a:lnR>
                    <a:lnT>
                      <a:noFill/>
                    </a:lnT>
                    <a:lnB>
                      <a:noFill/>
                    </a:lnB>
                  </a:tcPr>
                </a:tc>
                <a:extLst>
                  <a:ext uri="{0D108BD9-81ED-4DB2-BD59-A6C34878D82A}">
                    <a16:rowId xmlns:a16="http://schemas.microsoft.com/office/drawing/2014/main" val="291955983"/>
                  </a:ext>
                </a:extLst>
              </a:tr>
              <a:tr h="220164">
                <a:tc>
                  <a:txBody>
                    <a:bodyPr/>
                    <a:lstStyle/>
                    <a:p>
                      <a:pPr algn="l" fontAlgn="b"/>
                      <a:r>
                        <a:rPr lang="en-CA" sz="1600" b="0" i="0" u="none" strike="noStrike" dirty="0" err="1">
                          <a:solidFill>
                            <a:srgbClr val="000000"/>
                          </a:solidFill>
                          <a:effectLst/>
                          <a:latin typeface="Calibri" panose="020F0502020204030204" pitchFamily="34" charset="0"/>
                        </a:rPr>
                        <a:t>customer_sold_at</a:t>
                      </a:r>
                      <a:r>
                        <a:rPr lang="en-CA" sz="1600" b="0" i="0" u="none" strike="noStrike" dirty="0">
                          <a:solidFill>
                            <a:srgbClr val="000000"/>
                          </a:solidFill>
                          <a:effectLst/>
                          <a:latin typeface="Calibri" panose="020F0502020204030204" pitchFamily="34" charset="0"/>
                        </a:rPr>
                        <a:t>                                 126555</a:t>
                      </a:r>
                    </a:p>
                  </a:txBody>
                  <a:tcPr marL="6350" marR="6350" marT="6350" marB="0" anchor="b">
                    <a:lnL>
                      <a:noFill/>
                    </a:lnL>
                    <a:lnR>
                      <a:noFill/>
                    </a:lnR>
                    <a:lnT>
                      <a:noFill/>
                    </a:lnT>
                    <a:lnB>
                      <a:noFill/>
                    </a:lnB>
                  </a:tcPr>
                </a:tc>
                <a:extLst>
                  <a:ext uri="{0D108BD9-81ED-4DB2-BD59-A6C34878D82A}">
                    <a16:rowId xmlns:a16="http://schemas.microsoft.com/office/drawing/2014/main" val="4246125261"/>
                  </a:ext>
                </a:extLst>
              </a:tr>
            </a:tbl>
          </a:graphicData>
        </a:graphic>
      </p:graphicFrame>
      <p:sp>
        <p:nvSpPr>
          <p:cNvPr id="5" name="Arrow: Right 4">
            <a:extLst>
              <a:ext uri="{FF2B5EF4-FFF2-40B4-BE49-F238E27FC236}">
                <a16:creationId xmlns:a16="http://schemas.microsoft.com/office/drawing/2014/main" id="{D769D115-4337-499A-9FDC-022E511DEC97}"/>
              </a:ext>
            </a:extLst>
          </p:cNvPr>
          <p:cNvSpPr/>
          <p:nvPr/>
        </p:nvSpPr>
        <p:spPr>
          <a:xfrm>
            <a:off x="3880884" y="5472335"/>
            <a:ext cx="329609" cy="322409"/>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91670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5F16-880F-473E-80E7-5005943F1D69}"/>
              </a:ext>
            </a:extLst>
          </p:cNvPr>
          <p:cNvSpPr>
            <a:spLocks noGrp="1"/>
          </p:cNvSpPr>
          <p:nvPr>
            <p:ph type="title"/>
          </p:nvPr>
        </p:nvSpPr>
        <p:spPr>
          <a:xfrm>
            <a:off x="1771650" y="626380"/>
            <a:ext cx="8911687" cy="1280890"/>
          </a:xfrm>
        </p:spPr>
        <p:txBody>
          <a:bodyPr/>
          <a:lstStyle/>
          <a:p>
            <a:r>
              <a:rPr lang="en-CA" b="1" dirty="0">
                <a:solidFill>
                  <a:srgbClr val="FF0000"/>
                </a:solidFill>
              </a:rPr>
              <a:t>Cleaning data &amp; Feature Engineering</a:t>
            </a:r>
            <a:br>
              <a:rPr lang="en-CA" b="1" dirty="0">
                <a:solidFill>
                  <a:srgbClr val="FF0000"/>
                </a:solidFill>
              </a:rPr>
            </a:br>
            <a:endParaRPr lang="en-CA" b="1" dirty="0">
              <a:solidFill>
                <a:srgbClr val="FF0000"/>
              </a:solidFill>
            </a:endParaRPr>
          </a:p>
        </p:txBody>
      </p:sp>
      <p:sp>
        <p:nvSpPr>
          <p:cNvPr id="3" name="Content Placeholder 2">
            <a:extLst>
              <a:ext uri="{FF2B5EF4-FFF2-40B4-BE49-F238E27FC236}">
                <a16:creationId xmlns:a16="http://schemas.microsoft.com/office/drawing/2014/main" id="{35AF9D88-53A5-4579-A1BD-BE81B32FF2B4}"/>
              </a:ext>
            </a:extLst>
          </p:cNvPr>
          <p:cNvSpPr>
            <a:spLocks noGrp="1"/>
          </p:cNvSpPr>
          <p:nvPr>
            <p:ph idx="1"/>
          </p:nvPr>
        </p:nvSpPr>
        <p:spPr>
          <a:xfrm>
            <a:off x="1771650" y="1266825"/>
            <a:ext cx="10073020" cy="5486400"/>
          </a:xfrm>
        </p:spPr>
        <p:txBody>
          <a:bodyPr>
            <a:normAutofit/>
          </a:bodyPr>
          <a:lstStyle/>
          <a:p>
            <a:pPr marL="0" indent="0">
              <a:buNone/>
            </a:pPr>
            <a:endParaRPr lang="en-CA" dirty="0"/>
          </a:p>
          <a:p>
            <a:pPr marL="0" indent="0">
              <a:buNone/>
            </a:pPr>
            <a:r>
              <a:rPr lang="en-CA" dirty="0"/>
              <a:t>The missing values in the dates are not random missing. We should not remove or replace them. To be able to get the frequency of available date/time, we can </a:t>
            </a:r>
            <a:r>
              <a:rPr lang="en-CA" dirty="0" err="1"/>
              <a:t>replave</a:t>
            </a:r>
            <a:r>
              <a:rPr lang="en-CA" dirty="0"/>
              <a:t> Null with a value such as “No installation”, “No quote”, “No Contact” and “Not Sold”</a:t>
            </a:r>
          </a:p>
          <a:p>
            <a:pPr marL="0" indent="0">
              <a:buNone/>
            </a:pPr>
            <a:endParaRPr lang="en-CA" dirty="0"/>
          </a:p>
          <a:p>
            <a:pPr marL="0" indent="0">
              <a:buNone/>
            </a:pPr>
            <a:r>
              <a:rPr lang="en-CA" dirty="0"/>
              <a:t>All the dates are recorded ass YYYY-mm-dd HH:MM. </a:t>
            </a:r>
          </a:p>
          <a:p>
            <a:pPr marL="0" indent="0">
              <a:buNone/>
            </a:pPr>
            <a:r>
              <a:rPr lang="en-CA" dirty="0"/>
              <a:t>To be able to work on each aspect of time, it should be parsed to year, month, day, day of week, hour and minute</a:t>
            </a:r>
          </a:p>
          <a:p>
            <a:pPr marL="0" indent="0">
              <a:buNone/>
            </a:pPr>
            <a:endParaRPr lang="en-CA" dirty="0"/>
          </a:p>
          <a:p>
            <a:pPr marL="0" indent="0">
              <a:buNone/>
            </a:pPr>
            <a:endParaRPr lang="en-CA" dirty="0"/>
          </a:p>
          <a:p>
            <a:pPr marL="0" indent="0">
              <a:buNone/>
            </a:pPr>
            <a:endParaRPr lang="en-CA" dirty="0"/>
          </a:p>
          <a:p>
            <a:pPr marL="0" indent="0">
              <a:buNone/>
            </a:pPr>
            <a:endParaRPr lang="en-CA" dirty="0"/>
          </a:p>
          <a:p>
            <a:endParaRPr lang="en-CA" sz="2000" dirty="0"/>
          </a:p>
          <a:p>
            <a:endParaRPr lang="en-CA" dirty="0"/>
          </a:p>
          <a:p>
            <a:endParaRPr lang="en-CA" dirty="0"/>
          </a:p>
        </p:txBody>
      </p:sp>
      <p:pic>
        <p:nvPicPr>
          <p:cNvPr id="4" name="Picture 3">
            <a:extLst>
              <a:ext uri="{FF2B5EF4-FFF2-40B4-BE49-F238E27FC236}">
                <a16:creationId xmlns:a16="http://schemas.microsoft.com/office/drawing/2014/main" id="{D39E815B-1F76-4C67-806E-4F999A1F949E}"/>
              </a:ext>
            </a:extLst>
          </p:cNvPr>
          <p:cNvPicPr>
            <a:picLocks noChangeAspect="1"/>
          </p:cNvPicPr>
          <p:nvPr/>
        </p:nvPicPr>
        <p:blipFill>
          <a:blip r:embed="rId2"/>
          <a:stretch>
            <a:fillRect/>
          </a:stretch>
        </p:blipFill>
        <p:spPr>
          <a:xfrm>
            <a:off x="2337141" y="4227415"/>
            <a:ext cx="8346196" cy="649385"/>
          </a:xfrm>
          <a:prstGeom prst="rect">
            <a:avLst/>
          </a:prstGeom>
        </p:spPr>
      </p:pic>
    </p:spTree>
    <p:extLst>
      <p:ext uri="{BB962C8B-B14F-4D97-AF65-F5344CB8AC3E}">
        <p14:creationId xmlns:p14="http://schemas.microsoft.com/office/powerpoint/2010/main" val="399560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5F16-880F-473E-80E7-5005943F1D69}"/>
              </a:ext>
            </a:extLst>
          </p:cNvPr>
          <p:cNvSpPr>
            <a:spLocks noGrp="1"/>
          </p:cNvSpPr>
          <p:nvPr>
            <p:ph type="title"/>
          </p:nvPr>
        </p:nvSpPr>
        <p:spPr>
          <a:xfrm>
            <a:off x="1771650" y="626380"/>
            <a:ext cx="8911687" cy="1280890"/>
          </a:xfrm>
        </p:spPr>
        <p:txBody>
          <a:bodyPr/>
          <a:lstStyle/>
          <a:p>
            <a:r>
              <a:rPr lang="en-CA" b="1" dirty="0">
                <a:solidFill>
                  <a:srgbClr val="FF0000"/>
                </a:solidFill>
              </a:rPr>
              <a:t>Data Exploration</a:t>
            </a:r>
          </a:p>
        </p:txBody>
      </p:sp>
      <p:sp>
        <p:nvSpPr>
          <p:cNvPr id="3" name="Content Placeholder 2">
            <a:extLst>
              <a:ext uri="{FF2B5EF4-FFF2-40B4-BE49-F238E27FC236}">
                <a16:creationId xmlns:a16="http://schemas.microsoft.com/office/drawing/2014/main" id="{35AF9D88-53A5-4579-A1BD-BE81B32FF2B4}"/>
              </a:ext>
            </a:extLst>
          </p:cNvPr>
          <p:cNvSpPr>
            <a:spLocks noGrp="1"/>
          </p:cNvSpPr>
          <p:nvPr>
            <p:ph idx="1"/>
          </p:nvPr>
        </p:nvSpPr>
        <p:spPr>
          <a:xfrm>
            <a:off x="1771650" y="1266825"/>
            <a:ext cx="10073020" cy="5486400"/>
          </a:xfrm>
        </p:spPr>
        <p:txBody>
          <a:bodyPr>
            <a:normAutofit/>
          </a:bodyPr>
          <a:lstStyle/>
          <a:p>
            <a:pPr marL="0" indent="0">
              <a:buNone/>
            </a:pPr>
            <a:r>
              <a:rPr lang="en-CA" dirty="0"/>
              <a:t>Based on the missing data:</a:t>
            </a:r>
          </a:p>
          <a:p>
            <a:r>
              <a:rPr lang="en-CA" b="1" dirty="0"/>
              <a:t>0.005%</a:t>
            </a:r>
            <a:r>
              <a:rPr lang="en-CA" dirty="0"/>
              <a:t> failed to install the app</a:t>
            </a:r>
          </a:p>
          <a:p>
            <a:r>
              <a:rPr lang="en-CA" b="1" dirty="0"/>
              <a:t>74.88%  </a:t>
            </a:r>
            <a:r>
              <a:rPr lang="en-CA" dirty="0"/>
              <a:t>got the quote after the app installation </a:t>
            </a:r>
          </a:p>
          <a:p>
            <a:r>
              <a:rPr lang="en-CA" b="1" dirty="0"/>
              <a:t>56.23%  </a:t>
            </a:r>
            <a:r>
              <a:rPr lang="en-CA" dirty="0"/>
              <a:t>of total applicants/visitors were contacted by an agent</a:t>
            </a:r>
          </a:p>
          <a:p>
            <a:r>
              <a:rPr lang="en-CA" b="1" dirty="0"/>
              <a:t>75.10%  </a:t>
            </a:r>
            <a:r>
              <a:rPr lang="en-CA" dirty="0"/>
              <a:t>of the applicants</a:t>
            </a:r>
            <a:r>
              <a:rPr lang="fa-IR" dirty="0"/>
              <a:t>/</a:t>
            </a:r>
            <a:r>
              <a:rPr lang="en-CA" dirty="0"/>
              <a:t>visitors who got the quote were contacted by as agent. Similarly </a:t>
            </a:r>
            <a:r>
              <a:rPr lang="en-CA" b="1" dirty="0"/>
              <a:t>24.90%</a:t>
            </a:r>
            <a:r>
              <a:rPr lang="en-CA" dirty="0"/>
              <a:t> were not interested to be contacted.</a:t>
            </a:r>
          </a:p>
          <a:p>
            <a:r>
              <a:rPr lang="en-CA" dirty="0"/>
              <a:t>Sales Conversion rate is </a:t>
            </a:r>
            <a:r>
              <a:rPr lang="en-CA" b="1" dirty="0"/>
              <a:t>4.34% </a:t>
            </a:r>
            <a:r>
              <a:rPr lang="en-CA" dirty="0"/>
              <a:t>(meaning only a bit more than 4 visitors/applicants in 100 visitors/applicants purchased the insurance.)</a:t>
            </a:r>
          </a:p>
          <a:p>
            <a:endParaRPr lang="en-CA" dirty="0"/>
          </a:p>
          <a:p>
            <a:pPr marL="0" indent="0">
              <a:buNone/>
            </a:pPr>
            <a:r>
              <a:rPr lang="en-CA" dirty="0"/>
              <a:t>From </a:t>
            </a:r>
            <a:r>
              <a:rPr lang="en-CA" b="1" dirty="0"/>
              <a:t>5741</a:t>
            </a:r>
            <a:r>
              <a:rPr lang="en-CA" dirty="0"/>
              <a:t> individuals who purchased the insurance:</a:t>
            </a:r>
          </a:p>
          <a:p>
            <a:r>
              <a:rPr lang="en-CA" dirty="0"/>
              <a:t>5 individual purchased the insurance without getting any quote, </a:t>
            </a:r>
          </a:p>
          <a:p>
            <a:r>
              <a:rPr lang="en-CA" dirty="0"/>
              <a:t>43 individual purchased the insurance without being contacted by an agent. </a:t>
            </a:r>
          </a:p>
          <a:p>
            <a:endParaRPr lang="en-CA" dirty="0"/>
          </a:p>
          <a:p>
            <a:endParaRPr lang="en-CA" dirty="0"/>
          </a:p>
          <a:p>
            <a:endParaRPr lang="en-CA" dirty="0"/>
          </a:p>
        </p:txBody>
      </p:sp>
    </p:spTree>
    <p:extLst>
      <p:ext uri="{BB962C8B-B14F-4D97-AF65-F5344CB8AC3E}">
        <p14:creationId xmlns:p14="http://schemas.microsoft.com/office/powerpoint/2010/main" val="4151545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5F16-880F-473E-80E7-5005943F1D69}"/>
              </a:ext>
            </a:extLst>
          </p:cNvPr>
          <p:cNvSpPr>
            <a:spLocks noGrp="1"/>
          </p:cNvSpPr>
          <p:nvPr>
            <p:ph type="title"/>
          </p:nvPr>
        </p:nvSpPr>
        <p:spPr>
          <a:xfrm>
            <a:off x="1771650" y="626380"/>
            <a:ext cx="8911687" cy="1280890"/>
          </a:xfrm>
        </p:spPr>
        <p:txBody>
          <a:bodyPr/>
          <a:lstStyle/>
          <a:p>
            <a:r>
              <a:rPr lang="en-CA" b="1" dirty="0">
                <a:solidFill>
                  <a:srgbClr val="FF0000"/>
                </a:solidFill>
              </a:rPr>
              <a:t>Descriptive Analysis - Distribution</a:t>
            </a:r>
          </a:p>
        </p:txBody>
      </p:sp>
      <p:sp>
        <p:nvSpPr>
          <p:cNvPr id="3" name="Content Placeholder 2">
            <a:extLst>
              <a:ext uri="{FF2B5EF4-FFF2-40B4-BE49-F238E27FC236}">
                <a16:creationId xmlns:a16="http://schemas.microsoft.com/office/drawing/2014/main" id="{35AF9D88-53A5-4579-A1BD-BE81B32FF2B4}"/>
              </a:ext>
            </a:extLst>
          </p:cNvPr>
          <p:cNvSpPr>
            <a:spLocks noGrp="1"/>
          </p:cNvSpPr>
          <p:nvPr>
            <p:ph idx="1"/>
          </p:nvPr>
        </p:nvSpPr>
        <p:spPr>
          <a:xfrm>
            <a:off x="1771650" y="1266825"/>
            <a:ext cx="10073020" cy="5486400"/>
          </a:xfrm>
        </p:spPr>
        <p:txBody>
          <a:bodyPr>
            <a:normAutofit lnSpcReduction="10000"/>
          </a:bodyPr>
          <a:lstStyle/>
          <a:p>
            <a:pPr marL="0" indent="0">
              <a:buNone/>
            </a:pPr>
            <a:r>
              <a:rPr lang="en-CA" dirty="0"/>
              <a:t>Date and time of installation</a:t>
            </a:r>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r>
              <a:rPr lang="en-CA" dirty="0"/>
              <a:t>The most installation happens in </a:t>
            </a:r>
            <a:r>
              <a:rPr lang="en-CA" b="1" dirty="0"/>
              <a:t>September</a:t>
            </a:r>
            <a:r>
              <a:rPr lang="en-CA" dirty="0"/>
              <a:t>, </a:t>
            </a:r>
            <a:r>
              <a:rPr lang="en-CA" b="1" dirty="0"/>
              <a:t>53.15%</a:t>
            </a:r>
            <a:r>
              <a:rPr lang="en-CA" dirty="0"/>
              <a:t> of installation belongs to July, August, September and October. Winter and spring has less frequency of installation while summer and beginning of fall has the most.</a:t>
            </a:r>
          </a:p>
          <a:p>
            <a:pPr marL="0" indent="0">
              <a:buNone/>
            </a:pPr>
            <a:r>
              <a:rPr lang="en-CA" dirty="0"/>
              <a:t>The most installation happens in the </a:t>
            </a:r>
            <a:r>
              <a:rPr lang="en-CA" b="1" dirty="0"/>
              <a:t>evenings until late at nights</a:t>
            </a:r>
            <a:r>
              <a:rPr lang="en-CA" dirty="0"/>
              <a:t>. Early morning until noon has the lowest rate of installation.</a:t>
            </a:r>
          </a:p>
          <a:p>
            <a:pPr marL="0" indent="0">
              <a:buNone/>
            </a:pPr>
            <a:endParaRPr lang="en-CA" dirty="0"/>
          </a:p>
          <a:p>
            <a:pPr marL="0" indent="0">
              <a:buNone/>
            </a:pPr>
            <a:endParaRPr lang="en-CA" dirty="0"/>
          </a:p>
          <a:p>
            <a:endParaRPr lang="en-CA" dirty="0"/>
          </a:p>
        </p:txBody>
      </p:sp>
      <p:pic>
        <p:nvPicPr>
          <p:cNvPr id="6" name="Picture 5">
            <a:extLst>
              <a:ext uri="{FF2B5EF4-FFF2-40B4-BE49-F238E27FC236}">
                <a16:creationId xmlns:a16="http://schemas.microsoft.com/office/drawing/2014/main" id="{A354A4BE-292F-4D58-BC48-B847198618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581" y="1663246"/>
            <a:ext cx="4905707" cy="3442601"/>
          </a:xfrm>
          <a:prstGeom prst="rect">
            <a:avLst/>
          </a:prstGeom>
        </p:spPr>
      </p:pic>
      <p:pic>
        <p:nvPicPr>
          <p:cNvPr id="8" name="Picture 7">
            <a:extLst>
              <a:ext uri="{FF2B5EF4-FFF2-40B4-BE49-F238E27FC236}">
                <a16:creationId xmlns:a16="http://schemas.microsoft.com/office/drawing/2014/main" id="{1E8B8067-A039-4B12-BFAD-AA3474BF7C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0288" y="1622553"/>
            <a:ext cx="4905706" cy="3504076"/>
          </a:xfrm>
          <a:prstGeom prst="rect">
            <a:avLst/>
          </a:prstGeom>
        </p:spPr>
      </p:pic>
    </p:spTree>
    <p:extLst>
      <p:ext uri="{BB962C8B-B14F-4D97-AF65-F5344CB8AC3E}">
        <p14:creationId xmlns:p14="http://schemas.microsoft.com/office/powerpoint/2010/main" val="4292585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5F16-880F-473E-80E7-5005943F1D69}"/>
              </a:ext>
            </a:extLst>
          </p:cNvPr>
          <p:cNvSpPr>
            <a:spLocks noGrp="1"/>
          </p:cNvSpPr>
          <p:nvPr>
            <p:ph type="title"/>
          </p:nvPr>
        </p:nvSpPr>
        <p:spPr>
          <a:xfrm>
            <a:off x="1771650" y="626380"/>
            <a:ext cx="8911687" cy="1280890"/>
          </a:xfrm>
        </p:spPr>
        <p:txBody>
          <a:bodyPr/>
          <a:lstStyle/>
          <a:p>
            <a:r>
              <a:rPr lang="en-CA" b="1" dirty="0">
                <a:solidFill>
                  <a:srgbClr val="FF0000"/>
                </a:solidFill>
              </a:rPr>
              <a:t>Descriptive Analysis - Distribution</a:t>
            </a:r>
          </a:p>
        </p:txBody>
      </p:sp>
      <p:sp>
        <p:nvSpPr>
          <p:cNvPr id="3" name="Content Placeholder 2">
            <a:extLst>
              <a:ext uri="{FF2B5EF4-FFF2-40B4-BE49-F238E27FC236}">
                <a16:creationId xmlns:a16="http://schemas.microsoft.com/office/drawing/2014/main" id="{35AF9D88-53A5-4579-A1BD-BE81B32FF2B4}"/>
              </a:ext>
            </a:extLst>
          </p:cNvPr>
          <p:cNvSpPr>
            <a:spLocks noGrp="1"/>
          </p:cNvSpPr>
          <p:nvPr>
            <p:ph idx="1"/>
          </p:nvPr>
        </p:nvSpPr>
        <p:spPr>
          <a:xfrm>
            <a:off x="1771650" y="1266825"/>
            <a:ext cx="10073020" cy="5486400"/>
          </a:xfrm>
        </p:spPr>
        <p:txBody>
          <a:bodyPr>
            <a:normAutofit lnSpcReduction="10000"/>
          </a:bodyPr>
          <a:lstStyle/>
          <a:p>
            <a:pPr marL="0" indent="0">
              <a:buNone/>
            </a:pPr>
            <a:r>
              <a:rPr lang="en-CA" dirty="0"/>
              <a:t>Date and time of getting quote</a:t>
            </a:r>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r>
              <a:rPr lang="en-CA" dirty="0"/>
              <a:t>Similar to installation, the most quote were taken in </a:t>
            </a:r>
            <a:r>
              <a:rPr lang="en-CA" b="1" dirty="0"/>
              <a:t>September</a:t>
            </a:r>
            <a:r>
              <a:rPr lang="en-CA" dirty="0"/>
              <a:t>, </a:t>
            </a:r>
            <a:r>
              <a:rPr lang="en-CA" b="1" dirty="0"/>
              <a:t>52.63%</a:t>
            </a:r>
            <a:r>
              <a:rPr lang="en-CA" dirty="0"/>
              <a:t> of quotes belong to July, August, September and October. Winter and spring has less frequency of quote while summer and beginning of fall has the most.</a:t>
            </a:r>
          </a:p>
          <a:p>
            <a:pPr marL="0" indent="0">
              <a:buNone/>
            </a:pPr>
            <a:r>
              <a:rPr lang="en-CA" dirty="0"/>
              <a:t>The most quote happens in the </a:t>
            </a:r>
            <a:r>
              <a:rPr lang="en-CA" b="1" dirty="0"/>
              <a:t>evenings until late at nights</a:t>
            </a:r>
            <a:r>
              <a:rPr lang="en-CA" dirty="0"/>
              <a:t>. Early morning until noon has the lowest rate of quote.</a:t>
            </a:r>
          </a:p>
          <a:p>
            <a:pPr marL="0" indent="0">
              <a:buNone/>
            </a:pPr>
            <a:endParaRPr lang="en-CA" dirty="0"/>
          </a:p>
          <a:p>
            <a:pPr marL="0" indent="0">
              <a:buNone/>
            </a:pPr>
            <a:endParaRPr lang="en-CA" dirty="0"/>
          </a:p>
          <a:p>
            <a:endParaRPr lang="en-CA" dirty="0"/>
          </a:p>
        </p:txBody>
      </p:sp>
      <p:pic>
        <p:nvPicPr>
          <p:cNvPr id="5" name="Picture 4">
            <a:extLst>
              <a:ext uri="{FF2B5EF4-FFF2-40B4-BE49-F238E27FC236}">
                <a16:creationId xmlns:a16="http://schemas.microsoft.com/office/drawing/2014/main" id="{D75A8CD7-38D5-4CD9-93CC-F5427E2D7D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3824" y="1605025"/>
            <a:ext cx="4996050" cy="3514809"/>
          </a:xfrm>
          <a:prstGeom prst="rect">
            <a:avLst/>
          </a:prstGeom>
        </p:spPr>
      </p:pic>
      <p:pic>
        <p:nvPicPr>
          <p:cNvPr id="9" name="Picture 8">
            <a:extLst>
              <a:ext uri="{FF2B5EF4-FFF2-40B4-BE49-F238E27FC236}">
                <a16:creationId xmlns:a16="http://schemas.microsoft.com/office/drawing/2014/main" id="{69CB5C9A-9E54-4D55-A011-F0798F2F7B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2047" y="1605025"/>
            <a:ext cx="4902938" cy="3502098"/>
          </a:xfrm>
          <a:prstGeom prst="rect">
            <a:avLst/>
          </a:prstGeom>
        </p:spPr>
      </p:pic>
    </p:spTree>
    <p:extLst>
      <p:ext uri="{BB962C8B-B14F-4D97-AF65-F5344CB8AC3E}">
        <p14:creationId xmlns:p14="http://schemas.microsoft.com/office/powerpoint/2010/main" val="160860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5F16-880F-473E-80E7-5005943F1D69}"/>
              </a:ext>
            </a:extLst>
          </p:cNvPr>
          <p:cNvSpPr>
            <a:spLocks noGrp="1"/>
          </p:cNvSpPr>
          <p:nvPr>
            <p:ph type="title"/>
          </p:nvPr>
        </p:nvSpPr>
        <p:spPr>
          <a:xfrm>
            <a:off x="1771650" y="626380"/>
            <a:ext cx="8911687" cy="1280890"/>
          </a:xfrm>
        </p:spPr>
        <p:txBody>
          <a:bodyPr/>
          <a:lstStyle/>
          <a:p>
            <a:r>
              <a:rPr lang="en-CA" b="1" dirty="0">
                <a:solidFill>
                  <a:srgbClr val="FF0000"/>
                </a:solidFill>
              </a:rPr>
              <a:t>Descriptive Analysis - Distribution</a:t>
            </a:r>
          </a:p>
        </p:txBody>
      </p:sp>
      <p:sp>
        <p:nvSpPr>
          <p:cNvPr id="3" name="Content Placeholder 2">
            <a:extLst>
              <a:ext uri="{FF2B5EF4-FFF2-40B4-BE49-F238E27FC236}">
                <a16:creationId xmlns:a16="http://schemas.microsoft.com/office/drawing/2014/main" id="{35AF9D88-53A5-4579-A1BD-BE81B32FF2B4}"/>
              </a:ext>
            </a:extLst>
          </p:cNvPr>
          <p:cNvSpPr>
            <a:spLocks noGrp="1"/>
          </p:cNvSpPr>
          <p:nvPr>
            <p:ph idx="1"/>
          </p:nvPr>
        </p:nvSpPr>
        <p:spPr>
          <a:xfrm>
            <a:off x="1771650" y="1266825"/>
            <a:ext cx="10073020" cy="5486400"/>
          </a:xfrm>
        </p:spPr>
        <p:txBody>
          <a:bodyPr>
            <a:normAutofit fontScale="92500" lnSpcReduction="10000"/>
          </a:bodyPr>
          <a:lstStyle/>
          <a:p>
            <a:pPr marL="0" indent="0">
              <a:buNone/>
            </a:pPr>
            <a:r>
              <a:rPr lang="en-CA" dirty="0"/>
              <a:t>Date and time of contact by a sales agent</a:t>
            </a:r>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lgn="just">
              <a:buNone/>
            </a:pPr>
            <a:r>
              <a:rPr lang="en-CA" dirty="0"/>
              <a:t>Similar to installation and quote, the most contact was done in </a:t>
            </a:r>
            <a:r>
              <a:rPr lang="en-CA" b="1" dirty="0"/>
              <a:t>September</a:t>
            </a:r>
            <a:r>
              <a:rPr lang="en-CA" dirty="0"/>
              <a:t>, 46.71% of the contacts belong to July, August, September and October. Winter and spring has less frequency of contact while summer and fall has the most.</a:t>
            </a:r>
          </a:p>
          <a:p>
            <a:pPr marL="0" indent="0" algn="just">
              <a:buNone/>
            </a:pPr>
            <a:r>
              <a:rPr lang="en-CA" dirty="0"/>
              <a:t>The most quote happens in the </a:t>
            </a:r>
            <a:r>
              <a:rPr lang="en-CA" b="1" dirty="0"/>
              <a:t>evenings until late at nights </a:t>
            </a:r>
            <a:r>
              <a:rPr lang="en-CA" dirty="0"/>
              <a:t>(after 4 pm until midnight with a drop around 7 pm which is the time of having dinner). Early morning (1:00 am) until afternoon (3:00 pm) has the lowest contact rate because it is the time for people to rest and then work.</a:t>
            </a:r>
          </a:p>
          <a:p>
            <a:pPr marL="0" indent="0">
              <a:buNone/>
            </a:pPr>
            <a:endParaRPr lang="en-CA" dirty="0"/>
          </a:p>
          <a:p>
            <a:pPr marL="0" indent="0">
              <a:buNone/>
            </a:pPr>
            <a:endParaRPr lang="en-CA" dirty="0"/>
          </a:p>
          <a:p>
            <a:endParaRPr lang="en-CA" dirty="0"/>
          </a:p>
        </p:txBody>
      </p:sp>
      <p:pic>
        <p:nvPicPr>
          <p:cNvPr id="11" name="Picture 10">
            <a:extLst>
              <a:ext uri="{FF2B5EF4-FFF2-40B4-BE49-F238E27FC236}">
                <a16:creationId xmlns:a16="http://schemas.microsoft.com/office/drawing/2014/main" id="{587EDC8F-3784-4D13-AD22-608E9DD798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513" y="1488014"/>
            <a:ext cx="4958647" cy="3491292"/>
          </a:xfrm>
          <a:prstGeom prst="rect">
            <a:avLst/>
          </a:prstGeom>
        </p:spPr>
      </p:pic>
      <p:pic>
        <p:nvPicPr>
          <p:cNvPr id="13" name="Picture 12">
            <a:extLst>
              <a:ext uri="{FF2B5EF4-FFF2-40B4-BE49-F238E27FC236}">
                <a16:creationId xmlns:a16="http://schemas.microsoft.com/office/drawing/2014/main" id="{4C22AE24-F8C5-4FC1-A7CD-764892562F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6074" y="1488014"/>
            <a:ext cx="4958647" cy="3491292"/>
          </a:xfrm>
          <a:prstGeom prst="rect">
            <a:avLst/>
          </a:prstGeom>
        </p:spPr>
      </p:pic>
    </p:spTree>
    <p:extLst>
      <p:ext uri="{BB962C8B-B14F-4D97-AF65-F5344CB8AC3E}">
        <p14:creationId xmlns:p14="http://schemas.microsoft.com/office/powerpoint/2010/main" val="2613881626"/>
      </p:ext>
    </p:extLst>
  </p:cSld>
  <p:clrMapOvr>
    <a:masterClrMapping/>
  </p:clrMapOvr>
</p:sld>
</file>

<file path=ppt/theme/theme1.xml><?xml version="1.0" encoding="utf-8"?>
<a:theme xmlns:a="http://schemas.openxmlformats.org/drawingml/2006/main" name="Wis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TM03457496[[fn=Parallax]]</Template>
  <TotalTime>1823</TotalTime>
  <Words>2214</Words>
  <Application>Microsoft Office PowerPoint</Application>
  <PresentationFormat>Widescreen</PresentationFormat>
  <Paragraphs>269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Century Gothic</vt:lpstr>
      <vt:lpstr>Wingdings 3</vt:lpstr>
      <vt:lpstr>Wisp</vt:lpstr>
      <vt:lpstr>Insurance​​ Analytics Result</vt:lpstr>
      <vt:lpstr>Outlines</vt:lpstr>
      <vt:lpstr>Back ground</vt:lpstr>
      <vt:lpstr>Definition of Dataset of applicants/visitors</vt:lpstr>
      <vt:lpstr>Cleaning data &amp; Feature Engineering </vt:lpstr>
      <vt:lpstr>Data Exploration</vt:lpstr>
      <vt:lpstr>Descriptive Analysis - Distribution</vt:lpstr>
      <vt:lpstr>Descriptive Analysis - Distribution</vt:lpstr>
      <vt:lpstr>Descriptive Analysis - Distribution</vt:lpstr>
      <vt:lpstr>Descriptive Analysis - Distribution</vt:lpstr>
      <vt:lpstr>Descriptive Analysis - Distribution</vt:lpstr>
      <vt:lpstr>Descriptive Analysis - Distribution</vt:lpstr>
      <vt:lpstr>Findings: Seasonal Conversion Rate</vt:lpstr>
      <vt:lpstr>Definition of Dataset of Customers</vt:lpstr>
      <vt:lpstr>Data cleaning &amp; Feature Engineering </vt:lpstr>
      <vt:lpstr>Descriptive Statistics - Distribution</vt:lpstr>
      <vt:lpstr>Descriptive Statistics – City/Gender/Age and Premium</vt:lpstr>
      <vt:lpstr>Descriptive Statistics – Gender &amp; Ins_Cancelation/Ticket/Accident</vt:lpstr>
      <vt:lpstr>Models: ANOVA – Linear Regression</vt:lpstr>
      <vt:lpstr>Models: Adaboost, Random Forest, SVR</vt:lpstr>
      <vt:lpstr>Models: KNN, SVR</vt:lpstr>
      <vt:lpstr>Conclusion</vt:lpstr>
      <vt:lpstr>The End  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Analytics Result</dc:title>
  <dc:creator>Rayan</dc:creator>
  <cp:lastModifiedBy>Rayan</cp:lastModifiedBy>
  <cp:revision>130</cp:revision>
  <dcterms:created xsi:type="dcterms:W3CDTF">2020-05-16T21:43:32Z</dcterms:created>
  <dcterms:modified xsi:type="dcterms:W3CDTF">2020-06-02T20:22:45Z</dcterms:modified>
</cp:coreProperties>
</file>