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2" r:id="rId2"/>
    <p:sldId id="263" r:id="rId3"/>
    <p:sldId id="264" r:id="rId4"/>
    <p:sldId id="265" r:id="rId5"/>
    <p:sldId id="266" r:id="rId6"/>
    <p:sldId id="268" r:id="rId7"/>
    <p:sldId id="26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5C5F0316-FC2A-4007-BD7A-CB371CE16B95}" type="datetimeFigureOut">
              <a:rPr lang="en-CA" smtClean="0"/>
              <a:t>16/04/2020</a:t>
            </a:fld>
            <a:endParaRPr lang="en-CA"/>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CA"/>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078D4B9A-14EE-47B8-BB8B-716D71DB9FF1}" type="slidenum">
              <a:rPr lang="en-CA" smtClean="0"/>
              <a:t>‹#›</a:t>
            </a:fld>
            <a:endParaRPr lang="en-CA"/>
          </a:p>
        </p:txBody>
      </p:sp>
    </p:spTree>
    <p:extLst>
      <p:ext uri="{BB962C8B-B14F-4D97-AF65-F5344CB8AC3E}">
        <p14:creationId xmlns:p14="http://schemas.microsoft.com/office/powerpoint/2010/main" val="41048280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F0316-FC2A-4007-BD7A-CB371CE16B95}" type="datetimeFigureOut">
              <a:rPr lang="en-CA" smtClean="0"/>
              <a:t>16/04/2020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78D4B9A-14EE-47B8-BB8B-716D71DB9FF1}" type="slidenum">
              <a:rPr lang="en-CA" smtClean="0"/>
              <a:t>‹#›</a:t>
            </a:fld>
            <a:endParaRPr lang="en-CA"/>
          </a:p>
        </p:txBody>
      </p:sp>
    </p:spTree>
    <p:extLst>
      <p:ext uri="{BB962C8B-B14F-4D97-AF65-F5344CB8AC3E}">
        <p14:creationId xmlns:p14="http://schemas.microsoft.com/office/powerpoint/2010/main" val="3188414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F0316-FC2A-4007-BD7A-CB371CE16B95}" type="datetimeFigureOut">
              <a:rPr lang="en-CA" smtClean="0"/>
              <a:t>16/04/2020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78D4B9A-14EE-47B8-BB8B-716D71DB9FF1}" type="slidenum">
              <a:rPr lang="en-CA" smtClean="0"/>
              <a:t>‹#›</a:t>
            </a:fld>
            <a:endParaRPr lang="en-CA"/>
          </a:p>
        </p:txBody>
      </p:sp>
    </p:spTree>
    <p:extLst>
      <p:ext uri="{BB962C8B-B14F-4D97-AF65-F5344CB8AC3E}">
        <p14:creationId xmlns:p14="http://schemas.microsoft.com/office/powerpoint/2010/main" val="2270881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F0316-FC2A-4007-BD7A-CB371CE16B95}" type="datetimeFigureOut">
              <a:rPr lang="en-CA" smtClean="0"/>
              <a:t>16/04/2020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78D4B9A-14EE-47B8-BB8B-716D71DB9FF1}" type="slidenum">
              <a:rPr lang="en-CA" smtClean="0"/>
              <a:t>‹#›</a:t>
            </a:fld>
            <a:endParaRPr lang="en-CA"/>
          </a:p>
        </p:txBody>
      </p:sp>
    </p:spTree>
    <p:extLst>
      <p:ext uri="{BB962C8B-B14F-4D97-AF65-F5344CB8AC3E}">
        <p14:creationId xmlns:p14="http://schemas.microsoft.com/office/powerpoint/2010/main" val="332270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5C5F0316-FC2A-4007-BD7A-CB371CE16B95}" type="datetimeFigureOut">
              <a:rPr lang="en-CA" smtClean="0"/>
              <a:t>16/04/2020</a:t>
            </a:fld>
            <a:endParaRPr lang="en-CA"/>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CA"/>
          </a:p>
        </p:txBody>
      </p:sp>
      <p:sp>
        <p:nvSpPr>
          <p:cNvPr id="6" name="Slide Number Placeholder 5"/>
          <p:cNvSpPr>
            <a:spLocks noGrp="1"/>
          </p:cNvSpPr>
          <p:nvPr>
            <p:ph type="sldNum" sz="quarter" idx="12"/>
          </p:nvPr>
        </p:nvSpPr>
        <p:spPr>
          <a:xfrm>
            <a:off x="8604504" y="5212080"/>
            <a:ext cx="2112264" cy="228600"/>
          </a:xfrm>
        </p:spPr>
        <p:txBody>
          <a:bodyPr/>
          <a:lstStyle/>
          <a:p>
            <a:fld id="{078D4B9A-14EE-47B8-BB8B-716D71DB9FF1}" type="slidenum">
              <a:rPr lang="en-CA" smtClean="0"/>
              <a:t>‹#›</a:t>
            </a:fld>
            <a:endParaRPr lang="en-CA"/>
          </a:p>
        </p:txBody>
      </p:sp>
    </p:spTree>
    <p:extLst>
      <p:ext uri="{BB962C8B-B14F-4D97-AF65-F5344CB8AC3E}">
        <p14:creationId xmlns:p14="http://schemas.microsoft.com/office/powerpoint/2010/main" val="169636281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5F0316-FC2A-4007-BD7A-CB371CE16B95}" type="datetimeFigureOut">
              <a:rPr lang="en-CA" smtClean="0"/>
              <a:t>16/04/2020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78D4B9A-14EE-47B8-BB8B-716D71DB9FF1}" type="slidenum">
              <a:rPr lang="en-CA" smtClean="0"/>
              <a:t>‹#›</a:t>
            </a:fld>
            <a:endParaRPr lang="en-CA"/>
          </a:p>
        </p:txBody>
      </p:sp>
    </p:spTree>
    <p:extLst>
      <p:ext uri="{BB962C8B-B14F-4D97-AF65-F5344CB8AC3E}">
        <p14:creationId xmlns:p14="http://schemas.microsoft.com/office/powerpoint/2010/main" val="23969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5F0316-FC2A-4007-BD7A-CB371CE16B95}" type="datetimeFigureOut">
              <a:rPr lang="en-CA" smtClean="0"/>
              <a:t>16/04/2020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78D4B9A-14EE-47B8-BB8B-716D71DB9FF1}" type="slidenum">
              <a:rPr lang="en-CA" smtClean="0"/>
              <a:t>‹#›</a:t>
            </a:fld>
            <a:endParaRPr lang="en-CA"/>
          </a:p>
        </p:txBody>
      </p:sp>
    </p:spTree>
    <p:extLst>
      <p:ext uri="{BB962C8B-B14F-4D97-AF65-F5344CB8AC3E}">
        <p14:creationId xmlns:p14="http://schemas.microsoft.com/office/powerpoint/2010/main" val="1949537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5F0316-FC2A-4007-BD7A-CB371CE16B95}" type="datetimeFigureOut">
              <a:rPr lang="en-CA" smtClean="0"/>
              <a:t>16/04/2020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78D4B9A-14EE-47B8-BB8B-716D71DB9FF1}" type="slidenum">
              <a:rPr lang="en-CA" smtClean="0"/>
              <a:t>‹#›</a:t>
            </a:fld>
            <a:endParaRPr lang="en-CA"/>
          </a:p>
        </p:txBody>
      </p:sp>
    </p:spTree>
    <p:extLst>
      <p:ext uri="{BB962C8B-B14F-4D97-AF65-F5344CB8AC3E}">
        <p14:creationId xmlns:p14="http://schemas.microsoft.com/office/powerpoint/2010/main" val="849555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F0316-FC2A-4007-BD7A-CB371CE16B95}" type="datetimeFigureOut">
              <a:rPr lang="en-CA" smtClean="0"/>
              <a:t>16/04/2020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78D4B9A-14EE-47B8-BB8B-716D71DB9FF1}" type="slidenum">
              <a:rPr lang="en-CA" smtClean="0"/>
              <a:t>‹#›</a:t>
            </a:fld>
            <a:endParaRPr lang="en-CA"/>
          </a:p>
        </p:txBody>
      </p:sp>
    </p:spTree>
    <p:extLst>
      <p:ext uri="{BB962C8B-B14F-4D97-AF65-F5344CB8AC3E}">
        <p14:creationId xmlns:p14="http://schemas.microsoft.com/office/powerpoint/2010/main" val="3549362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C5F0316-FC2A-4007-BD7A-CB371CE16B95}" type="datetimeFigureOut">
              <a:rPr lang="en-CA" smtClean="0"/>
              <a:t>16/04/2020</a:t>
            </a:fld>
            <a:endParaRPr lang="en-CA"/>
          </a:p>
        </p:txBody>
      </p:sp>
      <p:sp>
        <p:nvSpPr>
          <p:cNvPr id="9" name="Footer Placeholder 8"/>
          <p:cNvSpPr>
            <a:spLocks noGrp="1"/>
          </p:cNvSpPr>
          <p:nvPr>
            <p:ph type="ftr" sz="quarter" idx="11"/>
          </p:nvPr>
        </p:nvSpPr>
        <p:spPr/>
        <p:txBody>
          <a:bodyPr/>
          <a:lstStyle>
            <a:lvl1pPr algn="r">
              <a:defRPr/>
            </a:lvl1pPr>
          </a:lstStyle>
          <a:p>
            <a:endParaRPr lang="en-CA"/>
          </a:p>
        </p:txBody>
      </p:sp>
      <p:sp>
        <p:nvSpPr>
          <p:cNvPr id="11" name="Slide Number Placeholder 10"/>
          <p:cNvSpPr>
            <a:spLocks noGrp="1"/>
          </p:cNvSpPr>
          <p:nvPr>
            <p:ph type="sldNum" sz="quarter" idx="12"/>
          </p:nvPr>
        </p:nvSpPr>
        <p:spPr>
          <a:xfrm>
            <a:off x="10396728" y="6227064"/>
            <a:ext cx="1463040" cy="256032"/>
          </a:xfrm>
        </p:spPr>
        <p:txBody>
          <a:bodyPr/>
          <a:lstStyle/>
          <a:p>
            <a:fld id="{078D4B9A-14EE-47B8-BB8B-716D71DB9FF1}" type="slidenum">
              <a:rPr lang="en-CA" smtClean="0"/>
              <a:t>‹#›</a:t>
            </a:fld>
            <a:endParaRPr lang="en-CA"/>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82257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5C5F0316-FC2A-4007-BD7A-CB371CE16B95}" type="datetimeFigureOut">
              <a:rPr lang="en-CA" smtClean="0"/>
              <a:t>16/04/2020</a:t>
            </a:fld>
            <a:endParaRPr lang="en-CA"/>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CA"/>
          </a:p>
        </p:txBody>
      </p:sp>
      <p:sp>
        <p:nvSpPr>
          <p:cNvPr id="7" name="Slide Number Placeholder 6"/>
          <p:cNvSpPr>
            <a:spLocks noGrp="1"/>
          </p:cNvSpPr>
          <p:nvPr>
            <p:ph type="sldNum" sz="quarter" idx="12"/>
          </p:nvPr>
        </p:nvSpPr>
        <p:spPr>
          <a:xfrm>
            <a:off x="10396728" y="6227064"/>
            <a:ext cx="1463040" cy="256032"/>
          </a:xfrm>
        </p:spPr>
        <p:txBody>
          <a:bodyPr/>
          <a:lstStyle/>
          <a:p>
            <a:fld id="{078D4B9A-14EE-47B8-BB8B-716D71DB9FF1}" type="slidenum">
              <a:rPr lang="en-CA" smtClean="0"/>
              <a:t>‹#›</a:t>
            </a:fld>
            <a:endParaRPr lang="en-CA"/>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48092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5C5F0316-FC2A-4007-BD7A-CB371CE16B95}" type="datetimeFigureOut">
              <a:rPr lang="en-CA" smtClean="0"/>
              <a:t>16/04/2020</a:t>
            </a:fld>
            <a:endParaRPr lang="en-CA"/>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CA"/>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078D4B9A-14EE-47B8-BB8B-716D71DB9FF1}" type="slidenum">
              <a:rPr lang="en-CA" smtClean="0"/>
              <a:t>‹#›</a:t>
            </a:fld>
            <a:endParaRPr lang="en-CA"/>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397664298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3F859-E601-49FA-9E33-08865AB9CB2F}"/>
              </a:ext>
            </a:extLst>
          </p:cNvPr>
          <p:cNvSpPr>
            <a:spLocks noGrp="1"/>
          </p:cNvSpPr>
          <p:nvPr>
            <p:ph type="ctrTitle"/>
          </p:nvPr>
        </p:nvSpPr>
        <p:spPr/>
        <p:txBody>
          <a:bodyPr/>
          <a:lstStyle/>
          <a:p>
            <a:r>
              <a:rPr lang="en-CA" b="1" dirty="0">
                <a:solidFill>
                  <a:srgbClr val="C00000"/>
                </a:solidFill>
              </a:rPr>
              <a:t>Churn Costumers</a:t>
            </a:r>
          </a:p>
        </p:txBody>
      </p:sp>
    </p:spTree>
    <p:extLst>
      <p:ext uri="{BB962C8B-B14F-4D97-AF65-F5344CB8AC3E}">
        <p14:creationId xmlns:p14="http://schemas.microsoft.com/office/powerpoint/2010/main" val="3397588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8FD8-B33B-41DB-BFA1-B744EEF3ED8D}"/>
              </a:ext>
            </a:extLst>
          </p:cNvPr>
          <p:cNvSpPr>
            <a:spLocks noGrp="1"/>
          </p:cNvSpPr>
          <p:nvPr>
            <p:ph type="title"/>
          </p:nvPr>
        </p:nvSpPr>
        <p:spPr>
          <a:xfrm>
            <a:off x="576942" y="466725"/>
            <a:ext cx="11100708" cy="5362575"/>
          </a:xfrm>
        </p:spPr>
        <p:txBody>
          <a:bodyPr>
            <a:normAutofit fontScale="90000"/>
          </a:bodyPr>
          <a:lstStyle/>
          <a:p>
            <a:r>
              <a:rPr lang="en-CA" sz="4000" b="1" dirty="0">
                <a:solidFill>
                  <a:srgbClr val="C00000"/>
                </a:solidFill>
              </a:rPr>
              <a:t>Dataset and preparation:</a:t>
            </a:r>
            <a:br>
              <a:rPr lang="en-CA" sz="4000" dirty="0"/>
            </a:br>
            <a:br>
              <a:rPr lang="en-CA" sz="1100" dirty="0"/>
            </a:br>
            <a:r>
              <a:rPr lang="en-CA" sz="2700" dirty="0"/>
              <a:t>The dataset of churn contains 14 columns. </a:t>
            </a:r>
            <a:r>
              <a:rPr lang="en-CA" sz="2700" b="1" dirty="0" err="1"/>
              <a:t>customerID</a:t>
            </a:r>
            <a:r>
              <a:rPr lang="en-CA" sz="2700" dirty="0"/>
              <a:t>, </a:t>
            </a:r>
            <a:r>
              <a:rPr lang="en-CA" sz="2700" b="1" dirty="0"/>
              <a:t>tenure</a:t>
            </a:r>
            <a:r>
              <a:rPr lang="en-CA" sz="2700" dirty="0"/>
              <a:t>, </a:t>
            </a:r>
            <a:r>
              <a:rPr lang="en-CA" sz="2700" b="1" dirty="0" err="1"/>
              <a:t>PhoneService</a:t>
            </a:r>
            <a:r>
              <a:rPr lang="en-CA" sz="2700" dirty="0"/>
              <a:t>, </a:t>
            </a:r>
            <a:r>
              <a:rPr lang="en-CA" sz="2700" b="1" dirty="0"/>
              <a:t>Contract</a:t>
            </a:r>
            <a:r>
              <a:rPr lang="en-CA" sz="2700" dirty="0"/>
              <a:t> , </a:t>
            </a:r>
            <a:r>
              <a:rPr lang="en-CA" sz="2700" b="1" dirty="0"/>
              <a:t>Paperless</a:t>
            </a:r>
            <a:r>
              <a:rPr lang="en-CA" sz="2700" dirty="0"/>
              <a:t>,  </a:t>
            </a:r>
            <a:r>
              <a:rPr lang="en-CA" sz="2700" b="1" dirty="0" err="1"/>
              <a:t>PaymentMethod</a:t>
            </a:r>
            <a:r>
              <a:rPr lang="en-CA" sz="2700" dirty="0"/>
              <a:t>, </a:t>
            </a:r>
            <a:r>
              <a:rPr lang="en-CA" sz="2700" b="1" dirty="0" err="1"/>
              <a:t>MonthlyCharge</a:t>
            </a:r>
            <a:r>
              <a:rPr lang="en-CA" sz="2700" dirty="0"/>
              <a:t>, </a:t>
            </a:r>
            <a:r>
              <a:rPr lang="en-CA" sz="2700" b="1" dirty="0" err="1"/>
              <a:t>MontlyGroceryspent</a:t>
            </a:r>
            <a:r>
              <a:rPr lang="en-CA" sz="2700" dirty="0"/>
              <a:t>, </a:t>
            </a:r>
            <a:r>
              <a:rPr lang="en-CA" sz="2700" b="1" dirty="0"/>
              <a:t>Revenue</a:t>
            </a:r>
            <a:r>
              <a:rPr lang="en-CA" sz="2700" dirty="0"/>
              <a:t>, </a:t>
            </a:r>
            <a:r>
              <a:rPr lang="en-CA" sz="2700" b="1" dirty="0"/>
              <a:t>gender</a:t>
            </a:r>
            <a:r>
              <a:rPr lang="en-CA" sz="2700" dirty="0"/>
              <a:t>, </a:t>
            </a:r>
            <a:r>
              <a:rPr lang="en-CA" sz="2700" b="1" dirty="0"/>
              <a:t>Age</a:t>
            </a:r>
            <a:r>
              <a:rPr lang="en-CA" sz="2700" dirty="0"/>
              <a:t>, </a:t>
            </a:r>
            <a:r>
              <a:rPr lang="en-CA" sz="2700" b="1" dirty="0"/>
              <a:t>Partner</a:t>
            </a:r>
            <a:r>
              <a:rPr lang="en-CA" sz="2700" dirty="0"/>
              <a:t>, </a:t>
            </a:r>
            <a:r>
              <a:rPr lang="en-CA" sz="2700" b="1" dirty="0" err="1"/>
              <a:t>N_dependent</a:t>
            </a:r>
            <a:r>
              <a:rPr lang="en-CA" sz="2700" b="1" dirty="0"/>
              <a:t>  </a:t>
            </a:r>
            <a:r>
              <a:rPr lang="en-CA" sz="2700" dirty="0"/>
              <a:t>and </a:t>
            </a:r>
            <a:r>
              <a:rPr lang="en-CA" sz="2700" b="1" dirty="0"/>
              <a:t>Churn</a:t>
            </a:r>
            <a:r>
              <a:rPr lang="en-CA" sz="2800" dirty="0"/>
              <a:t> as dependent variable.</a:t>
            </a:r>
            <a:br>
              <a:rPr lang="en-CA" sz="2800" dirty="0"/>
            </a:br>
            <a:r>
              <a:rPr lang="en-CA" sz="2700" dirty="0"/>
              <a:t>Monthly Charges has 12, churn 52 and revenue 44 missing values.</a:t>
            </a:r>
            <a:br>
              <a:rPr lang="en-CA" sz="2700" dirty="0"/>
            </a:br>
            <a:r>
              <a:rPr lang="en-CA" sz="2700" u="sng" dirty="0"/>
              <a:t>median</a:t>
            </a:r>
            <a:r>
              <a:rPr lang="en-CA" sz="2700" dirty="0"/>
              <a:t> is used to replace revenue and monthly charges missing values, and “Undecided” for the 52 missing values for  y=churn. </a:t>
            </a:r>
            <a:br>
              <a:rPr lang="en-CA" sz="2700" dirty="0"/>
            </a:br>
            <a:r>
              <a:rPr lang="en-CA" sz="2700" dirty="0"/>
              <a:t>After cleaning we have </a:t>
            </a:r>
            <a:r>
              <a:rPr lang="en-CA" sz="2700" b="1" dirty="0"/>
              <a:t>7042 </a:t>
            </a:r>
            <a:r>
              <a:rPr lang="en-CA" sz="2700" dirty="0"/>
              <a:t>rows of data.</a:t>
            </a:r>
            <a:br>
              <a:rPr lang="en-CA" sz="2700" dirty="0"/>
            </a:br>
            <a:r>
              <a:rPr lang="en-CA" sz="2700" dirty="0"/>
              <a:t>Encoding on categorical variables, Phone Service with 2 levels yes=1, no=0, Contract with 3 levels month-to-month=1, one-year=2 and two-year=3, Paperless with 2 levels yes=1, no=0, </a:t>
            </a:r>
            <a:r>
              <a:rPr lang="en-CA" sz="2700" dirty="0" err="1"/>
              <a:t>PaymentMethod</a:t>
            </a:r>
            <a:r>
              <a:rPr lang="en-CA" sz="2700" dirty="0"/>
              <a:t> with 4 levels Bank transfer (automatic)=1,                                                Credit card (automatic)=2, Electronic check=3 and Mailed check=4,  gender with 2 levels male=1 and female=2, Partner with 2 levels yes=1, no=0, churn with 3 levels undecided=1,  no=2 and yes=3 is done.</a:t>
            </a:r>
            <a:br>
              <a:rPr lang="en-CA" sz="2000" dirty="0"/>
            </a:br>
            <a:r>
              <a:rPr lang="en-CA" sz="2000" dirty="0"/>
              <a:t>  </a:t>
            </a:r>
            <a:endParaRPr lang="en-CA" sz="4000" dirty="0"/>
          </a:p>
        </p:txBody>
      </p:sp>
      <p:graphicFrame>
        <p:nvGraphicFramePr>
          <p:cNvPr id="5" name="Table 4">
            <a:extLst>
              <a:ext uri="{FF2B5EF4-FFF2-40B4-BE49-F238E27FC236}">
                <a16:creationId xmlns:a16="http://schemas.microsoft.com/office/drawing/2014/main" id="{FBCF2F8B-C3E9-4B75-B5CD-05698D467D76}"/>
              </a:ext>
            </a:extLst>
          </p:cNvPr>
          <p:cNvGraphicFramePr>
            <a:graphicFrameLocks noGrp="1"/>
          </p:cNvGraphicFramePr>
          <p:nvPr>
            <p:extLst>
              <p:ext uri="{D42A27DB-BD31-4B8C-83A1-F6EECF244321}">
                <p14:modId xmlns:p14="http://schemas.microsoft.com/office/powerpoint/2010/main" val="1229714013"/>
              </p:ext>
            </p:extLst>
          </p:nvPr>
        </p:nvGraphicFramePr>
        <p:xfrm>
          <a:off x="428060" y="5582285"/>
          <a:ext cx="11398471" cy="652780"/>
        </p:xfrm>
        <a:graphic>
          <a:graphicData uri="http://schemas.openxmlformats.org/drawingml/2006/table">
            <a:tbl>
              <a:tblPr/>
              <a:tblGrid>
                <a:gridCol w="901700">
                  <a:extLst>
                    <a:ext uri="{9D8B030D-6E8A-4147-A177-3AD203B41FA5}">
                      <a16:colId xmlns:a16="http://schemas.microsoft.com/office/drawing/2014/main" val="1354323293"/>
                    </a:ext>
                  </a:extLst>
                </a:gridCol>
                <a:gridCol w="535496">
                  <a:extLst>
                    <a:ext uri="{9D8B030D-6E8A-4147-A177-3AD203B41FA5}">
                      <a16:colId xmlns:a16="http://schemas.microsoft.com/office/drawing/2014/main" val="1315260426"/>
                    </a:ext>
                  </a:extLst>
                </a:gridCol>
                <a:gridCol w="652164">
                  <a:extLst>
                    <a:ext uri="{9D8B030D-6E8A-4147-A177-3AD203B41FA5}">
                      <a16:colId xmlns:a16="http://schemas.microsoft.com/office/drawing/2014/main" val="497797134"/>
                    </a:ext>
                  </a:extLst>
                </a:gridCol>
                <a:gridCol w="707454">
                  <a:extLst>
                    <a:ext uri="{9D8B030D-6E8A-4147-A177-3AD203B41FA5}">
                      <a16:colId xmlns:a16="http://schemas.microsoft.com/office/drawing/2014/main" val="4063877197"/>
                    </a:ext>
                  </a:extLst>
                </a:gridCol>
                <a:gridCol w="740728">
                  <a:extLst>
                    <a:ext uri="{9D8B030D-6E8A-4147-A177-3AD203B41FA5}">
                      <a16:colId xmlns:a16="http://schemas.microsoft.com/office/drawing/2014/main" val="1270809871"/>
                    </a:ext>
                  </a:extLst>
                </a:gridCol>
                <a:gridCol w="1723962">
                  <a:extLst>
                    <a:ext uri="{9D8B030D-6E8A-4147-A177-3AD203B41FA5}">
                      <a16:colId xmlns:a16="http://schemas.microsoft.com/office/drawing/2014/main" val="2893483163"/>
                    </a:ext>
                  </a:extLst>
                </a:gridCol>
                <a:gridCol w="666069">
                  <a:extLst>
                    <a:ext uri="{9D8B030D-6E8A-4147-A177-3AD203B41FA5}">
                      <a16:colId xmlns:a16="http://schemas.microsoft.com/office/drawing/2014/main" val="523667094"/>
                    </a:ext>
                  </a:extLst>
                </a:gridCol>
                <a:gridCol w="1062219">
                  <a:extLst>
                    <a:ext uri="{9D8B030D-6E8A-4147-A177-3AD203B41FA5}">
                      <a16:colId xmlns:a16="http://schemas.microsoft.com/office/drawing/2014/main" val="786578446"/>
                    </a:ext>
                  </a:extLst>
                </a:gridCol>
                <a:gridCol w="490538">
                  <a:extLst>
                    <a:ext uri="{9D8B030D-6E8A-4147-A177-3AD203B41FA5}">
                      <a16:colId xmlns:a16="http://schemas.microsoft.com/office/drawing/2014/main" val="3852153815"/>
                    </a:ext>
                  </a:extLst>
                </a:gridCol>
                <a:gridCol w="678498">
                  <a:extLst>
                    <a:ext uri="{9D8B030D-6E8A-4147-A177-3AD203B41FA5}">
                      <a16:colId xmlns:a16="http://schemas.microsoft.com/office/drawing/2014/main" val="2309552650"/>
                    </a:ext>
                  </a:extLst>
                </a:gridCol>
                <a:gridCol w="562102">
                  <a:extLst>
                    <a:ext uri="{9D8B030D-6E8A-4147-A177-3AD203B41FA5}">
                      <a16:colId xmlns:a16="http://schemas.microsoft.com/office/drawing/2014/main" val="3103338801"/>
                    </a:ext>
                  </a:extLst>
                </a:gridCol>
                <a:gridCol w="327152">
                  <a:extLst>
                    <a:ext uri="{9D8B030D-6E8A-4147-A177-3AD203B41FA5}">
                      <a16:colId xmlns:a16="http://schemas.microsoft.com/office/drawing/2014/main" val="173854012"/>
                    </a:ext>
                  </a:extLst>
                </a:gridCol>
                <a:gridCol w="593090">
                  <a:extLst>
                    <a:ext uri="{9D8B030D-6E8A-4147-A177-3AD203B41FA5}">
                      <a16:colId xmlns:a16="http://schemas.microsoft.com/office/drawing/2014/main" val="2317679291"/>
                    </a:ext>
                  </a:extLst>
                </a:gridCol>
                <a:gridCol w="931799">
                  <a:extLst>
                    <a:ext uri="{9D8B030D-6E8A-4147-A177-3AD203B41FA5}">
                      <a16:colId xmlns:a16="http://schemas.microsoft.com/office/drawing/2014/main" val="1557389586"/>
                    </a:ext>
                  </a:extLst>
                </a:gridCol>
                <a:gridCol w="825500">
                  <a:extLst>
                    <a:ext uri="{9D8B030D-6E8A-4147-A177-3AD203B41FA5}">
                      <a16:colId xmlns:a16="http://schemas.microsoft.com/office/drawing/2014/main" val="2547220656"/>
                    </a:ext>
                  </a:extLst>
                </a:gridCol>
              </a:tblGrid>
              <a:tr h="190500">
                <a:tc>
                  <a:txBody>
                    <a:bodyPr/>
                    <a:lstStyle/>
                    <a:p>
                      <a:pPr algn="ctr" fontAlgn="b"/>
                      <a:r>
                        <a:rPr lang="en-CA" sz="1400" b="0" i="0" u="none" strike="noStrike">
                          <a:solidFill>
                            <a:srgbClr val="000000"/>
                          </a:solidFill>
                          <a:effectLst/>
                          <a:latin typeface="Calibri" panose="020F0502020204030204" pitchFamily="34" charset="0"/>
                        </a:rPr>
                        <a:t>customerID</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400" b="0" i="0" u="none" strike="noStrike" dirty="0">
                          <a:solidFill>
                            <a:srgbClr val="000000"/>
                          </a:solidFill>
                          <a:effectLst/>
                          <a:latin typeface="Calibri" panose="020F0502020204030204" pitchFamily="34" charset="0"/>
                        </a:rPr>
                        <a:t>tenure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400" b="0" i="0" u="none" strike="noStrike" dirty="0">
                          <a:solidFill>
                            <a:srgbClr val="000000"/>
                          </a:solidFill>
                          <a:effectLst/>
                          <a:latin typeface="Calibri" panose="020F0502020204030204" pitchFamily="34" charset="0"/>
                        </a:rPr>
                        <a:t>Phone Service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400" b="0" i="0" u="none" strike="noStrike">
                          <a:solidFill>
                            <a:srgbClr val="000000"/>
                          </a:solidFill>
                          <a:effectLst/>
                          <a:latin typeface="Calibri" panose="020F0502020204030204" pitchFamily="34" charset="0"/>
                        </a:rPr>
                        <a:t>Contract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400" b="0" i="0" u="none" strike="noStrike" dirty="0">
                          <a:solidFill>
                            <a:srgbClr val="000000"/>
                          </a:solidFill>
                          <a:effectLst/>
                          <a:latin typeface="Calibri" panose="020F0502020204030204" pitchFamily="34" charset="0"/>
                        </a:rPr>
                        <a:t>Paperless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400" b="0" i="0" u="none" strike="noStrike" dirty="0">
                          <a:solidFill>
                            <a:srgbClr val="000000"/>
                          </a:solidFill>
                          <a:effectLst/>
                          <a:latin typeface="Calibri" panose="020F0502020204030204" pitchFamily="34" charset="0"/>
                        </a:rPr>
                        <a:t>Payment Method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400" b="0" i="0" u="none" strike="noStrike" dirty="0">
                          <a:solidFill>
                            <a:srgbClr val="000000"/>
                          </a:solidFill>
                          <a:effectLst/>
                          <a:latin typeface="Calibri" panose="020F0502020204030204" pitchFamily="34" charset="0"/>
                        </a:rPr>
                        <a:t>Monthly Charges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400" b="0" i="0" u="none" strike="noStrike" dirty="0">
                          <a:solidFill>
                            <a:srgbClr val="000000"/>
                          </a:solidFill>
                          <a:effectLst/>
                          <a:latin typeface="Calibri" panose="020F0502020204030204" pitchFamily="34" charset="0"/>
                        </a:rPr>
                        <a:t>Monthly Grocery spent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400" b="0" i="0" u="none" strike="noStrike">
                          <a:solidFill>
                            <a:srgbClr val="000000"/>
                          </a:solidFill>
                          <a:effectLst/>
                          <a:latin typeface="Calibri" panose="020F0502020204030204" pitchFamily="34" charset="0"/>
                        </a:rPr>
                        <a:t>Churn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400" b="0" i="0" u="none" strike="noStrike">
                          <a:solidFill>
                            <a:srgbClr val="000000"/>
                          </a:solidFill>
                          <a:effectLst/>
                          <a:latin typeface="Calibri" panose="020F0502020204030204" pitchFamily="34" charset="0"/>
                        </a:rPr>
                        <a:t>Revenue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400" b="0" i="0" u="none" strike="noStrike">
                          <a:solidFill>
                            <a:srgbClr val="000000"/>
                          </a:solidFill>
                          <a:effectLst/>
                          <a:latin typeface="Calibri" panose="020F0502020204030204" pitchFamily="34" charset="0"/>
                        </a:rPr>
                        <a:t>gender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400" b="0" i="0" u="none" strike="noStrike">
                          <a:solidFill>
                            <a:srgbClr val="000000"/>
                          </a:solidFill>
                          <a:effectLst/>
                          <a:latin typeface="Calibri" panose="020F0502020204030204" pitchFamily="34" charset="0"/>
                        </a:rPr>
                        <a:t>Age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400" b="0" i="0" u="none" strike="noStrike">
                          <a:solidFill>
                            <a:srgbClr val="000000"/>
                          </a:solidFill>
                          <a:effectLst/>
                          <a:latin typeface="Calibri" panose="020F0502020204030204" pitchFamily="34" charset="0"/>
                        </a:rPr>
                        <a:t>Partner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400" b="0" i="0" u="none" strike="noStrike">
                          <a:solidFill>
                            <a:srgbClr val="000000"/>
                          </a:solidFill>
                          <a:effectLst/>
                          <a:latin typeface="Calibri" panose="020F0502020204030204" pitchFamily="34" charset="0"/>
                        </a:rPr>
                        <a:t>Dependents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400" b="0" i="0" u="none" strike="noStrike" dirty="0">
                          <a:solidFill>
                            <a:srgbClr val="000000"/>
                          </a:solidFill>
                          <a:effectLst/>
                          <a:latin typeface="Calibri" panose="020F0502020204030204" pitchFamily="34" charset="0"/>
                        </a:rPr>
                        <a:t>N_</a:t>
                      </a:r>
                    </a:p>
                    <a:p>
                      <a:pPr algn="ctr" fontAlgn="b"/>
                      <a:r>
                        <a:rPr lang="en-CA" sz="1400" b="0" i="0" u="none" strike="noStrike" dirty="0">
                          <a:solidFill>
                            <a:srgbClr val="000000"/>
                          </a:solidFill>
                          <a:effectLst/>
                          <a:latin typeface="Calibri" panose="020F0502020204030204" pitchFamily="34" charset="0"/>
                        </a:rPr>
                        <a:t>dependent</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9947779"/>
                  </a:ext>
                </a:extLst>
              </a:tr>
              <a:tr h="190500">
                <a:tc>
                  <a:txBody>
                    <a:bodyPr/>
                    <a:lstStyle/>
                    <a:p>
                      <a:pPr algn="ctr" fontAlgn="b"/>
                      <a:r>
                        <a:rPr lang="en-CA" sz="1400" b="0" i="0" u="none" strike="noStrike">
                          <a:solidFill>
                            <a:srgbClr val="000000"/>
                          </a:solidFill>
                          <a:effectLst/>
                          <a:latin typeface="Calibri" panose="020F0502020204030204" pitchFamily="34" charset="0"/>
                        </a:rPr>
                        <a:t>6823-SIDFQ</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400" b="0" i="0" u="none" strike="noStrike">
                          <a:solidFill>
                            <a:srgbClr val="000000"/>
                          </a:solidFill>
                          <a:effectLst/>
                          <a:latin typeface="Calibri" panose="020F0502020204030204" pitchFamily="34" charset="0"/>
                        </a:rPr>
                        <a:t>28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400" b="0" i="0" u="none" strike="noStrike">
                          <a:solidFill>
                            <a:srgbClr val="000000"/>
                          </a:solidFill>
                          <a:effectLst/>
                          <a:latin typeface="Calibri" panose="020F0502020204030204" pitchFamily="34" charset="0"/>
                        </a:rPr>
                        <a:t>Yes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400" b="0" i="0" u="none" strike="noStrike">
                          <a:solidFill>
                            <a:srgbClr val="000000"/>
                          </a:solidFill>
                          <a:effectLst/>
                          <a:latin typeface="Calibri" panose="020F0502020204030204" pitchFamily="34" charset="0"/>
                        </a:rPr>
                        <a:t>One year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400" b="0" i="0" u="none" strike="noStrike">
                          <a:solidFill>
                            <a:srgbClr val="000000"/>
                          </a:solidFill>
                          <a:effectLst/>
                          <a:latin typeface="Calibri" panose="020F0502020204030204" pitchFamily="34" charset="0"/>
                        </a:rPr>
                        <a:t>No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400" b="0" i="0" u="none" strike="noStrike">
                          <a:solidFill>
                            <a:srgbClr val="000000"/>
                          </a:solidFill>
                          <a:effectLst/>
                          <a:latin typeface="Calibri" panose="020F0502020204030204" pitchFamily="34" charset="0"/>
                        </a:rPr>
                        <a:t>Credit card (automatic)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400" b="0" i="0" u="none" strike="noStrike">
                          <a:solidFill>
                            <a:srgbClr val="000000"/>
                          </a:solidFill>
                          <a:effectLst/>
                          <a:latin typeface="Calibri" panose="020F0502020204030204" pitchFamily="34" charset="0"/>
                        </a:rPr>
                        <a:t>18.25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400" b="0" i="0" u="none" strike="noStrike">
                          <a:solidFill>
                            <a:srgbClr val="000000"/>
                          </a:solidFill>
                          <a:effectLst/>
                          <a:latin typeface="Calibri" panose="020F0502020204030204" pitchFamily="34" charset="0"/>
                        </a:rPr>
                        <a:t>259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400" b="0" i="0" u="none" strike="noStrike">
                          <a:solidFill>
                            <a:srgbClr val="000000"/>
                          </a:solidFill>
                          <a:effectLst/>
                          <a:latin typeface="Calibri" panose="020F0502020204030204" pitchFamily="34" charset="0"/>
                        </a:rPr>
                        <a:t>No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400" b="0" i="0" u="none" strike="noStrike">
                          <a:solidFill>
                            <a:srgbClr val="000000"/>
                          </a:solidFill>
                          <a:effectLst/>
                          <a:latin typeface="Calibri" panose="020F0502020204030204" pitchFamily="34" charset="0"/>
                        </a:rPr>
                        <a:t>22024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400" b="0" i="0" u="none" strike="noStrike">
                          <a:solidFill>
                            <a:srgbClr val="000000"/>
                          </a:solidFill>
                          <a:effectLst/>
                          <a:latin typeface="Calibri" panose="020F0502020204030204" pitchFamily="34" charset="0"/>
                        </a:rPr>
                        <a:t>Male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400" b="0" i="0" u="none" strike="noStrike">
                          <a:solidFill>
                            <a:srgbClr val="000000"/>
                          </a:solidFill>
                          <a:effectLst/>
                          <a:latin typeface="Calibri" panose="020F0502020204030204" pitchFamily="34" charset="0"/>
                        </a:rPr>
                        <a:t>53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400" b="0" i="0" u="none" strike="noStrike">
                          <a:solidFill>
                            <a:srgbClr val="000000"/>
                          </a:solidFill>
                          <a:effectLst/>
                          <a:latin typeface="Calibri" panose="020F0502020204030204" pitchFamily="34" charset="0"/>
                        </a:rPr>
                        <a:t>No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400" b="0" i="0" u="none" strike="noStrike">
                          <a:solidFill>
                            <a:srgbClr val="000000"/>
                          </a:solidFill>
                          <a:effectLst/>
                          <a:latin typeface="Calibri" panose="020F0502020204030204" pitchFamily="34" charset="0"/>
                        </a:rPr>
                        <a:t>No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4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6676086"/>
                  </a:ext>
                </a:extLst>
              </a:tr>
            </a:tbl>
          </a:graphicData>
        </a:graphic>
      </p:graphicFrame>
    </p:spTree>
    <p:extLst>
      <p:ext uri="{BB962C8B-B14F-4D97-AF65-F5344CB8AC3E}">
        <p14:creationId xmlns:p14="http://schemas.microsoft.com/office/powerpoint/2010/main" val="385942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8FD8-B33B-41DB-BFA1-B744EEF3ED8D}"/>
              </a:ext>
            </a:extLst>
          </p:cNvPr>
          <p:cNvSpPr>
            <a:spLocks noGrp="1"/>
          </p:cNvSpPr>
          <p:nvPr>
            <p:ph type="title"/>
          </p:nvPr>
        </p:nvSpPr>
        <p:spPr>
          <a:xfrm>
            <a:off x="560065" y="2893975"/>
            <a:ext cx="11071870" cy="2081557"/>
          </a:xfrm>
        </p:spPr>
        <p:txBody>
          <a:bodyPr>
            <a:normAutofit fontScale="90000"/>
          </a:bodyPr>
          <a:lstStyle/>
          <a:p>
            <a:r>
              <a:rPr lang="en-CA" sz="4000" b="1" dirty="0">
                <a:solidFill>
                  <a:srgbClr val="C00000"/>
                </a:solidFill>
              </a:rPr>
              <a:t>Distribution of variables:</a:t>
            </a:r>
            <a:br>
              <a:rPr lang="en-CA" sz="4000" b="1" dirty="0">
                <a:solidFill>
                  <a:srgbClr val="C00000"/>
                </a:solidFill>
              </a:rPr>
            </a:br>
            <a:r>
              <a:rPr lang="en-CA" sz="2700" dirty="0"/>
              <a:t>Average of age, tenure and revenue for different levels of churn. Apparently the undecided ones are from younger ages. Those who decided to churn have lower tenure and those who do not want to churn are mostly from lower income with some outliers of high incomes. </a:t>
            </a:r>
            <a:br>
              <a:rPr lang="en-CA" sz="4000" b="1" dirty="0">
                <a:solidFill>
                  <a:srgbClr val="C00000"/>
                </a:solidFill>
              </a:rPr>
            </a:br>
            <a:br>
              <a:rPr lang="en-CA" sz="4000" dirty="0"/>
            </a:br>
            <a:br>
              <a:rPr lang="en-CA" sz="4000" dirty="0"/>
            </a:br>
            <a:br>
              <a:rPr lang="en-CA" sz="4000" dirty="0"/>
            </a:br>
            <a:br>
              <a:rPr lang="en-CA" sz="4000" dirty="0"/>
            </a:br>
            <a:br>
              <a:rPr lang="en-CA" sz="4000" dirty="0"/>
            </a:br>
            <a:br>
              <a:rPr lang="en-CA" sz="4000" dirty="0"/>
            </a:br>
            <a:br>
              <a:rPr lang="en-CA" sz="4000" dirty="0"/>
            </a:br>
            <a:br>
              <a:rPr lang="en-CA" sz="4000" dirty="0"/>
            </a:br>
            <a:br>
              <a:rPr lang="en-CA" sz="4000" dirty="0"/>
            </a:br>
            <a:endParaRPr lang="en-CA" sz="4000" dirty="0"/>
          </a:p>
        </p:txBody>
      </p:sp>
      <p:sp>
        <p:nvSpPr>
          <p:cNvPr id="27" name="Title 1">
            <a:extLst>
              <a:ext uri="{FF2B5EF4-FFF2-40B4-BE49-F238E27FC236}">
                <a16:creationId xmlns:a16="http://schemas.microsoft.com/office/drawing/2014/main" id="{C674654E-0D20-40CD-9797-D859DB8AD625}"/>
              </a:ext>
            </a:extLst>
          </p:cNvPr>
          <p:cNvSpPr txBox="1">
            <a:spLocks/>
          </p:cNvSpPr>
          <p:nvPr/>
        </p:nvSpPr>
        <p:spPr>
          <a:xfrm>
            <a:off x="642257" y="4799473"/>
            <a:ext cx="10831286" cy="1488161"/>
          </a:xfrm>
          <a:prstGeom prst="rect">
            <a:avLst/>
          </a:prstGeom>
        </p:spPr>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nSpc>
                <a:spcPct val="120000"/>
              </a:lnSpc>
            </a:pPr>
            <a:br>
              <a:rPr lang="en-CA" sz="4000" dirty="0"/>
            </a:br>
            <a:br>
              <a:rPr lang="en-CA" sz="4000" dirty="0"/>
            </a:br>
            <a:br>
              <a:rPr lang="en-CA" sz="4000" dirty="0"/>
            </a:br>
            <a:br>
              <a:rPr lang="en-CA" sz="4000" dirty="0"/>
            </a:br>
            <a:br>
              <a:rPr lang="en-CA" sz="4000" dirty="0"/>
            </a:br>
            <a:br>
              <a:rPr lang="en-CA" sz="4000" dirty="0"/>
            </a:br>
            <a:endParaRPr lang="en-CA" sz="4000" dirty="0"/>
          </a:p>
        </p:txBody>
      </p:sp>
      <p:graphicFrame>
        <p:nvGraphicFramePr>
          <p:cNvPr id="3" name="Table 2">
            <a:extLst>
              <a:ext uri="{FF2B5EF4-FFF2-40B4-BE49-F238E27FC236}">
                <a16:creationId xmlns:a16="http://schemas.microsoft.com/office/drawing/2014/main" id="{58BF9E32-B483-4E3B-90D1-9E66F422943C}"/>
              </a:ext>
            </a:extLst>
          </p:cNvPr>
          <p:cNvGraphicFramePr>
            <a:graphicFrameLocks noGrp="1"/>
          </p:cNvGraphicFramePr>
          <p:nvPr>
            <p:extLst>
              <p:ext uri="{D42A27DB-BD31-4B8C-83A1-F6EECF244321}">
                <p14:modId xmlns:p14="http://schemas.microsoft.com/office/powerpoint/2010/main" val="2652977583"/>
              </p:ext>
            </p:extLst>
          </p:nvPr>
        </p:nvGraphicFramePr>
        <p:xfrm>
          <a:off x="1499507" y="2466512"/>
          <a:ext cx="3245467" cy="1000760"/>
        </p:xfrm>
        <a:graphic>
          <a:graphicData uri="http://schemas.openxmlformats.org/drawingml/2006/table">
            <a:tbl>
              <a:tblPr/>
              <a:tblGrid>
                <a:gridCol w="949325">
                  <a:extLst>
                    <a:ext uri="{9D8B030D-6E8A-4147-A177-3AD203B41FA5}">
                      <a16:colId xmlns:a16="http://schemas.microsoft.com/office/drawing/2014/main" val="33144364"/>
                    </a:ext>
                  </a:extLst>
                </a:gridCol>
                <a:gridCol w="751568">
                  <a:extLst>
                    <a:ext uri="{9D8B030D-6E8A-4147-A177-3AD203B41FA5}">
                      <a16:colId xmlns:a16="http://schemas.microsoft.com/office/drawing/2014/main" val="3208323688"/>
                    </a:ext>
                  </a:extLst>
                </a:gridCol>
                <a:gridCol w="609536">
                  <a:extLst>
                    <a:ext uri="{9D8B030D-6E8A-4147-A177-3AD203B41FA5}">
                      <a16:colId xmlns:a16="http://schemas.microsoft.com/office/drawing/2014/main" val="1686697722"/>
                    </a:ext>
                  </a:extLst>
                </a:gridCol>
                <a:gridCol w="935038">
                  <a:extLst>
                    <a:ext uri="{9D8B030D-6E8A-4147-A177-3AD203B41FA5}">
                      <a16:colId xmlns:a16="http://schemas.microsoft.com/office/drawing/2014/main" val="1995853295"/>
                    </a:ext>
                  </a:extLst>
                </a:gridCol>
              </a:tblGrid>
              <a:tr h="190500">
                <a:tc>
                  <a:txBody>
                    <a:bodyPr/>
                    <a:lstStyle/>
                    <a:p>
                      <a:pPr algn="ctr" fontAlgn="b"/>
                      <a:r>
                        <a:rPr lang="en-CA" sz="1600" b="0" i="0" u="none" strike="noStrike" dirty="0">
                          <a:solidFill>
                            <a:srgbClr val="000000"/>
                          </a:solidFill>
                          <a:effectLst/>
                          <a:latin typeface="Calibri" panose="020F0502020204030204" pitchFamily="34" charset="0"/>
                        </a:rPr>
                        <a:t>Churn</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Age</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tenure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Revenue</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4374411"/>
                  </a:ext>
                </a:extLst>
              </a:tr>
              <a:tr h="184150">
                <a:tc>
                  <a:txBody>
                    <a:bodyPr/>
                    <a:lstStyle/>
                    <a:p>
                      <a:pPr algn="ctr" fontAlgn="b"/>
                      <a:r>
                        <a:rPr lang="en-CA" sz="1600" b="0" i="0" u="none" strike="noStrike">
                          <a:solidFill>
                            <a:srgbClr val="000000"/>
                          </a:solidFill>
                          <a:effectLst/>
                          <a:latin typeface="Calibri" panose="020F0502020204030204" pitchFamily="34" charset="0"/>
                        </a:rPr>
                        <a:t>Yes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47.65</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17.95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117474.57</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0432471"/>
                  </a:ext>
                </a:extLst>
              </a:tr>
              <a:tr h="184150">
                <a:tc>
                  <a:txBody>
                    <a:bodyPr/>
                    <a:lstStyle/>
                    <a:p>
                      <a:pPr algn="ctr" fontAlgn="b"/>
                      <a:r>
                        <a:rPr lang="en-CA" sz="1600" b="0" i="0" u="none" strike="noStrike">
                          <a:solidFill>
                            <a:srgbClr val="000000"/>
                          </a:solidFill>
                          <a:effectLst/>
                          <a:latin typeface="Calibri" panose="020F0502020204030204" pitchFamily="34" charset="0"/>
                        </a:rPr>
                        <a:t>No</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44.48</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37.61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95520.22</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0326205"/>
                  </a:ext>
                </a:extLst>
              </a:tr>
              <a:tr h="190500">
                <a:tc>
                  <a:txBody>
                    <a:bodyPr/>
                    <a:lstStyle/>
                    <a:p>
                      <a:pPr algn="ctr" fontAlgn="b"/>
                      <a:r>
                        <a:rPr lang="en-CA" sz="1600" b="0" i="0" u="none" strike="noStrike" dirty="0">
                          <a:solidFill>
                            <a:srgbClr val="000000"/>
                          </a:solidFill>
                          <a:effectLst/>
                          <a:latin typeface="Calibri" panose="020F0502020204030204" pitchFamily="34" charset="0"/>
                        </a:rPr>
                        <a:t>Undecided</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29.19</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34.49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73489.66</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0389752"/>
                  </a:ext>
                </a:extLst>
              </a:tr>
            </a:tbl>
          </a:graphicData>
        </a:graphic>
      </p:graphicFrame>
      <p:grpSp>
        <p:nvGrpSpPr>
          <p:cNvPr id="4" name="Group 3">
            <a:extLst>
              <a:ext uri="{FF2B5EF4-FFF2-40B4-BE49-F238E27FC236}">
                <a16:creationId xmlns:a16="http://schemas.microsoft.com/office/drawing/2014/main" id="{63692FD6-0113-4C2A-97D8-9B94CAE6A339}"/>
              </a:ext>
            </a:extLst>
          </p:cNvPr>
          <p:cNvGrpSpPr/>
          <p:nvPr/>
        </p:nvGrpSpPr>
        <p:grpSpPr>
          <a:xfrm>
            <a:off x="560065" y="3663432"/>
            <a:ext cx="10913478" cy="2624202"/>
            <a:chOff x="560065" y="3663432"/>
            <a:chExt cx="10913478" cy="2624202"/>
          </a:xfrm>
        </p:grpSpPr>
        <p:pic>
          <p:nvPicPr>
            <p:cNvPr id="6" name="Picture 5">
              <a:extLst>
                <a:ext uri="{FF2B5EF4-FFF2-40B4-BE49-F238E27FC236}">
                  <a16:creationId xmlns:a16="http://schemas.microsoft.com/office/drawing/2014/main" id="{439D847C-BC35-49C1-B4FC-2F3DA628F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065" y="3682352"/>
              <a:ext cx="3517680" cy="2605282"/>
            </a:xfrm>
            <a:prstGeom prst="rect">
              <a:avLst/>
            </a:prstGeom>
          </p:spPr>
        </p:pic>
        <p:pic>
          <p:nvPicPr>
            <p:cNvPr id="10" name="Picture 9">
              <a:extLst>
                <a:ext uri="{FF2B5EF4-FFF2-40B4-BE49-F238E27FC236}">
                  <a16:creationId xmlns:a16="http://schemas.microsoft.com/office/drawing/2014/main" id="{170CC6C6-A408-4135-A66A-65179FB004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9506" y="3673930"/>
              <a:ext cx="3529051" cy="2613704"/>
            </a:xfrm>
            <a:prstGeom prst="rect">
              <a:avLst/>
            </a:prstGeom>
          </p:spPr>
        </p:pic>
        <p:pic>
          <p:nvPicPr>
            <p:cNvPr id="12" name="Picture 11">
              <a:extLst>
                <a:ext uri="{FF2B5EF4-FFF2-40B4-BE49-F238E27FC236}">
                  <a16:creationId xmlns:a16="http://schemas.microsoft.com/office/drawing/2014/main" id="{8F2256EF-BBE7-4537-A0A8-86E78DC9E2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0318" y="3663432"/>
              <a:ext cx="3543225" cy="2624201"/>
            </a:xfrm>
            <a:prstGeom prst="rect">
              <a:avLst/>
            </a:prstGeom>
          </p:spPr>
        </p:pic>
      </p:grpSp>
    </p:spTree>
    <p:extLst>
      <p:ext uri="{BB962C8B-B14F-4D97-AF65-F5344CB8AC3E}">
        <p14:creationId xmlns:p14="http://schemas.microsoft.com/office/powerpoint/2010/main" val="2587991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8FD8-B33B-41DB-BFA1-B744EEF3ED8D}"/>
              </a:ext>
            </a:extLst>
          </p:cNvPr>
          <p:cNvSpPr>
            <a:spLocks noGrp="1"/>
          </p:cNvSpPr>
          <p:nvPr>
            <p:ph type="title"/>
          </p:nvPr>
        </p:nvSpPr>
        <p:spPr>
          <a:xfrm>
            <a:off x="424543" y="2717916"/>
            <a:ext cx="11506200" cy="2081557"/>
          </a:xfrm>
        </p:spPr>
        <p:txBody>
          <a:bodyPr>
            <a:normAutofit fontScale="90000"/>
          </a:bodyPr>
          <a:lstStyle/>
          <a:p>
            <a:r>
              <a:rPr lang="en-CA" sz="4000" b="1" dirty="0">
                <a:solidFill>
                  <a:srgbClr val="C00000"/>
                </a:solidFill>
              </a:rPr>
              <a:t>Correlation and association between variables:</a:t>
            </a:r>
            <a:br>
              <a:rPr lang="en-CA" sz="4000" b="1" dirty="0">
                <a:solidFill>
                  <a:srgbClr val="C00000"/>
                </a:solidFill>
              </a:rPr>
            </a:br>
            <a:br>
              <a:rPr lang="en-CA" sz="4000" b="1" dirty="0">
                <a:solidFill>
                  <a:srgbClr val="C00000"/>
                </a:solidFill>
              </a:rPr>
            </a:br>
            <a:br>
              <a:rPr lang="en-CA" sz="4000" dirty="0"/>
            </a:br>
            <a:br>
              <a:rPr lang="en-CA" sz="4000" dirty="0"/>
            </a:br>
            <a:br>
              <a:rPr lang="en-CA" sz="4000" dirty="0"/>
            </a:br>
            <a:br>
              <a:rPr lang="en-CA" sz="4000" dirty="0"/>
            </a:br>
            <a:br>
              <a:rPr lang="en-CA" sz="4000" dirty="0"/>
            </a:br>
            <a:br>
              <a:rPr lang="en-CA" sz="4000" dirty="0"/>
            </a:br>
            <a:br>
              <a:rPr lang="en-CA" sz="4000" dirty="0"/>
            </a:br>
            <a:br>
              <a:rPr lang="en-CA" sz="4000" dirty="0"/>
            </a:br>
            <a:br>
              <a:rPr lang="en-CA" sz="4000" dirty="0"/>
            </a:br>
            <a:endParaRPr lang="en-CA" sz="4000" dirty="0"/>
          </a:p>
        </p:txBody>
      </p:sp>
      <p:sp>
        <p:nvSpPr>
          <p:cNvPr id="27" name="Title 1">
            <a:extLst>
              <a:ext uri="{FF2B5EF4-FFF2-40B4-BE49-F238E27FC236}">
                <a16:creationId xmlns:a16="http://schemas.microsoft.com/office/drawing/2014/main" id="{C674654E-0D20-40CD-9797-D859DB8AD625}"/>
              </a:ext>
            </a:extLst>
          </p:cNvPr>
          <p:cNvSpPr txBox="1">
            <a:spLocks/>
          </p:cNvSpPr>
          <p:nvPr/>
        </p:nvSpPr>
        <p:spPr>
          <a:xfrm>
            <a:off x="664840" y="1399696"/>
            <a:ext cx="6082392" cy="1488161"/>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nSpc>
                <a:spcPct val="120000"/>
              </a:lnSpc>
            </a:pPr>
            <a:br>
              <a:rPr lang="en-CA" sz="4000" dirty="0"/>
            </a:br>
            <a:br>
              <a:rPr lang="en-CA" sz="4000" dirty="0"/>
            </a:br>
            <a:r>
              <a:rPr lang="en-CA" sz="9600" dirty="0"/>
              <a:t>There is pretty high correlation between y=churn and some dependent variables. Also some of the dependent variables are highly correlated with each other.</a:t>
            </a:r>
            <a:br>
              <a:rPr lang="en-CA" sz="4000" dirty="0"/>
            </a:br>
            <a:br>
              <a:rPr lang="en-CA" sz="4000" dirty="0"/>
            </a:br>
            <a:endParaRPr lang="en-CA" sz="4000" dirty="0"/>
          </a:p>
        </p:txBody>
      </p:sp>
      <p:graphicFrame>
        <p:nvGraphicFramePr>
          <p:cNvPr id="6" name="Table 5">
            <a:extLst>
              <a:ext uri="{FF2B5EF4-FFF2-40B4-BE49-F238E27FC236}">
                <a16:creationId xmlns:a16="http://schemas.microsoft.com/office/drawing/2014/main" id="{2382D4CD-9724-4875-B0FA-F4DB9CF6678A}"/>
              </a:ext>
            </a:extLst>
          </p:cNvPr>
          <p:cNvGraphicFramePr>
            <a:graphicFrameLocks noGrp="1"/>
          </p:cNvGraphicFramePr>
          <p:nvPr>
            <p:extLst>
              <p:ext uri="{D42A27DB-BD31-4B8C-83A1-F6EECF244321}">
                <p14:modId xmlns:p14="http://schemas.microsoft.com/office/powerpoint/2010/main" val="2622482815"/>
              </p:ext>
            </p:extLst>
          </p:nvPr>
        </p:nvGraphicFramePr>
        <p:xfrm>
          <a:off x="769615" y="2984442"/>
          <a:ext cx="9698360" cy="2909570"/>
        </p:xfrm>
        <a:graphic>
          <a:graphicData uri="http://schemas.openxmlformats.org/drawingml/2006/table">
            <a:tbl>
              <a:tblPr/>
              <a:tblGrid>
                <a:gridCol w="1292225">
                  <a:extLst>
                    <a:ext uri="{9D8B030D-6E8A-4147-A177-3AD203B41FA5}">
                      <a16:colId xmlns:a16="http://schemas.microsoft.com/office/drawing/2014/main" val="2642754520"/>
                    </a:ext>
                  </a:extLst>
                </a:gridCol>
                <a:gridCol w="698500">
                  <a:extLst>
                    <a:ext uri="{9D8B030D-6E8A-4147-A177-3AD203B41FA5}">
                      <a16:colId xmlns:a16="http://schemas.microsoft.com/office/drawing/2014/main" val="1495949459"/>
                    </a:ext>
                  </a:extLst>
                </a:gridCol>
                <a:gridCol w="609600">
                  <a:extLst>
                    <a:ext uri="{9D8B030D-6E8A-4147-A177-3AD203B41FA5}">
                      <a16:colId xmlns:a16="http://schemas.microsoft.com/office/drawing/2014/main" val="3240667767"/>
                    </a:ext>
                  </a:extLst>
                </a:gridCol>
                <a:gridCol w="698500">
                  <a:extLst>
                    <a:ext uri="{9D8B030D-6E8A-4147-A177-3AD203B41FA5}">
                      <a16:colId xmlns:a16="http://schemas.microsoft.com/office/drawing/2014/main" val="3098470591"/>
                    </a:ext>
                  </a:extLst>
                </a:gridCol>
                <a:gridCol w="609600">
                  <a:extLst>
                    <a:ext uri="{9D8B030D-6E8A-4147-A177-3AD203B41FA5}">
                      <a16:colId xmlns:a16="http://schemas.microsoft.com/office/drawing/2014/main" val="3631739094"/>
                    </a:ext>
                  </a:extLst>
                </a:gridCol>
                <a:gridCol w="609600">
                  <a:extLst>
                    <a:ext uri="{9D8B030D-6E8A-4147-A177-3AD203B41FA5}">
                      <a16:colId xmlns:a16="http://schemas.microsoft.com/office/drawing/2014/main" val="490251827"/>
                    </a:ext>
                  </a:extLst>
                </a:gridCol>
                <a:gridCol w="660400">
                  <a:extLst>
                    <a:ext uri="{9D8B030D-6E8A-4147-A177-3AD203B41FA5}">
                      <a16:colId xmlns:a16="http://schemas.microsoft.com/office/drawing/2014/main" val="2353369727"/>
                    </a:ext>
                  </a:extLst>
                </a:gridCol>
                <a:gridCol w="685800">
                  <a:extLst>
                    <a:ext uri="{9D8B030D-6E8A-4147-A177-3AD203B41FA5}">
                      <a16:colId xmlns:a16="http://schemas.microsoft.com/office/drawing/2014/main" val="1347891961"/>
                    </a:ext>
                  </a:extLst>
                </a:gridCol>
                <a:gridCol w="612775">
                  <a:extLst>
                    <a:ext uri="{9D8B030D-6E8A-4147-A177-3AD203B41FA5}">
                      <a16:colId xmlns:a16="http://schemas.microsoft.com/office/drawing/2014/main" val="2206995121"/>
                    </a:ext>
                  </a:extLst>
                </a:gridCol>
                <a:gridCol w="685800">
                  <a:extLst>
                    <a:ext uri="{9D8B030D-6E8A-4147-A177-3AD203B41FA5}">
                      <a16:colId xmlns:a16="http://schemas.microsoft.com/office/drawing/2014/main" val="328913658"/>
                    </a:ext>
                  </a:extLst>
                </a:gridCol>
                <a:gridCol w="609600">
                  <a:extLst>
                    <a:ext uri="{9D8B030D-6E8A-4147-A177-3AD203B41FA5}">
                      <a16:colId xmlns:a16="http://schemas.microsoft.com/office/drawing/2014/main" val="51411803"/>
                    </a:ext>
                  </a:extLst>
                </a:gridCol>
                <a:gridCol w="728663">
                  <a:extLst>
                    <a:ext uri="{9D8B030D-6E8A-4147-A177-3AD203B41FA5}">
                      <a16:colId xmlns:a16="http://schemas.microsoft.com/office/drawing/2014/main" val="2093577466"/>
                    </a:ext>
                  </a:extLst>
                </a:gridCol>
                <a:gridCol w="531813">
                  <a:extLst>
                    <a:ext uri="{9D8B030D-6E8A-4147-A177-3AD203B41FA5}">
                      <a16:colId xmlns:a16="http://schemas.microsoft.com/office/drawing/2014/main" val="3262262526"/>
                    </a:ext>
                  </a:extLst>
                </a:gridCol>
                <a:gridCol w="665484">
                  <a:extLst>
                    <a:ext uri="{9D8B030D-6E8A-4147-A177-3AD203B41FA5}">
                      <a16:colId xmlns:a16="http://schemas.microsoft.com/office/drawing/2014/main" val="3026480831"/>
                    </a:ext>
                  </a:extLst>
                </a:gridCol>
              </a:tblGrid>
              <a:tr h="190500">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tenure</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Monthly Charges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Monthly Grocery spent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Revenue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Age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N_</a:t>
                      </a:r>
                    </a:p>
                    <a:p>
                      <a:pPr algn="ctr" fontAlgn="b"/>
                      <a:r>
                        <a:rPr lang="en-CA" sz="1100" b="0" i="0" u="none" strike="noStrike" dirty="0">
                          <a:solidFill>
                            <a:srgbClr val="000000"/>
                          </a:solidFill>
                          <a:effectLst/>
                          <a:latin typeface="Calibri" panose="020F0502020204030204" pitchFamily="34" charset="0"/>
                        </a:rPr>
                        <a:t>dependent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err="1">
                          <a:solidFill>
                            <a:srgbClr val="000000"/>
                          </a:solidFill>
                          <a:effectLst/>
                          <a:latin typeface="Calibri" panose="020F0502020204030204" pitchFamily="34" charset="0"/>
                        </a:rPr>
                        <a:t>Contract_C</a:t>
                      </a:r>
                      <a:endParaRPr lang="en-CA"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err="1">
                          <a:solidFill>
                            <a:srgbClr val="000000"/>
                          </a:solidFill>
                          <a:effectLst/>
                          <a:latin typeface="Calibri" panose="020F0502020204030204" pitchFamily="34" charset="0"/>
                        </a:rPr>
                        <a:t>Gender_C</a:t>
                      </a:r>
                      <a:endParaRPr lang="en-CA"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err="1">
                          <a:solidFill>
                            <a:srgbClr val="000000"/>
                          </a:solidFill>
                          <a:effectLst/>
                          <a:latin typeface="Calibri" panose="020F0502020204030204" pitchFamily="34" charset="0"/>
                        </a:rPr>
                        <a:t>Partner_C</a:t>
                      </a:r>
                      <a:endParaRPr lang="en-CA"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Phone </a:t>
                      </a:r>
                      <a:r>
                        <a:rPr lang="en-CA" sz="1100" b="0" i="0" u="none" strike="noStrike" dirty="0" err="1">
                          <a:solidFill>
                            <a:srgbClr val="000000"/>
                          </a:solidFill>
                          <a:effectLst/>
                          <a:latin typeface="Calibri" panose="020F0502020204030204" pitchFamily="34" charset="0"/>
                        </a:rPr>
                        <a:t>Service_C</a:t>
                      </a:r>
                      <a:endParaRPr lang="en-CA"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err="1">
                          <a:solidFill>
                            <a:srgbClr val="000000"/>
                          </a:solidFill>
                          <a:effectLst/>
                          <a:latin typeface="Calibri" panose="020F0502020204030204" pitchFamily="34" charset="0"/>
                        </a:rPr>
                        <a:t>Paperless_C</a:t>
                      </a:r>
                      <a:endParaRPr lang="en-CA"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err="1">
                          <a:solidFill>
                            <a:srgbClr val="000000"/>
                          </a:solidFill>
                          <a:effectLst/>
                          <a:latin typeface="Calibri" panose="020F0502020204030204" pitchFamily="34" charset="0"/>
                        </a:rPr>
                        <a:t>Churn_C</a:t>
                      </a:r>
                      <a:endParaRPr lang="en-CA"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Payment </a:t>
                      </a:r>
                      <a:r>
                        <a:rPr lang="en-CA" sz="1100" b="0" i="0" u="none" strike="noStrike" dirty="0" err="1">
                          <a:solidFill>
                            <a:srgbClr val="000000"/>
                          </a:solidFill>
                          <a:effectLst/>
                          <a:latin typeface="Calibri" panose="020F0502020204030204" pitchFamily="34" charset="0"/>
                        </a:rPr>
                        <a:t>Method_C</a:t>
                      </a:r>
                      <a:endParaRPr lang="en-CA"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3684752"/>
                  </a:ext>
                </a:extLst>
              </a:tr>
              <a:tr h="184150">
                <a:tc>
                  <a:txBody>
                    <a:bodyPr/>
                    <a:lstStyle/>
                    <a:p>
                      <a:pPr algn="ctr" fontAlgn="b"/>
                      <a:r>
                        <a:rPr lang="en-CA" sz="1100" b="0" i="0" u="none" strike="noStrike">
                          <a:solidFill>
                            <a:srgbClr val="000000"/>
                          </a:solidFill>
                          <a:effectLst/>
                          <a:latin typeface="Calibri" panose="020F0502020204030204" pitchFamily="34" charset="0"/>
                        </a:rPr>
                        <a:t>tenure</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1</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9259864"/>
                  </a:ext>
                </a:extLst>
              </a:tr>
              <a:tr h="184150">
                <a:tc>
                  <a:txBody>
                    <a:bodyPr/>
                    <a:lstStyle/>
                    <a:p>
                      <a:pPr algn="ctr" fontAlgn="b"/>
                      <a:r>
                        <a:rPr lang="en-CA" sz="1100" b="0" i="0" u="none" strike="noStrike">
                          <a:solidFill>
                            <a:srgbClr val="000000"/>
                          </a:solidFill>
                          <a:effectLst/>
                          <a:latin typeface="Calibri" panose="020F0502020204030204" pitchFamily="34" charset="0"/>
                        </a:rPr>
                        <a:t>MonthlyCharges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FF0000"/>
                          </a:solidFill>
                          <a:effectLst/>
                          <a:latin typeface="Calibri" panose="020F0502020204030204" pitchFamily="34" charset="0"/>
                        </a:rPr>
                        <a:t>0.2470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874082"/>
                  </a:ext>
                </a:extLst>
              </a:tr>
              <a:tr h="184150">
                <a:tc>
                  <a:txBody>
                    <a:bodyPr/>
                    <a:lstStyle/>
                    <a:p>
                      <a:pPr algn="ctr" fontAlgn="b"/>
                      <a:r>
                        <a:rPr lang="en-CA" sz="1100" b="0" i="0" u="none" strike="noStrike">
                          <a:solidFill>
                            <a:srgbClr val="000000"/>
                          </a:solidFill>
                          <a:effectLst/>
                          <a:latin typeface="Calibri" panose="020F0502020204030204" pitchFamily="34" charset="0"/>
                        </a:rPr>
                        <a:t>MonthlyGroceryspent</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FF0000"/>
                          </a:solidFill>
                          <a:effectLst/>
                          <a:latin typeface="Calibri" panose="020F0502020204030204" pitchFamily="34" charset="0"/>
                        </a:rPr>
                        <a:t>0.1999</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1" i="0" u="none" strike="noStrike">
                          <a:solidFill>
                            <a:srgbClr val="FF0000"/>
                          </a:solidFill>
                          <a:effectLst/>
                          <a:latin typeface="Calibri" panose="020F0502020204030204" pitchFamily="34" charset="0"/>
                        </a:rPr>
                        <a:t>0.9310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6949966"/>
                  </a:ext>
                </a:extLst>
              </a:tr>
              <a:tr h="184150">
                <a:tc>
                  <a:txBody>
                    <a:bodyPr/>
                    <a:lstStyle/>
                    <a:p>
                      <a:pPr algn="ctr" fontAlgn="b"/>
                      <a:r>
                        <a:rPr lang="en-CA" sz="1100" b="0" i="0" u="none" strike="noStrike">
                          <a:solidFill>
                            <a:srgbClr val="000000"/>
                          </a:solidFill>
                          <a:effectLst/>
                          <a:latin typeface="Calibri" panose="020F0502020204030204" pitchFamily="34" charset="0"/>
                        </a:rPr>
                        <a:t>Revenue</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FF0000"/>
                          </a:solidFill>
                          <a:effectLst/>
                          <a:latin typeface="Calibri" panose="020F0502020204030204" pitchFamily="34" charset="0"/>
                        </a:rPr>
                        <a:t>0.2309</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1" i="0" u="none" strike="noStrike">
                          <a:solidFill>
                            <a:srgbClr val="FF0000"/>
                          </a:solidFill>
                          <a:effectLst/>
                          <a:latin typeface="Calibri" panose="020F0502020204030204" pitchFamily="34" charset="0"/>
                        </a:rPr>
                        <a:t>0.8384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1" i="0" u="none" strike="noStrike">
                          <a:solidFill>
                            <a:srgbClr val="FF0000"/>
                          </a:solidFill>
                          <a:effectLst/>
                          <a:latin typeface="Calibri" panose="020F0502020204030204" pitchFamily="34" charset="0"/>
                        </a:rPr>
                        <a:t>0.7980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8381410"/>
                  </a:ext>
                </a:extLst>
              </a:tr>
              <a:tr h="184150">
                <a:tc>
                  <a:txBody>
                    <a:bodyPr/>
                    <a:lstStyle/>
                    <a:p>
                      <a:pPr algn="ctr" fontAlgn="b"/>
                      <a:r>
                        <a:rPr lang="en-CA" sz="1100" b="0" i="0" u="none" strike="noStrike">
                          <a:solidFill>
                            <a:srgbClr val="000000"/>
                          </a:solidFill>
                          <a:effectLst/>
                          <a:latin typeface="Calibri" panose="020F0502020204030204" pitchFamily="34" charset="0"/>
                        </a:rPr>
                        <a:t>Age</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0.0149</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FF0000"/>
                          </a:solidFill>
                          <a:effectLst/>
                          <a:latin typeface="Calibri" panose="020F0502020204030204" pitchFamily="34" charset="0"/>
                        </a:rPr>
                        <a:t>0.1593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FF0000"/>
                          </a:solidFill>
                          <a:effectLst/>
                          <a:latin typeface="Calibri" panose="020F0502020204030204" pitchFamily="34" charset="0"/>
                        </a:rPr>
                        <a:t>0.1522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0.1452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1716594"/>
                  </a:ext>
                </a:extLst>
              </a:tr>
              <a:tr h="184150">
                <a:tc>
                  <a:txBody>
                    <a:bodyPr/>
                    <a:lstStyle/>
                    <a:p>
                      <a:pPr algn="ctr" fontAlgn="b"/>
                      <a:r>
                        <a:rPr lang="en-CA" sz="1100" b="0" i="0" u="none" strike="noStrike">
                          <a:solidFill>
                            <a:srgbClr val="000000"/>
                          </a:solidFill>
                          <a:effectLst/>
                          <a:latin typeface="Calibri" panose="020F0502020204030204" pitchFamily="34" charset="0"/>
                        </a:rPr>
                        <a:t>N_dependent</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0.1343</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-0.0831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-0.0778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-0.0658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0.0295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0844210"/>
                  </a:ext>
                </a:extLst>
              </a:tr>
              <a:tr h="184150">
                <a:tc>
                  <a:txBody>
                    <a:bodyPr/>
                    <a:lstStyle/>
                    <a:p>
                      <a:pPr algn="ctr" fontAlgn="b"/>
                      <a:r>
                        <a:rPr lang="en-CA" sz="1100" b="0" i="0" u="none" strike="noStrike">
                          <a:solidFill>
                            <a:srgbClr val="000000"/>
                          </a:solidFill>
                          <a:effectLst/>
                          <a:latin typeface="Calibri" panose="020F0502020204030204" pitchFamily="34" charset="0"/>
                        </a:rPr>
                        <a:t>Contract_C</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1" i="0" u="none" strike="noStrike">
                          <a:solidFill>
                            <a:srgbClr val="FF0000"/>
                          </a:solidFill>
                          <a:effectLst/>
                          <a:latin typeface="Calibri" panose="020F0502020204030204" pitchFamily="34" charset="0"/>
                        </a:rPr>
                        <a:t>0.6715</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-0.0750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-0.1018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-0.0526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-0.0927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FF0000"/>
                          </a:solidFill>
                          <a:effectLst/>
                          <a:latin typeface="Calibri" panose="020F0502020204030204" pitchFamily="34" charset="0"/>
                        </a:rPr>
                        <a:t>0.1922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483114"/>
                  </a:ext>
                </a:extLst>
              </a:tr>
              <a:tr h="184150">
                <a:tc>
                  <a:txBody>
                    <a:bodyPr/>
                    <a:lstStyle/>
                    <a:p>
                      <a:pPr algn="ctr" fontAlgn="b"/>
                      <a:r>
                        <a:rPr lang="en-CA" sz="1100" b="0" i="0" u="none" strike="noStrike">
                          <a:solidFill>
                            <a:srgbClr val="000000"/>
                          </a:solidFill>
                          <a:effectLst/>
                          <a:latin typeface="Calibri" panose="020F0502020204030204" pitchFamily="34" charset="0"/>
                        </a:rPr>
                        <a:t>Gender_C</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0.0173</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0.0999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0.0261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-0.1227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0.0054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-0.0329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-0.0304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2136879"/>
                  </a:ext>
                </a:extLst>
              </a:tr>
              <a:tr h="184150">
                <a:tc>
                  <a:txBody>
                    <a:bodyPr/>
                    <a:lstStyle/>
                    <a:p>
                      <a:pPr algn="ctr" fontAlgn="b"/>
                      <a:r>
                        <a:rPr lang="en-CA" sz="1100" b="0" i="0" u="none" strike="noStrike">
                          <a:solidFill>
                            <a:srgbClr val="000000"/>
                          </a:solidFill>
                          <a:effectLst/>
                          <a:latin typeface="Calibri" panose="020F0502020204030204" pitchFamily="34" charset="0"/>
                        </a:rPr>
                        <a:t>Partner_C</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FF0000"/>
                          </a:solidFill>
                          <a:effectLst/>
                          <a:latin typeface="Calibri" panose="020F0502020204030204" pitchFamily="34" charset="0"/>
                        </a:rPr>
                        <a:t>0.3800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0.0957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0.0841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0.0943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0.0187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FF0000"/>
                          </a:solidFill>
                          <a:effectLst/>
                          <a:latin typeface="Calibri" panose="020F0502020204030204" pitchFamily="34" charset="0"/>
                        </a:rPr>
                        <a:t>0.3581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FF0000"/>
                          </a:solidFill>
                          <a:effectLst/>
                          <a:latin typeface="Calibri" panose="020F0502020204030204" pitchFamily="34" charset="0"/>
                        </a:rPr>
                        <a:t>0.2951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-0.0154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8643823"/>
                  </a:ext>
                </a:extLst>
              </a:tr>
              <a:tr h="184150">
                <a:tc>
                  <a:txBody>
                    <a:bodyPr/>
                    <a:lstStyle/>
                    <a:p>
                      <a:pPr algn="ctr" fontAlgn="b"/>
                      <a:r>
                        <a:rPr lang="en-CA" sz="1100" b="0" i="0" u="none" strike="noStrike" dirty="0" err="1">
                          <a:solidFill>
                            <a:srgbClr val="000000"/>
                          </a:solidFill>
                          <a:effectLst/>
                          <a:latin typeface="Calibri" panose="020F0502020204030204" pitchFamily="34" charset="0"/>
                        </a:rPr>
                        <a:t>PhoneService_C</a:t>
                      </a:r>
                      <a:endParaRPr lang="en-CA"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0.0084</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FF0000"/>
                          </a:solidFill>
                          <a:effectLst/>
                          <a:latin typeface="Calibri" panose="020F0502020204030204" pitchFamily="34" charset="0"/>
                        </a:rPr>
                        <a:t>0.2474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FF0000"/>
                          </a:solidFill>
                          <a:effectLst/>
                          <a:latin typeface="Calibri" panose="020F0502020204030204" pitchFamily="34" charset="0"/>
                        </a:rPr>
                        <a:t>0.2504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FF0000"/>
                          </a:solidFill>
                          <a:effectLst/>
                          <a:latin typeface="Calibri" panose="020F0502020204030204" pitchFamily="34" charset="0"/>
                        </a:rPr>
                        <a:t>0.2867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0.0065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-0.0041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0.0022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FF0000"/>
                          </a:solidFill>
                          <a:effectLst/>
                          <a:latin typeface="Calibri" panose="020F0502020204030204" pitchFamily="34" charset="0"/>
                        </a:rPr>
                        <a:t>-0.2824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0.0178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0409423"/>
                  </a:ext>
                </a:extLst>
              </a:tr>
              <a:tr h="184150">
                <a:tc>
                  <a:txBody>
                    <a:bodyPr/>
                    <a:lstStyle/>
                    <a:p>
                      <a:pPr algn="ctr" fontAlgn="b"/>
                      <a:r>
                        <a:rPr lang="en-CA" sz="1100" b="0" i="0" u="none" strike="noStrike" dirty="0" err="1">
                          <a:solidFill>
                            <a:srgbClr val="000000"/>
                          </a:solidFill>
                          <a:effectLst/>
                          <a:latin typeface="Calibri" panose="020F0502020204030204" pitchFamily="34" charset="0"/>
                        </a:rPr>
                        <a:t>Paperless_C</a:t>
                      </a:r>
                      <a:endParaRPr lang="en-CA"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0.0060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FF0000"/>
                          </a:solidFill>
                          <a:effectLst/>
                          <a:latin typeface="Calibri" panose="020F0502020204030204" pitchFamily="34" charset="0"/>
                        </a:rPr>
                        <a:t>0.3510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FF0000"/>
                          </a:solidFill>
                          <a:effectLst/>
                          <a:latin typeface="Calibri" panose="020F0502020204030204" pitchFamily="34" charset="0"/>
                        </a:rPr>
                        <a:t>0.3351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FF0000"/>
                          </a:solidFill>
                          <a:effectLst/>
                          <a:latin typeface="Calibri" panose="020F0502020204030204" pitchFamily="34" charset="0"/>
                        </a:rPr>
                        <a:t>0.2777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0.1130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-0.0824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FF0000"/>
                          </a:solidFill>
                          <a:effectLst/>
                          <a:latin typeface="Calibri" panose="020F0502020204030204" pitchFamily="34" charset="0"/>
                        </a:rPr>
                        <a:t>-0.1770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0.0645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-0.0148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0.0165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 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6878141"/>
                  </a:ext>
                </a:extLst>
              </a:tr>
              <a:tr h="184150">
                <a:tc>
                  <a:txBody>
                    <a:bodyPr/>
                    <a:lstStyle/>
                    <a:p>
                      <a:pPr algn="ctr" fontAlgn="b"/>
                      <a:r>
                        <a:rPr lang="en-CA" sz="1100" b="1" i="0" u="none" strike="noStrike" dirty="0" err="1">
                          <a:solidFill>
                            <a:srgbClr val="FF0000"/>
                          </a:solidFill>
                          <a:effectLst/>
                          <a:latin typeface="Calibri" panose="020F0502020204030204" pitchFamily="34" charset="0"/>
                        </a:rPr>
                        <a:t>Churn_C</a:t>
                      </a:r>
                      <a:endParaRPr lang="en-CA" sz="1100" b="1" i="0" u="none" strike="noStrike" dirty="0">
                        <a:solidFill>
                          <a:srgbClr val="FF0000"/>
                        </a:solidFill>
                        <a:effectLst/>
                        <a:latin typeface="Calibri" panose="020F0502020204030204" pitchFamily="34" charset="0"/>
                      </a:endParaRP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FF0000"/>
                          </a:solidFill>
                          <a:effectLst/>
                          <a:latin typeface="Calibri" panose="020F0502020204030204" pitchFamily="34" charset="0"/>
                        </a:rPr>
                        <a:t>-0.3321</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FF0000"/>
                          </a:solidFill>
                          <a:effectLst/>
                          <a:latin typeface="Calibri" panose="020F0502020204030204" pitchFamily="34" charset="0"/>
                        </a:rPr>
                        <a:t>0.2058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FF0000"/>
                          </a:solidFill>
                          <a:effectLst/>
                          <a:latin typeface="Calibri" panose="020F0502020204030204" pitchFamily="34" charset="0"/>
                        </a:rPr>
                        <a:t>0.2033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0.1624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0.1320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-0.1074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FF0000"/>
                          </a:solidFill>
                          <a:effectLst/>
                          <a:latin typeface="Calibri" panose="020F0502020204030204" pitchFamily="34" charset="0"/>
                        </a:rPr>
                        <a:t>-0.3835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0.0275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-0.1353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0.0056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0.1933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1316414"/>
                  </a:ext>
                </a:extLst>
              </a:tr>
              <a:tr h="190500">
                <a:tc>
                  <a:txBody>
                    <a:bodyPr/>
                    <a:lstStyle/>
                    <a:p>
                      <a:pPr algn="ctr" fontAlgn="b"/>
                      <a:r>
                        <a:rPr lang="en-CA" sz="1100" b="0" i="0" u="none" strike="noStrike" dirty="0" err="1">
                          <a:solidFill>
                            <a:srgbClr val="000000"/>
                          </a:solidFill>
                          <a:effectLst/>
                          <a:latin typeface="Calibri" panose="020F0502020204030204" pitchFamily="34" charset="0"/>
                        </a:rPr>
                        <a:t>PaymentMethod_C</a:t>
                      </a:r>
                      <a:endParaRPr lang="en-CA"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FF0000"/>
                          </a:solidFill>
                          <a:effectLst/>
                          <a:latin typeface="Calibri" panose="020F0502020204030204" pitchFamily="34" charset="0"/>
                        </a:rPr>
                        <a:t>-0.3703</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FF0000"/>
                          </a:solidFill>
                          <a:effectLst/>
                          <a:latin typeface="Calibri" panose="020F0502020204030204" pitchFamily="34" charset="0"/>
                        </a:rPr>
                        <a:t>-0.1919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-0.1745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-0.1530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-0.0302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-0.0258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FF0000"/>
                          </a:solidFill>
                          <a:effectLst/>
                          <a:latin typeface="Calibri" panose="020F0502020204030204" pitchFamily="34" charset="0"/>
                        </a:rPr>
                        <a:t>-0.2273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-0.0491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FF0000"/>
                          </a:solidFill>
                          <a:effectLst/>
                          <a:latin typeface="Calibri" panose="020F0502020204030204" pitchFamily="34" charset="0"/>
                        </a:rPr>
                        <a:t>-0.1550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-0.0041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-0.0627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0.0945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250555"/>
                  </a:ext>
                </a:extLst>
              </a:tr>
            </a:tbl>
          </a:graphicData>
        </a:graphic>
      </p:graphicFrame>
      <p:pic>
        <p:nvPicPr>
          <p:cNvPr id="4" name="Picture 3">
            <a:extLst>
              <a:ext uri="{FF2B5EF4-FFF2-40B4-BE49-F238E27FC236}">
                <a16:creationId xmlns:a16="http://schemas.microsoft.com/office/drawing/2014/main" id="{A14982ED-D966-4918-B256-656E0FB99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0695" y="1352521"/>
            <a:ext cx="4276465" cy="3167257"/>
          </a:xfrm>
          <a:prstGeom prst="rect">
            <a:avLst/>
          </a:prstGeom>
        </p:spPr>
      </p:pic>
    </p:spTree>
    <p:extLst>
      <p:ext uri="{BB962C8B-B14F-4D97-AF65-F5344CB8AC3E}">
        <p14:creationId xmlns:p14="http://schemas.microsoft.com/office/powerpoint/2010/main" val="627596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8FD8-B33B-41DB-BFA1-B744EEF3ED8D}"/>
              </a:ext>
            </a:extLst>
          </p:cNvPr>
          <p:cNvSpPr>
            <a:spLocks noGrp="1"/>
          </p:cNvSpPr>
          <p:nvPr>
            <p:ph type="title"/>
          </p:nvPr>
        </p:nvSpPr>
        <p:spPr>
          <a:xfrm>
            <a:off x="669246" y="381114"/>
            <a:ext cx="10951028" cy="1501141"/>
          </a:xfrm>
        </p:spPr>
        <p:txBody>
          <a:bodyPr>
            <a:normAutofit/>
          </a:bodyPr>
          <a:lstStyle/>
          <a:p>
            <a:r>
              <a:rPr lang="en-CA" sz="4000" b="1" dirty="0">
                <a:solidFill>
                  <a:srgbClr val="C00000"/>
                </a:solidFill>
              </a:rPr>
              <a:t>Logistic Regression Model:</a:t>
            </a:r>
            <a:br>
              <a:rPr lang="en-CA" sz="4000" b="1" dirty="0">
                <a:solidFill>
                  <a:srgbClr val="C00000"/>
                </a:solidFill>
              </a:rPr>
            </a:br>
            <a:endParaRPr lang="en-CA" sz="4000" dirty="0"/>
          </a:p>
        </p:txBody>
      </p:sp>
      <p:sp>
        <p:nvSpPr>
          <p:cNvPr id="27" name="Title 1">
            <a:extLst>
              <a:ext uri="{FF2B5EF4-FFF2-40B4-BE49-F238E27FC236}">
                <a16:creationId xmlns:a16="http://schemas.microsoft.com/office/drawing/2014/main" id="{C674654E-0D20-40CD-9797-D859DB8AD625}"/>
              </a:ext>
            </a:extLst>
          </p:cNvPr>
          <p:cNvSpPr txBox="1">
            <a:spLocks/>
          </p:cNvSpPr>
          <p:nvPr/>
        </p:nvSpPr>
        <p:spPr>
          <a:xfrm rot="10800000" flipV="1">
            <a:off x="714375" y="3053601"/>
            <a:ext cx="11146972" cy="15011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nSpc>
                <a:spcPct val="100000"/>
              </a:lnSpc>
            </a:pPr>
            <a:r>
              <a:rPr lang="en-CA" sz="2400" dirty="0"/>
              <a:t> </a:t>
            </a:r>
            <a:br>
              <a:rPr lang="en-CA" sz="2400" dirty="0"/>
            </a:br>
            <a:r>
              <a:rPr lang="en-CA" sz="2400" dirty="0"/>
              <a:t>X = tenure, </a:t>
            </a:r>
            <a:r>
              <a:rPr lang="en-CA" sz="2400" dirty="0" err="1"/>
              <a:t>MonthlyCharges</a:t>
            </a:r>
            <a:r>
              <a:rPr lang="en-CA" sz="2400" dirty="0"/>
              <a:t>, </a:t>
            </a:r>
            <a:r>
              <a:rPr lang="en-CA" sz="2400" dirty="0" err="1"/>
              <a:t>MontlyGroceryspent</a:t>
            </a:r>
            <a:r>
              <a:rPr lang="en-CA" sz="2400" dirty="0"/>
              <a:t>, </a:t>
            </a:r>
          </a:p>
          <a:p>
            <a:pPr>
              <a:lnSpc>
                <a:spcPct val="100000"/>
              </a:lnSpc>
            </a:pPr>
            <a:r>
              <a:rPr lang="en-CA" sz="2400" dirty="0"/>
              <a:t>Revenue, Age, </a:t>
            </a:r>
            <a:r>
              <a:rPr lang="en-CA" sz="2400" dirty="0" err="1"/>
              <a:t>N_dependent</a:t>
            </a:r>
            <a:r>
              <a:rPr lang="en-CA" sz="2400" dirty="0"/>
              <a:t>, </a:t>
            </a:r>
            <a:r>
              <a:rPr lang="en-CA" sz="2400" dirty="0" err="1"/>
              <a:t>Paperless_C</a:t>
            </a:r>
            <a:r>
              <a:rPr lang="en-CA" sz="2400" dirty="0"/>
              <a:t>, </a:t>
            </a:r>
          </a:p>
          <a:p>
            <a:pPr>
              <a:lnSpc>
                <a:spcPct val="100000"/>
              </a:lnSpc>
            </a:pPr>
            <a:r>
              <a:rPr lang="en-CA" sz="2400" dirty="0" err="1"/>
              <a:t>PaymentMethod_C</a:t>
            </a:r>
            <a:r>
              <a:rPr lang="en-CA" sz="2400" dirty="0"/>
              <a:t>, </a:t>
            </a:r>
            <a:r>
              <a:rPr lang="en-CA" sz="2400" dirty="0" err="1"/>
              <a:t>Contract_C</a:t>
            </a:r>
            <a:r>
              <a:rPr lang="en-CA" sz="2400" dirty="0"/>
              <a:t>, </a:t>
            </a:r>
            <a:r>
              <a:rPr lang="en-CA" sz="2400" dirty="0" err="1"/>
              <a:t>Gender_C</a:t>
            </a:r>
            <a:r>
              <a:rPr lang="en-CA" sz="2400" dirty="0"/>
              <a:t>, </a:t>
            </a:r>
            <a:r>
              <a:rPr lang="en-CA" sz="2400" dirty="0" err="1"/>
              <a:t>Partner_C</a:t>
            </a:r>
            <a:r>
              <a:rPr lang="en-CA" sz="2400" dirty="0"/>
              <a:t>, </a:t>
            </a:r>
          </a:p>
          <a:p>
            <a:pPr>
              <a:lnSpc>
                <a:spcPct val="100000"/>
              </a:lnSpc>
            </a:pPr>
            <a:r>
              <a:rPr lang="en-CA" sz="2400" dirty="0" err="1"/>
              <a:t>PhoneService_C</a:t>
            </a:r>
            <a:r>
              <a:rPr lang="en-CA" sz="2400" dirty="0"/>
              <a:t>     and     y = churn</a:t>
            </a:r>
          </a:p>
          <a:p>
            <a:pPr>
              <a:lnSpc>
                <a:spcPct val="100000"/>
              </a:lnSpc>
            </a:pPr>
            <a:r>
              <a:rPr lang="en-CA" sz="2400" dirty="0"/>
              <a:t>By removing the variables that are not significant in the model. The final model is:</a:t>
            </a:r>
          </a:p>
          <a:p>
            <a:pPr>
              <a:lnSpc>
                <a:spcPct val="100000"/>
              </a:lnSpc>
            </a:pPr>
            <a:endParaRPr lang="en-CA" sz="2400" dirty="0"/>
          </a:p>
          <a:p>
            <a:pPr>
              <a:lnSpc>
                <a:spcPct val="100000"/>
              </a:lnSpc>
            </a:pPr>
            <a:endParaRPr lang="en-CA" sz="2400" dirty="0"/>
          </a:p>
          <a:p>
            <a:pPr>
              <a:lnSpc>
                <a:spcPct val="100000"/>
              </a:lnSpc>
            </a:pPr>
            <a:endParaRPr lang="en-CA" sz="2400" dirty="0"/>
          </a:p>
          <a:p>
            <a:pPr>
              <a:lnSpc>
                <a:spcPct val="100000"/>
              </a:lnSpc>
            </a:pPr>
            <a:endParaRPr lang="en-CA" sz="2400" dirty="0"/>
          </a:p>
          <a:p>
            <a:pPr>
              <a:lnSpc>
                <a:spcPct val="100000"/>
              </a:lnSpc>
            </a:pPr>
            <a:endParaRPr lang="en-CA" sz="2400" dirty="0"/>
          </a:p>
          <a:p>
            <a:pPr>
              <a:lnSpc>
                <a:spcPct val="100000"/>
              </a:lnSpc>
            </a:pPr>
            <a:endParaRPr lang="en-CA" sz="2400" dirty="0"/>
          </a:p>
          <a:p>
            <a:pPr>
              <a:lnSpc>
                <a:spcPct val="100000"/>
              </a:lnSpc>
            </a:pPr>
            <a:endParaRPr lang="en-CA" sz="2400" dirty="0"/>
          </a:p>
          <a:p>
            <a:pPr>
              <a:lnSpc>
                <a:spcPct val="100000"/>
              </a:lnSpc>
            </a:pPr>
            <a:endParaRPr lang="en-CA" sz="2400" dirty="0"/>
          </a:p>
          <a:p>
            <a:pPr>
              <a:lnSpc>
                <a:spcPct val="100000"/>
              </a:lnSpc>
            </a:pPr>
            <a:r>
              <a:rPr lang="en-CA" sz="2400" dirty="0"/>
              <a:t>Accuracy for cross validation, having 7-fold is 0.7761</a:t>
            </a:r>
          </a:p>
          <a:p>
            <a:pPr>
              <a:lnSpc>
                <a:spcPct val="100000"/>
              </a:lnSpc>
            </a:pPr>
            <a:endParaRPr lang="en-CA" sz="2400" dirty="0"/>
          </a:p>
        </p:txBody>
      </p:sp>
      <p:graphicFrame>
        <p:nvGraphicFramePr>
          <p:cNvPr id="9" name="Table 8">
            <a:extLst>
              <a:ext uri="{FF2B5EF4-FFF2-40B4-BE49-F238E27FC236}">
                <a16:creationId xmlns:a16="http://schemas.microsoft.com/office/drawing/2014/main" id="{11CBDCBE-D604-4F99-93CA-2431A1A09E9F}"/>
              </a:ext>
            </a:extLst>
          </p:cNvPr>
          <p:cNvGraphicFramePr>
            <a:graphicFrameLocks noGrp="1"/>
          </p:cNvGraphicFramePr>
          <p:nvPr>
            <p:extLst>
              <p:ext uri="{D42A27DB-BD31-4B8C-83A1-F6EECF244321}">
                <p14:modId xmlns:p14="http://schemas.microsoft.com/office/powerpoint/2010/main" val="2457942724"/>
              </p:ext>
            </p:extLst>
          </p:nvPr>
        </p:nvGraphicFramePr>
        <p:xfrm>
          <a:off x="796923" y="3224417"/>
          <a:ext cx="6108702" cy="2501900"/>
        </p:xfrm>
        <a:graphic>
          <a:graphicData uri="http://schemas.openxmlformats.org/drawingml/2006/table">
            <a:tbl>
              <a:tblPr/>
              <a:tblGrid>
                <a:gridCol w="1457262">
                  <a:extLst>
                    <a:ext uri="{9D8B030D-6E8A-4147-A177-3AD203B41FA5}">
                      <a16:colId xmlns:a16="http://schemas.microsoft.com/office/drawing/2014/main" val="2598689632"/>
                    </a:ext>
                  </a:extLst>
                </a:gridCol>
                <a:gridCol w="812121">
                  <a:extLst>
                    <a:ext uri="{9D8B030D-6E8A-4147-A177-3AD203B41FA5}">
                      <a16:colId xmlns:a16="http://schemas.microsoft.com/office/drawing/2014/main" val="2619430161"/>
                    </a:ext>
                  </a:extLst>
                </a:gridCol>
                <a:gridCol w="762744">
                  <a:extLst>
                    <a:ext uri="{9D8B030D-6E8A-4147-A177-3AD203B41FA5}">
                      <a16:colId xmlns:a16="http://schemas.microsoft.com/office/drawing/2014/main" val="188330171"/>
                    </a:ext>
                  </a:extLst>
                </a:gridCol>
                <a:gridCol w="781050">
                  <a:extLst>
                    <a:ext uri="{9D8B030D-6E8A-4147-A177-3AD203B41FA5}">
                      <a16:colId xmlns:a16="http://schemas.microsoft.com/office/drawing/2014/main" val="460396635"/>
                    </a:ext>
                  </a:extLst>
                </a:gridCol>
                <a:gridCol w="752475">
                  <a:extLst>
                    <a:ext uri="{9D8B030D-6E8A-4147-A177-3AD203B41FA5}">
                      <a16:colId xmlns:a16="http://schemas.microsoft.com/office/drawing/2014/main" val="4092333199"/>
                    </a:ext>
                  </a:extLst>
                </a:gridCol>
                <a:gridCol w="800100">
                  <a:extLst>
                    <a:ext uri="{9D8B030D-6E8A-4147-A177-3AD203B41FA5}">
                      <a16:colId xmlns:a16="http://schemas.microsoft.com/office/drawing/2014/main" val="1807591356"/>
                    </a:ext>
                  </a:extLst>
                </a:gridCol>
                <a:gridCol w="742950">
                  <a:extLst>
                    <a:ext uri="{9D8B030D-6E8A-4147-A177-3AD203B41FA5}">
                      <a16:colId xmlns:a16="http://schemas.microsoft.com/office/drawing/2014/main" val="1452977085"/>
                    </a:ext>
                  </a:extLst>
                </a:gridCol>
              </a:tblGrid>
              <a:tr h="177006">
                <a:tc>
                  <a:txBody>
                    <a:bodyPr/>
                    <a:lstStyle/>
                    <a:p>
                      <a:pPr algn="ctr" fontAlgn="b"/>
                      <a:endParaRPr lang="en-CA" sz="1600" b="0" i="0" u="none" strike="noStrike">
                        <a:solidFill>
                          <a:srgbClr val="000000"/>
                        </a:solidFill>
                        <a:effectLst/>
                        <a:latin typeface="Calibri" panose="020F0502020204030204" pitchFamily="34" charset="0"/>
                      </a:endParaRPr>
                    </a:p>
                  </a:txBody>
                  <a:tcPr marL="6350" marR="6350" marT="635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Churn=1</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b"/>
                      <a:r>
                        <a:rPr lang="en-CA" sz="1600" b="0" i="0" u="none" strike="noStrike">
                          <a:solidFill>
                            <a:srgbClr val="000000"/>
                          </a:solidFill>
                          <a:effectLst/>
                          <a:latin typeface="Calibri" panose="020F0502020204030204" pitchFamily="34" charset="0"/>
                        </a:rPr>
                        <a:t>Churn=2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CA"/>
                    </a:p>
                  </a:txBody>
                  <a:tcPr/>
                </a:tc>
                <a:tc gridSpan="2">
                  <a:txBody>
                    <a:bodyPr/>
                    <a:lstStyle/>
                    <a:p>
                      <a:pPr algn="ctr" fontAlgn="b"/>
                      <a:r>
                        <a:rPr lang="en-CA" sz="1600" b="0" i="0" u="none" strike="noStrike">
                          <a:solidFill>
                            <a:srgbClr val="000000"/>
                          </a:solidFill>
                          <a:effectLst/>
                          <a:latin typeface="Calibri" panose="020F0502020204030204" pitchFamily="34" charset="0"/>
                        </a:rPr>
                        <a:t>Churn=3</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CA"/>
                    </a:p>
                  </a:txBody>
                  <a:tcPr/>
                </a:tc>
                <a:tc>
                  <a:txBody>
                    <a:bodyPr/>
                    <a:lstStyle/>
                    <a:p>
                      <a:pPr algn="l" fontAlgn="b"/>
                      <a:endParaRPr lang="en-CA" sz="1600" b="0" i="0" u="none" strike="noStrike">
                        <a:solidFill>
                          <a:srgbClr val="000000"/>
                        </a:solidFill>
                        <a:effectLst/>
                        <a:latin typeface="Calibri" panose="020F0502020204030204" pitchFamily="34" charset="0"/>
                      </a:endParaRPr>
                    </a:p>
                  </a:txBody>
                  <a:tcPr marL="6350" marR="6350" marT="635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5988069"/>
                  </a:ext>
                </a:extLst>
              </a:tr>
              <a:tr h="190500">
                <a:tc>
                  <a:txBody>
                    <a:bodyPr/>
                    <a:lstStyle/>
                    <a:p>
                      <a:pPr algn="ctr" fontAlgn="b"/>
                      <a:r>
                        <a:rPr lang="en-CA" sz="1600" b="0" i="0" u="none" strike="noStrike">
                          <a:solidFill>
                            <a:srgbClr val="000000"/>
                          </a:solidFill>
                          <a:effectLst/>
                          <a:latin typeface="Calibri" panose="020F0502020204030204" pitchFamily="34" charset="0"/>
                        </a:rPr>
                        <a:t>X</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Coef</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Coef</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P&gt;|z|</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Coef</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P&gt;|z|</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Min p</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9389225"/>
                  </a:ext>
                </a:extLst>
              </a:tr>
              <a:tr h="184150">
                <a:tc>
                  <a:txBody>
                    <a:bodyPr/>
                    <a:lstStyle/>
                    <a:p>
                      <a:pPr algn="ctr" fontAlgn="b"/>
                      <a:r>
                        <a:rPr lang="en-CA" sz="1600" b="0" i="0" u="none" strike="noStrike">
                          <a:solidFill>
                            <a:srgbClr val="000000"/>
                          </a:solidFill>
                          <a:effectLst/>
                          <a:latin typeface="Calibri" panose="020F0502020204030204" pitchFamily="34" charset="0"/>
                        </a:rPr>
                        <a:t>Intercept</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-5.052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1.335</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-1.644</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C00000"/>
                          </a:solidFill>
                          <a:effectLst/>
                          <a:latin typeface="Calibri" panose="020F0502020204030204" pitchFamily="34" charset="0"/>
                        </a:rPr>
                        <a:t>0.000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0762307"/>
                  </a:ext>
                </a:extLst>
              </a:tr>
              <a:tr h="184150">
                <a:tc>
                  <a:txBody>
                    <a:bodyPr/>
                    <a:lstStyle/>
                    <a:p>
                      <a:pPr algn="ctr" fontAlgn="b"/>
                      <a:r>
                        <a:rPr lang="en-CA" sz="1600" b="0" i="0" u="none" strike="noStrike">
                          <a:solidFill>
                            <a:srgbClr val="000000"/>
                          </a:solidFill>
                          <a:effectLst/>
                          <a:latin typeface="Calibri" panose="020F0502020204030204" pitchFamily="34" charset="0"/>
                        </a:rPr>
                        <a:t>tenure</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0.145</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0.813</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-0.929</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C00000"/>
                          </a:solidFill>
                          <a:effectLst/>
                          <a:latin typeface="Calibri" panose="020F0502020204030204" pitchFamily="34" charset="0"/>
                        </a:rPr>
                        <a:t>0.000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656151"/>
                  </a:ext>
                </a:extLst>
              </a:tr>
              <a:tr h="184150">
                <a:tc>
                  <a:txBody>
                    <a:bodyPr/>
                    <a:lstStyle/>
                    <a:p>
                      <a:pPr algn="ctr" fontAlgn="b"/>
                      <a:r>
                        <a:rPr lang="en-CA" sz="1600" b="0" i="0" u="none" strike="noStrike">
                          <a:solidFill>
                            <a:srgbClr val="000000"/>
                          </a:solidFill>
                          <a:effectLst/>
                          <a:latin typeface="Calibri" panose="020F0502020204030204" pitchFamily="34" charset="0"/>
                        </a:rPr>
                        <a:t>Monthly Charges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-0.617</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-0.712</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0.942</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C00000"/>
                          </a:solidFill>
                          <a:effectLst/>
                          <a:latin typeface="Calibri" panose="020F0502020204030204" pitchFamily="34" charset="0"/>
                        </a:rPr>
                        <a:t>0.000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9584469"/>
                  </a:ext>
                </a:extLst>
              </a:tr>
              <a:tr h="184150">
                <a:tc>
                  <a:txBody>
                    <a:bodyPr/>
                    <a:lstStyle/>
                    <a:p>
                      <a:pPr algn="ctr" fontAlgn="b"/>
                      <a:r>
                        <a:rPr lang="en-CA" sz="1600" b="0" i="0" u="none" strike="noStrike">
                          <a:solidFill>
                            <a:srgbClr val="000000"/>
                          </a:solidFill>
                          <a:effectLst/>
                          <a:latin typeface="Calibri" panose="020F0502020204030204" pitchFamily="34" charset="0"/>
                        </a:rPr>
                        <a:t>Age</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-1.337</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-0.005</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0.583</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0.092</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0.006</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C00000"/>
                          </a:solidFill>
                          <a:effectLst/>
                          <a:latin typeface="Calibri" panose="020F0502020204030204" pitchFamily="34" charset="0"/>
                        </a:rPr>
                        <a:t>0.006</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4795004"/>
                  </a:ext>
                </a:extLst>
              </a:tr>
              <a:tr h="184150">
                <a:tc>
                  <a:txBody>
                    <a:bodyPr/>
                    <a:lstStyle/>
                    <a:p>
                      <a:pPr algn="ctr" fontAlgn="b"/>
                      <a:r>
                        <a:rPr lang="en-CA" sz="1600" b="0" i="0" u="none" strike="noStrike">
                          <a:solidFill>
                            <a:srgbClr val="000000"/>
                          </a:solidFill>
                          <a:effectLst/>
                          <a:latin typeface="Calibri" panose="020F0502020204030204" pitchFamily="34" charset="0"/>
                        </a:rPr>
                        <a:t>N_dependent</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-0.472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0.145</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0.010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-0.098</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0.433</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C00000"/>
                          </a:solidFill>
                          <a:effectLst/>
                          <a:latin typeface="Calibri" panose="020F0502020204030204" pitchFamily="34" charset="0"/>
                        </a:rPr>
                        <a:t>0.010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0270242"/>
                  </a:ext>
                </a:extLst>
              </a:tr>
              <a:tr h="184150">
                <a:tc>
                  <a:txBody>
                    <a:bodyPr/>
                    <a:lstStyle/>
                    <a:p>
                      <a:pPr algn="ctr" fontAlgn="b"/>
                      <a:r>
                        <a:rPr lang="en-CA" sz="1600" b="0" i="0" u="none" strike="noStrike">
                          <a:solidFill>
                            <a:srgbClr val="000000"/>
                          </a:solidFill>
                          <a:effectLst/>
                          <a:latin typeface="Calibri" panose="020F0502020204030204" pitchFamily="34" charset="0"/>
                        </a:rPr>
                        <a:t>Contract_C</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0.160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0.572</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0.002</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-0.768</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C00000"/>
                          </a:solidFill>
                          <a:effectLst/>
                          <a:latin typeface="Calibri" panose="020F0502020204030204" pitchFamily="34" charset="0"/>
                        </a:rPr>
                        <a:t>0.000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378709"/>
                  </a:ext>
                </a:extLst>
              </a:tr>
              <a:tr h="184150">
                <a:tc>
                  <a:txBody>
                    <a:bodyPr/>
                    <a:lstStyle/>
                    <a:p>
                      <a:pPr algn="ctr" fontAlgn="b"/>
                      <a:r>
                        <a:rPr lang="en-CA" sz="1600" b="0" i="0" u="none" strike="noStrike">
                          <a:solidFill>
                            <a:srgbClr val="000000"/>
                          </a:solidFill>
                          <a:effectLst/>
                          <a:latin typeface="Calibri" panose="020F0502020204030204" pitchFamily="34" charset="0"/>
                        </a:rPr>
                        <a:t>Gender_C</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-0.343</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0.001</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-0.031</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0.791</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C00000"/>
                          </a:solidFill>
                          <a:effectLst/>
                          <a:latin typeface="Calibri" panose="020F0502020204030204" pitchFamily="34" charset="0"/>
                        </a:rPr>
                        <a:t>0.001</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7033009"/>
                  </a:ext>
                </a:extLst>
              </a:tr>
              <a:tr h="190500">
                <a:tc>
                  <a:txBody>
                    <a:bodyPr/>
                    <a:lstStyle/>
                    <a:p>
                      <a:pPr algn="ctr" fontAlgn="b"/>
                      <a:r>
                        <a:rPr lang="en-CA" sz="1600" b="0" i="0" u="none" strike="noStrike">
                          <a:solidFill>
                            <a:srgbClr val="000000"/>
                          </a:solidFill>
                          <a:effectLst/>
                          <a:latin typeface="Calibri" panose="020F0502020204030204" pitchFamily="34" charset="0"/>
                        </a:rPr>
                        <a:t>PhoneService_C</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0.107</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0.194</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0.091</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-0.273</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C00000"/>
                          </a:solidFill>
                          <a:effectLst/>
                          <a:latin typeface="Calibri" panose="020F0502020204030204" pitchFamily="34" charset="0"/>
                        </a:rPr>
                        <a:t>0.000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1930395"/>
                  </a:ext>
                </a:extLst>
              </a:tr>
            </a:tbl>
          </a:graphicData>
        </a:graphic>
      </p:graphicFrame>
      <p:graphicFrame>
        <p:nvGraphicFramePr>
          <p:cNvPr id="11" name="Table 10">
            <a:extLst>
              <a:ext uri="{FF2B5EF4-FFF2-40B4-BE49-F238E27FC236}">
                <a16:creationId xmlns:a16="http://schemas.microsoft.com/office/drawing/2014/main" id="{E28E30B7-25C4-42C0-B1B6-B7DCC773C55C}"/>
              </a:ext>
            </a:extLst>
          </p:cNvPr>
          <p:cNvGraphicFramePr>
            <a:graphicFrameLocks noGrp="1"/>
          </p:cNvGraphicFramePr>
          <p:nvPr>
            <p:extLst>
              <p:ext uri="{D42A27DB-BD31-4B8C-83A1-F6EECF244321}">
                <p14:modId xmlns:p14="http://schemas.microsoft.com/office/powerpoint/2010/main" val="1310906884"/>
              </p:ext>
            </p:extLst>
          </p:nvPr>
        </p:nvGraphicFramePr>
        <p:xfrm>
          <a:off x="7721600" y="3210334"/>
          <a:ext cx="2463800" cy="1136128"/>
        </p:xfrm>
        <a:graphic>
          <a:graphicData uri="http://schemas.openxmlformats.org/drawingml/2006/table">
            <a:tbl>
              <a:tblPr/>
              <a:tblGrid>
                <a:gridCol w="609600">
                  <a:extLst>
                    <a:ext uri="{9D8B030D-6E8A-4147-A177-3AD203B41FA5}">
                      <a16:colId xmlns:a16="http://schemas.microsoft.com/office/drawing/2014/main" val="3653003569"/>
                    </a:ext>
                  </a:extLst>
                </a:gridCol>
                <a:gridCol w="635000">
                  <a:extLst>
                    <a:ext uri="{9D8B030D-6E8A-4147-A177-3AD203B41FA5}">
                      <a16:colId xmlns:a16="http://schemas.microsoft.com/office/drawing/2014/main" val="4147086553"/>
                    </a:ext>
                  </a:extLst>
                </a:gridCol>
                <a:gridCol w="609600">
                  <a:extLst>
                    <a:ext uri="{9D8B030D-6E8A-4147-A177-3AD203B41FA5}">
                      <a16:colId xmlns:a16="http://schemas.microsoft.com/office/drawing/2014/main" val="2403071331"/>
                    </a:ext>
                  </a:extLst>
                </a:gridCol>
                <a:gridCol w="609600">
                  <a:extLst>
                    <a:ext uri="{9D8B030D-6E8A-4147-A177-3AD203B41FA5}">
                      <a16:colId xmlns:a16="http://schemas.microsoft.com/office/drawing/2014/main" val="781589074"/>
                    </a:ext>
                  </a:extLst>
                </a:gridCol>
              </a:tblGrid>
              <a:tr h="385558">
                <a:tc>
                  <a:txBody>
                    <a:bodyPr/>
                    <a:lstStyle/>
                    <a:p>
                      <a:pPr algn="ctr" fontAlgn="b"/>
                      <a:r>
                        <a:rPr lang="en-CA" sz="1600" b="0" i="0" u="none" strike="noStrike">
                          <a:solidFill>
                            <a:srgbClr val="000000"/>
                          </a:solidFill>
                          <a:effectLst/>
                          <a:latin typeface="Calibri" panose="020F0502020204030204" pitchFamily="34" charset="0"/>
                        </a:rPr>
                        <a:t>y</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1</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3190985"/>
                  </a:ext>
                </a:extLst>
              </a:tr>
              <a:tr h="184150">
                <a:tc>
                  <a:txBody>
                    <a:bodyPr/>
                    <a:lstStyle/>
                    <a:p>
                      <a:pPr algn="ctr" fontAlgn="b"/>
                      <a:r>
                        <a:rPr lang="en-CA" sz="1600" b="0" i="0" u="none" strike="noStrike" dirty="0">
                          <a:solidFill>
                            <a:srgbClr val="000000"/>
                          </a:solidFill>
                          <a:effectLst/>
                          <a:latin typeface="Calibri" panose="020F0502020204030204" pitchFamily="34" charset="0"/>
                        </a:rPr>
                        <a:t>1</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29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020709"/>
                  </a:ext>
                </a:extLst>
              </a:tr>
              <a:tr h="184150">
                <a:tc>
                  <a:txBody>
                    <a:bodyPr/>
                    <a:lstStyle/>
                    <a:p>
                      <a:pPr algn="ctr" fontAlgn="b"/>
                      <a:r>
                        <a:rPr lang="en-CA" sz="1600" b="0" i="0" u="none" strike="noStrike" dirty="0">
                          <a:solidFill>
                            <a:srgbClr val="000000"/>
                          </a:solidFill>
                          <a:effectLst/>
                          <a:latin typeface="Calibri" panose="020F0502020204030204" pitchFamily="34" charset="0"/>
                        </a:rPr>
                        <a:t>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1150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102</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681304"/>
                  </a:ext>
                </a:extLst>
              </a:tr>
              <a:tr h="190500">
                <a:tc>
                  <a:txBody>
                    <a:bodyPr/>
                    <a:lstStyle/>
                    <a:p>
                      <a:pPr algn="ctr" fontAlgn="b"/>
                      <a:r>
                        <a:rPr lang="en-CA" sz="1600" b="0" i="0" u="none" strike="noStrike" dirty="0">
                          <a:solidFill>
                            <a:srgbClr val="000000"/>
                          </a:solidFill>
                          <a:effectLst/>
                          <a:latin typeface="Calibri" panose="020F0502020204030204" pitchFamily="34" charset="0"/>
                        </a:rPr>
                        <a:t>3</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250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225</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6006366"/>
                  </a:ext>
                </a:extLst>
              </a:tr>
            </a:tbl>
          </a:graphicData>
        </a:graphic>
      </p:graphicFrame>
      <p:graphicFrame>
        <p:nvGraphicFramePr>
          <p:cNvPr id="12" name="Table 11">
            <a:extLst>
              <a:ext uri="{FF2B5EF4-FFF2-40B4-BE49-F238E27FC236}">
                <a16:creationId xmlns:a16="http://schemas.microsoft.com/office/drawing/2014/main" id="{34D4E730-6059-46E1-8862-18485A3E1D35}"/>
              </a:ext>
            </a:extLst>
          </p:cNvPr>
          <p:cNvGraphicFramePr>
            <a:graphicFrameLocks noGrp="1"/>
          </p:cNvGraphicFramePr>
          <p:nvPr>
            <p:extLst>
              <p:ext uri="{D42A27DB-BD31-4B8C-83A1-F6EECF244321}">
                <p14:modId xmlns:p14="http://schemas.microsoft.com/office/powerpoint/2010/main" val="2381626190"/>
              </p:ext>
            </p:extLst>
          </p:nvPr>
        </p:nvGraphicFramePr>
        <p:xfrm>
          <a:off x="7175500" y="4554741"/>
          <a:ext cx="4302125" cy="1751330"/>
        </p:xfrm>
        <a:graphic>
          <a:graphicData uri="http://schemas.openxmlformats.org/drawingml/2006/table">
            <a:tbl>
              <a:tblPr/>
              <a:tblGrid>
                <a:gridCol w="1168718">
                  <a:extLst>
                    <a:ext uri="{9D8B030D-6E8A-4147-A177-3AD203B41FA5}">
                      <a16:colId xmlns:a16="http://schemas.microsoft.com/office/drawing/2014/main" val="2198168707"/>
                    </a:ext>
                  </a:extLst>
                </a:gridCol>
                <a:gridCol w="862520">
                  <a:extLst>
                    <a:ext uri="{9D8B030D-6E8A-4147-A177-3AD203B41FA5}">
                      <a16:colId xmlns:a16="http://schemas.microsoft.com/office/drawing/2014/main" val="3818001077"/>
                    </a:ext>
                  </a:extLst>
                </a:gridCol>
                <a:gridCol w="737362">
                  <a:extLst>
                    <a:ext uri="{9D8B030D-6E8A-4147-A177-3AD203B41FA5}">
                      <a16:colId xmlns:a16="http://schemas.microsoft.com/office/drawing/2014/main" val="1055158826"/>
                    </a:ext>
                  </a:extLst>
                </a:gridCol>
                <a:gridCol w="727456">
                  <a:extLst>
                    <a:ext uri="{9D8B030D-6E8A-4147-A177-3AD203B41FA5}">
                      <a16:colId xmlns:a16="http://schemas.microsoft.com/office/drawing/2014/main" val="2234567656"/>
                    </a:ext>
                  </a:extLst>
                </a:gridCol>
                <a:gridCol w="806069">
                  <a:extLst>
                    <a:ext uri="{9D8B030D-6E8A-4147-A177-3AD203B41FA5}">
                      <a16:colId xmlns:a16="http://schemas.microsoft.com/office/drawing/2014/main" val="4104429588"/>
                    </a:ext>
                  </a:extLst>
                </a:gridCol>
              </a:tblGrid>
              <a:tr h="129019">
                <a:tc>
                  <a:txBody>
                    <a:bodyPr/>
                    <a:lstStyle/>
                    <a:p>
                      <a:pPr algn="l" fontAlgn="b"/>
                      <a:r>
                        <a:rPr lang="en-CA" sz="1600" b="0" i="0" u="none" strike="noStrike">
                          <a:solidFill>
                            <a:srgbClr val="000000"/>
                          </a:solidFill>
                          <a:effectLst/>
                          <a:latin typeface="Calibri" panose="020F0502020204030204" pitchFamily="34" charset="0"/>
                        </a:rPr>
                        <a:t>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precesion</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recall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f1-score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support</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817969"/>
                  </a:ext>
                </a:extLst>
              </a:tr>
              <a:tr h="184150">
                <a:tc>
                  <a:txBody>
                    <a:bodyPr/>
                    <a:lstStyle/>
                    <a:p>
                      <a:pPr algn="ctr" fontAlgn="b"/>
                      <a:r>
                        <a:rPr lang="en-CA" sz="1600" b="0" i="0" u="none" strike="noStrike" dirty="0">
                          <a:solidFill>
                            <a:srgbClr val="000000"/>
                          </a:solidFill>
                          <a:effectLst/>
                          <a:latin typeface="Calibri" panose="020F0502020204030204" pitchFamily="34" charset="0"/>
                        </a:rPr>
                        <a:t>1</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34</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0010931"/>
                  </a:ext>
                </a:extLst>
              </a:tr>
              <a:tr h="184150">
                <a:tc>
                  <a:txBody>
                    <a:bodyPr/>
                    <a:lstStyle/>
                    <a:p>
                      <a:pPr algn="ctr" fontAlgn="b"/>
                      <a:r>
                        <a:rPr lang="en-CA" sz="1600" b="0" i="0" u="none" strike="noStrike" dirty="0">
                          <a:solidFill>
                            <a:srgbClr val="000000"/>
                          </a:solidFill>
                          <a:effectLst/>
                          <a:latin typeface="Calibri" panose="020F0502020204030204" pitchFamily="34" charset="0"/>
                        </a:rPr>
                        <a:t>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0.80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0.92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0.86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1252</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5047986"/>
                  </a:ext>
                </a:extLst>
              </a:tr>
              <a:tr h="184150">
                <a:tc>
                  <a:txBody>
                    <a:bodyPr/>
                    <a:lstStyle/>
                    <a:p>
                      <a:pPr algn="ctr" fontAlgn="b"/>
                      <a:r>
                        <a:rPr lang="en-CA" sz="1600" b="0" i="0" u="none" strike="noStrike" dirty="0">
                          <a:solidFill>
                            <a:srgbClr val="000000"/>
                          </a:solidFill>
                          <a:effectLst/>
                          <a:latin typeface="Calibri" panose="020F0502020204030204" pitchFamily="34" charset="0"/>
                        </a:rPr>
                        <a:t>3</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0.68</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0.47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0.56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475</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3646935"/>
                  </a:ext>
                </a:extLst>
              </a:tr>
              <a:tr h="184150">
                <a:tc>
                  <a:txBody>
                    <a:bodyPr/>
                    <a:lstStyle/>
                    <a:p>
                      <a:pPr algn="ctr" fontAlgn="b"/>
                      <a:r>
                        <a:rPr lang="en-CA" sz="1600" b="0" i="0" u="none" strike="noStrike" dirty="0">
                          <a:solidFill>
                            <a:srgbClr val="000000"/>
                          </a:solidFill>
                          <a:effectLst/>
                          <a:latin typeface="Calibri" panose="020F0502020204030204" pitchFamily="34" charset="0"/>
                        </a:rPr>
                        <a:t>Accuracy</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 </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1" i="0" u="none" strike="noStrike" dirty="0">
                          <a:solidFill>
                            <a:srgbClr val="C00000"/>
                          </a:solidFill>
                          <a:effectLst/>
                          <a:latin typeface="Calibri" panose="020F0502020204030204" pitchFamily="34" charset="0"/>
                        </a:rPr>
                        <a:t>0.78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1761</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2301834"/>
                  </a:ext>
                </a:extLst>
              </a:tr>
              <a:tr h="184150">
                <a:tc>
                  <a:txBody>
                    <a:bodyPr/>
                    <a:lstStyle/>
                    <a:p>
                      <a:pPr algn="ctr" fontAlgn="b"/>
                      <a:r>
                        <a:rPr lang="en-CA" sz="1600" b="0" i="0" u="none" strike="noStrike" dirty="0">
                          <a:solidFill>
                            <a:srgbClr val="000000"/>
                          </a:solidFill>
                          <a:effectLst/>
                          <a:latin typeface="Calibri" panose="020F0502020204030204" pitchFamily="34" charset="0"/>
                        </a:rPr>
                        <a:t>macro Avg</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0.49</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0.46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0.47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1761</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736260"/>
                  </a:ext>
                </a:extLst>
              </a:tr>
              <a:tr h="190500">
                <a:tc>
                  <a:txBody>
                    <a:bodyPr/>
                    <a:lstStyle/>
                    <a:p>
                      <a:pPr algn="ctr" fontAlgn="b"/>
                      <a:r>
                        <a:rPr lang="en-CA" sz="1600" b="0" i="0" u="none" strike="noStrike" dirty="0">
                          <a:solidFill>
                            <a:srgbClr val="000000"/>
                          </a:solidFill>
                          <a:effectLst/>
                          <a:latin typeface="Calibri" panose="020F0502020204030204" pitchFamily="34" charset="0"/>
                        </a:rPr>
                        <a:t>weighted Avg</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0.75</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0.78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0.76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1761</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4757407"/>
                  </a:ext>
                </a:extLst>
              </a:tr>
            </a:tbl>
          </a:graphicData>
        </a:graphic>
      </p:graphicFrame>
    </p:spTree>
    <p:extLst>
      <p:ext uri="{BB962C8B-B14F-4D97-AF65-F5344CB8AC3E}">
        <p14:creationId xmlns:p14="http://schemas.microsoft.com/office/powerpoint/2010/main" val="966240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8FD8-B33B-41DB-BFA1-B744EEF3ED8D}"/>
              </a:ext>
            </a:extLst>
          </p:cNvPr>
          <p:cNvSpPr>
            <a:spLocks noGrp="1"/>
          </p:cNvSpPr>
          <p:nvPr>
            <p:ph type="title"/>
          </p:nvPr>
        </p:nvSpPr>
        <p:spPr>
          <a:xfrm>
            <a:off x="669246" y="381114"/>
            <a:ext cx="10951028" cy="1501141"/>
          </a:xfrm>
        </p:spPr>
        <p:txBody>
          <a:bodyPr>
            <a:normAutofit/>
          </a:bodyPr>
          <a:lstStyle/>
          <a:p>
            <a:r>
              <a:rPr lang="en-CA" sz="4000" b="1" dirty="0">
                <a:solidFill>
                  <a:srgbClr val="C00000"/>
                </a:solidFill>
              </a:rPr>
              <a:t>Decision Tree Model:</a:t>
            </a:r>
            <a:br>
              <a:rPr lang="en-CA" sz="4000" b="1" dirty="0">
                <a:solidFill>
                  <a:srgbClr val="C00000"/>
                </a:solidFill>
              </a:rPr>
            </a:br>
            <a:endParaRPr lang="en-CA" sz="4000" dirty="0"/>
          </a:p>
        </p:txBody>
      </p:sp>
      <p:sp>
        <p:nvSpPr>
          <p:cNvPr id="27" name="Title 1">
            <a:extLst>
              <a:ext uri="{FF2B5EF4-FFF2-40B4-BE49-F238E27FC236}">
                <a16:creationId xmlns:a16="http://schemas.microsoft.com/office/drawing/2014/main" id="{C674654E-0D20-40CD-9797-D859DB8AD625}"/>
              </a:ext>
            </a:extLst>
          </p:cNvPr>
          <p:cNvSpPr txBox="1">
            <a:spLocks/>
          </p:cNvSpPr>
          <p:nvPr/>
        </p:nvSpPr>
        <p:spPr>
          <a:xfrm rot="10800000" flipV="1">
            <a:off x="669246" y="2396878"/>
            <a:ext cx="11146972" cy="15011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nSpc>
                <a:spcPct val="100000"/>
              </a:lnSpc>
            </a:pPr>
            <a:r>
              <a:rPr lang="en-CA" sz="2400" dirty="0"/>
              <a:t> </a:t>
            </a:r>
            <a:br>
              <a:rPr lang="en-CA" sz="2400" dirty="0"/>
            </a:br>
            <a:r>
              <a:rPr lang="en-CA" sz="2400" dirty="0"/>
              <a:t>X = tenure, </a:t>
            </a:r>
            <a:r>
              <a:rPr lang="en-CA" sz="2400" dirty="0" err="1"/>
              <a:t>MonthlyCharges</a:t>
            </a:r>
            <a:r>
              <a:rPr lang="en-CA" sz="2400" dirty="0"/>
              <a:t>, </a:t>
            </a:r>
            <a:r>
              <a:rPr lang="en-CA" sz="2400" dirty="0" err="1"/>
              <a:t>MontlyGroceryspent</a:t>
            </a:r>
            <a:r>
              <a:rPr lang="en-CA" sz="2400" dirty="0"/>
              <a:t>, Revenue, Age, </a:t>
            </a:r>
            <a:r>
              <a:rPr lang="en-CA" sz="2400" dirty="0" err="1"/>
              <a:t>N_dependent</a:t>
            </a:r>
            <a:r>
              <a:rPr lang="en-CA" sz="2400" dirty="0"/>
              <a:t>, </a:t>
            </a:r>
            <a:r>
              <a:rPr lang="en-CA" sz="2400" dirty="0" err="1"/>
              <a:t>Paperless_C</a:t>
            </a:r>
            <a:r>
              <a:rPr lang="en-CA" sz="2400" dirty="0"/>
              <a:t>, </a:t>
            </a:r>
            <a:r>
              <a:rPr lang="en-CA" sz="2400" dirty="0" err="1"/>
              <a:t>PaymentMethod_C</a:t>
            </a:r>
            <a:r>
              <a:rPr lang="en-CA" sz="2400" dirty="0"/>
              <a:t>, </a:t>
            </a:r>
            <a:r>
              <a:rPr lang="en-CA" sz="2400" dirty="0" err="1"/>
              <a:t>Contract_C</a:t>
            </a:r>
            <a:r>
              <a:rPr lang="en-CA" sz="2400" dirty="0"/>
              <a:t>, </a:t>
            </a:r>
            <a:r>
              <a:rPr lang="en-CA" sz="2400" dirty="0" err="1"/>
              <a:t>Gender_C</a:t>
            </a:r>
            <a:r>
              <a:rPr lang="en-CA" sz="2400" dirty="0"/>
              <a:t>, </a:t>
            </a:r>
            <a:r>
              <a:rPr lang="en-CA" sz="2400" dirty="0" err="1"/>
              <a:t>Partner_C</a:t>
            </a:r>
            <a:r>
              <a:rPr lang="en-CA" sz="2400" dirty="0"/>
              <a:t>, </a:t>
            </a:r>
            <a:r>
              <a:rPr lang="en-CA" sz="2400" dirty="0" err="1"/>
              <a:t>PhoneService_C</a:t>
            </a:r>
            <a:r>
              <a:rPr lang="en-CA" sz="2400" dirty="0"/>
              <a:t>     and     y = churn with max depth of 5</a:t>
            </a:r>
          </a:p>
          <a:p>
            <a:pPr>
              <a:lnSpc>
                <a:spcPct val="100000"/>
              </a:lnSpc>
            </a:pPr>
            <a:endParaRPr lang="en-CA" sz="2400" dirty="0"/>
          </a:p>
          <a:p>
            <a:pPr>
              <a:lnSpc>
                <a:spcPct val="100000"/>
              </a:lnSpc>
            </a:pPr>
            <a:endParaRPr lang="en-CA" sz="2400" dirty="0"/>
          </a:p>
          <a:p>
            <a:pPr>
              <a:lnSpc>
                <a:spcPct val="100000"/>
              </a:lnSpc>
            </a:pPr>
            <a:endParaRPr lang="en-CA" sz="2400" dirty="0"/>
          </a:p>
          <a:p>
            <a:pPr>
              <a:lnSpc>
                <a:spcPct val="100000"/>
              </a:lnSpc>
            </a:pPr>
            <a:endParaRPr lang="en-CA" sz="2400" dirty="0"/>
          </a:p>
          <a:p>
            <a:pPr>
              <a:lnSpc>
                <a:spcPct val="100000"/>
              </a:lnSpc>
            </a:pPr>
            <a:endParaRPr lang="en-CA" sz="2400" dirty="0"/>
          </a:p>
          <a:p>
            <a:pPr>
              <a:lnSpc>
                <a:spcPct val="100000"/>
              </a:lnSpc>
            </a:pPr>
            <a:endParaRPr lang="en-CA" sz="2400" dirty="0"/>
          </a:p>
          <a:p>
            <a:pPr>
              <a:lnSpc>
                <a:spcPct val="100000"/>
              </a:lnSpc>
            </a:pPr>
            <a:endParaRPr lang="en-CA" sz="2400" dirty="0"/>
          </a:p>
          <a:p>
            <a:pPr>
              <a:lnSpc>
                <a:spcPct val="100000"/>
              </a:lnSpc>
            </a:pPr>
            <a:endParaRPr lang="en-CA" sz="2400" dirty="0"/>
          </a:p>
          <a:p>
            <a:pPr>
              <a:lnSpc>
                <a:spcPct val="100000"/>
              </a:lnSpc>
            </a:pPr>
            <a:endParaRPr lang="en-CA" sz="2400" dirty="0"/>
          </a:p>
        </p:txBody>
      </p:sp>
      <p:graphicFrame>
        <p:nvGraphicFramePr>
          <p:cNvPr id="11" name="Table 10">
            <a:extLst>
              <a:ext uri="{FF2B5EF4-FFF2-40B4-BE49-F238E27FC236}">
                <a16:creationId xmlns:a16="http://schemas.microsoft.com/office/drawing/2014/main" id="{E28E30B7-25C4-42C0-B1B6-B7DCC773C55C}"/>
              </a:ext>
            </a:extLst>
          </p:cNvPr>
          <p:cNvGraphicFramePr>
            <a:graphicFrameLocks noGrp="1"/>
          </p:cNvGraphicFramePr>
          <p:nvPr>
            <p:extLst>
              <p:ext uri="{D42A27DB-BD31-4B8C-83A1-F6EECF244321}">
                <p14:modId xmlns:p14="http://schemas.microsoft.com/office/powerpoint/2010/main" val="3730065677"/>
              </p:ext>
            </p:extLst>
          </p:nvPr>
        </p:nvGraphicFramePr>
        <p:xfrm>
          <a:off x="882650" y="2553335"/>
          <a:ext cx="2463800" cy="1136128"/>
        </p:xfrm>
        <a:graphic>
          <a:graphicData uri="http://schemas.openxmlformats.org/drawingml/2006/table">
            <a:tbl>
              <a:tblPr/>
              <a:tblGrid>
                <a:gridCol w="609600">
                  <a:extLst>
                    <a:ext uri="{9D8B030D-6E8A-4147-A177-3AD203B41FA5}">
                      <a16:colId xmlns:a16="http://schemas.microsoft.com/office/drawing/2014/main" val="3653003569"/>
                    </a:ext>
                  </a:extLst>
                </a:gridCol>
                <a:gridCol w="635000">
                  <a:extLst>
                    <a:ext uri="{9D8B030D-6E8A-4147-A177-3AD203B41FA5}">
                      <a16:colId xmlns:a16="http://schemas.microsoft.com/office/drawing/2014/main" val="4147086553"/>
                    </a:ext>
                  </a:extLst>
                </a:gridCol>
                <a:gridCol w="609600">
                  <a:extLst>
                    <a:ext uri="{9D8B030D-6E8A-4147-A177-3AD203B41FA5}">
                      <a16:colId xmlns:a16="http://schemas.microsoft.com/office/drawing/2014/main" val="2403071331"/>
                    </a:ext>
                  </a:extLst>
                </a:gridCol>
                <a:gridCol w="609600">
                  <a:extLst>
                    <a:ext uri="{9D8B030D-6E8A-4147-A177-3AD203B41FA5}">
                      <a16:colId xmlns:a16="http://schemas.microsoft.com/office/drawing/2014/main" val="781589074"/>
                    </a:ext>
                  </a:extLst>
                </a:gridCol>
              </a:tblGrid>
              <a:tr h="385558">
                <a:tc>
                  <a:txBody>
                    <a:bodyPr/>
                    <a:lstStyle/>
                    <a:p>
                      <a:pPr algn="ctr" fontAlgn="b"/>
                      <a:r>
                        <a:rPr lang="en-CA" sz="1600" b="0" i="0" u="none" strike="noStrike">
                          <a:solidFill>
                            <a:srgbClr val="000000"/>
                          </a:solidFill>
                          <a:effectLst/>
                          <a:latin typeface="Calibri" panose="020F0502020204030204" pitchFamily="34" charset="0"/>
                        </a:rPr>
                        <a:t>y</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1</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3190985"/>
                  </a:ext>
                </a:extLst>
              </a:tr>
              <a:tr h="184150">
                <a:tc>
                  <a:txBody>
                    <a:bodyPr/>
                    <a:lstStyle/>
                    <a:p>
                      <a:pPr algn="ctr" fontAlgn="b"/>
                      <a:r>
                        <a:rPr lang="en-CA" sz="1600" b="0" i="0" u="none" strike="noStrike" dirty="0">
                          <a:solidFill>
                            <a:srgbClr val="000000"/>
                          </a:solidFill>
                          <a:effectLst/>
                          <a:latin typeface="Calibri" panose="020F0502020204030204" pitchFamily="34" charset="0"/>
                        </a:rPr>
                        <a:t>1</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3</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10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020709"/>
                  </a:ext>
                </a:extLst>
              </a:tr>
              <a:tr h="184150">
                <a:tc>
                  <a:txBody>
                    <a:bodyPr/>
                    <a:lstStyle/>
                    <a:p>
                      <a:pPr algn="ctr" fontAlgn="b"/>
                      <a:r>
                        <a:rPr lang="en-CA" sz="1600" b="0" i="0" u="none" strike="noStrike" dirty="0">
                          <a:solidFill>
                            <a:srgbClr val="000000"/>
                          </a:solidFill>
                          <a:effectLst/>
                          <a:latin typeface="Calibri" panose="020F0502020204030204" pitchFamily="34" charset="0"/>
                        </a:rPr>
                        <a:t>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3</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1311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218</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681304"/>
                  </a:ext>
                </a:extLst>
              </a:tr>
              <a:tr h="190500">
                <a:tc>
                  <a:txBody>
                    <a:bodyPr/>
                    <a:lstStyle/>
                    <a:p>
                      <a:pPr algn="ctr" fontAlgn="b"/>
                      <a:r>
                        <a:rPr lang="en-CA" sz="1600" b="0" i="0" u="none" strike="noStrike" dirty="0">
                          <a:solidFill>
                            <a:srgbClr val="000000"/>
                          </a:solidFill>
                          <a:effectLst/>
                          <a:latin typeface="Calibri" panose="020F0502020204030204" pitchFamily="34" charset="0"/>
                        </a:rPr>
                        <a:t>3</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229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309</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6006366"/>
                  </a:ext>
                </a:extLst>
              </a:tr>
            </a:tbl>
          </a:graphicData>
        </a:graphic>
      </p:graphicFrame>
      <p:graphicFrame>
        <p:nvGraphicFramePr>
          <p:cNvPr id="12" name="Table 11">
            <a:extLst>
              <a:ext uri="{FF2B5EF4-FFF2-40B4-BE49-F238E27FC236}">
                <a16:creationId xmlns:a16="http://schemas.microsoft.com/office/drawing/2014/main" id="{34D4E730-6059-46E1-8862-18485A3E1D35}"/>
              </a:ext>
            </a:extLst>
          </p:cNvPr>
          <p:cNvGraphicFramePr>
            <a:graphicFrameLocks noGrp="1"/>
          </p:cNvGraphicFramePr>
          <p:nvPr>
            <p:extLst>
              <p:ext uri="{D42A27DB-BD31-4B8C-83A1-F6EECF244321}">
                <p14:modId xmlns:p14="http://schemas.microsoft.com/office/powerpoint/2010/main" val="3974979596"/>
              </p:ext>
            </p:extLst>
          </p:nvPr>
        </p:nvGraphicFramePr>
        <p:xfrm>
          <a:off x="882650" y="3845921"/>
          <a:ext cx="4302125" cy="1751330"/>
        </p:xfrm>
        <a:graphic>
          <a:graphicData uri="http://schemas.openxmlformats.org/drawingml/2006/table">
            <a:tbl>
              <a:tblPr/>
              <a:tblGrid>
                <a:gridCol w="1168718">
                  <a:extLst>
                    <a:ext uri="{9D8B030D-6E8A-4147-A177-3AD203B41FA5}">
                      <a16:colId xmlns:a16="http://schemas.microsoft.com/office/drawing/2014/main" val="2198168707"/>
                    </a:ext>
                  </a:extLst>
                </a:gridCol>
                <a:gridCol w="862520">
                  <a:extLst>
                    <a:ext uri="{9D8B030D-6E8A-4147-A177-3AD203B41FA5}">
                      <a16:colId xmlns:a16="http://schemas.microsoft.com/office/drawing/2014/main" val="3818001077"/>
                    </a:ext>
                  </a:extLst>
                </a:gridCol>
                <a:gridCol w="737362">
                  <a:extLst>
                    <a:ext uri="{9D8B030D-6E8A-4147-A177-3AD203B41FA5}">
                      <a16:colId xmlns:a16="http://schemas.microsoft.com/office/drawing/2014/main" val="1055158826"/>
                    </a:ext>
                  </a:extLst>
                </a:gridCol>
                <a:gridCol w="727456">
                  <a:extLst>
                    <a:ext uri="{9D8B030D-6E8A-4147-A177-3AD203B41FA5}">
                      <a16:colId xmlns:a16="http://schemas.microsoft.com/office/drawing/2014/main" val="2234567656"/>
                    </a:ext>
                  </a:extLst>
                </a:gridCol>
                <a:gridCol w="806069">
                  <a:extLst>
                    <a:ext uri="{9D8B030D-6E8A-4147-A177-3AD203B41FA5}">
                      <a16:colId xmlns:a16="http://schemas.microsoft.com/office/drawing/2014/main" val="4104429588"/>
                    </a:ext>
                  </a:extLst>
                </a:gridCol>
              </a:tblGrid>
              <a:tr h="129019">
                <a:tc>
                  <a:txBody>
                    <a:bodyPr/>
                    <a:lstStyle/>
                    <a:p>
                      <a:pPr algn="l" fontAlgn="b"/>
                      <a:r>
                        <a:rPr lang="en-CA" sz="1600" b="0" i="0" u="none" strike="noStrike">
                          <a:solidFill>
                            <a:srgbClr val="000000"/>
                          </a:solidFill>
                          <a:effectLst/>
                          <a:latin typeface="Calibri" panose="020F0502020204030204" pitchFamily="34" charset="0"/>
                        </a:rPr>
                        <a:t>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precesion</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recall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f1-score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support</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817969"/>
                  </a:ext>
                </a:extLst>
              </a:tr>
              <a:tr h="184150">
                <a:tc>
                  <a:txBody>
                    <a:bodyPr/>
                    <a:lstStyle/>
                    <a:p>
                      <a:pPr algn="ctr" fontAlgn="b"/>
                      <a:r>
                        <a:rPr lang="en-CA" sz="1600" b="0" i="0" u="none" strike="noStrike" dirty="0">
                          <a:solidFill>
                            <a:srgbClr val="000000"/>
                          </a:solidFill>
                          <a:effectLst/>
                          <a:latin typeface="Calibri" panose="020F0502020204030204" pitchFamily="34" charset="0"/>
                        </a:rPr>
                        <a:t>1</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0.5</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43</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0010931"/>
                  </a:ext>
                </a:extLst>
              </a:tr>
              <a:tr h="184150">
                <a:tc>
                  <a:txBody>
                    <a:bodyPr/>
                    <a:lstStyle/>
                    <a:p>
                      <a:pPr algn="ctr" fontAlgn="b"/>
                      <a:r>
                        <a:rPr lang="en-CA" sz="1600" b="0" i="0" u="none" strike="noStrike" dirty="0">
                          <a:solidFill>
                            <a:srgbClr val="000000"/>
                          </a:solidFill>
                          <a:effectLst/>
                          <a:latin typeface="Calibri" panose="020F0502020204030204" pitchFamily="34" charset="0"/>
                        </a:rPr>
                        <a:t>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0.84</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0.86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0.85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1532</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5047986"/>
                  </a:ext>
                </a:extLst>
              </a:tr>
              <a:tr h="184150">
                <a:tc>
                  <a:txBody>
                    <a:bodyPr/>
                    <a:lstStyle/>
                    <a:p>
                      <a:pPr algn="ctr" fontAlgn="b"/>
                      <a:r>
                        <a:rPr lang="en-CA" sz="1600" b="0" i="0" u="none" strike="noStrike" dirty="0">
                          <a:solidFill>
                            <a:srgbClr val="000000"/>
                          </a:solidFill>
                          <a:effectLst/>
                          <a:latin typeface="Calibri" panose="020F0502020204030204" pitchFamily="34" charset="0"/>
                        </a:rPr>
                        <a:t>3</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0.58</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0.57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0.57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538</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3646935"/>
                  </a:ext>
                </a:extLst>
              </a:tr>
              <a:tr h="184150">
                <a:tc>
                  <a:txBody>
                    <a:bodyPr/>
                    <a:lstStyle/>
                    <a:p>
                      <a:pPr algn="ctr" fontAlgn="b"/>
                      <a:r>
                        <a:rPr lang="en-CA" sz="1600" b="0" i="0" u="none" strike="noStrike" dirty="0">
                          <a:solidFill>
                            <a:srgbClr val="000000"/>
                          </a:solidFill>
                          <a:effectLst/>
                          <a:latin typeface="Calibri" panose="020F0502020204030204" pitchFamily="34" charset="0"/>
                        </a:rPr>
                        <a:t>Accuracy</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 </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1" i="0" u="none" strike="noStrike" dirty="0">
                          <a:solidFill>
                            <a:srgbClr val="C00000"/>
                          </a:solidFill>
                          <a:effectLst/>
                          <a:latin typeface="Calibri" panose="020F0502020204030204" pitchFamily="34" charset="0"/>
                        </a:rPr>
                        <a:t>0.77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2113</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2301834"/>
                  </a:ext>
                </a:extLst>
              </a:tr>
              <a:tr h="184150">
                <a:tc>
                  <a:txBody>
                    <a:bodyPr/>
                    <a:lstStyle/>
                    <a:p>
                      <a:pPr algn="ctr" fontAlgn="b"/>
                      <a:r>
                        <a:rPr lang="en-CA" sz="1600" b="0" i="0" u="none" strike="noStrike" dirty="0">
                          <a:solidFill>
                            <a:srgbClr val="000000"/>
                          </a:solidFill>
                          <a:effectLst/>
                          <a:latin typeface="Calibri" panose="020F0502020204030204" pitchFamily="34" charset="0"/>
                        </a:rPr>
                        <a:t>macro Avg</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0.64</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0.51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2113</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736260"/>
                  </a:ext>
                </a:extLst>
              </a:tr>
              <a:tr h="190500">
                <a:tc>
                  <a:txBody>
                    <a:bodyPr/>
                    <a:lstStyle/>
                    <a:p>
                      <a:pPr algn="ctr" fontAlgn="b"/>
                      <a:r>
                        <a:rPr lang="en-CA" sz="1600" b="0" i="0" u="none" strike="noStrike" dirty="0">
                          <a:solidFill>
                            <a:srgbClr val="000000"/>
                          </a:solidFill>
                          <a:effectLst/>
                          <a:latin typeface="Calibri" panose="020F0502020204030204" pitchFamily="34" charset="0"/>
                        </a:rPr>
                        <a:t>weighted Avg</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0.76</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0.77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0.76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2113</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4757407"/>
                  </a:ext>
                </a:extLst>
              </a:tr>
            </a:tbl>
          </a:graphicData>
        </a:graphic>
      </p:graphicFrame>
      <p:pic>
        <p:nvPicPr>
          <p:cNvPr id="4" name="Picture 3">
            <a:extLst>
              <a:ext uri="{FF2B5EF4-FFF2-40B4-BE49-F238E27FC236}">
                <a16:creationId xmlns:a16="http://schemas.microsoft.com/office/drawing/2014/main" id="{7076F0A8-657B-4FBC-A1A6-DD1E05E666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0581" y="2014342"/>
            <a:ext cx="5852172" cy="4334265"/>
          </a:xfrm>
          <a:prstGeom prst="rect">
            <a:avLst/>
          </a:prstGeom>
        </p:spPr>
      </p:pic>
    </p:spTree>
    <p:extLst>
      <p:ext uri="{BB962C8B-B14F-4D97-AF65-F5344CB8AC3E}">
        <p14:creationId xmlns:p14="http://schemas.microsoft.com/office/powerpoint/2010/main" val="3396202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3F859-E601-49FA-9E33-08865AB9CB2F}"/>
              </a:ext>
            </a:extLst>
          </p:cNvPr>
          <p:cNvSpPr>
            <a:spLocks noGrp="1"/>
          </p:cNvSpPr>
          <p:nvPr>
            <p:ph type="ctrTitle"/>
          </p:nvPr>
        </p:nvSpPr>
        <p:spPr/>
        <p:txBody>
          <a:bodyPr/>
          <a:lstStyle/>
          <a:p>
            <a:r>
              <a:rPr lang="en-CA" b="1" dirty="0">
                <a:solidFill>
                  <a:srgbClr val="C00000"/>
                </a:solidFill>
              </a:rPr>
              <a:t>The end</a:t>
            </a:r>
            <a:br>
              <a:rPr lang="en-CA" b="1" dirty="0">
                <a:solidFill>
                  <a:srgbClr val="C00000"/>
                </a:solidFill>
              </a:rPr>
            </a:br>
            <a:r>
              <a:rPr lang="en-CA" b="1" dirty="0">
                <a:solidFill>
                  <a:srgbClr val="C00000"/>
                </a:solidFill>
              </a:rPr>
              <a:t>thank you</a:t>
            </a:r>
          </a:p>
        </p:txBody>
      </p:sp>
    </p:spTree>
    <p:extLst>
      <p:ext uri="{BB962C8B-B14F-4D97-AF65-F5344CB8AC3E}">
        <p14:creationId xmlns:p14="http://schemas.microsoft.com/office/powerpoint/2010/main" val="2934394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Savon</Template>
  <TotalTime>441</TotalTime>
  <Words>1004</Words>
  <Application>Microsoft Office PowerPoint</Application>
  <PresentationFormat>Widescreen</PresentationFormat>
  <Paragraphs>443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Garamond</vt:lpstr>
      <vt:lpstr>Savon</vt:lpstr>
      <vt:lpstr>Churn Costumers</vt:lpstr>
      <vt:lpstr>Dataset and preparation:  The dataset of churn contains 14 columns. customerID, tenure, PhoneService, Contract , Paperless,  PaymentMethod, MonthlyCharge, MontlyGroceryspent, Revenue, gender, Age, Partner, N_dependent  and Churn as dependent variable. Monthly Charges has 12, churn 52 and revenue 44 missing values. median is used to replace revenue and monthly charges missing values, and “Undecided” for the 52 missing values for  y=churn.  After cleaning we have 7042 rows of data. Encoding on categorical variables, Phone Service with 2 levels yes=1, no=0, Contract with 3 levels month-to-month=1, one-year=2 and two-year=3, Paperless with 2 levels yes=1, no=0, PaymentMethod with 4 levels Bank transfer (automatic)=1,                                                Credit card (automatic)=2, Electronic check=3 and Mailed check=4,  gender with 2 levels male=1 and female=2, Partner with 2 levels yes=1, no=0, churn with 3 levels undecided=1,  no=2 and yes=3 is done.   </vt:lpstr>
      <vt:lpstr>Distribution of variables: Average of age, tenure and revenue for different levels of churn. Apparently the undecided ones are from younger ages. Those who decided to churn have lower tenure and those who do not want to churn are mostly from lower income with some outliers of high incomes.           </vt:lpstr>
      <vt:lpstr>Correlation and association between variables:           </vt:lpstr>
      <vt:lpstr>Logistic Regression Model: </vt:lpstr>
      <vt:lpstr>Decision Tree Model: </vt:lpstr>
      <vt:lpstr>The end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Cost</dc:title>
  <dc:creator>Rayan</dc:creator>
  <cp:lastModifiedBy>Floater</cp:lastModifiedBy>
  <cp:revision>115</cp:revision>
  <dcterms:created xsi:type="dcterms:W3CDTF">2020-02-25T20:53:04Z</dcterms:created>
  <dcterms:modified xsi:type="dcterms:W3CDTF">2020-04-16T21:02:13Z</dcterms:modified>
</cp:coreProperties>
</file>