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C5F0316-FC2A-4007-BD7A-CB371CE16B95}" type="datetimeFigureOut">
              <a:rPr lang="en-CA" smtClean="0"/>
              <a:t>16/04/2020</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78D4B9A-14EE-47B8-BB8B-716D71DB9FF1}" type="slidenum">
              <a:rPr lang="en-CA" smtClean="0"/>
              <a:t>‹#›</a:t>
            </a:fld>
            <a:endParaRPr lang="en-CA"/>
          </a:p>
        </p:txBody>
      </p:sp>
    </p:spTree>
    <p:extLst>
      <p:ext uri="{BB962C8B-B14F-4D97-AF65-F5344CB8AC3E}">
        <p14:creationId xmlns:p14="http://schemas.microsoft.com/office/powerpoint/2010/main" val="41048280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18841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227088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32270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C5F0316-FC2A-4007-BD7A-CB371CE16B95}" type="datetimeFigureOut">
              <a:rPr lang="en-CA" smtClean="0"/>
              <a:t>16/04/2020</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16963628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F0316-FC2A-4007-BD7A-CB371CE16B95}" type="datetimeFigureOut">
              <a:rPr lang="en-CA" smtClean="0"/>
              <a:t>16/04/2020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23969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F0316-FC2A-4007-BD7A-CB371CE16B95}" type="datetimeFigureOut">
              <a:rPr lang="en-CA" smtClean="0"/>
              <a:t>16/04/2020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194953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F0316-FC2A-4007-BD7A-CB371CE16B95}" type="datetimeFigureOut">
              <a:rPr lang="en-CA" smtClean="0"/>
              <a:t>16/04/2020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84955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F0316-FC2A-4007-BD7A-CB371CE16B95}" type="datetimeFigureOut">
              <a:rPr lang="en-CA" smtClean="0"/>
              <a:t>16/04/2020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78D4B9A-14EE-47B8-BB8B-716D71DB9FF1}" type="slidenum">
              <a:rPr lang="en-CA" smtClean="0"/>
              <a:t>‹#›</a:t>
            </a:fld>
            <a:endParaRPr lang="en-CA"/>
          </a:p>
        </p:txBody>
      </p:sp>
    </p:spTree>
    <p:extLst>
      <p:ext uri="{BB962C8B-B14F-4D97-AF65-F5344CB8AC3E}">
        <p14:creationId xmlns:p14="http://schemas.microsoft.com/office/powerpoint/2010/main" val="354936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C5F0316-FC2A-4007-BD7A-CB371CE16B95}" type="datetimeFigureOut">
              <a:rPr lang="en-CA" smtClean="0"/>
              <a:t>16/04/2020</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078D4B9A-14EE-47B8-BB8B-716D71DB9FF1}"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225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C5F0316-FC2A-4007-BD7A-CB371CE16B95}" type="datetimeFigureOut">
              <a:rPr lang="en-CA" smtClean="0"/>
              <a:t>16/04/2020</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078D4B9A-14EE-47B8-BB8B-716D71DB9FF1}"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09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C5F0316-FC2A-4007-BD7A-CB371CE16B95}" type="datetimeFigureOut">
              <a:rPr lang="en-CA" smtClean="0"/>
              <a:t>16/04/2020</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78D4B9A-14EE-47B8-BB8B-716D71DB9FF1}"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9766429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F859-E601-49FA-9E33-08865AB9CB2F}"/>
              </a:ext>
            </a:extLst>
          </p:cNvPr>
          <p:cNvSpPr>
            <a:spLocks noGrp="1"/>
          </p:cNvSpPr>
          <p:nvPr>
            <p:ph type="ctrTitle"/>
          </p:nvPr>
        </p:nvSpPr>
        <p:spPr/>
        <p:txBody>
          <a:bodyPr/>
          <a:lstStyle/>
          <a:p>
            <a:r>
              <a:rPr lang="en-CA" b="1" dirty="0">
                <a:solidFill>
                  <a:srgbClr val="C00000"/>
                </a:solidFill>
              </a:rPr>
              <a:t>Medical Cost</a:t>
            </a:r>
          </a:p>
        </p:txBody>
      </p:sp>
      <p:sp>
        <p:nvSpPr>
          <p:cNvPr id="3" name="Subtitle 2">
            <a:extLst>
              <a:ext uri="{FF2B5EF4-FFF2-40B4-BE49-F238E27FC236}">
                <a16:creationId xmlns:a16="http://schemas.microsoft.com/office/drawing/2014/main" id="{901A740C-091A-4355-8418-0DEA9EC64457}"/>
              </a:ext>
            </a:extLst>
          </p:cNvPr>
          <p:cNvSpPr>
            <a:spLocks noGrp="1"/>
          </p:cNvSpPr>
          <p:nvPr>
            <p:ph type="subTitle" idx="1"/>
          </p:nvPr>
        </p:nvSpPr>
        <p:spPr>
          <a:xfrm>
            <a:off x="1562100" y="4029076"/>
            <a:ext cx="9070848" cy="1110188"/>
          </a:xfrm>
        </p:spPr>
        <p:txBody>
          <a:bodyPr>
            <a:noAutofit/>
          </a:bodyPr>
          <a:lstStyle/>
          <a:p>
            <a:r>
              <a:rPr lang="en-CA" sz="2000" b="1" dirty="0" err="1"/>
              <a:t>Katayoon</a:t>
            </a:r>
            <a:r>
              <a:rPr lang="en-CA" sz="2000" b="1" dirty="0"/>
              <a:t> </a:t>
            </a:r>
            <a:r>
              <a:rPr lang="en-CA" sz="2000" b="1" dirty="0" err="1"/>
              <a:t>Mehr</a:t>
            </a:r>
            <a:endParaRPr lang="en-CA" sz="2000" b="1" dirty="0"/>
          </a:p>
          <a:p>
            <a:r>
              <a:rPr lang="en-CA" sz="2000" b="1" dirty="0"/>
              <a:t>Metro College of Technology</a:t>
            </a:r>
          </a:p>
          <a:p>
            <a:r>
              <a:rPr lang="en-CA" sz="2000" b="1" dirty="0"/>
              <a:t>Feb 2020</a:t>
            </a:r>
          </a:p>
        </p:txBody>
      </p:sp>
    </p:spTree>
    <p:extLst>
      <p:ext uri="{BB962C8B-B14F-4D97-AF65-F5344CB8AC3E}">
        <p14:creationId xmlns:p14="http://schemas.microsoft.com/office/powerpoint/2010/main" val="277776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576942" y="466725"/>
            <a:ext cx="10874829" cy="4714875"/>
          </a:xfrm>
        </p:spPr>
        <p:txBody>
          <a:bodyPr>
            <a:normAutofit fontScale="90000"/>
          </a:bodyPr>
          <a:lstStyle/>
          <a:p>
            <a:r>
              <a:rPr lang="en-CA" sz="4000" b="1" dirty="0">
                <a:solidFill>
                  <a:srgbClr val="C00000"/>
                </a:solidFill>
              </a:rPr>
              <a:t>Dataset and preparation:</a:t>
            </a:r>
            <a:br>
              <a:rPr lang="en-CA" sz="4000" dirty="0"/>
            </a:br>
            <a:br>
              <a:rPr lang="en-CA" sz="4000" dirty="0"/>
            </a:br>
            <a:r>
              <a:rPr lang="en-CA" sz="2700" dirty="0"/>
              <a:t>The dataset of insurance contains 10 columns. </a:t>
            </a:r>
            <a:r>
              <a:rPr lang="en-CA" sz="2700" b="1" dirty="0"/>
              <a:t>ID</a:t>
            </a:r>
            <a:r>
              <a:rPr lang="en-CA" sz="2700" dirty="0"/>
              <a:t>, </a:t>
            </a:r>
            <a:r>
              <a:rPr lang="en-CA" sz="2700" b="1" dirty="0"/>
              <a:t>age</a:t>
            </a:r>
            <a:r>
              <a:rPr lang="en-CA" sz="2700" dirty="0"/>
              <a:t>, </a:t>
            </a:r>
            <a:r>
              <a:rPr lang="en-CA" sz="2700" b="1" dirty="0"/>
              <a:t>sex</a:t>
            </a:r>
            <a:r>
              <a:rPr lang="en-CA" sz="2700" dirty="0"/>
              <a:t>, </a:t>
            </a:r>
            <a:r>
              <a:rPr lang="en-CA" sz="2700" b="1" dirty="0" err="1"/>
              <a:t>bmi</a:t>
            </a:r>
            <a:r>
              <a:rPr lang="en-CA" sz="2700" b="1" dirty="0"/>
              <a:t> </a:t>
            </a:r>
            <a:r>
              <a:rPr lang="en-CA" sz="2700" dirty="0"/>
              <a:t>of 1380 patients, whether they have </a:t>
            </a:r>
            <a:r>
              <a:rPr lang="en-CA" sz="2700" b="1" dirty="0"/>
              <a:t>partner</a:t>
            </a:r>
            <a:r>
              <a:rPr lang="en-CA" sz="2700" dirty="0"/>
              <a:t> or </a:t>
            </a:r>
            <a:r>
              <a:rPr lang="en-CA" sz="2700" b="1" dirty="0"/>
              <a:t>children</a:t>
            </a:r>
            <a:r>
              <a:rPr lang="en-CA" sz="2700" dirty="0"/>
              <a:t>, if they are </a:t>
            </a:r>
            <a:r>
              <a:rPr lang="en-CA" sz="2700" b="1" dirty="0"/>
              <a:t>smoker</a:t>
            </a:r>
            <a:r>
              <a:rPr lang="en-CA" sz="2700" dirty="0"/>
              <a:t>, the </a:t>
            </a:r>
            <a:r>
              <a:rPr lang="en-CA" sz="2700" b="1" dirty="0"/>
              <a:t>region</a:t>
            </a:r>
            <a:r>
              <a:rPr lang="en-CA" sz="2700" dirty="0"/>
              <a:t> they live, and hospital </a:t>
            </a:r>
            <a:r>
              <a:rPr lang="en-CA" sz="2700" b="1" dirty="0"/>
              <a:t>charges</a:t>
            </a:r>
            <a:r>
              <a:rPr lang="en-CA" sz="2700" dirty="0"/>
              <a:t> as dependent variable. Age has 18, smoker 32 and charges 15 missing values.</a:t>
            </a:r>
            <a:br>
              <a:rPr lang="en-CA" sz="2700" dirty="0"/>
            </a:br>
            <a:r>
              <a:rPr lang="en-CA" sz="2700" u="sng" dirty="0"/>
              <a:t>mean</a:t>
            </a:r>
            <a:r>
              <a:rPr lang="en-CA" sz="2700" dirty="0"/>
              <a:t> is used to replace age missing values, “</a:t>
            </a:r>
            <a:r>
              <a:rPr lang="en-CA" sz="2700" u="sng" dirty="0"/>
              <a:t>unknown</a:t>
            </a:r>
            <a:r>
              <a:rPr lang="en-CA" sz="2700" dirty="0"/>
              <a:t>” to replace smoker missing values and the 15 rows including missing values of y=charges are dropped. After cleaning we have 1365 rows of data.</a:t>
            </a:r>
            <a:br>
              <a:rPr lang="en-CA" sz="2700" dirty="0"/>
            </a:br>
            <a:r>
              <a:rPr lang="en-CA" sz="2700" dirty="0"/>
              <a:t>Encoding on categorical variables, sex with 2 levels male=1, female=2, , partner with 2 levels yes=1, no=0, smoker with 3 levels unknown=0, no=1, yes=2 and region with 4 levels northeast=1, northwest=2,  southeast=3 and southwest=4 is done. </a:t>
            </a:r>
            <a:br>
              <a:rPr lang="en-CA" sz="2000" dirty="0"/>
            </a:br>
            <a:r>
              <a:rPr lang="en-CA" sz="2000" dirty="0"/>
              <a:t>  </a:t>
            </a:r>
            <a:endParaRPr lang="en-CA" sz="4000" dirty="0"/>
          </a:p>
        </p:txBody>
      </p:sp>
      <p:graphicFrame>
        <p:nvGraphicFramePr>
          <p:cNvPr id="4" name="Table 3">
            <a:extLst>
              <a:ext uri="{FF2B5EF4-FFF2-40B4-BE49-F238E27FC236}">
                <a16:creationId xmlns:a16="http://schemas.microsoft.com/office/drawing/2014/main" id="{FBE1561D-4A2E-4AC7-BCCD-82B5EC0D733F}"/>
              </a:ext>
            </a:extLst>
          </p:cNvPr>
          <p:cNvGraphicFramePr>
            <a:graphicFrameLocks noGrp="1"/>
          </p:cNvGraphicFramePr>
          <p:nvPr>
            <p:extLst>
              <p:ext uri="{D42A27DB-BD31-4B8C-83A1-F6EECF244321}">
                <p14:modId xmlns:p14="http://schemas.microsoft.com/office/powerpoint/2010/main" val="2382486972"/>
              </p:ext>
            </p:extLst>
          </p:nvPr>
        </p:nvGraphicFramePr>
        <p:xfrm>
          <a:off x="972411" y="4898934"/>
          <a:ext cx="10002250" cy="1000760"/>
        </p:xfrm>
        <a:graphic>
          <a:graphicData uri="http://schemas.openxmlformats.org/drawingml/2006/table">
            <a:tbl>
              <a:tblPr/>
              <a:tblGrid>
                <a:gridCol w="647700">
                  <a:extLst>
                    <a:ext uri="{9D8B030D-6E8A-4147-A177-3AD203B41FA5}">
                      <a16:colId xmlns:a16="http://schemas.microsoft.com/office/drawing/2014/main" val="1765639131"/>
                    </a:ext>
                  </a:extLst>
                </a:gridCol>
                <a:gridCol w="698500">
                  <a:extLst>
                    <a:ext uri="{9D8B030D-6E8A-4147-A177-3AD203B41FA5}">
                      <a16:colId xmlns:a16="http://schemas.microsoft.com/office/drawing/2014/main" val="2777211295"/>
                    </a:ext>
                  </a:extLst>
                </a:gridCol>
                <a:gridCol w="609600">
                  <a:extLst>
                    <a:ext uri="{9D8B030D-6E8A-4147-A177-3AD203B41FA5}">
                      <a16:colId xmlns:a16="http://schemas.microsoft.com/office/drawing/2014/main" val="1745138251"/>
                    </a:ext>
                  </a:extLst>
                </a:gridCol>
                <a:gridCol w="698500">
                  <a:extLst>
                    <a:ext uri="{9D8B030D-6E8A-4147-A177-3AD203B41FA5}">
                      <a16:colId xmlns:a16="http://schemas.microsoft.com/office/drawing/2014/main" val="2833393567"/>
                    </a:ext>
                  </a:extLst>
                </a:gridCol>
                <a:gridCol w="725996">
                  <a:extLst>
                    <a:ext uri="{9D8B030D-6E8A-4147-A177-3AD203B41FA5}">
                      <a16:colId xmlns:a16="http://schemas.microsoft.com/office/drawing/2014/main" val="2334852511"/>
                    </a:ext>
                  </a:extLst>
                </a:gridCol>
                <a:gridCol w="666560">
                  <a:extLst>
                    <a:ext uri="{9D8B030D-6E8A-4147-A177-3AD203B41FA5}">
                      <a16:colId xmlns:a16="http://schemas.microsoft.com/office/drawing/2014/main" val="544897944"/>
                    </a:ext>
                  </a:extLst>
                </a:gridCol>
                <a:gridCol w="1092562">
                  <a:extLst>
                    <a:ext uri="{9D8B030D-6E8A-4147-A177-3AD203B41FA5}">
                      <a16:colId xmlns:a16="http://schemas.microsoft.com/office/drawing/2014/main" val="849085632"/>
                    </a:ext>
                  </a:extLst>
                </a:gridCol>
                <a:gridCol w="935038">
                  <a:extLst>
                    <a:ext uri="{9D8B030D-6E8A-4147-A177-3AD203B41FA5}">
                      <a16:colId xmlns:a16="http://schemas.microsoft.com/office/drawing/2014/main" val="4149350198"/>
                    </a:ext>
                  </a:extLst>
                </a:gridCol>
                <a:gridCol w="681038">
                  <a:extLst>
                    <a:ext uri="{9D8B030D-6E8A-4147-A177-3AD203B41FA5}">
                      <a16:colId xmlns:a16="http://schemas.microsoft.com/office/drawing/2014/main" val="531531074"/>
                    </a:ext>
                  </a:extLst>
                </a:gridCol>
                <a:gridCol w="685800">
                  <a:extLst>
                    <a:ext uri="{9D8B030D-6E8A-4147-A177-3AD203B41FA5}">
                      <a16:colId xmlns:a16="http://schemas.microsoft.com/office/drawing/2014/main" val="4185277348"/>
                    </a:ext>
                  </a:extLst>
                </a:gridCol>
                <a:gridCol w="876110">
                  <a:extLst>
                    <a:ext uri="{9D8B030D-6E8A-4147-A177-3AD203B41FA5}">
                      <a16:colId xmlns:a16="http://schemas.microsoft.com/office/drawing/2014/main" val="1173912374"/>
                    </a:ext>
                  </a:extLst>
                </a:gridCol>
                <a:gridCol w="794258">
                  <a:extLst>
                    <a:ext uri="{9D8B030D-6E8A-4147-A177-3AD203B41FA5}">
                      <a16:colId xmlns:a16="http://schemas.microsoft.com/office/drawing/2014/main" val="1065817964"/>
                    </a:ext>
                  </a:extLst>
                </a:gridCol>
                <a:gridCol w="890588">
                  <a:extLst>
                    <a:ext uri="{9D8B030D-6E8A-4147-A177-3AD203B41FA5}">
                      <a16:colId xmlns:a16="http://schemas.microsoft.com/office/drawing/2014/main" val="3328629179"/>
                    </a:ext>
                  </a:extLst>
                </a:gridCol>
              </a:tblGrid>
              <a:tr h="158750">
                <a:tc>
                  <a:txBody>
                    <a:bodyPr/>
                    <a:lstStyle/>
                    <a:p>
                      <a:pPr algn="ctr" fontAlgn="b"/>
                      <a:r>
                        <a:rPr lang="en-CA" sz="1600" b="0" i="0" u="none" strike="noStrike">
                          <a:solidFill>
                            <a:srgbClr val="000000"/>
                          </a:solidFill>
                          <a:effectLst/>
                          <a:latin typeface="Calibri" panose="020F0502020204030204" pitchFamily="34" charset="0"/>
                        </a:rPr>
                        <a:t>ID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sex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bmi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children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smoker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region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charges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partner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sex_C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600" b="0" i="0" u="none" strike="noStrike">
                          <a:solidFill>
                            <a:srgbClr val="000000"/>
                          </a:solidFill>
                          <a:effectLst/>
                          <a:latin typeface="Calibri" panose="020F0502020204030204" pitchFamily="34" charset="0"/>
                        </a:rPr>
                        <a:t>smoker_C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600" b="0" i="0" u="none" strike="noStrike">
                          <a:solidFill>
                            <a:srgbClr val="000000"/>
                          </a:solidFill>
                          <a:effectLst/>
                          <a:latin typeface="Calibri" panose="020F0502020204030204" pitchFamily="34" charset="0"/>
                        </a:rPr>
                        <a:t>region_C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600" b="0" i="0" u="none" strike="noStrike" dirty="0" err="1">
                          <a:solidFill>
                            <a:srgbClr val="000000"/>
                          </a:solidFill>
                          <a:effectLst/>
                          <a:latin typeface="Calibri" panose="020F0502020204030204" pitchFamily="34" charset="0"/>
                        </a:rPr>
                        <a:t>partner_C</a:t>
                      </a:r>
                      <a:endParaRPr lang="en-CA"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198858"/>
                  </a:ext>
                </a:extLst>
              </a:tr>
              <a:tr h="184150">
                <a:tc>
                  <a:txBody>
                    <a:bodyPr/>
                    <a:lstStyle/>
                    <a:p>
                      <a:pPr algn="ctr" fontAlgn="b"/>
                      <a:r>
                        <a:rPr lang="en-CA" sz="1600" b="0" i="0" u="none" strike="noStrike">
                          <a:solidFill>
                            <a:srgbClr val="000000"/>
                          </a:solidFill>
                          <a:effectLst/>
                          <a:latin typeface="Calibri" panose="020F0502020204030204" pitchFamily="34" charset="0"/>
                        </a:rPr>
                        <a:t>10001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27</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southwest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34838.873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474944"/>
                  </a:ext>
                </a:extLst>
              </a:tr>
              <a:tr h="184150">
                <a:tc>
                  <a:txBody>
                    <a:bodyPr/>
                    <a:lstStyle/>
                    <a:p>
                      <a:pPr algn="ctr" fontAlgn="b"/>
                      <a:r>
                        <a:rPr lang="en-CA" sz="1600" b="0" i="0" u="none" strike="noStrike">
                          <a:solidFill>
                            <a:srgbClr val="000000"/>
                          </a:solidFill>
                          <a:effectLst/>
                          <a:latin typeface="Calibri" panose="020F0502020204030204" pitchFamily="34" charset="0"/>
                        </a:rPr>
                        <a:t>10002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39.71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northeast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13143.337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69687"/>
                  </a:ext>
                </a:extLst>
              </a:tr>
              <a:tr h="190500">
                <a:tc>
                  <a:txBody>
                    <a:bodyPr/>
                    <a:lstStyle/>
                    <a:p>
                      <a:pPr algn="ctr" fontAlgn="b"/>
                      <a:r>
                        <a:rPr lang="en-CA" sz="1600" b="0" i="0" u="none" strike="noStrike">
                          <a:solidFill>
                            <a:srgbClr val="000000"/>
                          </a:solidFill>
                          <a:effectLst/>
                          <a:latin typeface="Calibri" panose="020F0502020204030204" pitchFamily="34" charset="0"/>
                        </a:rPr>
                        <a:t>10006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28.31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northwest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18033.968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6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CA" sz="16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119114"/>
                  </a:ext>
                </a:extLst>
              </a:tr>
            </a:tbl>
          </a:graphicData>
        </a:graphic>
      </p:graphicFrame>
    </p:spTree>
    <p:extLst>
      <p:ext uri="{BB962C8B-B14F-4D97-AF65-F5344CB8AC3E}">
        <p14:creationId xmlns:p14="http://schemas.microsoft.com/office/powerpoint/2010/main" val="114354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560065" y="2717916"/>
            <a:ext cx="11071870" cy="2081557"/>
          </a:xfrm>
        </p:spPr>
        <p:txBody>
          <a:bodyPr>
            <a:normAutofit fontScale="90000"/>
          </a:bodyPr>
          <a:lstStyle/>
          <a:p>
            <a:r>
              <a:rPr lang="en-CA" sz="4000" b="1" dirty="0">
                <a:solidFill>
                  <a:srgbClr val="C00000"/>
                </a:solidFill>
              </a:rPr>
              <a:t>Correlation and association between variables:</a:t>
            </a:r>
            <a:br>
              <a:rPr lang="en-CA" sz="4000" b="1" dirty="0">
                <a:solidFill>
                  <a:srgbClr val="C00000"/>
                </a:solidFill>
              </a:rPr>
            </a:br>
            <a:br>
              <a:rPr lang="en-CA" sz="4000" b="1" dirty="0">
                <a:solidFill>
                  <a:srgbClr val="C00000"/>
                </a:solidFill>
              </a:rPr>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endParaRPr lang="en-CA" sz="4000" dirty="0"/>
          </a:p>
        </p:txBody>
      </p:sp>
      <p:grpSp>
        <p:nvGrpSpPr>
          <p:cNvPr id="3" name="Group 2">
            <a:extLst>
              <a:ext uri="{FF2B5EF4-FFF2-40B4-BE49-F238E27FC236}">
                <a16:creationId xmlns:a16="http://schemas.microsoft.com/office/drawing/2014/main" id="{2F767040-472C-42DE-B336-8D2B091ADCC1}"/>
              </a:ext>
            </a:extLst>
          </p:cNvPr>
          <p:cNvGrpSpPr/>
          <p:nvPr/>
        </p:nvGrpSpPr>
        <p:grpSpPr>
          <a:xfrm>
            <a:off x="560065" y="1464296"/>
            <a:ext cx="10441310" cy="2934653"/>
            <a:chOff x="560065" y="1464296"/>
            <a:chExt cx="10441310" cy="2934653"/>
          </a:xfrm>
        </p:grpSpPr>
        <p:pic>
          <p:nvPicPr>
            <p:cNvPr id="12" name="Picture 11">
              <a:extLst>
                <a:ext uri="{FF2B5EF4-FFF2-40B4-BE49-F238E27FC236}">
                  <a16:creationId xmlns:a16="http://schemas.microsoft.com/office/drawing/2014/main" id="{3D551A89-D8FD-48F3-8E7E-0C7EC7CA5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65" y="1464296"/>
              <a:ext cx="3307086" cy="2888629"/>
            </a:xfrm>
            <a:prstGeom prst="rect">
              <a:avLst/>
            </a:prstGeom>
          </p:spPr>
        </p:pic>
        <p:pic>
          <p:nvPicPr>
            <p:cNvPr id="14" name="Picture 13">
              <a:extLst>
                <a:ext uri="{FF2B5EF4-FFF2-40B4-BE49-F238E27FC236}">
                  <a16:creationId xmlns:a16="http://schemas.microsoft.com/office/drawing/2014/main" id="{1E72C170-81DA-43EC-9DCB-128D81106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263" y="1464296"/>
              <a:ext cx="3457575" cy="2934653"/>
            </a:xfrm>
            <a:prstGeom prst="rect">
              <a:avLst/>
            </a:prstGeom>
          </p:spPr>
        </p:pic>
        <p:pic>
          <p:nvPicPr>
            <p:cNvPr id="18" name="Picture 17">
              <a:extLst>
                <a:ext uri="{FF2B5EF4-FFF2-40B4-BE49-F238E27FC236}">
                  <a16:creationId xmlns:a16="http://schemas.microsoft.com/office/drawing/2014/main" id="{B773AF2C-808B-4954-864F-6D67EFE23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0956" y="1464296"/>
              <a:ext cx="3280419" cy="2934653"/>
            </a:xfrm>
            <a:prstGeom prst="rect">
              <a:avLst/>
            </a:prstGeom>
          </p:spPr>
        </p:pic>
        <p:sp>
          <p:nvSpPr>
            <p:cNvPr id="19" name="Oval 18">
              <a:extLst>
                <a:ext uri="{FF2B5EF4-FFF2-40B4-BE49-F238E27FC236}">
                  <a16:creationId xmlns:a16="http://schemas.microsoft.com/office/drawing/2014/main" id="{337D1AC1-623D-403E-AC7D-9FBDD0BD773D}"/>
                </a:ext>
              </a:extLst>
            </p:cNvPr>
            <p:cNvSpPr/>
            <p:nvPr/>
          </p:nvSpPr>
          <p:spPr>
            <a:xfrm rot="976048">
              <a:off x="1126368" y="1823493"/>
              <a:ext cx="465612" cy="22162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24B72203-95B3-416C-A542-455329EFB983}"/>
                </a:ext>
              </a:extLst>
            </p:cNvPr>
            <p:cNvSpPr/>
            <p:nvPr/>
          </p:nvSpPr>
          <p:spPr>
            <a:xfrm rot="976048">
              <a:off x="1660265" y="1823494"/>
              <a:ext cx="465612" cy="22162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Oval 20">
              <a:extLst>
                <a:ext uri="{FF2B5EF4-FFF2-40B4-BE49-F238E27FC236}">
                  <a16:creationId xmlns:a16="http://schemas.microsoft.com/office/drawing/2014/main" id="{6CDBBAE5-2649-45EE-B160-47CF5831A5F8}"/>
                </a:ext>
              </a:extLst>
            </p:cNvPr>
            <p:cNvSpPr/>
            <p:nvPr/>
          </p:nvSpPr>
          <p:spPr>
            <a:xfrm rot="976048">
              <a:off x="2293219" y="1823494"/>
              <a:ext cx="465612" cy="22162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30880EE4-BA6F-41AF-B18B-C744B6D9A1C7}"/>
                </a:ext>
              </a:extLst>
            </p:cNvPr>
            <p:cNvSpPr/>
            <p:nvPr/>
          </p:nvSpPr>
          <p:spPr>
            <a:xfrm rot="2830535">
              <a:off x="5399574" y="2078850"/>
              <a:ext cx="566416" cy="22162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CA4DE420-5D7A-42A8-A967-EA85825DAE19}"/>
                </a:ext>
              </a:extLst>
            </p:cNvPr>
            <p:cNvSpPr/>
            <p:nvPr/>
          </p:nvSpPr>
          <p:spPr>
            <a:xfrm>
              <a:off x="4660566" y="1910844"/>
              <a:ext cx="465612" cy="192194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Title 1">
            <a:extLst>
              <a:ext uri="{FF2B5EF4-FFF2-40B4-BE49-F238E27FC236}">
                <a16:creationId xmlns:a16="http://schemas.microsoft.com/office/drawing/2014/main" id="{C674654E-0D20-40CD-9797-D859DB8AD625}"/>
              </a:ext>
            </a:extLst>
          </p:cNvPr>
          <p:cNvSpPr txBox="1">
            <a:spLocks/>
          </p:cNvSpPr>
          <p:nvPr/>
        </p:nvSpPr>
        <p:spPr>
          <a:xfrm>
            <a:off x="642257" y="4799473"/>
            <a:ext cx="10831286" cy="14881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4000" dirty="0"/>
            </a:br>
            <a:br>
              <a:rPr lang="en-CA" sz="4000" dirty="0"/>
            </a:br>
            <a:r>
              <a:rPr lang="en-CA" sz="9600" dirty="0"/>
              <a:t>As the age increases, the amount of charges also increases.</a:t>
            </a:r>
          </a:p>
          <a:p>
            <a:pPr>
              <a:lnSpc>
                <a:spcPct val="120000"/>
              </a:lnSpc>
            </a:pPr>
            <a:r>
              <a:rPr lang="en-CA" sz="9600" dirty="0"/>
              <a:t>For the amount of less than 10,000, </a:t>
            </a:r>
            <a:r>
              <a:rPr lang="en-CA" sz="9600" dirty="0" err="1"/>
              <a:t>bmi</a:t>
            </a:r>
            <a:r>
              <a:rPr lang="en-CA" sz="9600" dirty="0"/>
              <a:t> doesn’t show a specific association with charges, but as the amount increases, patients tend to have higher </a:t>
            </a:r>
            <a:r>
              <a:rPr lang="en-CA" sz="9600" dirty="0" err="1"/>
              <a:t>bmi</a:t>
            </a:r>
            <a:r>
              <a:rPr lang="en-CA" sz="9600" dirty="0"/>
              <a:t>. </a:t>
            </a:r>
            <a:br>
              <a:rPr lang="en-CA" sz="9600" dirty="0"/>
            </a:br>
            <a:r>
              <a:rPr lang="en-CA" sz="9600" dirty="0"/>
              <a:t>Smoker patients have a bigger variation over their hospital charges and the highest charges belong to smokers.</a:t>
            </a:r>
            <a:br>
              <a:rPr lang="en-CA" sz="4000" dirty="0"/>
            </a:br>
            <a:br>
              <a:rPr lang="en-CA" sz="4000" dirty="0"/>
            </a:br>
            <a:br>
              <a:rPr lang="en-CA" sz="4000" dirty="0"/>
            </a:br>
            <a:br>
              <a:rPr lang="en-CA" sz="4000" dirty="0"/>
            </a:br>
            <a:endParaRPr lang="en-CA" sz="4000" dirty="0"/>
          </a:p>
        </p:txBody>
      </p:sp>
    </p:spTree>
    <p:extLst>
      <p:ext uri="{BB962C8B-B14F-4D97-AF65-F5344CB8AC3E}">
        <p14:creationId xmlns:p14="http://schemas.microsoft.com/office/powerpoint/2010/main" val="299902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424543" y="2717916"/>
            <a:ext cx="11506200" cy="2081557"/>
          </a:xfrm>
        </p:spPr>
        <p:txBody>
          <a:bodyPr>
            <a:normAutofit fontScale="90000"/>
          </a:bodyPr>
          <a:lstStyle/>
          <a:p>
            <a:r>
              <a:rPr lang="en-CA" sz="4000" b="1" dirty="0">
                <a:solidFill>
                  <a:srgbClr val="C00000"/>
                </a:solidFill>
              </a:rPr>
              <a:t>Correlation and association between variables:</a:t>
            </a:r>
            <a:br>
              <a:rPr lang="en-CA" sz="4000" b="1" dirty="0">
                <a:solidFill>
                  <a:srgbClr val="C00000"/>
                </a:solidFill>
              </a:rPr>
            </a:br>
            <a:br>
              <a:rPr lang="en-CA" sz="4000" b="1" dirty="0">
                <a:solidFill>
                  <a:srgbClr val="C00000"/>
                </a:solidFill>
              </a:rPr>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a:off x="560065" y="1414613"/>
            <a:ext cx="6082392" cy="148816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4000" dirty="0"/>
            </a:br>
            <a:br>
              <a:rPr lang="en-CA" sz="4000" dirty="0"/>
            </a:br>
            <a:r>
              <a:rPr lang="en-CA" sz="9600" dirty="0"/>
              <a:t>Being smoker and the amount of charges has the highest correlation.</a:t>
            </a:r>
          </a:p>
          <a:p>
            <a:pPr>
              <a:lnSpc>
                <a:spcPct val="120000"/>
              </a:lnSpc>
            </a:pPr>
            <a:r>
              <a:rPr lang="en-CA" sz="9600" dirty="0"/>
              <a:t>Also number of children and having a partner is correlated.</a:t>
            </a:r>
            <a:br>
              <a:rPr lang="en-CA" sz="4000" dirty="0"/>
            </a:br>
            <a:br>
              <a:rPr lang="en-CA" sz="4000" dirty="0"/>
            </a:br>
            <a:br>
              <a:rPr lang="en-CA" sz="4000" dirty="0"/>
            </a:br>
            <a:endParaRPr lang="en-CA" sz="4000" dirty="0"/>
          </a:p>
        </p:txBody>
      </p:sp>
      <p:graphicFrame>
        <p:nvGraphicFramePr>
          <p:cNvPr id="3" name="Table 2">
            <a:extLst>
              <a:ext uri="{FF2B5EF4-FFF2-40B4-BE49-F238E27FC236}">
                <a16:creationId xmlns:a16="http://schemas.microsoft.com/office/drawing/2014/main" id="{E1D04010-AB92-4541-AD6F-E5E3EEDA972F}"/>
              </a:ext>
            </a:extLst>
          </p:cNvPr>
          <p:cNvGraphicFramePr>
            <a:graphicFrameLocks noGrp="1"/>
          </p:cNvGraphicFramePr>
          <p:nvPr>
            <p:extLst>
              <p:ext uri="{D42A27DB-BD31-4B8C-83A1-F6EECF244321}">
                <p14:modId xmlns:p14="http://schemas.microsoft.com/office/powerpoint/2010/main" val="794983214"/>
              </p:ext>
            </p:extLst>
          </p:nvPr>
        </p:nvGraphicFramePr>
        <p:xfrm>
          <a:off x="693415" y="3164840"/>
          <a:ext cx="7590920" cy="2538314"/>
        </p:xfrm>
        <a:graphic>
          <a:graphicData uri="http://schemas.openxmlformats.org/drawingml/2006/table">
            <a:tbl>
              <a:tblPr/>
              <a:tblGrid>
                <a:gridCol w="890588">
                  <a:extLst>
                    <a:ext uri="{9D8B030D-6E8A-4147-A177-3AD203B41FA5}">
                      <a16:colId xmlns:a16="http://schemas.microsoft.com/office/drawing/2014/main" val="2103964883"/>
                    </a:ext>
                  </a:extLst>
                </a:gridCol>
                <a:gridCol w="687388">
                  <a:extLst>
                    <a:ext uri="{9D8B030D-6E8A-4147-A177-3AD203B41FA5}">
                      <a16:colId xmlns:a16="http://schemas.microsoft.com/office/drawing/2014/main" val="3181566104"/>
                    </a:ext>
                  </a:extLst>
                </a:gridCol>
                <a:gridCol w="687388">
                  <a:extLst>
                    <a:ext uri="{9D8B030D-6E8A-4147-A177-3AD203B41FA5}">
                      <a16:colId xmlns:a16="http://schemas.microsoft.com/office/drawing/2014/main" val="2201049068"/>
                    </a:ext>
                  </a:extLst>
                </a:gridCol>
                <a:gridCol w="687388">
                  <a:extLst>
                    <a:ext uri="{9D8B030D-6E8A-4147-A177-3AD203B41FA5}">
                      <a16:colId xmlns:a16="http://schemas.microsoft.com/office/drawing/2014/main" val="1335443368"/>
                    </a:ext>
                  </a:extLst>
                </a:gridCol>
                <a:gridCol w="725996">
                  <a:extLst>
                    <a:ext uri="{9D8B030D-6E8A-4147-A177-3AD203B41FA5}">
                      <a16:colId xmlns:a16="http://schemas.microsoft.com/office/drawing/2014/main" val="3285704010"/>
                    </a:ext>
                  </a:extLst>
                </a:gridCol>
                <a:gridCol w="690816">
                  <a:extLst>
                    <a:ext uri="{9D8B030D-6E8A-4147-A177-3AD203B41FA5}">
                      <a16:colId xmlns:a16="http://schemas.microsoft.com/office/drawing/2014/main" val="3958564590"/>
                    </a:ext>
                  </a:extLst>
                </a:gridCol>
                <a:gridCol w="660400">
                  <a:extLst>
                    <a:ext uri="{9D8B030D-6E8A-4147-A177-3AD203B41FA5}">
                      <a16:colId xmlns:a16="http://schemas.microsoft.com/office/drawing/2014/main" val="73855637"/>
                    </a:ext>
                  </a:extLst>
                </a:gridCol>
                <a:gridCol w="876110">
                  <a:extLst>
                    <a:ext uri="{9D8B030D-6E8A-4147-A177-3AD203B41FA5}">
                      <a16:colId xmlns:a16="http://schemas.microsoft.com/office/drawing/2014/main" val="340730203"/>
                    </a:ext>
                  </a:extLst>
                </a:gridCol>
                <a:gridCol w="794258">
                  <a:extLst>
                    <a:ext uri="{9D8B030D-6E8A-4147-A177-3AD203B41FA5}">
                      <a16:colId xmlns:a16="http://schemas.microsoft.com/office/drawing/2014/main" val="2072841771"/>
                    </a:ext>
                  </a:extLst>
                </a:gridCol>
                <a:gridCol w="890588">
                  <a:extLst>
                    <a:ext uri="{9D8B030D-6E8A-4147-A177-3AD203B41FA5}">
                      <a16:colId xmlns:a16="http://schemas.microsoft.com/office/drawing/2014/main" val="964691961"/>
                    </a:ext>
                  </a:extLst>
                </a:gridCol>
              </a:tblGrid>
              <a:tr h="286604">
                <a:tc>
                  <a:txBody>
                    <a:bodyPr/>
                    <a:lstStyle/>
                    <a:p>
                      <a:pPr algn="l" fontAlgn="b"/>
                      <a:r>
                        <a:rPr lang="en-CA" sz="16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ID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bmi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children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charges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sex_C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smoker_C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region_C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partner_C</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359616"/>
                  </a:ext>
                </a:extLst>
              </a:tr>
              <a:tr h="184150">
                <a:tc>
                  <a:txBody>
                    <a:bodyPr/>
                    <a:lstStyle/>
                    <a:p>
                      <a:pPr algn="l" fontAlgn="b"/>
                      <a:r>
                        <a:rPr lang="en-CA" sz="1600" b="0" i="0" u="none" strike="noStrike">
                          <a:solidFill>
                            <a:srgbClr val="000000"/>
                          </a:solidFill>
                          <a:effectLst/>
                          <a:latin typeface="Calibri" panose="020F0502020204030204" pitchFamily="34" charset="0"/>
                        </a:rPr>
                        <a:t>ID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6201258"/>
                  </a:ext>
                </a:extLst>
              </a:tr>
              <a:tr h="184150">
                <a:tc>
                  <a:txBody>
                    <a:bodyPr/>
                    <a:lstStyle/>
                    <a:p>
                      <a:pPr algn="l" fontAlgn="b"/>
                      <a:r>
                        <a:rPr lang="en-CA" sz="1600" b="0" i="0" u="none" strike="noStrike">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0.0250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436"/>
                  </a:ext>
                </a:extLst>
              </a:tr>
              <a:tr h="184150">
                <a:tc>
                  <a:txBody>
                    <a:bodyPr/>
                    <a:lstStyle/>
                    <a:p>
                      <a:pPr algn="l" fontAlgn="b"/>
                      <a:r>
                        <a:rPr lang="en-CA" sz="1600" b="0" i="0" u="none" strike="noStrike">
                          <a:solidFill>
                            <a:srgbClr val="000000"/>
                          </a:solidFill>
                          <a:effectLst/>
                          <a:latin typeface="Calibri" panose="020F0502020204030204" pitchFamily="34" charset="0"/>
                        </a:rPr>
                        <a:t>bmi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-0.0423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0.1061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974431"/>
                  </a:ext>
                </a:extLst>
              </a:tr>
              <a:tr h="184150">
                <a:tc>
                  <a:txBody>
                    <a:bodyPr/>
                    <a:lstStyle/>
                    <a:p>
                      <a:pPr algn="l" fontAlgn="b"/>
                      <a:r>
                        <a:rPr lang="en-CA" sz="1600" b="0" i="0" u="none" strike="noStrike">
                          <a:solidFill>
                            <a:srgbClr val="000000"/>
                          </a:solidFill>
                          <a:effectLst/>
                          <a:latin typeface="Calibri" panose="020F0502020204030204" pitchFamily="34" charset="0"/>
                        </a:rPr>
                        <a:t>children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0.0037</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0.1525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0.0273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92228"/>
                  </a:ext>
                </a:extLst>
              </a:tr>
              <a:tr h="184150">
                <a:tc>
                  <a:txBody>
                    <a:bodyPr/>
                    <a:lstStyle/>
                    <a:p>
                      <a:pPr algn="l" fontAlgn="b"/>
                      <a:r>
                        <a:rPr lang="en-CA" sz="1600" b="0" i="0" u="none" strike="noStrike">
                          <a:solidFill>
                            <a:srgbClr val="000000"/>
                          </a:solidFill>
                          <a:effectLst/>
                          <a:latin typeface="Calibri" panose="020F0502020204030204" pitchFamily="34" charset="0"/>
                        </a:rPr>
                        <a:t>charges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-0.0249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0.2873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0.1859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0.1006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34356"/>
                  </a:ext>
                </a:extLst>
              </a:tr>
              <a:tr h="184150">
                <a:tc>
                  <a:txBody>
                    <a:bodyPr/>
                    <a:lstStyle/>
                    <a:p>
                      <a:pPr algn="l" fontAlgn="b"/>
                      <a:r>
                        <a:rPr lang="en-CA" sz="1600" b="0" i="0" u="none" strike="noStrike">
                          <a:solidFill>
                            <a:srgbClr val="000000"/>
                          </a:solidFill>
                          <a:effectLst/>
                          <a:latin typeface="Calibri" panose="020F0502020204030204" pitchFamily="34" charset="0"/>
                        </a:rPr>
                        <a:t>sex_C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-0.0417</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0.0194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-0.0447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362297"/>
                  </a:ext>
                </a:extLst>
              </a:tr>
              <a:tr h="184150">
                <a:tc>
                  <a:txBody>
                    <a:bodyPr/>
                    <a:lstStyle/>
                    <a:p>
                      <a:pPr algn="l" fontAlgn="b"/>
                      <a:r>
                        <a:rPr lang="en-CA" sz="1600" b="0" i="0" u="none" strike="noStrike">
                          <a:solidFill>
                            <a:srgbClr val="000000"/>
                          </a:solidFill>
                          <a:effectLst/>
                          <a:latin typeface="Calibri" panose="020F0502020204030204" pitchFamily="34" charset="0"/>
                        </a:rPr>
                        <a:t>smoker_C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-0.0363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0.0517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-0.0151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0.0626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FF0000"/>
                          </a:solidFill>
                          <a:effectLst/>
                          <a:latin typeface="Calibri" panose="020F0502020204030204" pitchFamily="34" charset="0"/>
                        </a:rPr>
                        <a:t>0.7244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-0.0533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553684"/>
                  </a:ext>
                </a:extLst>
              </a:tr>
              <a:tr h="184150">
                <a:tc>
                  <a:txBody>
                    <a:bodyPr/>
                    <a:lstStyle/>
                    <a:p>
                      <a:pPr algn="l" fontAlgn="b"/>
                      <a:r>
                        <a:rPr lang="en-CA" sz="1600" b="0" i="0" u="none" strike="noStrike">
                          <a:solidFill>
                            <a:srgbClr val="000000"/>
                          </a:solidFill>
                          <a:effectLst/>
                          <a:latin typeface="Calibri" panose="020F0502020204030204" pitchFamily="34" charset="0"/>
                        </a:rPr>
                        <a:t>region_C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0.0110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a:solidFill>
                            <a:srgbClr val="000000"/>
                          </a:solidFill>
                          <a:effectLst/>
                          <a:latin typeface="Calibri" panose="020F0502020204030204" pitchFamily="34" charset="0"/>
                        </a:rPr>
                        <a:t>0.1520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073379"/>
                  </a:ext>
                </a:extLst>
              </a:tr>
              <a:tr h="190500">
                <a:tc>
                  <a:txBody>
                    <a:bodyPr/>
                    <a:lstStyle/>
                    <a:p>
                      <a:pPr algn="l" fontAlgn="b"/>
                      <a:r>
                        <a:rPr lang="en-CA" sz="1600" b="0" i="0" u="none" strike="noStrike">
                          <a:solidFill>
                            <a:srgbClr val="000000"/>
                          </a:solidFill>
                          <a:effectLst/>
                          <a:latin typeface="Calibri" panose="020F0502020204030204" pitchFamily="34" charset="0"/>
                        </a:rPr>
                        <a:t>partner_C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0.0091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0.0642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0.0202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1" i="0" u="none" strike="noStrike" dirty="0">
                          <a:solidFill>
                            <a:srgbClr val="000000"/>
                          </a:solidFill>
                          <a:effectLst/>
                          <a:latin typeface="Calibri" panose="020F0502020204030204" pitchFamily="34" charset="0"/>
                        </a:rPr>
                        <a:t>0.4705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0.0335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0.0326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0.0633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-0.0155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0893629"/>
                  </a:ext>
                </a:extLst>
              </a:tr>
            </a:tbl>
          </a:graphicData>
        </a:graphic>
      </p:graphicFrame>
      <p:pic>
        <p:nvPicPr>
          <p:cNvPr id="7" name="Picture 6">
            <a:extLst>
              <a:ext uri="{FF2B5EF4-FFF2-40B4-BE49-F238E27FC236}">
                <a16:creationId xmlns:a16="http://schemas.microsoft.com/office/drawing/2014/main" id="{44620DB2-89F8-40E5-AD44-68D8C976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671" y="1426678"/>
            <a:ext cx="4574184" cy="3387755"/>
          </a:xfrm>
          <a:prstGeom prst="rect">
            <a:avLst/>
          </a:prstGeom>
        </p:spPr>
      </p:pic>
    </p:spTree>
    <p:extLst>
      <p:ext uri="{BB962C8B-B14F-4D97-AF65-F5344CB8AC3E}">
        <p14:creationId xmlns:p14="http://schemas.microsoft.com/office/powerpoint/2010/main" val="196059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669246" y="2656555"/>
            <a:ext cx="10951028" cy="2081557"/>
          </a:xfrm>
        </p:spPr>
        <p:txBody>
          <a:bodyPr>
            <a:normAutofit fontScale="90000"/>
          </a:bodyPr>
          <a:lstStyle/>
          <a:p>
            <a:r>
              <a:rPr lang="en-CA" sz="4000" b="1" dirty="0">
                <a:solidFill>
                  <a:srgbClr val="C00000"/>
                </a:solidFill>
              </a:rPr>
              <a:t>Linear Regression Model:</a:t>
            </a:r>
            <a:br>
              <a:rPr lang="en-CA" sz="4000" b="1" dirty="0">
                <a:solidFill>
                  <a:srgbClr val="C00000"/>
                </a:solidFill>
              </a:rPr>
            </a:br>
            <a:br>
              <a:rPr lang="en-CA" sz="4000" b="1" dirty="0">
                <a:solidFill>
                  <a:srgbClr val="C00000"/>
                </a:solidFill>
              </a:rPr>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br>
              <a:rPr lang="en-CA" sz="4000" dirty="0"/>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a:off x="669246" y="3090496"/>
            <a:ext cx="11146972" cy="14881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2400" dirty="0"/>
            </a:br>
            <a:r>
              <a:rPr lang="en-CA" sz="2400" dirty="0"/>
              <a:t>   </a:t>
            </a:r>
            <a:br>
              <a:rPr lang="en-CA" sz="2400" dirty="0"/>
            </a:br>
            <a:r>
              <a:rPr lang="en-CA" sz="2400" dirty="0"/>
              <a:t>X = [age, </a:t>
            </a:r>
            <a:r>
              <a:rPr lang="en-CA" sz="2400" dirty="0" err="1"/>
              <a:t>bmi</a:t>
            </a:r>
            <a:r>
              <a:rPr lang="en-CA" sz="2400" dirty="0"/>
              <a:t>, children, sex, smoker, region, partner]</a:t>
            </a:r>
          </a:p>
          <a:p>
            <a:pPr>
              <a:lnSpc>
                <a:spcPct val="120000"/>
              </a:lnSpc>
            </a:pPr>
            <a:r>
              <a:rPr lang="en-CA" sz="2400" dirty="0"/>
              <a:t>y = charges</a:t>
            </a:r>
          </a:p>
          <a:p>
            <a:pPr>
              <a:lnSpc>
                <a:spcPct val="120000"/>
              </a:lnSpc>
            </a:pPr>
            <a:r>
              <a:rPr lang="en-CA" sz="2400" dirty="0"/>
              <a:t>y = -26562.1157 + 200.596 age + 335.825 </a:t>
            </a:r>
            <a:r>
              <a:rPr lang="en-CA" sz="2400" dirty="0" err="1"/>
              <a:t>bmi</a:t>
            </a:r>
            <a:r>
              <a:rPr lang="en-CA" sz="2400" dirty="0"/>
              <a:t> + </a:t>
            </a:r>
          </a:p>
          <a:p>
            <a:pPr>
              <a:lnSpc>
                <a:spcPct val="120000"/>
              </a:lnSpc>
            </a:pPr>
            <a:r>
              <a:rPr lang="en-CA" sz="2400" dirty="0"/>
              <a:t>384.039 children - 44.8978 </a:t>
            </a:r>
            <a:r>
              <a:rPr lang="en-CA" sz="2400" dirty="0" err="1"/>
              <a:t>sex_C</a:t>
            </a:r>
            <a:r>
              <a:rPr lang="en-CA" sz="2400" dirty="0"/>
              <a:t> + 19319.8 </a:t>
            </a:r>
            <a:r>
              <a:rPr lang="en-CA" sz="2400" dirty="0" err="1"/>
              <a:t>smoker_C</a:t>
            </a:r>
            <a:r>
              <a:rPr lang="en-CA" sz="2400" dirty="0"/>
              <a:t> – </a:t>
            </a:r>
          </a:p>
          <a:p>
            <a:pPr>
              <a:lnSpc>
                <a:spcPct val="120000"/>
              </a:lnSpc>
            </a:pPr>
            <a:r>
              <a:rPr lang="en-CA" sz="2400" dirty="0"/>
              <a:t>376.116 </a:t>
            </a:r>
            <a:r>
              <a:rPr lang="en-CA" sz="2400" dirty="0" err="1"/>
              <a:t>region_C</a:t>
            </a:r>
            <a:r>
              <a:rPr lang="en-CA" sz="2400" dirty="0"/>
              <a:t> - 1133.59 </a:t>
            </a:r>
            <a:r>
              <a:rPr lang="en-CA" sz="2400" dirty="0" err="1"/>
              <a:t>partner_C</a:t>
            </a:r>
            <a:r>
              <a:rPr lang="en-CA" sz="2400" dirty="0"/>
              <a:t> </a:t>
            </a:r>
          </a:p>
          <a:p>
            <a:pPr>
              <a:lnSpc>
                <a:spcPct val="120000"/>
              </a:lnSpc>
            </a:pPr>
            <a:r>
              <a:rPr lang="en-CA" sz="2400" b="1" dirty="0"/>
              <a:t>R2 (Train)= 0.6043     R2 (Test)=0.6621</a:t>
            </a:r>
          </a:p>
          <a:p>
            <a:pPr>
              <a:lnSpc>
                <a:spcPct val="120000"/>
              </a:lnSpc>
            </a:pPr>
            <a:r>
              <a:rPr lang="en-CA" sz="2400" dirty="0"/>
              <a:t>Children has the highest </a:t>
            </a:r>
            <a:r>
              <a:rPr lang="en-CA" sz="2400" dirty="0" err="1"/>
              <a:t>pvalue</a:t>
            </a:r>
            <a:r>
              <a:rPr lang="en-CA" sz="2400" dirty="0"/>
              <a:t> </a:t>
            </a:r>
          </a:p>
          <a:p>
            <a:pPr>
              <a:lnSpc>
                <a:spcPct val="120000"/>
              </a:lnSpc>
            </a:pPr>
            <a:r>
              <a:rPr lang="en-CA" sz="2400" dirty="0"/>
              <a:t>which makes it insignificant and the next</a:t>
            </a:r>
          </a:p>
          <a:p>
            <a:pPr>
              <a:lnSpc>
                <a:spcPct val="120000"/>
              </a:lnSpc>
            </a:pPr>
            <a:r>
              <a:rPr lang="en-CA" sz="2400" dirty="0"/>
              <a:t>insignificant X is </a:t>
            </a:r>
            <a:r>
              <a:rPr lang="en-CA" sz="2400" dirty="0" err="1"/>
              <a:t>bmi</a:t>
            </a:r>
            <a:r>
              <a:rPr lang="en-CA" sz="2400" dirty="0"/>
              <a:t>.</a:t>
            </a:r>
          </a:p>
          <a:p>
            <a:pPr>
              <a:lnSpc>
                <a:spcPct val="120000"/>
              </a:lnSpc>
            </a:pPr>
            <a:br>
              <a:rPr lang="en-CA" sz="2400" dirty="0"/>
            </a:br>
            <a:r>
              <a:rPr lang="en-CA" sz="2400" b="1" dirty="0"/>
              <a:t>y = -17126.4998 + 221.689 age - 276.906 </a:t>
            </a:r>
            <a:r>
              <a:rPr lang="en-CA" sz="2400" b="1" dirty="0" err="1"/>
              <a:t>sex_C</a:t>
            </a:r>
            <a:r>
              <a:rPr lang="en-CA" sz="2400" b="1" dirty="0"/>
              <a:t> + 19300.7 </a:t>
            </a:r>
            <a:r>
              <a:rPr lang="en-CA" sz="2400" b="1" dirty="0" err="1"/>
              <a:t>smoker_C</a:t>
            </a:r>
            <a:r>
              <a:rPr lang="en-CA" sz="2400" b="1" dirty="0"/>
              <a:t> - 135.451 </a:t>
            </a:r>
            <a:r>
              <a:rPr lang="en-CA" sz="2400" b="1" dirty="0" err="1"/>
              <a:t>region_C</a:t>
            </a:r>
            <a:r>
              <a:rPr lang="en-CA" sz="2400" b="1" dirty="0"/>
              <a:t> - 709.801 </a:t>
            </a:r>
            <a:r>
              <a:rPr lang="en-CA" sz="2400" b="1" dirty="0" err="1"/>
              <a:t>partner_C</a:t>
            </a:r>
            <a:br>
              <a:rPr lang="en-CA" sz="2400" dirty="0"/>
            </a:br>
            <a:br>
              <a:rPr lang="en-CA" sz="2400" dirty="0"/>
            </a:br>
            <a:endParaRPr lang="en-CA" sz="2400" dirty="0"/>
          </a:p>
        </p:txBody>
      </p:sp>
      <p:graphicFrame>
        <p:nvGraphicFramePr>
          <p:cNvPr id="8" name="Table 7">
            <a:extLst>
              <a:ext uri="{FF2B5EF4-FFF2-40B4-BE49-F238E27FC236}">
                <a16:creationId xmlns:a16="http://schemas.microsoft.com/office/drawing/2014/main" id="{A53F20A8-CE05-47E5-8008-4E0776ED2E1E}"/>
              </a:ext>
            </a:extLst>
          </p:cNvPr>
          <p:cNvGraphicFramePr>
            <a:graphicFrameLocks noGrp="1"/>
          </p:cNvGraphicFramePr>
          <p:nvPr>
            <p:extLst>
              <p:ext uri="{D42A27DB-BD31-4B8C-83A1-F6EECF244321}">
                <p14:modId xmlns:p14="http://schemas.microsoft.com/office/powerpoint/2010/main" val="4080773333"/>
              </p:ext>
            </p:extLst>
          </p:nvPr>
        </p:nvGraphicFramePr>
        <p:xfrm>
          <a:off x="5841096" y="3577897"/>
          <a:ext cx="1855107" cy="2001520"/>
        </p:xfrm>
        <a:graphic>
          <a:graphicData uri="http://schemas.openxmlformats.org/drawingml/2006/table">
            <a:tbl>
              <a:tblPr/>
              <a:tblGrid>
                <a:gridCol w="890588">
                  <a:extLst>
                    <a:ext uri="{9D8B030D-6E8A-4147-A177-3AD203B41FA5}">
                      <a16:colId xmlns:a16="http://schemas.microsoft.com/office/drawing/2014/main" val="3304672887"/>
                    </a:ext>
                  </a:extLst>
                </a:gridCol>
                <a:gridCol w="964519">
                  <a:extLst>
                    <a:ext uri="{9D8B030D-6E8A-4147-A177-3AD203B41FA5}">
                      <a16:colId xmlns:a16="http://schemas.microsoft.com/office/drawing/2014/main" val="3449269292"/>
                    </a:ext>
                  </a:extLst>
                </a:gridCol>
              </a:tblGrid>
              <a:tr h="36830">
                <a:tc>
                  <a:txBody>
                    <a:bodyPr/>
                    <a:lstStyle/>
                    <a:p>
                      <a:pPr algn="ctr" fontAlgn="b"/>
                      <a:r>
                        <a:rPr lang="en-CA" sz="1600" b="0" i="0" u="none" strike="noStrike" dirty="0">
                          <a:solidFill>
                            <a:srgbClr val="000000"/>
                          </a:solidFill>
                          <a:effectLst/>
                          <a:latin typeface="Calibri" panose="020F0502020204030204" pitchFamily="34" charset="0"/>
                        </a:rPr>
                        <a:t>X</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P-Value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064775"/>
                  </a:ext>
                </a:extLst>
              </a:tr>
              <a:tr h="190500">
                <a:tc>
                  <a:txBody>
                    <a:bodyPr/>
                    <a:lstStyle/>
                    <a:p>
                      <a:pPr algn="ctr" fontAlgn="b"/>
                      <a:r>
                        <a:rPr lang="en-CA" sz="1600" b="0" i="0" u="none" strike="noStrike" dirty="0">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138056"/>
                  </a:ext>
                </a:extLst>
              </a:tr>
              <a:tr h="184150">
                <a:tc>
                  <a:txBody>
                    <a:bodyPr/>
                    <a:lstStyle/>
                    <a:p>
                      <a:pPr algn="ctr" fontAlgn="b"/>
                      <a:r>
                        <a:rPr lang="en-CA" sz="1600" b="0" i="0" u="none" strike="noStrike">
                          <a:solidFill>
                            <a:srgbClr val="000000"/>
                          </a:solidFill>
                          <a:effectLst/>
                          <a:latin typeface="Calibri" panose="020F0502020204030204" pitchFamily="34" charset="0"/>
                        </a:rPr>
                        <a:t>bmi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C00000"/>
                          </a:solidFill>
                          <a:effectLst/>
                          <a:latin typeface="Calibri" panose="020F0502020204030204" pitchFamily="34" charset="0"/>
                        </a:rPr>
                        <a:t>0.05781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933703"/>
                  </a:ext>
                </a:extLst>
              </a:tr>
              <a:tr h="184150">
                <a:tc>
                  <a:txBody>
                    <a:bodyPr/>
                    <a:lstStyle/>
                    <a:p>
                      <a:pPr algn="ctr" fontAlgn="b"/>
                      <a:r>
                        <a:rPr lang="en-CA" sz="1600" b="0" i="0" u="none" strike="noStrike">
                          <a:solidFill>
                            <a:srgbClr val="000000"/>
                          </a:solidFill>
                          <a:effectLst/>
                          <a:latin typeface="Calibri" panose="020F0502020204030204" pitchFamily="34" charset="0"/>
                        </a:rPr>
                        <a:t>children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dirty="0">
                          <a:solidFill>
                            <a:srgbClr val="C00000"/>
                          </a:solidFill>
                          <a:effectLst/>
                          <a:latin typeface="Calibri" panose="020F0502020204030204" pitchFamily="34" charset="0"/>
                        </a:rPr>
                        <a:t>0.10144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711702"/>
                  </a:ext>
                </a:extLst>
              </a:tr>
              <a:tr h="184150">
                <a:tc>
                  <a:txBody>
                    <a:bodyPr/>
                    <a:lstStyle/>
                    <a:p>
                      <a:pPr algn="ctr" fontAlgn="b"/>
                      <a:r>
                        <a:rPr lang="en-CA" sz="1600" b="0" i="0" u="none" strike="noStrike">
                          <a:solidFill>
                            <a:srgbClr val="000000"/>
                          </a:solidFill>
                          <a:effectLst/>
                          <a:latin typeface="Calibri" panose="020F0502020204030204" pitchFamily="34" charset="0"/>
                        </a:rPr>
                        <a:t>sex_C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414519"/>
                  </a:ext>
                </a:extLst>
              </a:tr>
              <a:tr h="184150">
                <a:tc>
                  <a:txBody>
                    <a:bodyPr/>
                    <a:lstStyle/>
                    <a:p>
                      <a:pPr algn="ctr" fontAlgn="b"/>
                      <a:r>
                        <a:rPr lang="en-CA" sz="1600" b="0" i="0" u="none" strike="noStrike">
                          <a:solidFill>
                            <a:srgbClr val="000000"/>
                          </a:solidFill>
                          <a:effectLst/>
                          <a:latin typeface="Calibri" panose="020F0502020204030204" pitchFamily="34" charset="0"/>
                        </a:rPr>
                        <a:t>smoker_C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752286"/>
                  </a:ext>
                </a:extLst>
              </a:tr>
              <a:tr h="184150">
                <a:tc>
                  <a:txBody>
                    <a:bodyPr/>
                    <a:lstStyle/>
                    <a:p>
                      <a:pPr algn="ctr" fontAlgn="b"/>
                      <a:r>
                        <a:rPr lang="en-CA" sz="1600" b="0" i="0" u="none" strike="noStrike">
                          <a:solidFill>
                            <a:srgbClr val="000000"/>
                          </a:solidFill>
                          <a:effectLst/>
                          <a:latin typeface="Calibri" panose="020F0502020204030204" pitchFamily="34" charset="0"/>
                        </a:rPr>
                        <a:t>region_C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354232"/>
                  </a:ext>
                </a:extLst>
              </a:tr>
              <a:tr h="190500">
                <a:tc>
                  <a:txBody>
                    <a:bodyPr/>
                    <a:lstStyle/>
                    <a:p>
                      <a:pPr algn="ctr" fontAlgn="b"/>
                      <a:r>
                        <a:rPr lang="en-CA" sz="1600" b="0" i="0" u="none" strike="noStrike" dirty="0" err="1">
                          <a:solidFill>
                            <a:srgbClr val="000000"/>
                          </a:solidFill>
                          <a:effectLst/>
                          <a:latin typeface="Calibri" panose="020F0502020204030204" pitchFamily="34" charset="0"/>
                        </a:rPr>
                        <a:t>partner_C</a:t>
                      </a:r>
                      <a:endParaRPr lang="en-CA" sz="16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0.00364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47147"/>
                  </a:ext>
                </a:extLst>
              </a:tr>
            </a:tbl>
          </a:graphicData>
        </a:graphic>
      </p:graphicFrame>
      <p:pic>
        <p:nvPicPr>
          <p:cNvPr id="10" name="Picture 9">
            <a:extLst>
              <a:ext uri="{FF2B5EF4-FFF2-40B4-BE49-F238E27FC236}">
                <a16:creationId xmlns:a16="http://schemas.microsoft.com/office/drawing/2014/main" id="{A576B509-D6C3-49AA-A9E0-B157CEFA1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3" y="594805"/>
            <a:ext cx="3826551" cy="2834196"/>
          </a:xfrm>
          <a:prstGeom prst="rect">
            <a:avLst/>
          </a:prstGeom>
        </p:spPr>
      </p:pic>
      <p:graphicFrame>
        <p:nvGraphicFramePr>
          <p:cNvPr id="11" name="Table 10">
            <a:extLst>
              <a:ext uri="{FF2B5EF4-FFF2-40B4-BE49-F238E27FC236}">
                <a16:creationId xmlns:a16="http://schemas.microsoft.com/office/drawing/2014/main" id="{DB914A7A-236E-4CBF-B23A-C98257BD10B9}"/>
              </a:ext>
            </a:extLst>
          </p:cNvPr>
          <p:cNvGraphicFramePr>
            <a:graphicFrameLocks noGrp="1"/>
          </p:cNvGraphicFramePr>
          <p:nvPr>
            <p:extLst>
              <p:ext uri="{D42A27DB-BD31-4B8C-83A1-F6EECF244321}">
                <p14:modId xmlns:p14="http://schemas.microsoft.com/office/powerpoint/2010/main" val="477875445"/>
              </p:ext>
            </p:extLst>
          </p:nvPr>
        </p:nvGraphicFramePr>
        <p:xfrm>
          <a:off x="7874453" y="3577897"/>
          <a:ext cx="1754188" cy="1751330"/>
        </p:xfrm>
        <a:graphic>
          <a:graphicData uri="http://schemas.openxmlformats.org/drawingml/2006/table">
            <a:tbl>
              <a:tblPr/>
              <a:tblGrid>
                <a:gridCol w="890588">
                  <a:extLst>
                    <a:ext uri="{9D8B030D-6E8A-4147-A177-3AD203B41FA5}">
                      <a16:colId xmlns:a16="http://schemas.microsoft.com/office/drawing/2014/main" val="484034698"/>
                    </a:ext>
                  </a:extLst>
                </a:gridCol>
                <a:gridCol w="863600">
                  <a:extLst>
                    <a:ext uri="{9D8B030D-6E8A-4147-A177-3AD203B41FA5}">
                      <a16:colId xmlns:a16="http://schemas.microsoft.com/office/drawing/2014/main" val="570388137"/>
                    </a:ext>
                  </a:extLst>
                </a:gridCol>
              </a:tblGrid>
              <a:tr h="190500">
                <a:tc>
                  <a:txBody>
                    <a:bodyPr/>
                    <a:lstStyle/>
                    <a:p>
                      <a:pPr algn="ctr" fontAlgn="b"/>
                      <a:r>
                        <a:rPr lang="en-CA" sz="1600" b="0" i="0" u="none" strike="noStrike">
                          <a:solidFill>
                            <a:srgbClr val="000000"/>
                          </a:solidFill>
                          <a:effectLst/>
                          <a:latin typeface="Calibri" panose="020F0502020204030204" pitchFamily="34" charset="0"/>
                        </a:rPr>
                        <a:t>X</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P-Value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554196"/>
                  </a:ext>
                </a:extLst>
              </a:tr>
              <a:tr h="184150">
                <a:tc>
                  <a:txBody>
                    <a:bodyPr/>
                    <a:lstStyle/>
                    <a:p>
                      <a:pPr algn="ctr" fontAlgn="b"/>
                      <a:r>
                        <a:rPr lang="en-CA" sz="1600" b="0" i="0" u="none" strike="noStrike">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593174"/>
                  </a:ext>
                </a:extLst>
              </a:tr>
              <a:tr h="184150">
                <a:tc>
                  <a:txBody>
                    <a:bodyPr/>
                    <a:lstStyle/>
                    <a:p>
                      <a:pPr algn="ctr" fontAlgn="b"/>
                      <a:r>
                        <a:rPr lang="en-CA" sz="1600" b="0" i="0" u="none" strike="noStrike">
                          <a:solidFill>
                            <a:srgbClr val="000000"/>
                          </a:solidFill>
                          <a:effectLst/>
                          <a:latin typeface="Calibri" panose="020F0502020204030204" pitchFamily="34" charset="0"/>
                        </a:rPr>
                        <a:t>bmi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1" i="0" u="none" strike="noStrike" dirty="0">
                          <a:solidFill>
                            <a:srgbClr val="C00000"/>
                          </a:solidFill>
                          <a:effectLst/>
                          <a:latin typeface="Calibri" panose="020F0502020204030204" pitchFamily="34" charset="0"/>
                        </a:rPr>
                        <a:t>0.06097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509615"/>
                  </a:ext>
                </a:extLst>
              </a:tr>
              <a:tr h="184150">
                <a:tc>
                  <a:txBody>
                    <a:bodyPr/>
                    <a:lstStyle/>
                    <a:p>
                      <a:pPr algn="ctr" fontAlgn="b"/>
                      <a:r>
                        <a:rPr lang="en-CA" sz="1600" b="0" i="0" u="none" strike="noStrike">
                          <a:solidFill>
                            <a:srgbClr val="000000"/>
                          </a:solidFill>
                          <a:effectLst/>
                          <a:latin typeface="Calibri" panose="020F0502020204030204" pitchFamily="34" charset="0"/>
                        </a:rPr>
                        <a:t>sex_C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538639"/>
                  </a:ext>
                </a:extLst>
              </a:tr>
              <a:tr h="184150">
                <a:tc>
                  <a:txBody>
                    <a:bodyPr/>
                    <a:lstStyle/>
                    <a:p>
                      <a:pPr algn="ctr" fontAlgn="b"/>
                      <a:r>
                        <a:rPr lang="en-CA" sz="1600" b="0" i="0" u="none" strike="noStrike">
                          <a:solidFill>
                            <a:srgbClr val="000000"/>
                          </a:solidFill>
                          <a:effectLst/>
                          <a:latin typeface="Calibri" panose="020F0502020204030204" pitchFamily="34" charset="0"/>
                        </a:rPr>
                        <a:t>smoker_C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602611"/>
                  </a:ext>
                </a:extLst>
              </a:tr>
              <a:tr h="184150">
                <a:tc>
                  <a:txBody>
                    <a:bodyPr/>
                    <a:lstStyle/>
                    <a:p>
                      <a:pPr algn="ctr" fontAlgn="b"/>
                      <a:r>
                        <a:rPr lang="en-CA" sz="1600" b="0" i="0" u="none" strike="noStrike">
                          <a:solidFill>
                            <a:srgbClr val="000000"/>
                          </a:solidFill>
                          <a:effectLst/>
                          <a:latin typeface="Calibri" panose="020F0502020204030204" pitchFamily="34" charset="0"/>
                        </a:rPr>
                        <a:t>region_C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68907"/>
                  </a:ext>
                </a:extLst>
              </a:tr>
              <a:tr h="190500">
                <a:tc>
                  <a:txBody>
                    <a:bodyPr/>
                    <a:lstStyle/>
                    <a:p>
                      <a:pPr algn="ctr" fontAlgn="b"/>
                      <a:r>
                        <a:rPr lang="en-CA" sz="1600" b="0" i="0" u="none" strike="noStrike">
                          <a:solidFill>
                            <a:srgbClr val="000000"/>
                          </a:solidFill>
                          <a:effectLst/>
                          <a:latin typeface="Calibri" panose="020F0502020204030204" pitchFamily="34" charset="0"/>
                        </a:rPr>
                        <a:t>partner_C</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0.01513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7747"/>
                  </a:ext>
                </a:extLst>
              </a:tr>
            </a:tbl>
          </a:graphicData>
        </a:graphic>
      </p:graphicFrame>
      <p:graphicFrame>
        <p:nvGraphicFramePr>
          <p:cNvPr id="13" name="Table 12">
            <a:extLst>
              <a:ext uri="{FF2B5EF4-FFF2-40B4-BE49-F238E27FC236}">
                <a16:creationId xmlns:a16="http://schemas.microsoft.com/office/drawing/2014/main" id="{0B152F0E-2B1E-41F1-AE16-1533027CDECB}"/>
              </a:ext>
            </a:extLst>
          </p:cNvPr>
          <p:cNvGraphicFramePr>
            <a:graphicFrameLocks noGrp="1"/>
          </p:cNvGraphicFramePr>
          <p:nvPr>
            <p:extLst>
              <p:ext uri="{D42A27DB-BD31-4B8C-83A1-F6EECF244321}">
                <p14:modId xmlns:p14="http://schemas.microsoft.com/office/powerpoint/2010/main" val="2542009060"/>
              </p:ext>
            </p:extLst>
          </p:nvPr>
        </p:nvGraphicFramePr>
        <p:xfrm>
          <a:off x="9768566" y="3577897"/>
          <a:ext cx="1754188" cy="1501140"/>
        </p:xfrm>
        <a:graphic>
          <a:graphicData uri="http://schemas.openxmlformats.org/drawingml/2006/table">
            <a:tbl>
              <a:tblPr/>
              <a:tblGrid>
                <a:gridCol w="890588">
                  <a:extLst>
                    <a:ext uri="{9D8B030D-6E8A-4147-A177-3AD203B41FA5}">
                      <a16:colId xmlns:a16="http://schemas.microsoft.com/office/drawing/2014/main" val="3458564832"/>
                    </a:ext>
                  </a:extLst>
                </a:gridCol>
                <a:gridCol w="863600">
                  <a:extLst>
                    <a:ext uri="{9D8B030D-6E8A-4147-A177-3AD203B41FA5}">
                      <a16:colId xmlns:a16="http://schemas.microsoft.com/office/drawing/2014/main" val="2291999941"/>
                    </a:ext>
                  </a:extLst>
                </a:gridCol>
              </a:tblGrid>
              <a:tr h="190500">
                <a:tc>
                  <a:txBody>
                    <a:bodyPr/>
                    <a:lstStyle/>
                    <a:p>
                      <a:pPr algn="ctr" fontAlgn="b"/>
                      <a:r>
                        <a:rPr lang="en-CA" sz="1600" b="0" i="0" u="none" strike="noStrike">
                          <a:solidFill>
                            <a:srgbClr val="000000"/>
                          </a:solidFill>
                          <a:effectLst/>
                          <a:latin typeface="Calibri" panose="020F0502020204030204" pitchFamily="34" charset="0"/>
                        </a:rPr>
                        <a:t>X</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P-Value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258878"/>
                  </a:ext>
                </a:extLst>
              </a:tr>
              <a:tr h="184150">
                <a:tc>
                  <a:txBody>
                    <a:bodyPr/>
                    <a:lstStyle/>
                    <a:p>
                      <a:pPr algn="ctr" fontAlgn="b"/>
                      <a:r>
                        <a:rPr lang="en-CA" sz="1600" b="0" i="0" u="none" strike="noStrike" dirty="0">
                          <a:solidFill>
                            <a:srgbClr val="000000"/>
                          </a:solidFill>
                          <a:effectLst/>
                          <a:latin typeface="Calibri" panose="020F0502020204030204" pitchFamily="34" charset="0"/>
                        </a:rPr>
                        <a:t>age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779618"/>
                  </a:ext>
                </a:extLst>
              </a:tr>
              <a:tr h="184150">
                <a:tc>
                  <a:txBody>
                    <a:bodyPr/>
                    <a:lstStyle/>
                    <a:p>
                      <a:pPr algn="ctr" fontAlgn="b"/>
                      <a:r>
                        <a:rPr lang="en-CA" sz="1600" b="0" i="0" u="none" strike="noStrike" dirty="0" err="1">
                          <a:solidFill>
                            <a:srgbClr val="000000"/>
                          </a:solidFill>
                          <a:effectLst/>
                          <a:latin typeface="Calibri" panose="020F0502020204030204" pitchFamily="34" charset="0"/>
                        </a:rPr>
                        <a:t>sex_C</a:t>
                      </a:r>
                      <a:endParaRPr lang="en-CA" sz="16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7488207"/>
                  </a:ext>
                </a:extLst>
              </a:tr>
              <a:tr h="184150">
                <a:tc>
                  <a:txBody>
                    <a:bodyPr/>
                    <a:lstStyle/>
                    <a:p>
                      <a:pPr algn="ctr" fontAlgn="b"/>
                      <a:r>
                        <a:rPr lang="en-CA" sz="1600" b="0" i="0" u="none" strike="noStrike" dirty="0" err="1">
                          <a:solidFill>
                            <a:srgbClr val="000000"/>
                          </a:solidFill>
                          <a:effectLst/>
                          <a:latin typeface="Calibri" panose="020F0502020204030204" pitchFamily="34" charset="0"/>
                        </a:rPr>
                        <a:t>smoker_C</a:t>
                      </a:r>
                      <a:endParaRPr lang="en-CA" sz="16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5049"/>
                  </a:ext>
                </a:extLst>
              </a:tr>
              <a:tr h="184150">
                <a:tc>
                  <a:txBody>
                    <a:bodyPr/>
                    <a:lstStyle/>
                    <a:p>
                      <a:pPr algn="ctr" fontAlgn="b"/>
                      <a:r>
                        <a:rPr lang="en-CA" sz="1600" b="0" i="0" u="none" strike="noStrike" dirty="0" err="1">
                          <a:solidFill>
                            <a:srgbClr val="000000"/>
                          </a:solidFill>
                          <a:effectLst/>
                          <a:latin typeface="Calibri" panose="020F0502020204030204" pitchFamily="34" charset="0"/>
                        </a:rPr>
                        <a:t>region_C</a:t>
                      </a:r>
                      <a:endParaRPr lang="en-CA" sz="16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600" b="0" i="0" u="none" strike="noStrike">
                          <a:solidFill>
                            <a:srgbClr val="000000"/>
                          </a:solidFill>
                          <a:effectLst/>
                          <a:latin typeface="Calibri" panose="020F0502020204030204" pitchFamily="34" charset="0"/>
                        </a:rPr>
                        <a:t>0.00000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754187"/>
                  </a:ext>
                </a:extLst>
              </a:tr>
              <a:tr h="190500">
                <a:tc>
                  <a:txBody>
                    <a:bodyPr/>
                    <a:lstStyle/>
                    <a:p>
                      <a:pPr algn="ctr" fontAlgn="b"/>
                      <a:r>
                        <a:rPr lang="en-CA" sz="1600" b="0" i="0" u="none" strike="noStrike" dirty="0" err="1">
                          <a:solidFill>
                            <a:srgbClr val="000000"/>
                          </a:solidFill>
                          <a:effectLst/>
                          <a:latin typeface="Calibri" panose="020F0502020204030204" pitchFamily="34" charset="0"/>
                        </a:rPr>
                        <a:t>partner_C</a:t>
                      </a:r>
                      <a:endParaRPr lang="en-CA" sz="16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600" b="0" i="0" u="none" strike="noStrike" dirty="0">
                          <a:solidFill>
                            <a:srgbClr val="000000"/>
                          </a:solidFill>
                          <a:effectLst/>
                          <a:latin typeface="Calibri" panose="020F0502020204030204" pitchFamily="34" charset="0"/>
                        </a:rPr>
                        <a:t>0.01021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82392"/>
                  </a:ext>
                </a:extLst>
              </a:tr>
            </a:tbl>
          </a:graphicData>
        </a:graphic>
      </p:graphicFrame>
    </p:spTree>
    <p:extLst>
      <p:ext uri="{BB962C8B-B14F-4D97-AF65-F5344CB8AC3E}">
        <p14:creationId xmlns:p14="http://schemas.microsoft.com/office/powerpoint/2010/main" val="149308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FD8-B33B-41DB-BFA1-B744EEF3ED8D}"/>
              </a:ext>
            </a:extLst>
          </p:cNvPr>
          <p:cNvSpPr>
            <a:spLocks noGrp="1"/>
          </p:cNvSpPr>
          <p:nvPr>
            <p:ph type="title"/>
          </p:nvPr>
        </p:nvSpPr>
        <p:spPr>
          <a:xfrm>
            <a:off x="778103" y="1464468"/>
            <a:ext cx="10951028" cy="2081557"/>
          </a:xfrm>
        </p:spPr>
        <p:txBody>
          <a:bodyPr>
            <a:normAutofit fontScale="90000"/>
          </a:bodyPr>
          <a:lstStyle/>
          <a:p>
            <a:r>
              <a:rPr lang="en-CA" sz="4000" b="1" dirty="0">
                <a:solidFill>
                  <a:srgbClr val="C00000"/>
                </a:solidFill>
              </a:rPr>
              <a:t>Cross Validation:</a:t>
            </a:r>
            <a:br>
              <a:rPr lang="en-CA" sz="4000" b="1" dirty="0">
                <a:solidFill>
                  <a:srgbClr val="C00000"/>
                </a:solidFill>
              </a:rPr>
            </a:br>
            <a:br>
              <a:rPr lang="en-CA" sz="4000" b="1" dirty="0">
                <a:solidFill>
                  <a:srgbClr val="C00000"/>
                </a:solidFill>
              </a:rPr>
            </a:br>
            <a:r>
              <a:rPr lang="en-CA" sz="4000" b="1" dirty="0">
                <a:solidFill>
                  <a:srgbClr val="C00000"/>
                </a:solidFill>
              </a:rPr>
              <a:t> </a:t>
            </a:r>
            <a:br>
              <a:rPr lang="en-CA" sz="4000" dirty="0"/>
            </a:br>
            <a:br>
              <a:rPr lang="en-CA" sz="4000" dirty="0"/>
            </a:br>
            <a:br>
              <a:rPr lang="en-CA" sz="4000" dirty="0"/>
            </a:br>
            <a:br>
              <a:rPr lang="en-CA" sz="4000" dirty="0"/>
            </a:br>
            <a:endParaRPr lang="en-CA" sz="4000" dirty="0"/>
          </a:p>
        </p:txBody>
      </p:sp>
      <p:sp>
        <p:nvSpPr>
          <p:cNvPr id="27" name="Title 1">
            <a:extLst>
              <a:ext uri="{FF2B5EF4-FFF2-40B4-BE49-F238E27FC236}">
                <a16:creationId xmlns:a16="http://schemas.microsoft.com/office/drawing/2014/main" id="{C674654E-0D20-40CD-9797-D859DB8AD625}"/>
              </a:ext>
            </a:extLst>
          </p:cNvPr>
          <p:cNvSpPr txBox="1">
            <a:spLocks/>
          </p:cNvSpPr>
          <p:nvPr/>
        </p:nvSpPr>
        <p:spPr>
          <a:xfrm>
            <a:off x="778103" y="2223867"/>
            <a:ext cx="11146972" cy="14881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nSpc>
                <a:spcPct val="120000"/>
              </a:lnSpc>
            </a:pPr>
            <a:br>
              <a:rPr lang="en-CA" sz="2400" dirty="0"/>
            </a:br>
            <a:r>
              <a:rPr lang="en-CA" sz="2400" dirty="0"/>
              <a:t>   </a:t>
            </a:r>
            <a:br>
              <a:rPr lang="en-CA" sz="2400" dirty="0"/>
            </a:br>
            <a:r>
              <a:rPr lang="en-CA" sz="2400" dirty="0"/>
              <a:t>With 1365, </a:t>
            </a:r>
            <a:r>
              <a:rPr lang="en-CA" sz="2400" b="1" dirty="0"/>
              <a:t>5-fold</a:t>
            </a:r>
            <a:r>
              <a:rPr lang="en-CA" sz="2400" dirty="0"/>
              <a:t> regressions were developed to check the validation on the model. The values are 0.6272, 0.5068 , 0.6075, 0.5257, 0.6265 with average of </a:t>
            </a:r>
            <a:r>
              <a:rPr lang="en-CA" sz="2400" b="1" dirty="0"/>
              <a:t>0.5787. </a:t>
            </a:r>
          </a:p>
          <a:p>
            <a:pPr>
              <a:lnSpc>
                <a:spcPct val="120000"/>
              </a:lnSpc>
            </a:pPr>
            <a:r>
              <a:rPr lang="en-CA" sz="2400" dirty="0"/>
              <a:t>R-Square from final test model is </a:t>
            </a:r>
            <a:r>
              <a:rPr lang="en-CA" sz="2400" b="1" dirty="0"/>
              <a:t>0.6442.</a:t>
            </a:r>
          </a:p>
          <a:p>
            <a:pPr>
              <a:lnSpc>
                <a:spcPct val="120000"/>
              </a:lnSpc>
            </a:pPr>
            <a:endParaRPr lang="en-CA" sz="2400" b="1" dirty="0"/>
          </a:p>
          <a:p>
            <a:pPr>
              <a:lnSpc>
                <a:spcPct val="120000"/>
              </a:lnSpc>
            </a:pPr>
            <a:endParaRPr lang="en-CA" sz="2400" b="1" dirty="0"/>
          </a:p>
          <a:p>
            <a:pPr>
              <a:lnSpc>
                <a:spcPct val="120000"/>
              </a:lnSpc>
            </a:pPr>
            <a:r>
              <a:rPr lang="en-CA" sz="2400" b="1" dirty="0"/>
              <a:t>                        R2-Adj= 0.6481</a:t>
            </a:r>
          </a:p>
          <a:p>
            <a:pPr>
              <a:lnSpc>
                <a:spcPct val="120000"/>
              </a:lnSpc>
            </a:pPr>
            <a:endParaRPr lang="en-CA" sz="2400" dirty="0"/>
          </a:p>
          <a:p>
            <a:pPr>
              <a:lnSpc>
                <a:spcPct val="120000"/>
              </a:lnSpc>
            </a:pPr>
            <a:br>
              <a:rPr lang="en-CA" sz="2400" dirty="0"/>
            </a:br>
            <a:br>
              <a:rPr lang="en-CA" sz="2400" dirty="0"/>
            </a:br>
            <a:endParaRPr lang="en-CA" sz="2400" dirty="0"/>
          </a:p>
        </p:txBody>
      </p:sp>
      <p:pic>
        <p:nvPicPr>
          <p:cNvPr id="4" name="Picture 3">
            <a:extLst>
              <a:ext uri="{FF2B5EF4-FFF2-40B4-BE49-F238E27FC236}">
                <a16:creationId xmlns:a16="http://schemas.microsoft.com/office/drawing/2014/main" id="{5D2B0782-06D7-4405-90E1-2F8C7C349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93" y="3546025"/>
            <a:ext cx="3474530" cy="1027678"/>
          </a:xfrm>
          <a:prstGeom prst="rect">
            <a:avLst/>
          </a:prstGeom>
        </p:spPr>
      </p:pic>
    </p:spTree>
    <p:extLst>
      <p:ext uri="{BB962C8B-B14F-4D97-AF65-F5344CB8AC3E}">
        <p14:creationId xmlns:p14="http://schemas.microsoft.com/office/powerpoint/2010/main" val="138635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F859-E601-49FA-9E33-08865AB9CB2F}"/>
              </a:ext>
            </a:extLst>
          </p:cNvPr>
          <p:cNvSpPr>
            <a:spLocks noGrp="1"/>
          </p:cNvSpPr>
          <p:nvPr>
            <p:ph type="ctrTitle"/>
          </p:nvPr>
        </p:nvSpPr>
        <p:spPr/>
        <p:txBody>
          <a:bodyPr/>
          <a:lstStyle/>
          <a:p>
            <a:r>
              <a:rPr lang="en-CA" b="1" dirty="0">
                <a:solidFill>
                  <a:srgbClr val="C00000"/>
                </a:solidFill>
              </a:rPr>
              <a:t>The end</a:t>
            </a:r>
            <a:br>
              <a:rPr lang="en-CA" b="1" dirty="0">
                <a:solidFill>
                  <a:srgbClr val="C00000"/>
                </a:solidFill>
              </a:rPr>
            </a:br>
            <a:r>
              <a:rPr lang="en-CA" b="1" dirty="0">
                <a:solidFill>
                  <a:srgbClr val="C00000"/>
                </a:solidFill>
              </a:rPr>
              <a:t>thank you</a:t>
            </a:r>
          </a:p>
        </p:txBody>
      </p:sp>
    </p:spTree>
    <p:extLst>
      <p:ext uri="{BB962C8B-B14F-4D97-AF65-F5344CB8AC3E}">
        <p14:creationId xmlns:p14="http://schemas.microsoft.com/office/powerpoint/2010/main" val="293439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440</TotalTime>
  <Words>759</Words>
  <Application>Microsoft Office PowerPoint</Application>
  <PresentationFormat>Widescreen</PresentationFormat>
  <Paragraphs>225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Garamond</vt:lpstr>
      <vt:lpstr>Savon</vt:lpstr>
      <vt:lpstr>Medical Cost</vt:lpstr>
      <vt:lpstr>Dataset and preparation:  The dataset of insurance contains 10 columns. ID, age, sex, bmi of 1380 patients, whether they have partner or children, if they are smoker, the region they live, and hospital charges as dependent variable. Age has 18, smoker 32 and charges 15 missing values. mean is used to replace age missing values, “unknown” to replace smoker missing values and the 15 rows including missing values of y=charges are dropped. After cleaning we have 1365 rows of data. Encoding on categorical variables, sex with 2 levels male=1, female=2, , partner with 2 levels yes=1, no=0, smoker with 3 levels unknown=0, no=1, yes=2 and region with 4 levels northeast=1, northwest=2,  southeast=3 and southwest=4 is done.    </vt:lpstr>
      <vt:lpstr>Correlation and association between variables:           </vt:lpstr>
      <vt:lpstr>Correlation and association between variables:           </vt:lpstr>
      <vt:lpstr>Linear Regression Model:           </vt:lpstr>
      <vt:lpstr>Cross Validation:       </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Cost</dc:title>
  <dc:creator>Rayan</dc:creator>
  <cp:lastModifiedBy>Floater</cp:lastModifiedBy>
  <cp:revision>114</cp:revision>
  <dcterms:created xsi:type="dcterms:W3CDTF">2020-02-25T20:53:04Z</dcterms:created>
  <dcterms:modified xsi:type="dcterms:W3CDTF">2020-04-16T21:01:40Z</dcterms:modified>
</cp:coreProperties>
</file>