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7" r:id="rId2"/>
    <p:sldId id="263" r:id="rId3"/>
    <p:sldId id="271" r:id="rId4"/>
    <p:sldId id="265" r:id="rId5"/>
    <p:sldId id="266" r:id="rId6"/>
    <p:sldId id="267" r:id="rId7"/>
    <p:sldId id="269" r:id="rId8"/>
    <p:sldId id="272" r:id="rId9"/>
    <p:sldId id="270" r:id="rId10"/>
  </p:sldIdLst>
  <p:sldSz cx="9601200" cy="12801600" type="A3"/>
  <p:notesSz cx="6858000" cy="9144000"/>
  <p:defaultTextStyle>
    <a:defPPr>
      <a:defRPr lang="pt-BR"/>
    </a:defPPr>
    <a:lvl1pPr marL="0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402498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804996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207494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1609992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012491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2414988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2817487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3219985" algn="l" defTabSz="804996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4"/>
    <a:srgbClr val="BAD6E4"/>
    <a:srgbClr val="2F556C"/>
    <a:srgbClr val="74A0B1"/>
    <a:srgbClr val="A2C1CE"/>
    <a:srgbClr val="84AEC4"/>
    <a:srgbClr val="A6C6D3"/>
    <a:srgbClr val="F7FCFF"/>
    <a:srgbClr val="FEFEFE"/>
    <a:srgbClr val="C1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19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AE0F2-F412-4867-9BD3-C5CB7ADF2C54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3BE0-C374-4500-8A1F-0FF01D19A4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3BE0-C374-4500-8A1F-0FF01D19A4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3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16C2-18BA-4479-B0DF-21DF0AA1A6E1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ED7-CC4D-4871-BD45-399627E6DB2E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F0D9-0359-44D8-AB64-CEFBDDE79782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DB73-7DB1-4336-8EA0-1FC0ACCB8FC2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D83-249D-4B06-BB57-3AAE3F0CEC82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3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55C0-4FF9-4000-90C8-FA86E3474CA4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39B5-1DDB-4B9D-B16F-8D0A3D8D3D77}" type="datetime1">
              <a:rPr lang="pt-BR" smtClean="0"/>
              <a:t>28/01/2025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4D10-C8A7-4F50-A0E7-462FA062761D}" type="datetime1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CD4C-2080-4B14-8F2E-EE5468817712}" type="datetime1">
              <a:rPr lang="pt-BR" smtClean="0"/>
              <a:t>28/01/2025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4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557-4AB9-4CE3-9F40-53A77F01602C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0076-0A27-4E0B-8273-042C3D33C307}" type="datetime1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6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68FD-10C6-40E5-87A0-B7ADCC378D6F}" type="datetime1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Revolução Bancária: Inovação e Tecnologia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645-EB00-46AA-A4D5-DBCAF3DD5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720"/>
            <a:ext cx="9601200" cy="96012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96348" y="121920"/>
            <a:ext cx="6008503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000" b="1" dirty="0" smtClean="0">
                <a:solidFill>
                  <a:srgbClr val="ECF1F4"/>
                </a:solidFill>
              </a:rPr>
              <a:t>Revolução Bancária: </a:t>
            </a:r>
          </a:p>
          <a:p>
            <a:pPr algn="ctr"/>
            <a:r>
              <a:rPr lang="pt-BR" sz="5000" b="1" dirty="0" smtClean="0">
                <a:solidFill>
                  <a:srgbClr val="ECF1F4"/>
                </a:solidFill>
              </a:rPr>
              <a:t>Inovação e Tecnologia</a:t>
            </a:r>
            <a:endParaRPr lang="pt-BR" sz="5000" b="0" cap="none" spc="0" dirty="0" smtClean="0">
              <a:ln w="0"/>
              <a:solidFill>
                <a:srgbClr val="ECF1F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B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98289" y="11915150"/>
            <a:ext cx="40046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800" b="1" dirty="0" err="1" smtClean="0">
                <a:ln/>
                <a:solidFill>
                  <a:srgbClr val="A6C6D3"/>
                </a:solidFill>
                <a:latin typeface="High Tower Text" panose="02040502050506030303" pitchFamily="18" charset="0"/>
              </a:rPr>
              <a:t>Katilcia</a:t>
            </a:r>
            <a:r>
              <a:rPr lang="pt-BR" sz="2800" b="1" dirty="0" smtClean="0">
                <a:ln/>
                <a:solidFill>
                  <a:srgbClr val="A6C6D3"/>
                </a:solidFill>
                <a:latin typeface="High Tower Text" panose="02040502050506030303" pitchFamily="18" charset="0"/>
              </a:rPr>
              <a:t> </a:t>
            </a:r>
            <a:r>
              <a:rPr lang="pt-BR" sz="2800" b="1" dirty="0" err="1" smtClean="0">
                <a:ln/>
                <a:solidFill>
                  <a:srgbClr val="A6C6D3"/>
                </a:solidFill>
                <a:latin typeface="High Tower Text" panose="02040502050506030303" pitchFamily="18" charset="0"/>
              </a:rPr>
              <a:t>Yukie</a:t>
            </a:r>
            <a:r>
              <a:rPr lang="pt-BR" sz="2800" b="1" dirty="0" smtClean="0">
                <a:ln/>
                <a:solidFill>
                  <a:srgbClr val="A6C6D3"/>
                </a:solidFill>
                <a:latin typeface="High Tower Text" panose="02040502050506030303" pitchFamily="18" charset="0"/>
              </a:rPr>
              <a:t> Goto Seco</a:t>
            </a:r>
            <a:endParaRPr lang="pt-BR" sz="2800" b="1" dirty="0">
              <a:ln/>
              <a:solidFill>
                <a:srgbClr val="A6C6D3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5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449737"/>
            <a:ext cx="74828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A tecnologia tem transformado profundamente o setor bancário, revolucionando não apenas os processos internos das instituições financeiras, mas também a experiência dos clientes.</a:t>
            </a:r>
          </a:p>
          <a:p>
            <a:pPr algn="just"/>
            <a:r>
              <a:rPr lang="pt-BR" sz="3200" dirty="0">
                <a:solidFill>
                  <a:srgbClr val="2F556C"/>
                </a:solidFill>
              </a:rPr>
              <a:t> </a:t>
            </a:r>
          </a:p>
          <a:p>
            <a:pPr algn="just"/>
            <a:r>
              <a:rPr lang="pt-BR" sz="3200" dirty="0">
                <a:solidFill>
                  <a:srgbClr val="2F556C"/>
                </a:solidFill>
              </a:rPr>
              <a:t>Você Já parou para pensar em como seria a vida sem o internet banking ou os aplicativos financeiros? </a:t>
            </a: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>
                <a:solidFill>
                  <a:srgbClr val="2F556C"/>
                </a:solidFill>
              </a:rPr>
              <a:t>Este e-book explorará as principais transformações tecnológicas que moldaram a indústria bancária e seu impacto na sociedade.</a:t>
            </a:r>
          </a:p>
        </p:txBody>
      </p:sp>
      <p:sp>
        <p:nvSpPr>
          <p:cNvPr id="3" name="Título"/>
          <p:cNvSpPr txBox="1"/>
          <p:nvPr/>
        </p:nvSpPr>
        <p:spPr>
          <a:xfrm>
            <a:off x="1159253" y="621048"/>
            <a:ext cx="865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Introdução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5" name="Retângulo 4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1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134802" cy="681567"/>
          </a:xfrm>
        </p:spPr>
        <p:txBody>
          <a:bodyPr/>
          <a:lstStyle/>
          <a:p>
            <a:r>
              <a:rPr lang="pt-BR" sz="1600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sz="1600" dirty="0">
              <a:solidFill>
                <a:srgbClr val="74A0B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2</a:t>
            </a:fld>
            <a:endParaRPr lang="pt-BR" dirty="0">
              <a:solidFill>
                <a:srgbClr val="2F556C"/>
              </a:solidFill>
            </a:endParaRPr>
          </a:p>
        </p:txBody>
      </p:sp>
      <p:sp>
        <p:nvSpPr>
          <p:cNvPr id="8" name="AutoShape 2" descr="Divider line - Tailwind CSS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993430"/>
            <a:ext cx="74828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Nos anos 1980 e 1990, os bancos deram os primeiros passos rumo à digitalização. Foi nesse período que surgiram os primeiros caixas eletrônicos e sistemas informatizados.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Antes </a:t>
            </a:r>
            <a:r>
              <a:rPr lang="pt-BR" sz="3200" dirty="0">
                <a:solidFill>
                  <a:srgbClr val="2F556C"/>
                </a:solidFill>
              </a:rPr>
              <a:t>disso, praticamente todas as operações eram realizadas manualmente: abertura de contas, consulta de saldos e até transferências.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 </a:t>
            </a:r>
            <a:r>
              <a:rPr lang="pt-BR" sz="3200" dirty="0">
                <a:solidFill>
                  <a:srgbClr val="2F556C"/>
                </a:solidFill>
              </a:rPr>
              <a:t>implementação de sistemas digitais internos trouxe uma verdadeira revolução operacional para os bancos.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277800"/>
            <a:ext cx="8658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O Começo da Digitalização Bancária</a:t>
            </a:r>
            <a:endParaRPr lang="pt-BR" sz="4800" b="1" dirty="0">
              <a:solidFill>
                <a:srgbClr val="2F556C"/>
              </a:solidFill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7" name="Retângulo 6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2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3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202597"/>
            <a:ext cx="748284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Nos anos 1980 e 1990, os bancos deram os primeiros passos rumo à digitalização. Foi nesse período que surgiram os primeiros caixas eletrônicos e sistemas informatizados</a:t>
            </a:r>
            <a:r>
              <a:rPr lang="pt-BR" sz="3200" dirty="0" smtClean="0">
                <a:solidFill>
                  <a:srgbClr val="2F556C"/>
                </a:solidFill>
              </a:rPr>
              <a:t>.</a:t>
            </a: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Antes </a:t>
            </a:r>
            <a:r>
              <a:rPr lang="pt-BR" sz="3200" dirty="0">
                <a:solidFill>
                  <a:srgbClr val="2F556C"/>
                </a:solidFill>
              </a:rPr>
              <a:t>disso, praticamente todas as operações eram realizadas manualmente: abertura de contas, consulta de saldos e até transferências.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 </a:t>
            </a:r>
            <a:r>
              <a:rPr lang="pt-BR" sz="3200" dirty="0">
                <a:solidFill>
                  <a:srgbClr val="2F556C"/>
                </a:solidFill>
              </a:rPr>
              <a:t>implementação de sistemas digitais internos trouxe uma verdadeira revolução operacional para os bancos.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A Era do Internet Banking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6" name="Retângulo 5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3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4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202597"/>
            <a:ext cx="7482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Com a popularização dos smartphones, os aplicativos bancários se tornaram ferramentas essenciais.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Hoje</a:t>
            </a:r>
            <a:r>
              <a:rPr lang="pt-BR" sz="3200" dirty="0">
                <a:solidFill>
                  <a:srgbClr val="2F556C"/>
                </a:solidFill>
              </a:rPr>
              <a:t>, todas as transações financeiras podem ser realizadas diretamente pelo celular, desde a consulta de saldos até a compra de ações e </a:t>
            </a:r>
            <a:r>
              <a:rPr lang="pt-BR" sz="3200" dirty="0" err="1">
                <a:solidFill>
                  <a:srgbClr val="2F556C"/>
                </a:solidFill>
              </a:rPr>
              <a:t>criptomoedas</a:t>
            </a:r>
            <a:r>
              <a:rPr lang="pt-BR" sz="3200" dirty="0">
                <a:solidFill>
                  <a:srgbClr val="2F556C"/>
                </a:solidFill>
              </a:rPr>
              <a:t>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 </a:t>
            </a:r>
            <a:r>
              <a:rPr lang="pt-BR" sz="3200" dirty="0">
                <a:solidFill>
                  <a:srgbClr val="2F556C"/>
                </a:solidFill>
              </a:rPr>
              <a:t>experiência do usuário foi completamente transformada, eliminando a necessidade de visitas físicas às agências.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A Era Mobile e a Experiência do Usuário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6" name="Retângulo 5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4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5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202597"/>
            <a:ext cx="74828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Hoje, a inteligência artificial é uma das maiores aliadas dos bancos.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Algoritmos </a:t>
            </a:r>
            <a:r>
              <a:rPr lang="pt-BR" sz="3200" dirty="0">
                <a:solidFill>
                  <a:srgbClr val="2F556C"/>
                </a:solidFill>
              </a:rPr>
              <a:t>poderosos ajudam a prever o comportamento dos clientes, prevenir fraudes e personalizar serviços.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Já </a:t>
            </a:r>
            <a:r>
              <a:rPr lang="pt-BR" sz="3200" dirty="0">
                <a:solidFill>
                  <a:srgbClr val="2F556C"/>
                </a:solidFill>
              </a:rPr>
              <a:t>o </a:t>
            </a:r>
            <a:r>
              <a:rPr lang="pt-BR" sz="3200" dirty="0" err="1">
                <a:solidFill>
                  <a:srgbClr val="2F556C"/>
                </a:solidFill>
              </a:rPr>
              <a:t>blockchain</a:t>
            </a:r>
            <a:r>
              <a:rPr lang="pt-BR" sz="3200" dirty="0">
                <a:solidFill>
                  <a:srgbClr val="2F556C"/>
                </a:solidFill>
              </a:rPr>
              <a:t> está transformando a segurança e a transparência das transações financeiras, criando um novo padrão de confiança no mercado.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Inteligência Artificial e </a:t>
            </a:r>
            <a:r>
              <a:rPr lang="pt-BR" sz="4800" b="1" dirty="0" err="1">
                <a:solidFill>
                  <a:srgbClr val="2F556C"/>
                </a:solidFill>
                <a:latin typeface="+mj-lt"/>
              </a:rPr>
              <a:t>Blockchain</a:t>
            </a:r>
            <a:endParaRPr lang="pt-BR" sz="4800" b="1" dirty="0">
              <a:solidFill>
                <a:srgbClr val="2F556C"/>
              </a:solidFill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6" name="Retângulo 5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5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6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3364133"/>
            <a:ext cx="74828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As inovações tecnológicas têm um impacto profundo na sociedade.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Milhões </a:t>
            </a:r>
            <a:r>
              <a:rPr lang="pt-BR" sz="3200" dirty="0">
                <a:solidFill>
                  <a:srgbClr val="2F556C"/>
                </a:solidFill>
              </a:rPr>
              <a:t>de pessoas que antes estavam fora do sistema financeiro agora têm acesso a serviços bancários por meio de soluções digitais.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32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Essa </a:t>
            </a:r>
            <a:r>
              <a:rPr lang="pt-BR" sz="3200" dirty="0">
                <a:solidFill>
                  <a:srgbClr val="2F556C"/>
                </a:solidFill>
              </a:rPr>
              <a:t>democratização financeira está ajudando a criar um mercado mais inclusivo e equitativo.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Impactos na Sociedade e Inclusão Financeira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6" name="Retângulo 5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6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7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/>
          <p:cNvSpPr txBox="1"/>
          <p:nvPr/>
        </p:nvSpPr>
        <p:spPr>
          <a:xfrm>
            <a:off x="1295400" y="2093284"/>
            <a:ext cx="748284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F556C"/>
                </a:solidFill>
              </a:rPr>
              <a:t>As inovações tecnológicas têm um impacto profundo na sociedade.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28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Milhões </a:t>
            </a:r>
            <a:r>
              <a:rPr lang="pt-BR" sz="3200" dirty="0">
                <a:solidFill>
                  <a:srgbClr val="2F556C"/>
                </a:solidFill>
              </a:rPr>
              <a:t>de pessoas que antes estavam fora do sistema financeiro agora têm acesso a serviços bancários por meio de soluções digitais.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28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Essa </a:t>
            </a:r>
            <a:r>
              <a:rPr lang="pt-BR" sz="3200" dirty="0">
                <a:solidFill>
                  <a:srgbClr val="2F556C"/>
                </a:solidFill>
              </a:rPr>
              <a:t>democratização financeira está ajudando a criar um mercado mais inclusivo e equitativo. </a:t>
            </a:r>
            <a:endParaRPr lang="pt-BR" sz="3200" dirty="0" smtClean="0">
              <a:solidFill>
                <a:srgbClr val="2F556C"/>
              </a:solidFill>
            </a:endParaRPr>
          </a:p>
          <a:p>
            <a:pPr algn="just"/>
            <a:endParaRPr lang="pt-BR" sz="2800" dirty="0">
              <a:solidFill>
                <a:srgbClr val="2F556C"/>
              </a:solidFill>
            </a:endParaRPr>
          </a:p>
          <a:p>
            <a:pPr algn="just"/>
            <a:r>
              <a:rPr lang="pt-BR" sz="3200" dirty="0" smtClean="0">
                <a:solidFill>
                  <a:srgbClr val="2F556C"/>
                </a:solidFill>
              </a:rPr>
              <a:t>A </a:t>
            </a:r>
            <a:r>
              <a:rPr lang="pt-BR" sz="3200" dirty="0">
                <a:solidFill>
                  <a:srgbClr val="2F556C"/>
                </a:solidFill>
              </a:rPr>
              <a:t>tecnologia transformou a indústria bancária de maneira irreversível, trazendo inúmeras facilidades para os clientes e otimizando os processos internos. Desde os primeiros sistemas informatizados até as soluções de inteligência artificial e </a:t>
            </a:r>
            <a:r>
              <a:rPr lang="pt-BR" sz="3200" dirty="0" err="1">
                <a:solidFill>
                  <a:srgbClr val="2F556C"/>
                </a:solidFill>
              </a:rPr>
              <a:t>blockchain</a:t>
            </a:r>
            <a:r>
              <a:rPr lang="pt-BR" sz="3200" dirty="0">
                <a:solidFill>
                  <a:srgbClr val="2F556C"/>
                </a:solidFill>
              </a:rPr>
              <a:t>, cada inovação abriu portas para um futuro mais eficiente e acessível.</a:t>
            </a:r>
            <a:endParaRPr lang="pt-BR" dirty="0"/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F556C"/>
                </a:solidFill>
                <a:latin typeface="+mj-lt"/>
              </a:rPr>
              <a:t>Conclusão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6" name="Retângulo 5"/>
          <p:cNvSpPr/>
          <p:nvPr/>
        </p:nvSpPr>
        <p:spPr>
          <a:xfrm>
            <a:off x="102705" y="268989"/>
            <a:ext cx="1192695" cy="11695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7000" b="1" dirty="0" smtClean="0">
                <a:ln/>
                <a:solidFill>
                  <a:srgbClr val="74A0B1"/>
                </a:solidFill>
                <a:latin typeface="+mj-lt"/>
              </a:rPr>
              <a:t>7</a:t>
            </a:r>
            <a:endParaRPr lang="pt-BR" sz="7000" b="1" dirty="0">
              <a:ln/>
              <a:solidFill>
                <a:srgbClr val="74A0B1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8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2" name="Texto"/>
          <p:cNvSpPr txBox="1"/>
          <p:nvPr/>
        </p:nvSpPr>
        <p:spPr>
          <a:xfrm>
            <a:off x="1295400" y="2093284"/>
            <a:ext cx="7482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>
                <a:solidFill>
                  <a:srgbClr val="BAD6E4"/>
                </a:solidFill>
              </a:rPr>
              <a:t>Este conteúdo foi gerado por IA e diagramado por humano.</a:t>
            </a:r>
          </a:p>
          <a:p>
            <a:pPr algn="just"/>
            <a:endParaRPr lang="pt-BR" sz="3200" dirty="0">
              <a:solidFill>
                <a:srgbClr val="BAD6E4"/>
              </a:solidFill>
            </a:endParaRPr>
          </a:p>
          <a:p>
            <a:pPr algn="just"/>
            <a:r>
              <a:rPr lang="pt-BR" sz="3200" dirty="0">
                <a:solidFill>
                  <a:srgbClr val="BAD6E4"/>
                </a:solidFill>
              </a:rPr>
              <a:t>E-book produzido para </a:t>
            </a:r>
            <a:r>
              <a:rPr lang="pt-BR" sz="3200" dirty="0" smtClean="0">
                <a:solidFill>
                  <a:srgbClr val="BAD6E4"/>
                </a:solidFill>
              </a:rPr>
              <a:t>entrega de desafio </a:t>
            </a:r>
            <a:r>
              <a:rPr lang="pt-BR" sz="3200" dirty="0">
                <a:solidFill>
                  <a:srgbClr val="BAD6E4"/>
                </a:solidFill>
              </a:rPr>
              <a:t>Criando um </a:t>
            </a:r>
            <a:r>
              <a:rPr lang="pt-BR" sz="3200" dirty="0" err="1">
                <a:solidFill>
                  <a:srgbClr val="BAD6E4"/>
                </a:solidFill>
              </a:rPr>
              <a:t>Ebook</a:t>
            </a:r>
            <a:r>
              <a:rPr lang="pt-BR" sz="3200" dirty="0">
                <a:solidFill>
                  <a:srgbClr val="BAD6E4"/>
                </a:solidFill>
              </a:rPr>
              <a:t> com </a:t>
            </a:r>
            <a:r>
              <a:rPr lang="pt-BR" sz="3200" dirty="0" err="1">
                <a:solidFill>
                  <a:srgbClr val="BAD6E4"/>
                </a:solidFill>
              </a:rPr>
              <a:t>ChatGPT</a:t>
            </a:r>
            <a:r>
              <a:rPr lang="pt-BR" sz="3200" dirty="0">
                <a:solidFill>
                  <a:srgbClr val="BAD6E4"/>
                </a:solidFill>
              </a:rPr>
              <a:t> &amp; </a:t>
            </a:r>
            <a:r>
              <a:rPr lang="pt-BR" sz="3200" dirty="0" err="1" smtClean="0">
                <a:solidFill>
                  <a:srgbClr val="BAD6E4"/>
                </a:solidFill>
              </a:rPr>
              <a:t>MidJourney</a:t>
            </a:r>
            <a:r>
              <a:rPr lang="pt-BR" sz="3200" dirty="0" smtClean="0">
                <a:solidFill>
                  <a:srgbClr val="BAD6E4"/>
                </a:solidFill>
              </a:rPr>
              <a:t>, do </a:t>
            </a:r>
            <a:r>
              <a:rPr lang="pt-BR" sz="3200" dirty="0" err="1" smtClean="0">
                <a:solidFill>
                  <a:srgbClr val="BAD6E4"/>
                </a:solidFill>
              </a:rPr>
              <a:t>Bootcamp</a:t>
            </a:r>
            <a:r>
              <a:rPr lang="pt-BR" sz="3200" dirty="0" smtClean="0">
                <a:solidFill>
                  <a:srgbClr val="BAD6E4"/>
                </a:solidFill>
              </a:rPr>
              <a:t> da DIO – “CAIXA –IA Generativa com Microsoft </a:t>
            </a:r>
            <a:r>
              <a:rPr lang="pt-BR" sz="3200" dirty="0" err="1" smtClean="0">
                <a:solidFill>
                  <a:srgbClr val="BAD6E4"/>
                </a:solidFill>
              </a:rPr>
              <a:t>Copilot</a:t>
            </a:r>
            <a:r>
              <a:rPr lang="pt-BR" sz="3200" dirty="0" smtClean="0">
                <a:solidFill>
                  <a:srgbClr val="BAD6E4"/>
                </a:solidFill>
              </a:rPr>
              <a:t>”, de modo a explorar os conceitos e aplicar em um projeto prático.</a:t>
            </a:r>
            <a:endParaRPr lang="pt-BR" dirty="0">
              <a:solidFill>
                <a:srgbClr val="BAD6E4"/>
              </a:solidFill>
            </a:endParaRPr>
          </a:p>
        </p:txBody>
      </p:sp>
      <p:sp>
        <p:nvSpPr>
          <p:cNvPr id="3" name="Título"/>
          <p:cNvSpPr txBox="1"/>
          <p:nvPr/>
        </p:nvSpPr>
        <p:spPr>
          <a:xfrm>
            <a:off x="1295400" y="438265"/>
            <a:ext cx="8658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ECF1F4"/>
                </a:solidFill>
                <a:latin typeface="+mj-lt"/>
              </a:rPr>
              <a:t>Obrigado por ler até aqui!</a:t>
            </a:r>
            <a:endParaRPr lang="pt-BR" sz="4800" b="1" dirty="0">
              <a:solidFill>
                <a:srgbClr val="ECF1F4"/>
              </a:solidFill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3534" y="-25196"/>
            <a:ext cx="45719" cy="1870943"/>
          </a:xfrm>
          <a:prstGeom prst="rect">
            <a:avLst/>
          </a:prstGeom>
          <a:gradFill flip="none" rotWithShape="1">
            <a:gsLst>
              <a:gs pos="0">
                <a:srgbClr val="84AEC4"/>
              </a:gs>
              <a:gs pos="39000">
                <a:srgbClr val="ECF1F4"/>
              </a:gs>
              <a:gs pos="87000">
                <a:srgbClr val="89B4C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9300" tIns="74651" rIns="149300" bIns="74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37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4A0B1"/>
                </a:solidFill>
              </a:rPr>
              <a:t>Revolução Bancária: Inovação e Tecnologia</a:t>
            </a:r>
            <a:endParaRPr lang="pt-BR" dirty="0">
              <a:solidFill>
                <a:srgbClr val="74A0B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45-EB00-46AA-A4D5-DBCAF3DD507A}" type="slidenum">
              <a:rPr lang="pt-BR" smtClean="0">
                <a:solidFill>
                  <a:srgbClr val="2F556C"/>
                </a:solidFill>
              </a:rPr>
              <a:t>9</a:t>
            </a:fld>
            <a:endParaRPr lang="pt-BR" dirty="0">
              <a:solidFill>
                <a:srgbClr val="2F55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800" b="1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608</Words>
  <Application>Microsoft Office PowerPoint</Application>
  <PresentationFormat>Papel A3 (297x420 mm)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High Tower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Feltrim Seco</dc:creator>
  <cp:lastModifiedBy>Thiago Feltrim Seco</cp:lastModifiedBy>
  <cp:revision>26</cp:revision>
  <dcterms:created xsi:type="dcterms:W3CDTF">2025-01-28T02:47:09Z</dcterms:created>
  <dcterms:modified xsi:type="dcterms:W3CDTF">2025-01-29T03:41:28Z</dcterms:modified>
</cp:coreProperties>
</file>