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19" roundtripDataSignature="AMtx7mjknVJ05+oLNXWU8F82OrRCnFz/q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2DD702C-481B-48A2-A6A1-A56D545566F0}">
  <a:tblStyle styleId="{C2DD702C-481B-48A2-A6A1-A56D545566F0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fill>
          <a:solidFill>
            <a:srgbClr val="CFD7E7"/>
          </a:solidFill>
        </a:fill>
      </a:tcStyle>
    </a:band1H>
    <a:band2H>
      <a:tcTxStyle/>
    </a:band2H>
    <a:band1V>
      <a:tcTxStyle/>
      <a:tcStyle>
        <a:fill>
          <a:solidFill>
            <a:srgbClr val="CFD7E7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customschemas.google.com/relationships/presentationmetadata" Target="meta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3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4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4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7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7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8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8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9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9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9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1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2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2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F172A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822960" y="822960"/>
            <a:ext cx="10607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38BDF8"/>
                </a:solidFill>
                <a:latin typeface="Calibri"/>
                <a:ea typeface="Calibri"/>
                <a:cs typeface="Calibri"/>
                <a:sym typeface="Calibri"/>
              </a:rPr>
              <a:t>Proiecte AIMA — P1–P4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94A3B8"/>
                </a:solidFill>
                <a:latin typeface="Calibri"/>
                <a:ea typeface="Calibri"/>
                <a:cs typeface="Calibri"/>
                <a:sym typeface="Calibri"/>
              </a:rPr>
              <a:t>Uninformed Search</a:t>
            </a:r>
            <a:r>
              <a:rPr b="0" i="0" lang="en-US" sz="1800" u="none" cap="none" strike="noStrike">
                <a:solidFill>
                  <a:srgbClr val="94A3B8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800">
                <a:solidFill>
                  <a:srgbClr val="94A3B8"/>
                </a:solidFill>
                <a:latin typeface="Calibri"/>
                <a:ea typeface="Calibri"/>
                <a:cs typeface="Calibri"/>
                <a:sym typeface="Calibri"/>
              </a:rPr>
              <a:t>Informed Search</a:t>
            </a:r>
            <a:r>
              <a:rPr b="0" i="0" lang="en-US" sz="1800" u="none" cap="none" strike="noStrike">
                <a:solidFill>
                  <a:srgbClr val="94A3B8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800">
                <a:solidFill>
                  <a:srgbClr val="94A3B8"/>
                </a:solidFill>
                <a:latin typeface="Calibri"/>
                <a:ea typeface="Calibri"/>
                <a:cs typeface="Calibri"/>
                <a:sym typeface="Calibri"/>
              </a:rPr>
              <a:t>Local Search</a:t>
            </a:r>
            <a:r>
              <a:rPr b="0" i="0" lang="en-US" sz="1800" u="none" cap="none" strike="noStrike">
                <a:solidFill>
                  <a:srgbClr val="94A3B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>
                <a:solidFill>
                  <a:srgbClr val="94A3B8"/>
                </a:solidFill>
                <a:latin typeface="Calibri"/>
                <a:ea typeface="Calibri"/>
                <a:cs typeface="Calibri"/>
                <a:sym typeface="Calibri"/>
              </a:rPr>
              <a:t>&amp; Adversarial Search</a:t>
            </a:r>
            <a:endParaRPr/>
          </a:p>
        </p:txBody>
      </p:sp>
      <p:sp>
        <p:nvSpPr>
          <p:cNvPr id="86" name="Google Shape;86;p1"/>
          <p:cNvSpPr/>
          <p:nvPr/>
        </p:nvSpPr>
        <p:spPr>
          <a:xfrm>
            <a:off x="731524" y="1828800"/>
            <a:ext cx="8234100" cy="3291900"/>
          </a:xfrm>
          <a:prstGeom prst="roundRect">
            <a:avLst>
              <a:gd fmla="val 16667" name="adj"/>
            </a:avLst>
          </a:prstGeom>
          <a:solidFill>
            <a:srgbClr val="1E293B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1005840" y="2011680"/>
            <a:ext cx="10241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1F5F9"/>
                </a:solidFill>
                <a:latin typeface="Calibri"/>
                <a:ea typeface="Calibri"/>
                <a:cs typeface="Calibri"/>
                <a:sym typeface="Calibri"/>
              </a:rPr>
              <a:t>Henning Erik Raimar</a:t>
            </a:r>
            <a:endParaRPr sz="2200">
              <a:solidFill>
                <a:srgbClr val="F1F5F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1F5F9"/>
                </a:solidFill>
                <a:latin typeface="Calibri"/>
                <a:ea typeface="Calibri"/>
                <a:cs typeface="Calibri"/>
                <a:sym typeface="Calibri"/>
              </a:rPr>
              <a:t>Problem Solving and Search</a:t>
            </a:r>
            <a:endParaRPr sz="2200">
              <a:solidFill>
                <a:srgbClr val="F1F5F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1F5F9"/>
                </a:solidFill>
                <a:latin typeface="Calibri"/>
                <a:ea typeface="Calibri"/>
                <a:cs typeface="Calibri"/>
                <a:sym typeface="Calibri"/>
              </a:rPr>
              <a:t>2025</a:t>
            </a:r>
            <a:endParaRPr sz="2200">
              <a:solidFill>
                <a:srgbClr val="F1F5F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822960" y="6400800"/>
            <a:ext cx="106070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94A3B8"/>
                </a:solidFill>
                <a:latin typeface="Calibri"/>
                <a:ea typeface="Calibri"/>
                <a:cs typeface="Calibri"/>
                <a:sym typeface="Calibri"/>
              </a:rPr>
              <a:t>AIMA • P1–P4 • BFS, UCS, A*, HC_RR, Alpha‑Beta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F172A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0"/>
          <p:cNvSpPr txBox="1"/>
          <p:nvPr/>
        </p:nvSpPr>
        <p:spPr>
          <a:xfrm>
            <a:off x="822960" y="822960"/>
            <a:ext cx="10607040" cy="1097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38BDF8"/>
                </a:solidFill>
                <a:latin typeface="Calibri"/>
                <a:ea typeface="Calibri"/>
                <a:cs typeface="Calibri"/>
                <a:sym typeface="Calibri"/>
              </a:rPr>
              <a:t>P4 — Alpha‑Beta (Minimax cu pruning)</a:t>
            </a:r>
            <a:endParaRPr/>
          </a:p>
        </p:txBody>
      </p:sp>
      <p:sp>
        <p:nvSpPr>
          <p:cNvPr id="167" name="Google Shape;167;p10"/>
          <p:cNvSpPr/>
          <p:nvPr/>
        </p:nvSpPr>
        <p:spPr>
          <a:xfrm>
            <a:off x="338424" y="1828825"/>
            <a:ext cx="8067900" cy="4480500"/>
          </a:xfrm>
          <a:prstGeom prst="roundRect">
            <a:avLst>
              <a:gd fmla="val 16667" name="adj"/>
            </a:avLst>
          </a:prstGeom>
          <a:solidFill>
            <a:srgbClr val="1E293B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0"/>
          <p:cNvSpPr txBox="1"/>
          <p:nvPr/>
        </p:nvSpPr>
        <p:spPr>
          <a:xfrm>
            <a:off x="506923" y="2103125"/>
            <a:ext cx="77481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683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1F5F9"/>
              </a:buClr>
              <a:buSzPts val="2200"/>
              <a:buFont typeface="Calibri"/>
              <a:buChar char="●"/>
            </a:pPr>
            <a:r>
              <a:rPr b="0" i="0" lang="en-US" sz="2200" u="none" cap="none" strike="noStrike">
                <a:solidFill>
                  <a:srgbClr val="F1F5F9"/>
                </a:solidFill>
                <a:latin typeface="Calibri"/>
                <a:ea typeface="Calibri"/>
                <a:cs typeface="Calibri"/>
                <a:sym typeface="Calibri"/>
              </a:rPr>
              <a:t>Men</a:t>
            </a:r>
            <a:r>
              <a:rPr lang="en-US" sz="2200">
                <a:solidFill>
                  <a:srgbClr val="F1F5F9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0" i="0" lang="en-US" sz="2200" u="none" cap="none" strike="noStrike">
                <a:solidFill>
                  <a:srgbClr val="F1F5F9"/>
                </a:solidFill>
                <a:latin typeface="Calibri"/>
                <a:ea typeface="Calibri"/>
                <a:cs typeface="Calibri"/>
                <a:sym typeface="Calibri"/>
              </a:rPr>
              <a:t>ine α (best pentru MAX) și β (best pentru MIN) </a:t>
            </a:r>
            <a:endParaRPr sz="2200">
              <a:solidFill>
                <a:srgbClr val="F1F5F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1F5F9"/>
              </a:buClr>
              <a:buSzPts val="2200"/>
              <a:buFont typeface="Calibri"/>
              <a:buChar char="●"/>
            </a:pPr>
            <a:r>
              <a:rPr lang="en-US" sz="2200">
                <a:solidFill>
                  <a:srgbClr val="F1F5F9"/>
                </a:solidFill>
                <a:latin typeface="Calibri"/>
                <a:ea typeface="Calibri"/>
                <a:cs typeface="Calibri"/>
                <a:sym typeface="Calibri"/>
              </a:rPr>
              <a:t>pruning</a:t>
            </a:r>
            <a:r>
              <a:rPr b="0" i="0" lang="en-US" sz="2200" u="none" cap="none" strike="noStrike">
                <a:solidFill>
                  <a:srgbClr val="F1F5F9"/>
                </a:solidFill>
                <a:latin typeface="Calibri"/>
                <a:ea typeface="Calibri"/>
                <a:cs typeface="Calibri"/>
                <a:sym typeface="Calibri"/>
              </a:rPr>
              <a:t> când α ≥ β.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1F5F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1F5F9"/>
              </a:buClr>
              <a:buSzPts val="2200"/>
              <a:buFont typeface="Calibri"/>
              <a:buChar char="●"/>
            </a:pPr>
            <a:r>
              <a:rPr b="0" i="0" lang="en-US" sz="2200" u="none" cap="none" strike="noStrike">
                <a:solidFill>
                  <a:srgbClr val="F1F5F9"/>
                </a:solidFill>
                <a:latin typeface="Calibri"/>
                <a:ea typeface="Calibri"/>
                <a:cs typeface="Calibri"/>
                <a:sym typeface="Calibri"/>
              </a:rPr>
              <a:t>Echivalent ca decizie cu Minimax </a:t>
            </a:r>
            <a:endParaRPr b="0" i="0" sz="2200" u="none" cap="none" strike="noStrike">
              <a:solidFill>
                <a:srgbClr val="F1F5F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F1F5F9"/>
              </a:buClr>
              <a:buSzPts val="2200"/>
              <a:buFont typeface="Calibri"/>
              <a:buChar char="○"/>
            </a:pPr>
            <a:r>
              <a:rPr b="0" i="0" lang="en-US" sz="2200" u="none" cap="none" strike="noStrike">
                <a:solidFill>
                  <a:srgbClr val="F1F5F9"/>
                </a:solidFill>
                <a:latin typeface="Calibri"/>
                <a:ea typeface="Calibri"/>
                <a:cs typeface="Calibri"/>
                <a:sym typeface="Calibri"/>
              </a:rPr>
              <a:t>explorează mult mai puține noduri.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1F5F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rgbClr val="F1F5F9"/>
                </a:solidFill>
                <a:latin typeface="Calibri"/>
                <a:ea typeface="Calibri"/>
                <a:cs typeface="Calibri"/>
                <a:sym typeface="Calibri"/>
              </a:rPr>
              <a:t>Best‑case (ordonare bună): </a:t>
            </a:r>
            <a:endParaRPr b="0" i="0" sz="2200" u="none" cap="none" strike="noStrike">
              <a:solidFill>
                <a:srgbClr val="F1F5F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1F5F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rgbClr val="F1F5F9"/>
                </a:solidFill>
                <a:latin typeface="Calibri"/>
                <a:ea typeface="Calibri"/>
                <a:cs typeface="Calibri"/>
                <a:sym typeface="Calibri"/>
              </a:rPr>
              <a:t>O(b^{m/2}) vs O(b^m) la Minimax.</a:t>
            </a:r>
            <a:endParaRPr/>
          </a:p>
        </p:txBody>
      </p:sp>
      <p:sp>
        <p:nvSpPr>
          <p:cNvPr id="169" name="Google Shape;169;p10"/>
          <p:cNvSpPr txBox="1"/>
          <p:nvPr/>
        </p:nvSpPr>
        <p:spPr>
          <a:xfrm>
            <a:off x="822960" y="6400800"/>
            <a:ext cx="106070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94A3B8"/>
                </a:solidFill>
                <a:latin typeface="Calibri"/>
                <a:ea typeface="Calibri"/>
                <a:cs typeface="Calibri"/>
                <a:sym typeface="Calibri"/>
              </a:rPr>
              <a:t>AIMA • P1–P4 • BFS, UCS, A*, HC_RR, Alpha‑Beta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F172A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1"/>
          <p:cNvSpPr txBox="1"/>
          <p:nvPr/>
        </p:nvSpPr>
        <p:spPr>
          <a:xfrm>
            <a:off x="822960" y="822960"/>
            <a:ext cx="10607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38BDF8"/>
                </a:solidFill>
                <a:latin typeface="Calibri"/>
                <a:ea typeface="Calibri"/>
                <a:cs typeface="Calibri"/>
                <a:sym typeface="Calibri"/>
              </a:rPr>
              <a:t>P4 — </a:t>
            </a:r>
            <a:r>
              <a:rPr b="1" lang="en-US" sz="3600">
                <a:solidFill>
                  <a:srgbClr val="38BDF8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b="1" i="0" lang="en-US" sz="3600" u="none" cap="none" strike="noStrike">
                <a:solidFill>
                  <a:srgbClr val="38BDF8"/>
                </a:solidFill>
                <a:latin typeface="Calibri"/>
                <a:ea typeface="Calibri"/>
                <a:cs typeface="Calibri"/>
                <a:sym typeface="Calibri"/>
              </a:rPr>
              <a:t>inal (remiz</a:t>
            </a:r>
            <a:r>
              <a:rPr b="1" lang="en-US" sz="3600">
                <a:solidFill>
                  <a:srgbClr val="38BDF8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1" i="0" lang="en-US" sz="3600" u="none" cap="none" strike="noStrike">
                <a:solidFill>
                  <a:srgbClr val="38BDF8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</p:txBody>
      </p:sp>
      <p:sp>
        <p:nvSpPr>
          <p:cNvPr id="176" name="Google Shape;176;p11"/>
          <p:cNvSpPr/>
          <p:nvPr/>
        </p:nvSpPr>
        <p:spPr>
          <a:xfrm>
            <a:off x="731524" y="1828800"/>
            <a:ext cx="8022300" cy="4480500"/>
          </a:xfrm>
          <a:prstGeom prst="roundRect">
            <a:avLst>
              <a:gd fmla="val 16667" name="adj"/>
            </a:avLst>
          </a:prstGeom>
          <a:solidFill>
            <a:srgbClr val="1E293B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redesign_p4_board.png" id="177" name="Google Shape;17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2194560"/>
            <a:ext cx="3108960" cy="3103946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11"/>
          <p:cNvSpPr txBox="1"/>
          <p:nvPr/>
        </p:nvSpPr>
        <p:spPr>
          <a:xfrm>
            <a:off x="731525" y="2011675"/>
            <a:ext cx="34746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1F5F9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rgbClr val="F1F5F9"/>
                </a:solidFill>
                <a:latin typeface="Calibri"/>
                <a:ea typeface="Calibri"/>
                <a:cs typeface="Calibri"/>
                <a:sym typeface="Calibri"/>
              </a:rPr>
              <a:t>X&amp;0 </a:t>
            </a:r>
            <a:r>
              <a:rPr b="0" i="0" lang="en-US" sz="2000" u="none" cap="none" strike="noStrike">
                <a:solidFill>
                  <a:srgbClr val="F1F5F9"/>
                </a:solidFill>
                <a:latin typeface="Calibri"/>
                <a:ea typeface="Calibri"/>
                <a:cs typeface="Calibri"/>
                <a:sym typeface="Calibri"/>
              </a:rPr>
              <a:t>3×3: </a:t>
            </a:r>
            <a:endParaRPr sz="2000">
              <a:solidFill>
                <a:srgbClr val="F1F5F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F1F5F9"/>
              </a:buClr>
              <a:buSzPts val="2000"/>
              <a:buFont typeface="Calibri"/>
              <a:buChar char="○"/>
            </a:pPr>
            <a:r>
              <a:rPr b="0" i="0" lang="en-US" sz="2000" u="none" cap="none" strike="noStrike">
                <a:solidFill>
                  <a:srgbClr val="F1F5F9"/>
                </a:solidFill>
                <a:latin typeface="Calibri"/>
                <a:ea typeface="Calibri"/>
                <a:cs typeface="Calibri"/>
                <a:sym typeface="Calibri"/>
              </a:rPr>
              <a:t>căutare completă </a:t>
            </a:r>
            <a:endParaRPr b="0" i="0" sz="2000" u="none" cap="none" strike="noStrike">
              <a:solidFill>
                <a:srgbClr val="F1F5F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F1F5F9"/>
              </a:buClr>
              <a:buSzPts val="2000"/>
              <a:buFont typeface="Calibri"/>
              <a:buChar char="○"/>
            </a:pPr>
            <a:r>
              <a:rPr b="0" i="0" lang="en-US" sz="2000" u="none" cap="none" strike="noStrike">
                <a:solidFill>
                  <a:srgbClr val="F1F5F9"/>
                </a:solidFill>
                <a:latin typeface="Calibri"/>
                <a:ea typeface="Calibri"/>
                <a:cs typeface="Calibri"/>
                <a:sym typeface="Calibri"/>
              </a:rPr>
              <a:t>jocul perfect duce la remiză.</a:t>
            </a:r>
            <a:endParaRPr/>
          </a:p>
        </p:txBody>
      </p:sp>
      <p:sp>
        <p:nvSpPr>
          <p:cNvPr id="179" name="Google Shape;179;p11"/>
          <p:cNvSpPr txBox="1"/>
          <p:nvPr/>
        </p:nvSpPr>
        <p:spPr>
          <a:xfrm>
            <a:off x="822960" y="6400800"/>
            <a:ext cx="106070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94A3B8"/>
                </a:solidFill>
                <a:latin typeface="Calibri"/>
                <a:ea typeface="Calibri"/>
                <a:cs typeface="Calibri"/>
                <a:sym typeface="Calibri"/>
              </a:rPr>
              <a:t>AIMA • P1–P4 • BFS, UCS, A*, HC_RR, Alpha‑Beta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F172A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2"/>
          <p:cNvSpPr txBox="1"/>
          <p:nvPr/>
        </p:nvSpPr>
        <p:spPr>
          <a:xfrm>
            <a:off x="822960" y="822960"/>
            <a:ext cx="10607040" cy="1097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38BDF8"/>
                </a:solidFill>
                <a:latin typeface="Calibri"/>
                <a:ea typeface="Calibri"/>
                <a:cs typeface="Calibri"/>
                <a:sym typeface="Calibri"/>
              </a:rPr>
              <a:t>Concluzii</a:t>
            </a:r>
            <a:endParaRPr/>
          </a:p>
        </p:txBody>
      </p:sp>
      <p:sp>
        <p:nvSpPr>
          <p:cNvPr id="186" name="Google Shape;186;p12"/>
          <p:cNvSpPr/>
          <p:nvPr/>
        </p:nvSpPr>
        <p:spPr>
          <a:xfrm>
            <a:off x="731524" y="1828800"/>
            <a:ext cx="7916700" cy="4480500"/>
          </a:xfrm>
          <a:prstGeom prst="roundRect">
            <a:avLst>
              <a:gd fmla="val 16667" name="adj"/>
            </a:avLst>
          </a:prstGeom>
          <a:solidFill>
            <a:srgbClr val="1E293B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2"/>
          <p:cNvSpPr txBox="1"/>
          <p:nvPr/>
        </p:nvSpPr>
        <p:spPr>
          <a:xfrm>
            <a:off x="1005850" y="2011675"/>
            <a:ext cx="7233900" cy="45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683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1F5F9"/>
              </a:buClr>
              <a:buSzPts val="2200"/>
              <a:buFont typeface="Calibri"/>
              <a:buChar char="●"/>
            </a:pPr>
            <a:r>
              <a:rPr b="0" i="0" lang="en-US" sz="2200" u="none" cap="none" strike="noStrike">
                <a:solidFill>
                  <a:srgbClr val="F1F5F9"/>
                </a:solidFill>
                <a:latin typeface="Calibri"/>
                <a:ea typeface="Calibri"/>
                <a:cs typeface="Calibri"/>
                <a:sym typeface="Calibri"/>
              </a:rPr>
              <a:t>P1: </a:t>
            </a:r>
            <a:endParaRPr b="0" i="0" sz="2200" u="none" cap="none" strike="noStrike">
              <a:solidFill>
                <a:srgbClr val="F1F5F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F1F5F9"/>
              </a:buClr>
              <a:buSzPts val="2200"/>
              <a:buFont typeface="Calibri"/>
              <a:buChar char="○"/>
            </a:pPr>
            <a:r>
              <a:rPr lang="en-US" sz="2200">
                <a:solidFill>
                  <a:srgbClr val="F1F5F9"/>
                </a:solidFill>
                <a:latin typeface="Calibri"/>
                <a:ea typeface="Calibri"/>
                <a:cs typeface="Calibri"/>
                <a:sym typeface="Calibri"/>
              </a:rPr>
              <a:t>UCS gaseste costul minim</a:t>
            </a:r>
            <a:endParaRPr sz="2200">
              <a:solidFill>
                <a:srgbClr val="F1F5F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2" marL="1371600" rtl="0" algn="l">
              <a:spcBef>
                <a:spcPts val="0"/>
              </a:spcBef>
              <a:spcAft>
                <a:spcPts val="0"/>
              </a:spcAft>
              <a:buClr>
                <a:srgbClr val="F1F5F9"/>
              </a:buClr>
              <a:buSzPts val="2200"/>
              <a:buFont typeface="Calibri"/>
              <a:buChar char="■"/>
            </a:pPr>
            <a:r>
              <a:rPr lang="en-US" sz="2200">
                <a:solidFill>
                  <a:srgbClr val="F1F5F9"/>
                </a:solidFill>
                <a:latin typeface="Calibri"/>
                <a:ea typeface="Calibri"/>
                <a:cs typeface="Calibri"/>
                <a:sym typeface="Calibri"/>
              </a:rPr>
              <a:t>extinde mai multe noduri fata A*.</a:t>
            </a:r>
            <a:endParaRPr sz="2200">
              <a:solidFill>
                <a:srgbClr val="F1F5F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1F5F9"/>
              </a:buClr>
              <a:buSzPts val="2200"/>
              <a:buFont typeface="Calibri"/>
              <a:buChar char="●"/>
            </a:pPr>
            <a:r>
              <a:rPr lang="en-US" sz="2200">
                <a:solidFill>
                  <a:srgbClr val="F1F5F9"/>
                </a:solidFill>
                <a:latin typeface="Calibri"/>
                <a:ea typeface="Calibri"/>
                <a:cs typeface="Calibri"/>
                <a:sym typeface="Calibri"/>
              </a:rPr>
              <a:t>P2: </a:t>
            </a:r>
            <a:endParaRPr sz="2200">
              <a:solidFill>
                <a:srgbClr val="F1F5F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rgbClr val="F1F5F9"/>
              </a:buClr>
              <a:buSzPts val="2200"/>
              <a:buFont typeface="Calibri"/>
              <a:buChar char="○"/>
            </a:pPr>
            <a:r>
              <a:rPr lang="en-US" sz="2200">
                <a:solidFill>
                  <a:srgbClr val="F1F5F9"/>
                </a:solidFill>
                <a:latin typeface="Calibri"/>
                <a:ea typeface="Calibri"/>
                <a:cs typeface="Calibri"/>
                <a:sym typeface="Calibri"/>
              </a:rPr>
              <a:t>A* (SLD) menține optimalitatea cu mult mai puține extinderi.</a:t>
            </a:r>
            <a:endParaRPr sz="2200">
              <a:solidFill>
                <a:srgbClr val="F1F5F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1F5F9"/>
              </a:buClr>
              <a:buSzPts val="2200"/>
              <a:buFont typeface="Calibri"/>
              <a:buChar char="●"/>
            </a:pPr>
            <a:r>
              <a:rPr lang="en-US" sz="2200">
                <a:solidFill>
                  <a:srgbClr val="F1F5F9"/>
                </a:solidFill>
                <a:latin typeface="Calibri"/>
                <a:ea typeface="Calibri"/>
                <a:cs typeface="Calibri"/>
                <a:sym typeface="Calibri"/>
              </a:rPr>
              <a:t>P3: </a:t>
            </a:r>
            <a:endParaRPr sz="2200">
              <a:solidFill>
                <a:srgbClr val="F1F5F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rgbClr val="F1F5F9"/>
              </a:buClr>
              <a:buSzPts val="2200"/>
              <a:buFont typeface="Calibri"/>
              <a:buChar char="○"/>
            </a:pPr>
            <a:r>
              <a:rPr lang="en-US" sz="2200">
                <a:solidFill>
                  <a:srgbClr val="F1F5F9"/>
                </a:solidFill>
                <a:latin typeface="Calibri"/>
                <a:ea typeface="Calibri"/>
                <a:cs typeface="Calibri"/>
                <a:sym typeface="Calibri"/>
              </a:rPr>
              <a:t>HC_RR este rapid pentru N mici / medii; </a:t>
            </a:r>
            <a:endParaRPr sz="2200">
              <a:solidFill>
                <a:srgbClr val="F1F5F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rgbClr val="F1F5F9"/>
              </a:buClr>
              <a:buSzPts val="2200"/>
              <a:buFont typeface="Calibri"/>
              <a:buChar char="○"/>
            </a:pPr>
            <a:r>
              <a:rPr lang="en-US" sz="2200">
                <a:solidFill>
                  <a:srgbClr val="F1F5F9"/>
                </a:solidFill>
                <a:latin typeface="Calibri"/>
                <a:ea typeface="Calibri"/>
                <a:cs typeface="Calibri"/>
                <a:sym typeface="Calibri"/>
              </a:rPr>
              <a:t>sideways &amp; restarts ajuta la blocaje.</a:t>
            </a:r>
            <a:endParaRPr sz="2200">
              <a:solidFill>
                <a:srgbClr val="F1F5F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1F5F9"/>
              </a:buClr>
              <a:buSzPts val="2200"/>
              <a:buFont typeface="Calibri"/>
              <a:buChar char="●"/>
            </a:pPr>
            <a:r>
              <a:rPr lang="en-US" sz="2200">
                <a:solidFill>
                  <a:srgbClr val="F1F5F9"/>
                </a:solidFill>
                <a:latin typeface="Calibri"/>
                <a:ea typeface="Calibri"/>
                <a:cs typeface="Calibri"/>
                <a:sym typeface="Calibri"/>
              </a:rPr>
              <a:t>P4: </a:t>
            </a:r>
            <a:endParaRPr sz="2200">
              <a:solidFill>
                <a:srgbClr val="F1F5F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rgbClr val="F1F5F9"/>
              </a:buClr>
              <a:buSzPts val="2200"/>
              <a:buFont typeface="Calibri"/>
              <a:buChar char="○"/>
            </a:pPr>
            <a:r>
              <a:rPr lang="en-US" sz="2200">
                <a:solidFill>
                  <a:srgbClr val="F1F5F9"/>
                </a:solidFill>
                <a:latin typeface="Calibri"/>
                <a:ea typeface="Calibri"/>
                <a:cs typeface="Calibri"/>
                <a:sym typeface="Calibri"/>
              </a:rPr>
              <a:t>Alpha‑Beta produce decizii optime</a:t>
            </a:r>
            <a:endParaRPr sz="2200">
              <a:solidFill>
                <a:srgbClr val="F1F5F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rgbClr val="F1F5F9"/>
              </a:buClr>
              <a:buSzPts val="2200"/>
              <a:buFont typeface="Calibri"/>
              <a:buChar char="○"/>
            </a:pPr>
            <a:r>
              <a:rPr lang="en-US" sz="2200">
                <a:solidFill>
                  <a:srgbClr val="F1F5F9"/>
                </a:solidFill>
                <a:latin typeface="Calibri"/>
                <a:ea typeface="Calibri"/>
                <a:cs typeface="Calibri"/>
                <a:sym typeface="Calibri"/>
              </a:rPr>
              <a:t>cost de cautare redus fata de Minimax.</a:t>
            </a:r>
            <a:endParaRPr sz="2200">
              <a:solidFill>
                <a:srgbClr val="F1F5F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2"/>
          <p:cNvSpPr txBox="1"/>
          <p:nvPr/>
        </p:nvSpPr>
        <p:spPr>
          <a:xfrm>
            <a:off x="822960" y="6400800"/>
            <a:ext cx="106070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94A3B8"/>
                </a:solidFill>
                <a:latin typeface="Calibri"/>
                <a:ea typeface="Calibri"/>
                <a:cs typeface="Calibri"/>
                <a:sym typeface="Calibri"/>
              </a:rPr>
              <a:t>AIMA • P1–P4 • BFS, UCS, A*, HC_RR, Alpha‑Beta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F172A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2"/>
          <p:cNvSpPr txBox="1"/>
          <p:nvPr/>
        </p:nvSpPr>
        <p:spPr>
          <a:xfrm>
            <a:off x="822952" y="822950"/>
            <a:ext cx="82485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38BDF8"/>
                </a:solidFill>
                <a:latin typeface="Calibri"/>
                <a:ea typeface="Calibri"/>
                <a:cs typeface="Calibri"/>
                <a:sym typeface="Calibri"/>
              </a:rPr>
              <a:t>P1/P2 — Modelarea problemei AIMA Rom</a:t>
            </a:r>
            <a:r>
              <a:rPr b="1" lang="en-US" sz="3600">
                <a:solidFill>
                  <a:srgbClr val="38BDF8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1" i="0" lang="en-US" sz="3600" u="none" cap="none" strike="noStrike">
                <a:solidFill>
                  <a:srgbClr val="38BDF8"/>
                </a:solidFill>
                <a:latin typeface="Calibri"/>
                <a:ea typeface="Calibri"/>
                <a:cs typeface="Calibri"/>
                <a:sym typeface="Calibri"/>
              </a:rPr>
              <a:t>nia</a:t>
            </a:r>
            <a:endParaRPr/>
          </a:p>
        </p:txBody>
      </p:sp>
      <p:sp>
        <p:nvSpPr>
          <p:cNvPr id="95" name="Google Shape;95;p2"/>
          <p:cNvSpPr/>
          <p:nvPr/>
        </p:nvSpPr>
        <p:spPr>
          <a:xfrm>
            <a:off x="731524" y="1949752"/>
            <a:ext cx="7962000" cy="4480500"/>
          </a:xfrm>
          <a:prstGeom prst="roundRect">
            <a:avLst>
              <a:gd fmla="val 16667" name="adj"/>
            </a:avLst>
          </a:prstGeom>
          <a:solidFill>
            <a:srgbClr val="1E293B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2"/>
          <p:cNvSpPr txBox="1"/>
          <p:nvPr/>
        </p:nvSpPr>
        <p:spPr>
          <a:xfrm>
            <a:off x="1005850" y="2011675"/>
            <a:ext cx="7596900" cy="24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683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1F5F9"/>
              </a:buClr>
              <a:buSzPts val="2200"/>
              <a:buFont typeface="Calibri"/>
              <a:buChar char="●"/>
            </a:pPr>
            <a:r>
              <a:rPr b="0" i="0" lang="en-US" sz="2200" u="none" cap="none" strike="noStrike">
                <a:solidFill>
                  <a:srgbClr val="F1F5F9"/>
                </a:solidFill>
                <a:latin typeface="Calibri"/>
                <a:ea typeface="Calibri"/>
                <a:cs typeface="Calibri"/>
                <a:sym typeface="Calibri"/>
              </a:rPr>
              <a:t>Stare: ora</a:t>
            </a:r>
            <a:r>
              <a:rPr lang="en-US" sz="2200">
                <a:solidFill>
                  <a:srgbClr val="F1F5F9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0" i="0" lang="en-US" sz="2200" u="none" cap="none" strike="noStrike">
                <a:solidFill>
                  <a:srgbClr val="F1F5F9"/>
                </a:solidFill>
                <a:latin typeface="Calibri"/>
                <a:ea typeface="Calibri"/>
                <a:cs typeface="Calibri"/>
                <a:sym typeface="Calibri"/>
              </a:rPr>
              <a:t> curent  </a:t>
            </a:r>
            <a:endParaRPr sz="2200">
              <a:solidFill>
                <a:srgbClr val="F1F5F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1F5F9"/>
              </a:buClr>
              <a:buSzPts val="2200"/>
              <a:buFont typeface="Calibri"/>
              <a:buChar char="●"/>
            </a:pPr>
            <a:r>
              <a:rPr b="0" i="0" lang="en-US" sz="2200" u="none" cap="none" strike="noStrike">
                <a:solidFill>
                  <a:srgbClr val="F1F5F9"/>
                </a:solidFill>
                <a:latin typeface="Calibri"/>
                <a:ea typeface="Calibri"/>
                <a:cs typeface="Calibri"/>
                <a:sym typeface="Calibri"/>
              </a:rPr>
              <a:t>Ac</a:t>
            </a:r>
            <a:r>
              <a:rPr lang="en-US" sz="2200">
                <a:solidFill>
                  <a:srgbClr val="F1F5F9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0" i="0" lang="en-US" sz="2200" u="none" cap="none" strike="noStrike">
                <a:solidFill>
                  <a:srgbClr val="F1F5F9"/>
                </a:solidFill>
                <a:latin typeface="Calibri"/>
                <a:ea typeface="Calibri"/>
                <a:cs typeface="Calibri"/>
                <a:sym typeface="Calibri"/>
              </a:rPr>
              <a:t>iuni: tr</a:t>
            </a:r>
            <a:r>
              <a:rPr b="0" i="0" lang="en-US" sz="2200" u="none" cap="none" strike="noStrike">
                <a:solidFill>
                  <a:srgbClr val="F1F5F9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b="0" i="0" lang="en-US" sz="2200" u="none" cap="none" strike="noStrike">
                <a:solidFill>
                  <a:srgbClr val="F1F5F9"/>
                </a:solidFill>
                <a:latin typeface="Calibri"/>
                <a:ea typeface="Calibri"/>
                <a:cs typeface="Calibri"/>
                <a:sym typeface="Calibri"/>
              </a:rPr>
              <a:t>cere la oraș vecin  </a:t>
            </a:r>
            <a:endParaRPr b="0" i="0" sz="2200" u="none" cap="none" strike="noStrike">
              <a:solidFill>
                <a:srgbClr val="F1F5F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1F5F9"/>
              </a:buClr>
              <a:buSzPts val="2200"/>
              <a:buFont typeface="Calibri"/>
              <a:buChar char="●"/>
            </a:pPr>
            <a:r>
              <a:rPr b="0" i="0" lang="en-US" sz="2200" u="none" cap="none" strike="noStrike">
                <a:solidFill>
                  <a:srgbClr val="F1F5F9"/>
                </a:solidFill>
                <a:latin typeface="Calibri"/>
                <a:ea typeface="Calibri"/>
                <a:cs typeface="Calibri"/>
                <a:sym typeface="Calibri"/>
              </a:rPr>
              <a:t>Cost: </a:t>
            </a:r>
            <a:r>
              <a:rPr lang="en-US" sz="2200">
                <a:solidFill>
                  <a:srgbClr val="F1F5F9"/>
                </a:solidFill>
                <a:latin typeface="Calibri"/>
                <a:ea typeface="Calibri"/>
                <a:cs typeface="Calibri"/>
                <a:sym typeface="Calibri"/>
              </a:rPr>
              <a:t>distanța</a:t>
            </a:r>
            <a:r>
              <a:rPr b="0" i="0" lang="en-US" sz="2200" u="none" cap="none" strike="noStrike">
                <a:solidFill>
                  <a:srgbClr val="F1F5F9"/>
                </a:solidFill>
                <a:latin typeface="Calibri"/>
                <a:ea typeface="Calibri"/>
                <a:cs typeface="Calibri"/>
                <a:sym typeface="Calibri"/>
              </a:rPr>
              <a:t> rutieră (km)</a:t>
            </a:r>
            <a:endParaRPr/>
          </a:p>
          <a:p>
            <a:pPr indent="-3683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1F5F9"/>
              </a:buClr>
              <a:buSzPts val="2200"/>
              <a:buFont typeface="Calibri"/>
              <a:buChar char="●"/>
            </a:pPr>
            <a:r>
              <a:rPr b="0" i="0" lang="en-US" sz="2200" u="none" cap="none" strike="noStrike">
                <a:solidFill>
                  <a:srgbClr val="F1F5F9"/>
                </a:solidFill>
                <a:latin typeface="Calibri"/>
                <a:ea typeface="Calibri"/>
                <a:cs typeface="Calibri"/>
                <a:sym typeface="Calibri"/>
              </a:rPr>
              <a:t>Scop: </a:t>
            </a:r>
            <a:r>
              <a:rPr lang="en-US" sz="2200">
                <a:solidFill>
                  <a:srgbClr val="F1F5F9"/>
                </a:solidFill>
                <a:latin typeface="Calibri"/>
                <a:ea typeface="Calibri"/>
                <a:cs typeface="Calibri"/>
                <a:sym typeface="Calibri"/>
              </a:rPr>
              <a:t>ajungerea</a:t>
            </a:r>
            <a:r>
              <a:rPr b="0" i="0" lang="en-US" sz="2200" u="none" cap="none" strike="noStrike">
                <a:solidFill>
                  <a:srgbClr val="F1F5F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>
                <a:solidFill>
                  <a:srgbClr val="F1F5F9"/>
                </a:solidFill>
                <a:latin typeface="Calibri"/>
                <a:ea typeface="Calibri"/>
                <a:cs typeface="Calibri"/>
                <a:sym typeface="Calibri"/>
              </a:rPr>
              <a:t>în</a:t>
            </a:r>
            <a:r>
              <a:rPr lang="en-US" sz="2200">
                <a:solidFill>
                  <a:srgbClr val="F1F5F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>
                <a:solidFill>
                  <a:srgbClr val="F1F5F9"/>
                </a:solidFill>
                <a:latin typeface="Calibri"/>
                <a:ea typeface="Calibri"/>
                <a:cs typeface="Calibri"/>
                <a:sym typeface="Calibri"/>
              </a:rPr>
              <a:t>orașul</a:t>
            </a:r>
            <a:r>
              <a:rPr b="0" i="0" lang="en-US" sz="2200" u="none" cap="none" strike="noStrike">
                <a:solidFill>
                  <a:srgbClr val="F1F5F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>
                <a:solidFill>
                  <a:srgbClr val="F1F5F9"/>
                </a:solidFill>
                <a:latin typeface="Calibri"/>
                <a:ea typeface="Calibri"/>
                <a:cs typeface="Calibri"/>
                <a:sym typeface="Calibri"/>
              </a:rPr>
              <a:t>Bucuresti</a:t>
            </a:r>
            <a:endParaRPr sz="2200">
              <a:solidFill>
                <a:srgbClr val="F1F5F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1F5F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1F5F9"/>
              </a:buClr>
              <a:buSzPts val="2200"/>
              <a:buFont typeface="Calibri"/>
              <a:buChar char="●"/>
            </a:pPr>
            <a:r>
              <a:rPr b="0" i="0" lang="en-US" sz="2200" u="none" cap="none" strike="noStrike">
                <a:solidFill>
                  <a:srgbClr val="F1F5F9"/>
                </a:solidFill>
                <a:latin typeface="Calibri"/>
                <a:ea typeface="Calibri"/>
                <a:cs typeface="Calibri"/>
                <a:sym typeface="Calibri"/>
              </a:rPr>
              <a:t>Euristica (P2): </a:t>
            </a:r>
            <a:endParaRPr b="0" i="0" sz="2200" u="none" cap="none" strike="noStrike">
              <a:solidFill>
                <a:srgbClr val="F1F5F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F1F5F9"/>
              </a:buClr>
              <a:buSzPts val="2200"/>
              <a:buFont typeface="Calibri"/>
              <a:buChar char="○"/>
            </a:pPr>
            <a:r>
              <a:rPr b="0" i="0" lang="en-US" sz="2200" u="none" cap="none" strike="noStrike">
                <a:solidFill>
                  <a:srgbClr val="F1F5F9"/>
                </a:solidFill>
                <a:latin typeface="Calibri"/>
                <a:ea typeface="Calibri"/>
                <a:cs typeface="Calibri"/>
                <a:sym typeface="Calibri"/>
              </a:rPr>
              <a:t>SLD — Straight‑Line Distance (admisibilă &amp; consistentă)</a:t>
            </a:r>
            <a:endParaRPr/>
          </a:p>
        </p:txBody>
      </p:sp>
      <p:sp>
        <p:nvSpPr>
          <p:cNvPr id="97" name="Google Shape;97;p2"/>
          <p:cNvSpPr txBox="1"/>
          <p:nvPr/>
        </p:nvSpPr>
        <p:spPr>
          <a:xfrm>
            <a:off x="822960" y="6400800"/>
            <a:ext cx="106070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94A3B8"/>
                </a:solidFill>
                <a:latin typeface="Calibri"/>
                <a:ea typeface="Calibri"/>
                <a:cs typeface="Calibri"/>
                <a:sym typeface="Calibri"/>
              </a:rPr>
              <a:t>AIMA • P1–P4 • BFS, UCS, A*, HC_RR, Alpha‑Beta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F172A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3"/>
          <p:cNvSpPr txBox="1"/>
          <p:nvPr/>
        </p:nvSpPr>
        <p:spPr>
          <a:xfrm>
            <a:off x="822960" y="822960"/>
            <a:ext cx="10607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38BDF8"/>
                </a:solidFill>
                <a:latin typeface="Calibri"/>
                <a:ea typeface="Calibri"/>
                <a:cs typeface="Calibri"/>
                <a:sym typeface="Calibri"/>
              </a:rPr>
              <a:t>Algoritmi </a:t>
            </a:r>
            <a:r>
              <a:rPr b="1" i="0" lang="en-US" sz="3600" u="none" cap="none" strike="noStrike">
                <a:solidFill>
                  <a:srgbClr val="38BDF8"/>
                </a:solidFill>
                <a:latin typeface="Calibri"/>
                <a:ea typeface="Calibri"/>
                <a:cs typeface="Calibri"/>
                <a:sym typeface="Calibri"/>
              </a:rPr>
              <a:t>— BFS &amp; UCS</a:t>
            </a:r>
            <a:endParaRPr/>
          </a:p>
        </p:txBody>
      </p:sp>
      <p:sp>
        <p:nvSpPr>
          <p:cNvPr id="104" name="Google Shape;104;p3"/>
          <p:cNvSpPr/>
          <p:nvPr/>
        </p:nvSpPr>
        <p:spPr>
          <a:xfrm>
            <a:off x="731524" y="1828800"/>
            <a:ext cx="8097900" cy="4480500"/>
          </a:xfrm>
          <a:prstGeom prst="roundRect">
            <a:avLst>
              <a:gd fmla="val 16667" name="adj"/>
            </a:avLst>
          </a:prstGeom>
          <a:solidFill>
            <a:srgbClr val="1E293B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3"/>
          <p:cNvSpPr txBox="1"/>
          <p:nvPr/>
        </p:nvSpPr>
        <p:spPr>
          <a:xfrm>
            <a:off x="1005847" y="2011675"/>
            <a:ext cx="7566600" cy="41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683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1F5F9"/>
              </a:buClr>
              <a:buSzPts val="2200"/>
              <a:buFont typeface="Calibri"/>
              <a:buChar char="●"/>
            </a:pPr>
            <a:r>
              <a:rPr b="0" i="0" lang="en-US" sz="2200" u="none" cap="none" strike="noStrike">
                <a:solidFill>
                  <a:srgbClr val="F1F5F9"/>
                </a:solidFill>
                <a:latin typeface="Calibri"/>
                <a:ea typeface="Calibri"/>
                <a:cs typeface="Calibri"/>
                <a:sym typeface="Calibri"/>
              </a:rPr>
              <a:t>BFS: </a:t>
            </a:r>
            <a:endParaRPr b="0" i="0" sz="2200" u="none" cap="none" strike="noStrike">
              <a:solidFill>
                <a:srgbClr val="F1F5F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F1F5F9"/>
              </a:buClr>
              <a:buSzPts val="2200"/>
              <a:buFont typeface="Calibri"/>
              <a:buChar char="○"/>
            </a:pPr>
            <a:r>
              <a:rPr lang="en-US" sz="2200">
                <a:solidFill>
                  <a:srgbClr val="F1F5F9"/>
                </a:solidFill>
                <a:latin typeface="Calibri"/>
                <a:ea typeface="Calibri"/>
                <a:cs typeface="Calibri"/>
                <a:sym typeface="Calibri"/>
              </a:rPr>
              <a:t>Structura de date = </a:t>
            </a:r>
            <a:r>
              <a:rPr b="0" i="0" lang="en-US" sz="2200" u="none" cap="none" strike="noStrike">
                <a:solidFill>
                  <a:srgbClr val="F1F5F9"/>
                </a:solidFill>
                <a:latin typeface="Calibri"/>
                <a:ea typeface="Calibri"/>
                <a:cs typeface="Calibri"/>
                <a:sym typeface="Calibri"/>
              </a:rPr>
              <a:t>coad</a:t>
            </a:r>
            <a:r>
              <a:rPr lang="en-US" sz="2200">
                <a:solidFill>
                  <a:srgbClr val="F1F5F9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0" lang="en-US" sz="2200" u="none" cap="none" strike="noStrike">
                <a:solidFill>
                  <a:srgbClr val="F1F5F9"/>
                </a:solidFill>
                <a:latin typeface="Calibri"/>
                <a:ea typeface="Calibri"/>
                <a:cs typeface="Calibri"/>
                <a:sym typeface="Calibri"/>
              </a:rPr>
              <a:t> FIFO; </a:t>
            </a:r>
            <a:endParaRPr b="0" i="0" sz="2200" u="none" cap="none" strike="noStrike">
              <a:solidFill>
                <a:srgbClr val="F1F5F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F1F5F9"/>
              </a:buClr>
              <a:buSzPts val="2200"/>
              <a:buFont typeface="Calibri"/>
              <a:buChar char="○"/>
            </a:pPr>
            <a:r>
              <a:rPr b="0" i="0" lang="en-US" sz="2200" u="none" cap="none" strike="noStrike">
                <a:solidFill>
                  <a:srgbClr val="F1F5F9"/>
                </a:solidFill>
                <a:latin typeface="Calibri"/>
                <a:ea typeface="Calibri"/>
                <a:cs typeface="Calibri"/>
                <a:sym typeface="Calibri"/>
              </a:rPr>
              <a:t>extinde pe adâncime minimă </a:t>
            </a:r>
            <a:endParaRPr b="0" i="0" sz="2200" u="none" cap="none" strike="noStrike">
              <a:solidFill>
                <a:srgbClr val="F1F5F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1F5F9"/>
                </a:solidFill>
                <a:latin typeface="Calibri"/>
                <a:ea typeface="Calibri"/>
                <a:cs typeface="Calibri"/>
                <a:sym typeface="Calibri"/>
              </a:rPr>
              <a:t>-&gt;</a:t>
            </a:r>
            <a:r>
              <a:rPr b="0" i="0" lang="en-US" sz="2200" u="none" cap="none" strike="noStrike">
                <a:solidFill>
                  <a:srgbClr val="F1F5F9"/>
                </a:solidFill>
                <a:latin typeface="Calibri"/>
                <a:ea typeface="Calibri"/>
                <a:cs typeface="Calibri"/>
                <a:sym typeface="Calibri"/>
              </a:rPr>
              <a:t> soluție cu cei mai puțini pași (nu </a:t>
            </a:r>
            <a:r>
              <a:rPr lang="en-US" sz="2200">
                <a:solidFill>
                  <a:srgbClr val="F1F5F9"/>
                </a:solidFill>
                <a:latin typeface="Calibri"/>
                <a:ea typeface="Calibri"/>
                <a:cs typeface="Calibri"/>
                <a:sym typeface="Calibri"/>
              </a:rPr>
              <a:t>neaparat</a:t>
            </a:r>
            <a:r>
              <a:rPr b="0" i="0" lang="en-US" sz="2200" u="none" cap="none" strike="noStrike">
                <a:solidFill>
                  <a:srgbClr val="F1F5F9"/>
                </a:solidFill>
                <a:latin typeface="Calibri"/>
                <a:ea typeface="Calibri"/>
                <a:cs typeface="Calibri"/>
                <a:sym typeface="Calibri"/>
              </a:rPr>
              <a:t> cost minim).</a:t>
            </a:r>
            <a:endParaRPr b="0" i="0" sz="2200" u="none" cap="none" strike="noStrike">
              <a:solidFill>
                <a:srgbClr val="F1F5F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1F5F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1F5F9"/>
              </a:buClr>
              <a:buSzPts val="2200"/>
              <a:buFont typeface="Calibri"/>
              <a:buChar char="●"/>
            </a:pPr>
            <a:r>
              <a:rPr b="0" i="0" lang="en-US" sz="2200" u="none" cap="none" strike="noStrike">
                <a:solidFill>
                  <a:srgbClr val="F1F5F9"/>
                </a:solidFill>
                <a:latin typeface="Calibri"/>
                <a:ea typeface="Calibri"/>
                <a:cs typeface="Calibri"/>
                <a:sym typeface="Calibri"/>
              </a:rPr>
              <a:t>UCS: </a:t>
            </a:r>
            <a:endParaRPr b="0" i="0" sz="2200" u="none" cap="none" strike="noStrike">
              <a:solidFill>
                <a:srgbClr val="F1F5F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F1F5F9"/>
              </a:buClr>
              <a:buSzPts val="2200"/>
              <a:buFont typeface="Calibri"/>
              <a:buChar char="○"/>
            </a:pPr>
            <a:r>
              <a:rPr lang="en-US" sz="2200">
                <a:solidFill>
                  <a:srgbClr val="F1F5F9"/>
                </a:solidFill>
                <a:latin typeface="Calibri"/>
                <a:ea typeface="Calibri"/>
                <a:cs typeface="Calibri"/>
                <a:sym typeface="Calibri"/>
              </a:rPr>
              <a:t>Structura de date</a:t>
            </a:r>
            <a:r>
              <a:rPr b="0" i="0" lang="en-US" sz="2200" u="none" cap="none" strike="noStrike">
                <a:solidFill>
                  <a:srgbClr val="F1F5F9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-US" sz="2200">
                <a:solidFill>
                  <a:srgbClr val="F1F5F9"/>
                </a:solidFill>
                <a:latin typeface="Calibri"/>
                <a:ea typeface="Calibri"/>
                <a:cs typeface="Calibri"/>
                <a:sym typeface="Calibri"/>
              </a:rPr>
              <a:t>min-heap</a:t>
            </a:r>
            <a:r>
              <a:rPr b="0" i="0" lang="en-US" sz="2200" u="none" cap="none" strike="noStrike">
                <a:solidFill>
                  <a:srgbClr val="F1F5F9"/>
                </a:solidFill>
                <a:latin typeface="Calibri"/>
                <a:ea typeface="Calibri"/>
                <a:cs typeface="Calibri"/>
                <a:sym typeface="Calibri"/>
              </a:rPr>
              <a:t> dup</a:t>
            </a:r>
            <a:r>
              <a:rPr lang="en-US" sz="2200">
                <a:solidFill>
                  <a:srgbClr val="F1F5F9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0" lang="en-US" sz="2200" u="none" cap="none" strike="noStrike">
                <a:solidFill>
                  <a:srgbClr val="F1F5F9"/>
                </a:solidFill>
                <a:latin typeface="Calibri"/>
                <a:ea typeface="Calibri"/>
                <a:cs typeface="Calibri"/>
                <a:sym typeface="Calibri"/>
              </a:rPr>
              <a:t> g(n); </a:t>
            </a:r>
            <a:endParaRPr b="0" i="0" sz="2200" u="none" cap="none" strike="noStrike">
              <a:solidFill>
                <a:srgbClr val="F1F5F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F1F5F9"/>
              </a:buClr>
              <a:buSzPts val="2200"/>
              <a:buFont typeface="Calibri"/>
              <a:buChar char="○"/>
            </a:pPr>
            <a:r>
              <a:rPr b="0" i="0" lang="en-US" sz="2200" u="none" cap="none" strike="noStrike">
                <a:solidFill>
                  <a:srgbClr val="F1F5F9"/>
                </a:solidFill>
                <a:latin typeface="Calibri"/>
                <a:ea typeface="Calibri"/>
                <a:cs typeface="Calibri"/>
                <a:sym typeface="Calibri"/>
              </a:rPr>
              <a:t>g(n) = cost cumulativ; </a:t>
            </a:r>
            <a:endParaRPr b="0" i="0" sz="2200" u="none" cap="none" strike="noStrike">
              <a:solidFill>
                <a:srgbClr val="F1F5F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F1F5F9"/>
              </a:buClr>
              <a:buSzPts val="2200"/>
              <a:buFont typeface="Calibri"/>
              <a:buChar char="○"/>
            </a:pPr>
            <a:r>
              <a:rPr b="0" i="0" lang="en-US" sz="2200" u="none" cap="none" strike="noStrike">
                <a:solidFill>
                  <a:srgbClr val="F1F5F9"/>
                </a:solidFill>
                <a:latin typeface="Calibri"/>
                <a:ea typeface="Calibri"/>
                <a:cs typeface="Calibri"/>
                <a:sym typeface="Calibri"/>
              </a:rPr>
              <a:t>complet și optim (cost pas ≥ ε&gt;0).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1F5F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rgbClr val="F1F5F9"/>
                </a:solidFill>
                <a:latin typeface="Calibri"/>
                <a:ea typeface="Calibri"/>
                <a:cs typeface="Calibri"/>
                <a:sym typeface="Calibri"/>
              </a:rPr>
              <a:t>Diferen</a:t>
            </a:r>
            <a:r>
              <a:rPr lang="en-US" sz="2200">
                <a:solidFill>
                  <a:srgbClr val="F1F5F9"/>
                </a:solidFill>
                <a:latin typeface="Calibri"/>
                <a:ea typeface="Calibri"/>
                <a:cs typeface="Calibri"/>
                <a:sym typeface="Calibri"/>
              </a:rPr>
              <a:t>ta</a:t>
            </a:r>
            <a:r>
              <a:rPr b="0" i="0" lang="en-US" sz="2200" u="none" cap="none" strike="noStrike">
                <a:solidFill>
                  <a:srgbClr val="F1F5F9"/>
                </a:solidFill>
                <a:latin typeface="Calibri"/>
                <a:ea typeface="Calibri"/>
                <a:cs typeface="Calibri"/>
                <a:sym typeface="Calibri"/>
              </a:rPr>
              <a:t> cheie: </a:t>
            </a:r>
            <a:endParaRPr b="0" i="0" sz="2200" u="none" cap="none" strike="noStrike">
              <a:solidFill>
                <a:srgbClr val="F1F5F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rgbClr val="F1F5F9"/>
                </a:solidFill>
                <a:latin typeface="Calibri"/>
                <a:ea typeface="Calibri"/>
                <a:cs typeface="Calibri"/>
                <a:sym typeface="Calibri"/>
              </a:rPr>
              <a:t>BFS minimizează pa</a:t>
            </a:r>
            <a:r>
              <a:rPr lang="en-US" sz="2200">
                <a:solidFill>
                  <a:srgbClr val="F1F5F9"/>
                </a:solidFill>
                <a:latin typeface="Calibri"/>
                <a:ea typeface="Calibri"/>
                <a:cs typeface="Calibri"/>
                <a:sym typeface="Calibri"/>
              </a:rPr>
              <a:t>sii</a:t>
            </a:r>
            <a:r>
              <a:rPr b="0" i="0" lang="en-US" sz="2200" u="none" cap="none" strike="noStrike">
                <a:solidFill>
                  <a:srgbClr val="F1F5F9"/>
                </a:solidFill>
                <a:latin typeface="Calibri"/>
                <a:ea typeface="Calibri"/>
                <a:cs typeface="Calibri"/>
                <a:sym typeface="Calibri"/>
              </a:rPr>
              <a:t>; UCS minimizează costul total.</a:t>
            </a:r>
            <a:endParaRPr/>
          </a:p>
        </p:txBody>
      </p:sp>
      <p:sp>
        <p:nvSpPr>
          <p:cNvPr id="106" name="Google Shape;106;p3"/>
          <p:cNvSpPr txBox="1"/>
          <p:nvPr/>
        </p:nvSpPr>
        <p:spPr>
          <a:xfrm>
            <a:off x="822960" y="6400800"/>
            <a:ext cx="106070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94A3B8"/>
                </a:solidFill>
                <a:latin typeface="Calibri"/>
                <a:ea typeface="Calibri"/>
                <a:cs typeface="Calibri"/>
                <a:sym typeface="Calibri"/>
              </a:rPr>
              <a:t>AIMA • P1–P4 • BFS, UCS, A*, HC_RR, Alpha‑Beta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F172A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4"/>
          <p:cNvSpPr txBox="1"/>
          <p:nvPr/>
        </p:nvSpPr>
        <p:spPr>
          <a:xfrm>
            <a:off x="822952" y="816425"/>
            <a:ext cx="8321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38BDF8"/>
                </a:solidFill>
                <a:latin typeface="Calibri"/>
                <a:ea typeface="Calibri"/>
                <a:cs typeface="Calibri"/>
                <a:sym typeface="Calibri"/>
              </a:rPr>
              <a:t>Algoritmi</a:t>
            </a:r>
            <a:r>
              <a:rPr b="1" i="0" lang="en-US" sz="3600" u="none" cap="none" strike="noStrike">
                <a:solidFill>
                  <a:srgbClr val="38BDF8"/>
                </a:solidFill>
                <a:latin typeface="Calibri"/>
                <a:ea typeface="Calibri"/>
                <a:cs typeface="Calibri"/>
                <a:sym typeface="Calibri"/>
              </a:rPr>
              <a:t> — A* (SLD)</a:t>
            </a:r>
            <a:endParaRPr/>
          </a:p>
        </p:txBody>
      </p:sp>
      <p:sp>
        <p:nvSpPr>
          <p:cNvPr id="113" name="Google Shape;113;p4"/>
          <p:cNvSpPr/>
          <p:nvPr/>
        </p:nvSpPr>
        <p:spPr>
          <a:xfrm>
            <a:off x="731525" y="1828800"/>
            <a:ext cx="7841100" cy="4480500"/>
          </a:xfrm>
          <a:prstGeom prst="roundRect">
            <a:avLst>
              <a:gd fmla="val 16667" name="adj"/>
            </a:avLst>
          </a:prstGeom>
          <a:solidFill>
            <a:srgbClr val="1E293B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4"/>
          <p:cNvSpPr txBox="1"/>
          <p:nvPr/>
        </p:nvSpPr>
        <p:spPr>
          <a:xfrm>
            <a:off x="1005847" y="2011675"/>
            <a:ext cx="7309500" cy="40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683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1F5F9"/>
              </a:buClr>
              <a:buSzPts val="2200"/>
              <a:buFont typeface="Calibri"/>
              <a:buChar char="●"/>
            </a:pPr>
            <a:r>
              <a:rPr b="0" i="0" lang="en-US" sz="2200" u="none" cap="none" strike="noStrike">
                <a:solidFill>
                  <a:srgbClr val="F1F5F9"/>
                </a:solidFill>
                <a:latin typeface="Calibri"/>
                <a:ea typeface="Calibri"/>
                <a:cs typeface="Calibri"/>
                <a:sym typeface="Calibri"/>
              </a:rPr>
              <a:t>f(n) = g(n) + h(n): </a:t>
            </a:r>
            <a:endParaRPr b="0" i="0" sz="2200" u="none" cap="none" strike="noStrike">
              <a:solidFill>
                <a:srgbClr val="F1F5F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F1F5F9"/>
              </a:buClr>
              <a:buSzPts val="2200"/>
              <a:buFont typeface="Calibri"/>
              <a:buChar char="○"/>
            </a:pPr>
            <a:r>
              <a:rPr b="0" i="0" lang="en-US" sz="2200" u="none" cap="none" strike="noStrike">
                <a:solidFill>
                  <a:srgbClr val="F1F5F9"/>
                </a:solidFill>
                <a:latin typeface="Calibri"/>
                <a:ea typeface="Calibri"/>
                <a:cs typeface="Calibri"/>
                <a:sym typeface="Calibri"/>
              </a:rPr>
              <a:t>alege nodul cu f minim </a:t>
            </a:r>
            <a:endParaRPr b="0" i="0" sz="2200" u="none" cap="none" strike="noStrike">
              <a:solidFill>
                <a:srgbClr val="F1F5F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2" marL="1371600" marR="0" rtl="0" algn="l">
              <a:spcBef>
                <a:spcPts val="0"/>
              </a:spcBef>
              <a:spcAft>
                <a:spcPts val="0"/>
              </a:spcAft>
              <a:buClr>
                <a:srgbClr val="F1F5F9"/>
              </a:buClr>
              <a:buSzPts val="2200"/>
              <a:buFont typeface="Calibri"/>
              <a:buChar char="■"/>
            </a:pPr>
            <a:r>
              <a:rPr b="0" i="0" lang="en-US" sz="2200" u="none" cap="none" strike="noStrike">
                <a:solidFill>
                  <a:srgbClr val="F1F5F9"/>
                </a:solidFill>
                <a:latin typeface="Calibri"/>
                <a:ea typeface="Calibri"/>
                <a:cs typeface="Calibri"/>
                <a:sym typeface="Calibri"/>
              </a:rPr>
              <a:t>g = cost </a:t>
            </a:r>
            <a:r>
              <a:rPr lang="en-US" sz="2200">
                <a:solidFill>
                  <a:srgbClr val="F1F5F9"/>
                </a:solidFill>
                <a:latin typeface="Calibri"/>
                <a:ea typeface="Calibri"/>
                <a:cs typeface="Calibri"/>
                <a:sym typeface="Calibri"/>
              </a:rPr>
              <a:t>pana </a:t>
            </a:r>
            <a:r>
              <a:rPr b="0" i="0" lang="en-US" sz="2200" u="none" cap="none" strike="noStrike">
                <a:solidFill>
                  <a:srgbClr val="F1F5F9"/>
                </a:solidFill>
                <a:latin typeface="Calibri"/>
                <a:ea typeface="Calibri"/>
                <a:cs typeface="Calibri"/>
                <a:sym typeface="Calibri"/>
              </a:rPr>
              <a:t>la n</a:t>
            </a:r>
            <a:endParaRPr b="0" i="0" sz="2200" u="none" cap="none" strike="noStrike">
              <a:solidFill>
                <a:srgbClr val="F1F5F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2" marL="1371600" marR="0" rtl="0" algn="l">
              <a:spcBef>
                <a:spcPts val="0"/>
              </a:spcBef>
              <a:spcAft>
                <a:spcPts val="0"/>
              </a:spcAft>
              <a:buClr>
                <a:srgbClr val="F1F5F9"/>
              </a:buClr>
              <a:buSzPts val="2200"/>
              <a:buFont typeface="Calibri"/>
              <a:buChar char="■"/>
            </a:pPr>
            <a:r>
              <a:rPr b="0" i="0" lang="en-US" sz="2200" u="none" cap="none" strike="noStrike">
                <a:solidFill>
                  <a:srgbClr val="F1F5F9"/>
                </a:solidFill>
                <a:latin typeface="Calibri"/>
                <a:ea typeface="Calibri"/>
                <a:cs typeface="Calibri"/>
                <a:sym typeface="Calibri"/>
              </a:rPr>
              <a:t>h = estimare până la scop.</a:t>
            </a:r>
            <a:endParaRPr b="0" i="0" sz="2200" u="none" cap="none" strike="noStrike">
              <a:solidFill>
                <a:srgbClr val="F1F5F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1F5F9"/>
              </a:buClr>
              <a:buSzPts val="2200"/>
              <a:buFont typeface="Calibri"/>
              <a:buChar char="●"/>
            </a:pPr>
            <a:r>
              <a:rPr lang="en-US" sz="2200">
                <a:solidFill>
                  <a:srgbClr val="F1F5F9"/>
                </a:solidFill>
                <a:latin typeface="Calibri"/>
                <a:ea typeface="Calibri"/>
                <a:cs typeface="Calibri"/>
                <a:sym typeface="Calibri"/>
              </a:rPr>
              <a:t>Admisibila: h(n) ≤ costul real pe drum</a:t>
            </a:r>
            <a:endParaRPr sz="2200">
              <a:solidFill>
                <a:srgbClr val="F1F5F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F1F5F9"/>
              </a:buClr>
              <a:buSzPts val="2200"/>
              <a:buFont typeface="Calibri"/>
              <a:buChar char="●"/>
            </a:pPr>
            <a:r>
              <a:rPr lang="en-US" sz="2200">
                <a:solidFill>
                  <a:srgbClr val="F1F5F9"/>
                </a:solidFill>
                <a:latin typeface="Calibri"/>
                <a:ea typeface="Calibri"/>
                <a:cs typeface="Calibri"/>
                <a:sym typeface="Calibri"/>
              </a:rPr>
              <a:t>Consistentă: h(n) ≤ c(n,a,n') + h(n') pentru orice muchie n-&gt;n'</a:t>
            </a:r>
            <a:endParaRPr sz="2200">
              <a:solidFill>
                <a:srgbClr val="F1F5F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*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rgbClr val="F1F5F9"/>
                </a:solidFill>
                <a:latin typeface="Calibri"/>
                <a:ea typeface="Calibri"/>
                <a:cs typeface="Calibri"/>
                <a:sym typeface="Calibri"/>
              </a:rPr>
              <a:t>Beneficiu: </a:t>
            </a:r>
            <a:endParaRPr b="0" i="0" sz="2200" u="none" cap="none" strike="noStrike">
              <a:solidFill>
                <a:srgbClr val="F1F5F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1F5F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1F5F9"/>
              </a:buClr>
              <a:buSzPts val="2200"/>
              <a:buFont typeface="Calibri"/>
              <a:buChar char="●"/>
            </a:pPr>
            <a:r>
              <a:rPr b="0" i="0" lang="en-US" sz="2200" u="none" cap="none" strike="noStrike">
                <a:solidFill>
                  <a:srgbClr val="F1F5F9"/>
                </a:solidFill>
                <a:latin typeface="Calibri"/>
                <a:ea typeface="Calibri"/>
                <a:cs typeface="Calibri"/>
                <a:sym typeface="Calibri"/>
              </a:rPr>
              <a:t>cu SLD</a:t>
            </a:r>
            <a:r>
              <a:rPr lang="en-US" sz="2200">
                <a:solidFill>
                  <a:srgbClr val="F1F5F9"/>
                </a:solidFill>
                <a:latin typeface="Calibri"/>
                <a:ea typeface="Calibri"/>
                <a:cs typeface="Calibri"/>
                <a:sym typeface="Calibri"/>
              </a:rPr>
              <a:t> admisibila</a:t>
            </a:r>
            <a:r>
              <a:rPr b="0" i="0" lang="en-US" sz="2200" u="none" cap="none" strike="noStrike">
                <a:solidFill>
                  <a:srgbClr val="F1F5F9"/>
                </a:solidFill>
                <a:latin typeface="Calibri"/>
                <a:ea typeface="Calibri"/>
                <a:cs typeface="Calibri"/>
                <a:sym typeface="Calibri"/>
              </a:rPr>
              <a:t> A* e optim</a:t>
            </a:r>
            <a:endParaRPr b="0" i="0" sz="2200" u="none" cap="none" strike="noStrike">
              <a:solidFill>
                <a:srgbClr val="F1F5F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1F5F9"/>
              </a:buClr>
              <a:buSzPts val="2200"/>
              <a:buFont typeface="Calibri"/>
              <a:buChar char="●"/>
            </a:pPr>
            <a:r>
              <a:rPr b="0" i="0" lang="en-US" sz="2200" u="none" cap="none" strike="noStrike">
                <a:solidFill>
                  <a:srgbClr val="F1F5F9"/>
                </a:solidFill>
                <a:latin typeface="Calibri"/>
                <a:ea typeface="Calibri"/>
                <a:cs typeface="Calibri"/>
                <a:sym typeface="Calibri"/>
              </a:rPr>
              <a:t>extinde mult mai puține noduri dec</a:t>
            </a:r>
            <a:r>
              <a:rPr lang="en-US" sz="2200">
                <a:solidFill>
                  <a:srgbClr val="F1F5F9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0" lang="en-US" sz="2200" u="none" cap="none" strike="noStrike">
                <a:solidFill>
                  <a:srgbClr val="F1F5F9"/>
                </a:solidFill>
                <a:latin typeface="Calibri"/>
                <a:ea typeface="Calibri"/>
                <a:cs typeface="Calibri"/>
                <a:sym typeface="Calibri"/>
              </a:rPr>
              <a:t>t UCS.</a:t>
            </a:r>
            <a:endParaRPr/>
          </a:p>
        </p:txBody>
      </p:sp>
      <p:sp>
        <p:nvSpPr>
          <p:cNvPr id="115" name="Google Shape;115;p4"/>
          <p:cNvSpPr txBox="1"/>
          <p:nvPr/>
        </p:nvSpPr>
        <p:spPr>
          <a:xfrm>
            <a:off x="822960" y="6400800"/>
            <a:ext cx="106070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94A3B8"/>
                </a:solidFill>
                <a:latin typeface="Calibri"/>
                <a:ea typeface="Calibri"/>
                <a:cs typeface="Calibri"/>
                <a:sym typeface="Calibri"/>
              </a:rPr>
              <a:t>AIMA • P1–P4 • BFS, UCS, A*, HC_RR, Alpha‑Beta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F172A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5"/>
          <p:cNvSpPr txBox="1"/>
          <p:nvPr/>
        </p:nvSpPr>
        <p:spPr>
          <a:xfrm>
            <a:off x="822960" y="822960"/>
            <a:ext cx="10607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38BDF8"/>
                </a:solidFill>
                <a:latin typeface="Calibri"/>
                <a:ea typeface="Calibri"/>
                <a:cs typeface="Calibri"/>
                <a:sym typeface="Calibri"/>
              </a:rPr>
              <a:t>P1/P2 — Rezultate (Arad → </a:t>
            </a:r>
            <a:r>
              <a:rPr b="1" lang="en-US" sz="3600">
                <a:solidFill>
                  <a:srgbClr val="38BDF8"/>
                </a:solidFill>
                <a:latin typeface="Calibri"/>
                <a:ea typeface="Calibri"/>
                <a:cs typeface="Calibri"/>
                <a:sym typeface="Calibri"/>
              </a:rPr>
              <a:t>Bucuresti</a:t>
            </a:r>
            <a:r>
              <a:rPr b="1" i="0" lang="en-US" sz="3600" u="none" cap="none" strike="noStrike">
                <a:solidFill>
                  <a:srgbClr val="38BDF8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</p:txBody>
      </p:sp>
      <p:sp>
        <p:nvSpPr>
          <p:cNvPr id="122" name="Google Shape;122;p5"/>
          <p:cNvSpPr/>
          <p:nvPr/>
        </p:nvSpPr>
        <p:spPr>
          <a:xfrm>
            <a:off x="731524" y="1828800"/>
            <a:ext cx="8234100" cy="4480500"/>
          </a:xfrm>
          <a:prstGeom prst="roundRect">
            <a:avLst>
              <a:gd fmla="val 16667" name="adj"/>
            </a:avLst>
          </a:prstGeom>
          <a:solidFill>
            <a:srgbClr val="1E293B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23" name="Google Shape;123;p5"/>
          <p:cNvGraphicFramePr/>
          <p:nvPr/>
        </p:nvGraphicFramePr>
        <p:xfrm>
          <a:off x="975640" y="214770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{C2DD702C-481B-48A2-A6A1-A56D545566F0}</a:tableStyleId>
              </a:tblPr>
              <a:tblGrid>
                <a:gridCol w="1288575"/>
                <a:gridCol w="1288575"/>
                <a:gridCol w="1288575"/>
                <a:gridCol w="1288575"/>
                <a:gridCol w="1288575"/>
                <a:gridCol w="1288575"/>
              </a:tblGrid>
              <a:tr h="972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FFFFFF"/>
                          </a:solidFill>
                        </a:rPr>
                        <a:t>Algoritm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6366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FFFFFF"/>
                          </a:solidFill>
                        </a:rPr>
                        <a:t>Tip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6366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FFFFFF"/>
                          </a:solidFill>
                        </a:rPr>
                        <a:t>Cost (km)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6366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FFFFFF"/>
                          </a:solidFill>
                        </a:rPr>
                        <a:t>Pași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6366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FFFFFF"/>
                          </a:solidFill>
                        </a:rPr>
                        <a:t>Noduri extinse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6366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FFFFFF"/>
                          </a:solidFill>
                        </a:rPr>
                        <a:t>Frontieră max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6366F1"/>
                    </a:solidFill>
                  </a:tcPr>
                </a:tc>
              </a:tr>
              <a:tr h="972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F1F5F9"/>
                          </a:solidFill>
                        </a:rPr>
                        <a:t>BFS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1E293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F1F5F9"/>
                          </a:solidFill>
                        </a:rPr>
                        <a:t>Neinformat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1E293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F1F5F9"/>
                          </a:solidFill>
                        </a:rPr>
                        <a:t>450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1E293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F1F5F9"/>
                          </a:solidFill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1E293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F1F5F9"/>
                          </a:solidFill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1E293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F1F5F9"/>
                          </a:solidFill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1E293B"/>
                    </a:solidFill>
                  </a:tcPr>
                </a:tc>
              </a:tr>
              <a:tr h="972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F1F5F9"/>
                          </a:solidFill>
                        </a:rPr>
                        <a:t>UCS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1A233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F1F5F9"/>
                          </a:solidFill>
                        </a:rPr>
                        <a:t>Neinformat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1A233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F1F5F9"/>
                          </a:solidFill>
                        </a:rPr>
                        <a:t>418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1A233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F1F5F9"/>
                          </a:solidFill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1A233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F1F5F9"/>
                          </a:solidFill>
                        </a:rPr>
                        <a:t>12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1A233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F1F5F9"/>
                          </a:solidFill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1A2336"/>
                    </a:solidFill>
                  </a:tcPr>
                </a:tc>
              </a:tr>
              <a:tr h="972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F1F5F9"/>
                          </a:solidFill>
                        </a:rPr>
                        <a:t>A* (SLD)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1E293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F1F5F9"/>
                          </a:solidFill>
                        </a:rPr>
                        <a:t>Informat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1E293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F1F5F9"/>
                          </a:solidFill>
                        </a:rPr>
                        <a:t>418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1E293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F1F5F9"/>
                          </a:solidFill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1E293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F1F5F9"/>
                          </a:solidFill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1E293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rgbClr val="F1F5F9"/>
                          </a:solidFill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1E293B"/>
                    </a:solidFill>
                  </a:tcPr>
                </a:tc>
              </a:tr>
            </a:tbl>
          </a:graphicData>
        </a:graphic>
      </p:graphicFrame>
      <p:sp>
        <p:nvSpPr>
          <p:cNvPr id="124" name="Google Shape;124;p5"/>
          <p:cNvSpPr txBox="1"/>
          <p:nvPr/>
        </p:nvSpPr>
        <p:spPr>
          <a:xfrm>
            <a:off x="822960" y="6400800"/>
            <a:ext cx="106070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94A3B8"/>
                </a:solidFill>
                <a:latin typeface="Calibri"/>
                <a:ea typeface="Calibri"/>
                <a:cs typeface="Calibri"/>
                <a:sym typeface="Calibri"/>
              </a:rPr>
              <a:t>AIMA • P1–P4 • BFS, UCS, A*, HC_RR, Alpha‑Beta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F172A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6"/>
          <p:cNvSpPr txBox="1"/>
          <p:nvPr/>
        </p:nvSpPr>
        <p:spPr>
          <a:xfrm>
            <a:off x="354285" y="10"/>
            <a:ext cx="10607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38BDF8"/>
                </a:solidFill>
                <a:latin typeface="Calibri"/>
                <a:ea typeface="Calibri"/>
                <a:cs typeface="Calibri"/>
                <a:sym typeface="Calibri"/>
              </a:rPr>
              <a:t>P1/P2 — Rezultate </a:t>
            </a:r>
            <a:r>
              <a:rPr b="1" lang="en-US" sz="3600">
                <a:solidFill>
                  <a:srgbClr val="38BDF8"/>
                </a:solidFill>
                <a:latin typeface="Calibri"/>
                <a:ea typeface="Calibri"/>
                <a:cs typeface="Calibri"/>
                <a:sym typeface="Calibri"/>
              </a:rPr>
              <a:t>matplotlib</a:t>
            </a:r>
            <a:endParaRPr/>
          </a:p>
        </p:txBody>
      </p:sp>
      <p:pic>
        <p:nvPicPr>
          <p:cNvPr descr="redesign_nodes.png" id="131" name="Google Shape;13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0" y="846055"/>
            <a:ext cx="4937760" cy="30567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design_cost.png" id="132" name="Google Shape;132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06250" y="3902780"/>
            <a:ext cx="4937760" cy="3056709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6"/>
          <p:cNvSpPr txBox="1"/>
          <p:nvPr/>
        </p:nvSpPr>
        <p:spPr>
          <a:xfrm>
            <a:off x="822960" y="6400800"/>
            <a:ext cx="106070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94A3B8"/>
                </a:solidFill>
                <a:latin typeface="Calibri"/>
                <a:ea typeface="Calibri"/>
                <a:cs typeface="Calibri"/>
                <a:sym typeface="Calibri"/>
              </a:rPr>
              <a:t>AIMA • P1–P4 • BFS, UCS, A*, HC_RR, Alpha‑Beta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F172A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7"/>
          <p:cNvSpPr txBox="1"/>
          <p:nvPr/>
        </p:nvSpPr>
        <p:spPr>
          <a:xfrm>
            <a:off x="822960" y="822960"/>
            <a:ext cx="10607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38BDF8"/>
                </a:solidFill>
                <a:latin typeface="Calibri"/>
                <a:ea typeface="Calibri"/>
                <a:cs typeface="Calibri"/>
                <a:sym typeface="Calibri"/>
              </a:rPr>
              <a:t>P3 — N‑Queens: problem</a:t>
            </a:r>
            <a:r>
              <a:rPr b="1" lang="en-US" sz="3600">
                <a:solidFill>
                  <a:srgbClr val="38BDF8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1" i="0" lang="en-US" sz="3600" u="none" cap="none" strike="noStrike">
                <a:solidFill>
                  <a:srgbClr val="38BDF8"/>
                </a:solidFill>
                <a:latin typeface="Calibri"/>
                <a:ea typeface="Calibri"/>
                <a:cs typeface="Calibri"/>
                <a:sym typeface="Calibri"/>
              </a:rPr>
              <a:t> &amp; reprezentare</a:t>
            </a:r>
            <a:endParaRPr/>
          </a:p>
        </p:txBody>
      </p:sp>
      <p:sp>
        <p:nvSpPr>
          <p:cNvPr id="140" name="Google Shape;140;p7"/>
          <p:cNvSpPr/>
          <p:nvPr/>
        </p:nvSpPr>
        <p:spPr>
          <a:xfrm>
            <a:off x="731524" y="1828800"/>
            <a:ext cx="8188800" cy="4480500"/>
          </a:xfrm>
          <a:prstGeom prst="roundRect">
            <a:avLst>
              <a:gd fmla="val 16667" name="adj"/>
            </a:avLst>
          </a:prstGeom>
          <a:solidFill>
            <a:srgbClr val="1E293B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7"/>
          <p:cNvSpPr txBox="1"/>
          <p:nvPr/>
        </p:nvSpPr>
        <p:spPr>
          <a:xfrm>
            <a:off x="1005850" y="2011675"/>
            <a:ext cx="7536300" cy="24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683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1F5F9"/>
              </a:buClr>
              <a:buSzPts val="2200"/>
              <a:buFont typeface="Calibri"/>
              <a:buChar char="●"/>
            </a:pPr>
            <a:r>
              <a:rPr b="0" i="0" lang="en-US" sz="2200" u="none" cap="none" strike="noStrike">
                <a:solidFill>
                  <a:srgbClr val="F1F5F9"/>
                </a:solidFill>
                <a:latin typeface="Calibri"/>
                <a:ea typeface="Calibri"/>
                <a:cs typeface="Calibri"/>
                <a:sym typeface="Calibri"/>
              </a:rPr>
              <a:t>Stare: listă state[r] = c  </a:t>
            </a:r>
            <a:endParaRPr b="0" i="0" sz="2200" u="none" cap="none" strike="noStrike">
              <a:solidFill>
                <a:srgbClr val="F1F5F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F1F5F9"/>
              </a:buClr>
              <a:buSzPts val="2200"/>
              <a:buFont typeface="Calibri"/>
              <a:buChar char="○"/>
            </a:pPr>
            <a:r>
              <a:rPr b="0" i="0" lang="en-US" sz="2200" u="none" cap="none" strike="noStrike">
                <a:solidFill>
                  <a:srgbClr val="F1F5F9"/>
                </a:solidFill>
                <a:latin typeface="Calibri"/>
                <a:ea typeface="Calibri"/>
                <a:cs typeface="Calibri"/>
                <a:sym typeface="Calibri"/>
              </a:rPr>
              <a:t>o damă pe fiecare rând.</a:t>
            </a:r>
            <a:endParaRPr b="0" i="0" sz="2200" u="none" cap="none" strike="noStrike">
              <a:solidFill>
                <a:srgbClr val="F1F5F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1F5F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1F5F9"/>
              </a:buClr>
              <a:buSzPts val="2200"/>
              <a:buFont typeface="Calibri"/>
              <a:buChar char="●"/>
            </a:pPr>
            <a:r>
              <a:rPr b="0" i="0" lang="en-US" sz="2200" u="none" cap="none" strike="noStrike">
                <a:solidFill>
                  <a:srgbClr val="F1F5F9"/>
                </a:solidFill>
                <a:latin typeface="Calibri"/>
                <a:ea typeface="Calibri"/>
                <a:cs typeface="Calibri"/>
                <a:sym typeface="Calibri"/>
              </a:rPr>
              <a:t>Obiectiv: </a:t>
            </a:r>
            <a:endParaRPr sz="2200">
              <a:solidFill>
                <a:srgbClr val="F1F5F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F1F5F9"/>
              </a:buClr>
              <a:buSzPts val="2200"/>
              <a:buFont typeface="Calibri"/>
              <a:buChar char="○"/>
            </a:pPr>
            <a:r>
              <a:rPr b="0" i="0" lang="en-US" sz="2200" u="none" cap="none" strike="noStrike">
                <a:solidFill>
                  <a:srgbClr val="F1F5F9"/>
                </a:solidFill>
                <a:latin typeface="Calibri"/>
                <a:ea typeface="Calibri"/>
                <a:cs typeface="Calibri"/>
                <a:sym typeface="Calibri"/>
              </a:rPr>
              <a:t>0 conflicte </a:t>
            </a:r>
            <a:endParaRPr sz="2200">
              <a:solidFill>
                <a:srgbClr val="F1F5F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2" marL="1371600" marR="0" rtl="0" algn="l">
              <a:spcBef>
                <a:spcPts val="0"/>
              </a:spcBef>
              <a:spcAft>
                <a:spcPts val="0"/>
              </a:spcAft>
              <a:buClr>
                <a:srgbClr val="F1F5F9"/>
              </a:buClr>
              <a:buSzPts val="2200"/>
              <a:buFont typeface="Calibri"/>
              <a:buChar char="■"/>
            </a:pPr>
            <a:r>
              <a:rPr b="0" i="0" lang="en-US" sz="2200" u="none" cap="none" strike="noStrike">
                <a:solidFill>
                  <a:srgbClr val="F1F5F9"/>
                </a:solidFill>
                <a:latin typeface="Calibri"/>
                <a:ea typeface="Calibri"/>
                <a:cs typeface="Calibri"/>
                <a:sym typeface="Calibri"/>
              </a:rPr>
              <a:t>nici o pereche care se atac</a:t>
            </a:r>
            <a:r>
              <a:rPr lang="en-US" sz="2200">
                <a:solidFill>
                  <a:srgbClr val="F1F5F9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0" lang="en-US" sz="2200" u="none" cap="none" strike="noStrike">
                <a:solidFill>
                  <a:srgbClr val="F1F5F9"/>
                </a:solidFill>
                <a:latin typeface="Calibri"/>
                <a:ea typeface="Calibri"/>
                <a:cs typeface="Calibri"/>
                <a:sym typeface="Calibri"/>
              </a:rPr>
              <a:t> pe lini</a:t>
            </a:r>
            <a:r>
              <a:rPr lang="en-US" sz="2200">
                <a:solidFill>
                  <a:srgbClr val="F1F5F9"/>
                </a:solidFill>
                <a:latin typeface="Calibri"/>
                <a:ea typeface="Calibri"/>
                <a:cs typeface="Calibri"/>
                <a:sym typeface="Calibri"/>
              </a:rPr>
              <a:t>e /</a:t>
            </a:r>
            <a:r>
              <a:rPr b="0" i="0" lang="en-US" sz="2200" u="none" cap="none" strike="noStrike">
                <a:solidFill>
                  <a:srgbClr val="F1F5F9"/>
                </a:solidFill>
                <a:latin typeface="Calibri"/>
                <a:ea typeface="Calibri"/>
                <a:cs typeface="Calibri"/>
                <a:sym typeface="Calibri"/>
              </a:rPr>
              <a:t> coloană / diagonală.</a:t>
            </a:r>
            <a:endParaRPr/>
          </a:p>
        </p:txBody>
      </p:sp>
      <p:sp>
        <p:nvSpPr>
          <p:cNvPr id="142" name="Google Shape;142;p7"/>
          <p:cNvSpPr txBox="1"/>
          <p:nvPr/>
        </p:nvSpPr>
        <p:spPr>
          <a:xfrm>
            <a:off x="822960" y="6400800"/>
            <a:ext cx="106070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94A3B8"/>
                </a:solidFill>
                <a:latin typeface="Calibri"/>
                <a:ea typeface="Calibri"/>
                <a:cs typeface="Calibri"/>
                <a:sym typeface="Calibri"/>
              </a:rPr>
              <a:t>AIMA • P1–P4 • BFS, UCS, A*, HC_RR, Alpha‑Beta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F172A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8"/>
          <p:cNvSpPr txBox="1"/>
          <p:nvPr/>
        </p:nvSpPr>
        <p:spPr>
          <a:xfrm>
            <a:off x="272150" y="822950"/>
            <a:ext cx="8871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38BDF8"/>
                </a:solidFill>
                <a:latin typeface="Calibri"/>
                <a:ea typeface="Calibri"/>
                <a:cs typeface="Calibri"/>
                <a:sym typeface="Calibri"/>
              </a:rPr>
              <a:t>Algoritm</a:t>
            </a:r>
            <a:r>
              <a:rPr b="1" i="0" lang="en-US" sz="3600" u="none" cap="none" strike="noStrike">
                <a:solidFill>
                  <a:srgbClr val="38BDF8"/>
                </a:solidFill>
                <a:latin typeface="Calibri"/>
                <a:ea typeface="Calibri"/>
                <a:cs typeface="Calibri"/>
                <a:sym typeface="Calibri"/>
              </a:rPr>
              <a:t> — Hill‑Climbing (Random Restarts)</a:t>
            </a:r>
            <a:endParaRPr/>
          </a:p>
        </p:txBody>
      </p:sp>
      <p:sp>
        <p:nvSpPr>
          <p:cNvPr id="149" name="Google Shape;149;p8"/>
          <p:cNvSpPr/>
          <p:nvPr/>
        </p:nvSpPr>
        <p:spPr>
          <a:xfrm>
            <a:off x="731524" y="1828800"/>
            <a:ext cx="7931700" cy="4480500"/>
          </a:xfrm>
          <a:prstGeom prst="roundRect">
            <a:avLst>
              <a:gd fmla="val 16667" name="adj"/>
            </a:avLst>
          </a:prstGeom>
          <a:solidFill>
            <a:srgbClr val="1E293B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8"/>
          <p:cNvSpPr txBox="1"/>
          <p:nvPr/>
        </p:nvSpPr>
        <p:spPr>
          <a:xfrm>
            <a:off x="1005850" y="2011675"/>
            <a:ext cx="7203900" cy="38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683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1F5F9"/>
              </a:buClr>
              <a:buSzPts val="2200"/>
              <a:buFont typeface="Calibri"/>
              <a:buChar char="●"/>
            </a:pPr>
            <a:r>
              <a:rPr b="0" i="0" lang="en-US" sz="2200" u="none" cap="none" strike="noStrike">
                <a:solidFill>
                  <a:srgbClr val="F1F5F9"/>
                </a:solidFill>
                <a:latin typeface="Calibri"/>
                <a:ea typeface="Calibri"/>
                <a:cs typeface="Calibri"/>
                <a:sym typeface="Calibri"/>
              </a:rPr>
              <a:t>Steepest‑ascent: </a:t>
            </a:r>
            <a:endParaRPr b="0" i="0" sz="2200" u="none" cap="none" strike="noStrike">
              <a:solidFill>
                <a:srgbClr val="F1F5F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rgbClr val="F1F5F9"/>
              </a:buClr>
              <a:buSzPts val="2200"/>
              <a:buFont typeface="Calibri"/>
              <a:buChar char="○"/>
            </a:pPr>
            <a:r>
              <a:rPr lang="en-US" sz="2200">
                <a:solidFill>
                  <a:srgbClr val="F1F5F9"/>
                </a:solidFill>
                <a:latin typeface="Calibri"/>
                <a:ea typeface="Calibri"/>
                <a:cs typeface="Calibri"/>
                <a:sym typeface="Calibri"/>
              </a:rPr>
              <a:t>Δ = (conflicte după mutare) − (conflicte curent).</a:t>
            </a:r>
            <a:endParaRPr sz="2200">
              <a:solidFill>
                <a:srgbClr val="F1F5F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F1F5F9"/>
              </a:buClr>
              <a:buSzPts val="2200"/>
              <a:buFont typeface="Calibri"/>
              <a:buChar char="○"/>
            </a:pPr>
            <a:r>
              <a:rPr b="0" i="0" lang="en-US" sz="2200" u="none" cap="none" strike="noStrike">
                <a:solidFill>
                  <a:srgbClr val="F1F5F9"/>
                </a:solidFill>
                <a:latin typeface="Calibri"/>
                <a:ea typeface="Calibri"/>
                <a:cs typeface="Calibri"/>
                <a:sym typeface="Calibri"/>
              </a:rPr>
              <a:t>alege mutarea cu Δ ma</a:t>
            </a:r>
            <a:r>
              <a:rPr lang="en-US" sz="2200">
                <a:solidFill>
                  <a:srgbClr val="F1F5F9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="0" i="0" lang="en-US" sz="2200" u="none" cap="none" strike="noStrike">
                <a:solidFill>
                  <a:srgbClr val="F1F5F9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200">
                <a:solidFill>
                  <a:srgbClr val="F1F5F9"/>
                </a:solidFill>
                <a:latin typeface="Calibri"/>
                <a:ea typeface="Calibri"/>
                <a:cs typeface="Calibri"/>
                <a:sym typeface="Calibri"/>
              </a:rPr>
              <a:t>(cea mai mare scadere a conflictelor) </a:t>
            </a:r>
            <a:endParaRPr b="0" i="0" sz="2200" u="none" cap="none" strike="noStrike">
              <a:solidFill>
                <a:srgbClr val="F1F5F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F1F5F9"/>
              </a:buClr>
              <a:buSzPts val="2200"/>
              <a:buFont typeface="Calibri"/>
              <a:buChar char="○"/>
            </a:pPr>
            <a:r>
              <a:rPr b="0" i="0" lang="en-US" sz="2200" u="none" cap="none" strike="noStrike">
                <a:solidFill>
                  <a:srgbClr val="F1F5F9"/>
                </a:solidFill>
                <a:latin typeface="Calibri"/>
                <a:ea typeface="Calibri"/>
                <a:cs typeface="Calibri"/>
                <a:sym typeface="Calibri"/>
              </a:rPr>
              <a:t>tie‑break aleator.</a:t>
            </a:r>
            <a:endParaRPr b="0" i="0" sz="2200" u="none" cap="none" strike="noStrike">
              <a:solidFill>
                <a:srgbClr val="F1F5F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1F5F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1F5F9"/>
              </a:buClr>
              <a:buSzPts val="2200"/>
              <a:buFont typeface="Calibri"/>
              <a:buChar char="●"/>
            </a:pPr>
            <a:r>
              <a:rPr b="0" i="0" lang="en-US" sz="2200" u="none" cap="none" strike="noStrike">
                <a:solidFill>
                  <a:srgbClr val="F1F5F9"/>
                </a:solidFill>
                <a:latin typeface="Calibri"/>
                <a:ea typeface="Calibri"/>
                <a:cs typeface="Calibri"/>
                <a:sym typeface="Calibri"/>
              </a:rPr>
              <a:t>Sideways moves (Δ=0) pentru platouri </a:t>
            </a:r>
            <a:endParaRPr b="0" i="0" sz="2200" u="none" cap="none" strike="noStrike">
              <a:solidFill>
                <a:srgbClr val="F1F5F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F1F5F9"/>
              </a:buClr>
              <a:buSzPts val="2200"/>
              <a:buFont typeface="Calibri"/>
              <a:buChar char="○"/>
            </a:pPr>
            <a:r>
              <a:rPr b="0" i="0" lang="en-US" sz="2200" u="none" cap="none" strike="noStrike">
                <a:solidFill>
                  <a:srgbClr val="F1F5F9"/>
                </a:solidFill>
                <a:latin typeface="Calibri"/>
                <a:ea typeface="Calibri"/>
                <a:cs typeface="Calibri"/>
                <a:sym typeface="Calibri"/>
              </a:rPr>
              <a:t>dac</a:t>
            </a:r>
            <a:r>
              <a:rPr lang="en-US" sz="2200">
                <a:solidFill>
                  <a:srgbClr val="F1F5F9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0" lang="en-US" sz="2200" u="none" cap="none" strike="noStrike">
                <a:solidFill>
                  <a:srgbClr val="F1F5F9"/>
                </a:solidFill>
                <a:latin typeface="Calibri"/>
                <a:ea typeface="Calibri"/>
                <a:cs typeface="Calibri"/>
                <a:sym typeface="Calibri"/>
              </a:rPr>
              <a:t> nu exist</a:t>
            </a:r>
            <a:r>
              <a:rPr lang="en-US" sz="2200">
                <a:solidFill>
                  <a:srgbClr val="F1F5F9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0" lang="en-US" sz="2200" u="none" cap="none" strike="noStrike">
                <a:solidFill>
                  <a:srgbClr val="F1F5F9"/>
                </a:solidFill>
                <a:latin typeface="Calibri"/>
                <a:ea typeface="Calibri"/>
                <a:cs typeface="Calibri"/>
                <a:sym typeface="Calibri"/>
              </a:rPr>
              <a:t> progres → random restart</a:t>
            </a:r>
            <a:endParaRPr sz="2200">
              <a:solidFill>
                <a:srgbClr val="F1F5F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F1F5F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rgbClr val="F1F5F9"/>
                </a:solidFill>
                <a:latin typeface="Calibri"/>
                <a:ea typeface="Calibri"/>
                <a:cs typeface="Calibri"/>
                <a:sym typeface="Calibri"/>
              </a:rPr>
              <a:t>Evaluare rapidă Δ în O(1) cu </a:t>
            </a:r>
            <a:r>
              <a:rPr lang="en-US" sz="2200">
                <a:solidFill>
                  <a:srgbClr val="F1F5F9"/>
                </a:solidFill>
                <a:latin typeface="Calibri"/>
                <a:ea typeface="Calibri"/>
                <a:cs typeface="Calibri"/>
                <a:sym typeface="Calibri"/>
              </a:rPr>
              <a:t>numarare</a:t>
            </a:r>
            <a:r>
              <a:rPr b="0" i="0" lang="en-US" sz="2200" u="none" cap="none" strike="noStrike">
                <a:solidFill>
                  <a:srgbClr val="F1F5F9"/>
                </a:solidFill>
                <a:latin typeface="Calibri"/>
                <a:ea typeface="Calibri"/>
                <a:cs typeface="Calibri"/>
                <a:sym typeface="Calibri"/>
              </a:rPr>
              <a:t> pe coloane și diagonale.</a:t>
            </a:r>
            <a:endParaRPr/>
          </a:p>
        </p:txBody>
      </p:sp>
      <p:sp>
        <p:nvSpPr>
          <p:cNvPr id="151" name="Google Shape;151;p8"/>
          <p:cNvSpPr txBox="1"/>
          <p:nvPr/>
        </p:nvSpPr>
        <p:spPr>
          <a:xfrm>
            <a:off x="822960" y="6400800"/>
            <a:ext cx="106070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94A3B8"/>
                </a:solidFill>
                <a:latin typeface="Calibri"/>
                <a:ea typeface="Calibri"/>
                <a:cs typeface="Calibri"/>
                <a:sym typeface="Calibri"/>
              </a:rPr>
              <a:t>AIMA • P1–P4 • BFS, UCS, A*, HC_RR, Alpha‑Beta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F172A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9"/>
          <p:cNvSpPr txBox="1"/>
          <p:nvPr/>
        </p:nvSpPr>
        <p:spPr>
          <a:xfrm>
            <a:off x="520585" y="10"/>
            <a:ext cx="10607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38BDF8"/>
                </a:solidFill>
                <a:latin typeface="Calibri"/>
                <a:ea typeface="Calibri"/>
                <a:cs typeface="Calibri"/>
                <a:sym typeface="Calibri"/>
              </a:rPr>
              <a:t>P3 — Rezultate grafic</a:t>
            </a:r>
            <a:endParaRPr/>
          </a:p>
        </p:txBody>
      </p:sp>
      <p:pic>
        <p:nvPicPr>
          <p:cNvPr descr="redesign_p3_success.png" id="158" name="Google Shape;15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0" y="733805"/>
            <a:ext cx="4937760" cy="30567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design_p3_steps.png" id="159" name="Google Shape;159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06250" y="3790530"/>
            <a:ext cx="4937760" cy="3056709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9"/>
          <p:cNvSpPr txBox="1"/>
          <p:nvPr/>
        </p:nvSpPr>
        <p:spPr>
          <a:xfrm>
            <a:off x="822960" y="6400800"/>
            <a:ext cx="1060704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94A3B8"/>
                </a:solidFill>
                <a:latin typeface="Calibri"/>
                <a:ea typeface="Calibri"/>
                <a:cs typeface="Calibri"/>
                <a:sym typeface="Calibri"/>
              </a:rPr>
              <a:t>AIMA • P1–P4 • BFS, UCS, A*, HC_RR, Alpha‑Beta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</cp:coreProperties>
</file>