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4" r:id="rId5"/>
    <p:sldId id="302" r:id="rId6"/>
    <p:sldId id="315" r:id="rId7"/>
    <p:sldId id="325" r:id="rId8"/>
    <p:sldId id="294" r:id="rId9"/>
    <p:sldId id="327" r:id="rId10"/>
    <p:sldId id="328" r:id="rId11"/>
    <p:sldId id="326" r:id="rId12"/>
    <p:sldId id="330" r:id="rId13"/>
    <p:sldId id="331" r:id="rId14"/>
    <p:sldId id="332" r:id="rId15"/>
    <p:sldId id="333" r:id="rId16"/>
    <p:sldId id="334" r:id="rId17"/>
    <p:sldId id="335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234" y="9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4/21/2025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sa.gov.za/?page_id=1854&amp;PPN=P4141&amp;SCH=73631" TargetMode="External"/><Relationship Id="rId2" Type="http://schemas.openxmlformats.org/officeDocument/2006/relationships/hyperlink" Target="https://drive.google.com/drive/folders/1yfvIVvsosjqRiD7XcziickFwqDJlg3Hw?usp=shar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07" y="1681727"/>
            <a:ext cx="4061502" cy="2590670"/>
          </a:xfrm>
        </p:spPr>
        <p:txBody>
          <a:bodyPr/>
          <a:lstStyle/>
          <a:p>
            <a:r>
              <a:rPr lang="en-US" dirty="0"/>
              <a:t>Eskom Business Analysis and Electricity Consumption Forecast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43408" y="4989419"/>
            <a:ext cx="1592206" cy="764111"/>
          </a:xfrm>
        </p:spPr>
        <p:txBody>
          <a:bodyPr/>
          <a:lstStyle/>
          <a:p>
            <a:r>
              <a:rPr lang="en-US" sz="1800" b="1" dirty="0"/>
              <a:t>JUNE 24, 2023 </a:t>
            </a:r>
          </a:p>
          <a:p>
            <a:r>
              <a:rPr lang="en-US" sz="1800" b="1" dirty="0"/>
              <a:t>Kau Tom Tsebe 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71D86-DE81-B4FA-8EBA-B232F5E3D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163A1A0-34F8-9CB2-DEFE-B0F3AF36C25C}"/>
              </a:ext>
            </a:extLst>
          </p:cNvPr>
          <p:cNvSpPr txBox="1">
            <a:spLocks/>
          </p:cNvSpPr>
          <p:nvPr/>
        </p:nvSpPr>
        <p:spPr>
          <a:xfrm>
            <a:off x="568036" y="703808"/>
            <a:ext cx="5939642" cy="6974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400" dirty="0">
                <a:solidFill>
                  <a:schemeClr val="bg1"/>
                </a:solidFill>
              </a:rPr>
              <a:t>Efficiency and 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96F74-7BDF-D8F3-F510-A167E1DEBC5C}"/>
              </a:ext>
            </a:extLst>
          </p:cNvPr>
          <p:cNvSpPr txBox="1"/>
          <p:nvPr/>
        </p:nvSpPr>
        <p:spPr>
          <a:xfrm>
            <a:off x="809502" y="2305124"/>
            <a:ext cx="8471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Peak loads mainly occur in July and August, influenced by cold fronts.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Weather and economic activity play key roles in determining peak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Suggested strategies: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Time-of-use pricing to shift consumption.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Distributed energy solutions to absorb peak demand, especially in urban centers.</a:t>
            </a: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0D2B1AC4-6FC0-58FE-2DA1-8EA30198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44" y="0"/>
            <a:ext cx="4176156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2D4F6-44DF-E40A-C371-34839226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499C989-7EC7-91E5-460D-09336A114222}"/>
              </a:ext>
            </a:extLst>
          </p:cNvPr>
          <p:cNvSpPr txBox="1">
            <a:spLocks/>
          </p:cNvSpPr>
          <p:nvPr/>
        </p:nvSpPr>
        <p:spPr>
          <a:xfrm>
            <a:off x="568036" y="703808"/>
            <a:ext cx="7210302" cy="6974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400" dirty="0">
                <a:solidFill>
                  <a:schemeClr val="bg1"/>
                </a:solidFill>
              </a:rPr>
              <a:t>Business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CAB09-1833-4C88-ED56-834BB315C731}"/>
              </a:ext>
            </a:extLst>
          </p:cNvPr>
          <p:cNvSpPr txBox="1"/>
          <p:nvPr/>
        </p:nvSpPr>
        <p:spPr>
          <a:xfrm>
            <a:off x="809502" y="2305124"/>
            <a:ext cx="84710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Cost optimization: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Implement differentiated pricing models for off-peak/peak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Reduce operational costs by using predictive analytics for load management.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Sustainability goals: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Gradually increase the share of renewables.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Invest in public awareness campaigns for responsible energy use.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Capacity planning: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Upgrade grids in growth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Establish smart meters for better tracking and control.</a:t>
            </a: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D3C354B2-CEB6-9520-9D4E-79730D73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44" y="0"/>
            <a:ext cx="4176156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6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C8A31-119A-4B3B-4E4A-386F6E48B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CBADA9-E7B2-D9A9-C289-0946EF87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1"/>
            <a:ext cx="10515600" cy="561014"/>
          </a:xfrm>
        </p:spPr>
        <p:txBody>
          <a:bodyPr/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Forecast (SARIMA Predictions)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21366-ECFD-F48A-B2FF-FEC29D32C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8151" y="2700722"/>
            <a:ext cx="9582585" cy="3522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28AAA7-E814-A322-DCD6-CC5DA925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78" y="0"/>
            <a:ext cx="4176122" cy="1402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EB43D-5AD4-AB3D-9C5C-DC9A3B757CE4}"/>
              </a:ext>
            </a:extLst>
          </p:cNvPr>
          <p:cNvSpPr txBox="1"/>
          <p:nvPr/>
        </p:nvSpPr>
        <p:spPr>
          <a:xfrm>
            <a:off x="838200" y="1402202"/>
            <a:ext cx="657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SARIMA model predicts a gradual decline in consumption heading into December, consistent with reduced heating needs</a:t>
            </a:r>
            <a:r>
              <a:rPr lang="en-US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166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290BE-8486-2FB1-18D4-98BE39A8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CECE3D4-4286-D897-D5C5-3D40AF3E3935}"/>
              </a:ext>
            </a:extLst>
          </p:cNvPr>
          <p:cNvSpPr txBox="1">
            <a:spLocks/>
          </p:cNvSpPr>
          <p:nvPr/>
        </p:nvSpPr>
        <p:spPr>
          <a:xfrm>
            <a:off x="568036" y="703808"/>
            <a:ext cx="7210302" cy="6974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400" dirty="0">
                <a:solidFill>
                  <a:schemeClr val="bg1"/>
                </a:solidFill>
              </a:rPr>
              <a:t>Forecast 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0D19-7D61-49F4-B29B-B716D3540959}"/>
              </a:ext>
            </a:extLst>
          </p:cNvPr>
          <p:cNvSpPr txBox="1"/>
          <p:nvPr/>
        </p:nvSpPr>
        <p:spPr>
          <a:xfrm>
            <a:off x="308758" y="1745674"/>
            <a:ext cx="98921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Seasonal Decline: </a:t>
            </a:r>
            <a:r>
              <a:rPr lang="en-US" sz="2400" dirty="0">
                <a:solidFill>
                  <a:schemeClr val="bg1"/>
                </a:solidFill>
              </a:rPr>
              <a:t>As temperatures rise, energy demand falls – Eskom should plan for lower generation and allocate maintenance during this period.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Monthly Variability: </a:t>
            </a:r>
            <a:r>
              <a:rPr lang="en-US" sz="2400" dirty="0">
                <a:solidFill>
                  <a:schemeClr val="bg1"/>
                </a:solidFill>
              </a:rPr>
              <a:t>Spikes and dips suggest economic and industrial fluctuations. Flexibility is key in operational planning.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Strategic Adjustments: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forecast data to optimize energy dispatch.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Adjust tariff models seasonally.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Reliability Caveats</a:t>
            </a:r>
            <a:r>
              <a:rPr lang="en-US" sz="2400" dirty="0">
                <a:solidFill>
                  <a:schemeClr val="bg1"/>
                </a:solidFill>
              </a:rPr>
              <a:t>: Forecasting is useful, but Eskom must monitor real-time data to adapt to weather shocks and economic changes.</a:t>
            </a: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C5DA3798-936D-EDBE-8B02-4293B44B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44" y="0"/>
            <a:ext cx="4176156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1F5D9-AA86-3E20-0711-94DED0058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BD5CD8F-E059-2594-1C18-09D9A9E3D271}"/>
              </a:ext>
            </a:extLst>
          </p:cNvPr>
          <p:cNvSpPr txBox="1">
            <a:spLocks/>
          </p:cNvSpPr>
          <p:nvPr/>
        </p:nvSpPr>
        <p:spPr>
          <a:xfrm>
            <a:off x="568036" y="703808"/>
            <a:ext cx="7210302" cy="6974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4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A9819-D89A-3671-8312-E940BF021A0D}"/>
              </a:ext>
            </a:extLst>
          </p:cNvPr>
          <p:cNvSpPr txBox="1"/>
          <p:nvPr/>
        </p:nvSpPr>
        <p:spPr>
          <a:xfrm>
            <a:off x="308758" y="1745674"/>
            <a:ext cx="98921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South Africa’s electricity landscape is shaped by seasonal patterns, industrial drivers, and regional disparities.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Opportunities exist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Reduce demand during peak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Improve energy efficiency across provinces.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Embrace renewable technologies to future-proof the grid.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Future research should explore: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The effect of smart grid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Influence of energy policy on long-term production.</a:t>
            </a:r>
            <a:endParaRPr lang="en-ZA" sz="2400" dirty="0">
              <a:solidFill>
                <a:schemeClr val="bg1"/>
              </a:solidFill>
            </a:endParaRPr>
          </a:p>
        </p:txBody>
      </p:sp>
      <p:pic>
        <p:nvPicPr>
          <p:cNvPr id="15" name="Picture 14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530C63D3-D82E-FCC4-19E0-DC785329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44" y="0"/>
            <a:ext cx="4176156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7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698" y="1722156"/>
            <a:ext cx="5692239" cy="26543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Link to raw data and code:</a:t>
            </a:r>
          </a:p>
          <a:p>
            <a:r>
              <a:rPr lang="en-US" dirty="0">
                <a:hlinkClick r:id="rId2"/>
              </a:rPr>
              <a:t>https://drive.google.com/drive/folders/1yfvIVvsosjqRiD7XcziickFwqDJlg3Hw?usp=sharing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hlinkClick r:id="rId3"/>
              </a:rPr>
              <a:t>https://www.statssa.gov.za/?page_id=1854&amp;PPN=P4141&amp;SCH=73631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9C11-3050-4901-B63B-0164B191B9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Tom Tsebe Kau</a:t>
            </a:r>
          </a:p>
        </p:txBody>
      </p:sp>
      <p:pic>
        <p:nvPicPr>
          <p:cNvPr id="20" name="Picture Placeholder 8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17540" b="17540"/>
          <a:stretch/>
        </p:blipFill>
        <p:spPr>
          <a:xfrm>
            <a:off x="6339938" y="101576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26229" y="2039392"/>
            <a:ext cx="7227570" cy="4114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Overview</a:t>
            </a:r>
            <a:r>
              <a:rPr lang="en-US" sz="2400" dirty="0">
                <a:solidFill>
                  <a:schemeClr val="bg1"/>
                </a:solidFill>
              </a:rPr>
              <a:t>: Analysis of electricity production trends (2019–2024), focusing on regions, seasonality, and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Key Findings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Peak loads during winter.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Gauteng leads production.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January 2024 shows a 1.85% YoY increase.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Recommendations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Demand-side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Energy efficiency initiatives in volatile regions.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Executive Summary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Placeholder 4" descr="A nuclear power plant with tall towers&#10;&#10;AI-generated content may be incorrect.">
            <a:extLst>
              <a:ext uri="{FF2B5EF4-FFF2-40B4-BE49-F238E27FC236}">
                <a16:creationId xmlns:a16="http://schemas.microsoft.com/office/drawing/2014/main" id="{08D1C114-3266-00F0-20B4-C736125FF5E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l="21771" r="21771"/>
          <a:stretch/>
        </p:blipFill>
        <p:spPr>
          <a:xfrm>
            <a:off x="838200" y="2039392"/>
            <a:ext cx="3097529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bg1"/>
                </a:solidFill>
              </a:rPr>
              <a:t>Purpose: Guide strategic decisions with insights from production trends.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Data Source: Eskom provincial production data (2019–2024).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Methodology: Statistical and time series analysis (SARIMA).</a:t>
            </a:r>
          </a:p>
          <a:p>
            <a:r>
              <a:rPr lang="en-US" sz="2200" dirty="0">
                <a:solidFill>
                  <a:schemeClr val="bg1"/>
                </a:solidFill>
              </a:rPr>
              <a:t>Limitations: Excludes future economic/policy influences.</a:t>
            </a:r>
          </a:p>
        </p:txBody>
      </p:sp>
      <p:pic>
        <p:nvPicPr>
          <p:cNvPr id="19" name="Picture Placeholder 18" descr="A broken light bulb with a lit match&#10;&#10;AI-generated content may be incorrect.">
            <a:extLst>
              <a:ext uri="{FF2B5EF4-FFF2-40B4-BE49-F238E27FC236}">
                <a16:creationId xmlns:a16="http://schemas.microsoft.com/office/drawing/2014/main" id="{7C92E806-DB58-2035-1699-58994E8BD7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4851" r="248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light bulb with a candle">
            <a:extLst>
              <a:ext uri="{FF2B5EF4-FFF2-40B4-BE49-F238E27FC236}">
                <a16:creationId xmlns:a16="http://schemas.microsoft.com/office/drawing/2014/main" id="{DBFB3019-6B21-45C0-8118-FD04EA06EB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86" y="1181123"/>
            <a:ext cx="3810000" cy="4422508"/>
          </a:xfrm>
        </p:spPr>
        <p:txBody>
          <a:bodyPr/>
          <a:lstStyle/>
          <a:p>
            <a:pPr rtl="0" eaLnBrk="1" latinLnBrk="0" hangingPunct="1"/>
            <a:r>
              <a:rPr lang="en-US" sz="2000" dirty="0"/>
              <a:t>Statistical Highlights:</a:t>
            </a:r>
            <a:br>
              <a:rPr lang="en-US" sz="2000" dirty="0"/>
            </a:br>
            <a:r>
              <a:rPr lang="en-US" sz="2000" dirty="0"/>
              <a:t>National average production: 18,369 GWh. Standard deviation highlights wide variation in output, especially in industrial regions.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Outliers :Notable outliers emerge in regions with intense industrial activity or unique seasonal conditions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4609" y="387183"/>
            <a:ext cx="4002868" cy="515816"/>
          </a:xfrm>
        </p:spPr>
        <p:txBody>
          <a:bodyPr/>
          <a:lstStyle/>
          <a:p>
            <a:pPr algn="l"/>
            <a:r>
              <a:rPr lang="en-ZA" sz="3200" dirty="0"/>
              <a:t>Data Exploration</a:t>
            </a:r>
            <a:endParaRPr lang="en-US" sz="3200" dirty="0"/>
          </a:p>
        </p:txBody>
      </p:sp>
      <p:sp>
        <p:nvSpPr>
          <p:cNvPr id="14" name="Title 10">
            <a:extLst>
              <a:ext uri="{FF2B5EF4-FFF2-40B4-BE49-F238E27FC236}">
                <a16:creationId xmlns:a16="http://schemas.microsoft.com/office/drawing/2014/main" id="{40E003B8-D6D1-B1C0-0BAF-48928492DA7C}"/>
              </a:ext>
            </a:extLst>
          </p:cNvPr>
          <p:cNvSpPr txBox="1">
            <a:spLocks/>
          </p:cNvSpPr>
          <p:nvPr/>
        </p:nvSpPr>
        <p:spPr>
          <a:xfrm>
            <a:off x="8170986" y="562708"/>
            <a:ext cx="3810000" cy="42906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Visual Insights: Line Plot: Captures national and regional trends over time, with visible peaks in colder months.</a:t>
            </a:r>
          </a:p>
          <a:p>
            <a:r>
              <a:rPr lang="en-US" sz="2000" dirty="0"/>
              <a:t>Box Plot: Shows production spread across provinces; Gauteng leads, while Limpopo trails.</a:t>
            </a:r>
          </a:p>
          <a:p>
            <a:r>
              <a:rPr lang="en-US" sz="2000" dirty="0"/>
              <a:t>Histogram: Distribution leans slightly toward higher production zones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Captures national and regional trends over time, with visible peaks in colder months.</a:t>
            </a:r>
          </a:p>
        </p:txBody>
      </p:sp>
      <p:pic>
        <p:nvPicPr>
          <p:cNvPr id="3" name="Picture 2" descr="A graph showing the growth of the market&#10;&#10;AI-generated content may be incorrect.">
            <a:extLst>
              <a:ext uri="{FF2B5EF4-FFF2-40B4-BE49-F238E27FC236}">
                <a16:creationId xmlns:a16="http://schemas.microsoft.com/office/drawing/2014/main" id="{23D3AD7E-6A9A-D095-5524-B747C2EA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4" y="1578695"/>
            <a:ext cx="9582585" cy="46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and black lines">
            <a:extLst>
              <a:ext uri="{FF2B5EF4-FFF2-40B4-BE49-F238E27FC236}">
                <a16:creationId xmlns:a16="http://schemas.microsoft.com/office/drawing/2014/main" id="{144070D2-3A68-B988-259D-80708DC76B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03332"/>
            <a:ext cx="10209756" cy="45514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9FEB26-D4E6-6AC8-CEA2-C7497BED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Shows production spread across provinces; Gauteng leads, while Limpopo trails.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79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76CC6368-DC83-5135-4772-7B134B40395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001331" y="1335115"/>
            <a:ext cx="9495479" cy="48196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CB3087-FFD1-0058-8335-90929407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Distribution leans slightly toward higher production zones.</a:t>
            </a:r>
            <a:endParaRPr lang="en-Z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82" b="1482"/>
          <a:stretch/>
        </p:blipFill>
        <p:spPr>
          <a:xfrm>
            <a:off x="4885734" y="1"/>
            <a:ext cx="7306266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54" y="1093574"/>
            <a:ext cx="4560277" cy="4967257"/>
          </a:xfrm>
        </p:spPr>
        <p:txBody>
          <a:bodyPr/>
          <a:lstStyle/>
          <a:p>
            <a:pPr algn="l" rtl="0" eaLnBrk="1" latinLnBrk="0" hangingPunct="1"/>
            <a: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National production is largely stable, though some provinces show upward movement.</a:t>
            </a: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Winter demand peaks highlight the need for load balancing strategies.</a:t>
            </a: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Regional differences:</a:t>
            </a: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Gauteng and KwaZulu-Natal consistently show higher output due to population and industry.</a:t>
            </a: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b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</a:br>
            <a:r>
              <a:rPr lang="en-US" sz="2400" kern="1200" dirty="0">
                <a:solidFill>
                  <a:srgbClr val="FFFFFF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Northern Cape and Limpopo lag, often due to sparse population and lower demand.</a:t>
            </a:r>
            <a:endParaRPr lang="en-US" sz="2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078" y="326740"/>
            <a:ext cx="3924934" cy="438588"/>
          </a:xfrm>
        </p:spPr>
        <p:txBody>
          <a:bodyPr/>
          <a:lstStyle/>
          <a:p>
            <a:r>
              <a:rPr lang="en-ZA" sz="3200" dirty="0"/>
              <a:t>Trends and Patterns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6B3285-A722-9AE1-82CA-0E331F3B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280" y="1725085"/>
            <a:ext cx="4892634" cy="697480"/>
          </a:xfrm>
        </p:spPr>
        <p:txBody>
          <a:bodyPr/>
          <a:lstStyle/>
          <a:p>
            <a:r>
              <a:rPr lang="en-ZA" sz="4000" b="1" dirty="0">
                <a:solidFill>
                  <a:schemeClr val="bg1"/>
                </a:solidFill>
              </a:rPr>
              <a:t>Consumption Drivers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C5C70B5-A2EE-6D90-8B1C-6FDB05F85A34}"/>
              </a:ext>
            </a:extLst>
          </p:cNvPr>
          <p:cNvSpPr txBox="1">
            <a:spLocks/>
          </p:cNvSpPr>
          <p:nvPr/>
        </p:nvSpPr>
        <p:spPr>
          <a:xfrm>
            <a:off x="354280" y="1725085"/>
            <a:ext cx="4892634" cy="69748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dirty="0">
                <a:solidFill>
                  <a:schemeClr val="bg1"/>
                </a:solidFill>
              </a:rPr>
              <a:t>Peak Load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F22FB-8CC1-AC48-AD82-9C099B25343F}"/>
              </a:ext>
            </a:extLst>
          </p:cNvPr>
          <p:cNvSpPr txBox="1"/>
          <p:nvPr/>
        </p:nvSpPr>
        <p:spPr>
          <a:xfrm>
            <a:off x="1029196" y="2778825"/>
            <a:ext cx="46313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Peak loads mainly occur in July and August, influenced by cold fronts.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Weather and economic activity play key roles in determining peak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Suggested strategies: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Time-of-use pricing to shift consumption.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Distributed energy solutions to absorb peak demand, especially in urban centers.</a:t>
            </a:r>
            <a:endParaRPr lang="en-ZA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957927-76FF-85FB-2913-E4A9BECC4F6B}"/>
              </a:ext>
            </a:extLst>
          </p:cNvPr>
          <p:cNvSpPr txBox="1"/>
          <p:nvPr/>
        </p:nvSpPr>
        <p:spPr>
          <a:xfrm>
            <a:off x="6103917" y="2778825"/>
            <a:ext cx="53795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Industrial usage is the largest consumption driver in regions like Gauteng.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Residential demand rises during winter months, especially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Correlation between production and economic indicators like GDP suggests economic growth is a major factor.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Higher population density correlates positively with consumption.</a:t>
            </a:r>
            <a:endParaRPr lang="en-ZA" sz="2000" dirty="0">
              <a:solidFill>
                <a:schemeClr val="bg1"/>
              </a:solidFill>
            </a:endParaRPr>
          </a:p>
        </p:txBody>
      </p:sp>
      <p:pic>
        <p:nvPicPr>
          <p:cNvPr id="16" name="Picture 15" descr="A blue sign with white text">
            <a:extLst>
              <a:ext uri="{FF2B5EF4-FFF2-40B4-BE49-F238E27FC236}">
                <a16:creationId xmlns:a16="http://schemas.microsoft.com/office/drawing/2014/main" id="{D6FEE2D3-D65A-5645-F199-5AB26B81C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44" y="0"/>
            <a:ext cx="4176156" cy="14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8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99</TotalTime>
  <Words>740</Words>
  <Application>Microsoft Office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Eskom Business Analysis and Electricity Consumption Forecast</vt:lpstr>
      <vt:lpstr>Executive Summary</vt:lpstr>
      <vt:lpstr>Introduction</vt:lpstr>
      <vt:lpstr>Statistical Highlights: National average production: 18,369 GWh. Standard deviation highlights wide variation in output, especially in industrial regions.  Outliers :Notable outliers emerge in regions with intense industrial activity or unique seasonal conditions</vt:lpstr>
      <vt:lpstr>Captures national and regional trends over time, with visible peaks in colder months.</vt:lpstr>
      <vt:lpstr>Shows production spread across provinces; Gauteng leads, while Limpopo trails.</vt:lpstr>
      <vt:lpstr>Distribution leans slightly toward higher production zones.</vt:lpstr>
      <vt:lpstr>National production is largely stable, though some provinces show upward movement.  Winter demand peaks highlight the need for load balancing strategies.  Regional differences: Gauteng and KwaZulu-Natal consistently show higher output due to population and industry.  Northern Cape and Limpopo lag, often due to sparse population and lower demand.</vt:lpstr>
      <vt:lpstr>Consumption Drivers</vt:lpstr>
      <vt:lpstr>PowerPoint Presentation</vt:lpstr>
      <vt:lpstr>PowerPoint Presentation</vt:lpstr>
      <vt:lpstr>Forecast (SARIMA Predictions)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</cp:revision>
  <dcterms:created xsi:type="dcterms:W3CDTF">2025-04-21T00:32:08Z</dcterms:created>
  <dcterms:modified xsi:type="dcterms:W3CDTF">2025-04-21T02:11:20Z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