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1" roundtripDataSignature="AMtx7mj/bC+IzOqfdkrvVbKoCPzloJWQ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5f76ff1e0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c5f76ff1e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" name="Google Shape;10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6" name="Google Shape;26;p3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7" name="Google Shape;27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3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3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3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3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3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/>
              <a:t>Conflitos étnicos e religiosos</a:t>
            </a:r>
            <a:br>
              <a:rPr lang="pt-BR"/>
            </a:b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Identificar e avaliar os conflitos étnicos e religiosos, as políticas dos grupos envolvidos e suas implicações espaciais e socioeconômicas.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5f76ff1e0_1_5"/>
          <p:cNvSpPr txBox="1"/>
          <p:nvPr>
            <p:ph type="title"/>
          </p:nvPr>
        </p:nvSpPr>
        <p:spPr>
          <a:xfrm>
            <a:off x="0" y="0"/>
            <a:ext cx="12192000" cy="14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Semana 2 - Conflito dos Bálcãs</a:t>
            </a:r>
            <a:endParaRPr/>
          </a:p>
        </p:txBody>
      </p:sp>
      <p:sp>
        <p:nvSpPr>
          <p:cNvPr id="91" name="Google Shape;91;gc5f76ff1e0_1_5"/>
          <p:cNvSpPr txBox="1"/>
          <p:nvPr>
            <p:ph idx="1" type="body"/>
          </p:nvPr>
        </p:nvSpPr>
        <p:spPr>
          <a:xfrm>
            <a:off x="0" y="1611550"/>
            <a:ext cx="11997000" cy="52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pt-BR"/>
              <a:t>MOBILIZAÇÃO</a:t>
            </a:r>
            <a:r>
              <a:rPr lang="pt-BR"/>
              <a:t> - Exibição do trecho do filme “Savior” o qual demonstra a dinâmica de uma guerra civil com o objetivo de limpeza étnica e com a intervenção de órgãos internacionais..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pt-BR"/>
              <a:t>MATERIAL DE TRABALHO</a:t>
            </a:r>
            <a:r>
              <a:rPr lang="pt-BR"/>
              <a:t>:  Realizar leitura das páginas 43 mais disponibilização de arquivo de PowerPoint onde constam as características principais da guerra dos bálcãs..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pt-BR"/>
              <a:t>CONECTIVIDADE</a:t>
            </a:r>
            <a:r>
              <a:rPr lang="pt-BR"/>
              <a:t>:  Aulas SIMULTÂNEAS a acontecerem conforme grade de horários de disciplinas da unidade devidamente agendadas no sistema TEAMS.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pt-BR"/>
              <a:t>ATIVIDADE</a:t>
            </a:r>
            <a:r>
              <a:rPr lang="pt-BR"/>
              <a:t>: Realizar atividades 3 do livro didático constante na página 46 SOMENTE SOBRE OS BÁLCÃS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10000"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 txBox="1"/>
          <p:nvPr>
            <p:ph type="title"/>
          </p:nvPr>
        </p:nvSpPr>
        <p:spPr>
          <a:xfrm>
            <a:off x="0" y="1"/>
            <a:ext cx="12192000" cy="6012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pt-BR"/>
              <a:t>Separatismos da região dos Bálcãs</a:t>
            </a:r>
            <a:endParaRPr/>
          </a:p>
        </p:txBody>
      </p:sp>
      <p:sp>
        <p:nvSpPr>
          <p:cNvPr id="97" name="Google Shape;97;p6"/>
          <p:cNvSpPr txBox="1"/>
          <p:nvPr>
            <p:ph idx="1" type="body"/>
          </p:nvPr>
        </p:nvSpPr>
        <p:spPr>
          <a:xfrm>
            <a:off x="0" y="601249"/>
            <a:ext cx="12192000" cy="6256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Iugoslávia - País criado no começo do século XX - Era um regime comunista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Era um país multiétnico, daí o problema dos posteriores separatismos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Os sérvios foram os primeiros a se libertarem do antigo império (austro húngaro)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Manteve-se enquanto Marechal Tito no poder – Morte 1980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Guerras Separatistas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Croácia e Eslovênia declaram independência em 1990 – houve resistência dos Sérvios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Slobodan Milosevic – Genocídio contra os albaneses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Guerra da Bósnia (1992-1995)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250 mil mortos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Participação da OTAN (Organização do Atlântico Norte)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Guerra de Kosovo (1998-99)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Albaneses queriam expulsar os sérvios de seu território*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EUA influenciou através da OTAN – queria a independência da região*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A Rússia não queria a independência*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A União Europeia tinha medo de abrir precedentes*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Influenciadas pela fragmentação da então União Soviética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Diferenças religiosas entre sérvios, macedônios e montenegrinos (grega ortodoxa), eslovenos e croatas (cristãos, católicos), bósnios e albaneses (muçulmanos)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Sul da região: gregos ortodoxos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20000"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"/>
          <p:cNvSpPr txBox="1"/>
          <p:nvPr>
            <p:ph type="title"/>
          </p:nvPr>
        </p:nvSpPr>
        <p:spPr>
          <a:xfrm>
            <a:off x="0" y="0"/>
            <a:ext cx="4772025" cy="3632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pt-BR" sz="1600"/>
              <a:t>(FGV – Eustáquio e Sene) observe a charge</a:t>
            </a:r>
            <a:endParaRPr sz="1600"/>
          </a:p>
        </p:txBody>
      </p:sp>
      <p:pic>
        <p:nvPicPr>
          <p:cNvPr id="103" name="Google Shape;103;p7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93640" y="187891"/>
            <a:ext cx="7206501" cy="6509098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7"/>
          <p:cNvSpPr txBox="1"/>
          <p:nvPr>
            <p:ph idx="2" type="body"/>
          </p:nvPr>
        </p:nvSpPr>
        <p:spPr>
          <a:xfrm>
            <a:off x="0" y="363255"/>
            <a:ext cx="4772025" cy="64947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pt-BR"/>
              <a:t>A charge faz alusão à independência de Kosovo, em fevereiro de 2008, e sobre a qual são feitas as seguintes afirmações: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pt-BR"/>
              <a:t>I- entre os países membros da União Europeia não houve unanimidade sobre o reconhecimento imediato do novo país, pois sua independência cria grave precedente para todos aqueles que tem minorias étnicas, como é o caso da Espanha e da Grécia.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pt-BR"/>
              <a:t>II- a maioria albanesa que habita Kosovo comemorou a independência, pois foi perseguida pelos sérvios durante o longo período de Guerra dos Bálcãs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pt-BR"/>
              <a:t>III- os Estados Unidos, com forte influencia sobre a Otan, que administrava a região de Kosovo desde 2000, opuseram-se à independência;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pt-BR"/>
              <a:t>IV- a Sérvia e a Rússia declararam-se contrária à independência, pois, segundo esses países, a região kosovar deveria permanecer como região sérvia.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pt-BR"/>
              <a:t>Está correto em: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LcParenR"/>
            </a:pPr>
            <a:r>
              <a:rPr lang="pt-BR"/>
              <a:t>I, II e III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LcParenR"/>
            </a:pPr>
            <a:r>
              <a:rPr lang="pt-BR"/>
              <a:t>I, II e IV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LcParenR"/>
            </a:pPr>
            <a:r>
              <a:rPr lang="pt-BR"/>
              <a:t>I, III e IV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LcParenR"/>
            </a:pPr>
            <a:r>
              <a:rPr lang="pt-BR"/>
              <a:t>II e IV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LcParenR"/>
            </a:pPr>
            <a:r>
              <a:rPr lang="pt-BR"/>
              <a:t>III e IV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20000"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"/>
          <p:cNvSpPr txBox="1"/>
          <p:nvPr>
            <p:ph type="title"/>
          </p:nvPr>
        </p:nvSpPr>
        <p:spPr>
          <a:xfrm>
            <a:off x="0" y="1"/>
            <a:ext cx="12192000" cy="1215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pt-BR" sz="3200"/>
              <a:t>(Unesp Sene e Moreira) A divisão territorial da ex-Iugoslávia originou seis novos países. Assinale a alternativa que contém o nome destes países e sua localização geográfica.</a:t>
            </a:r>
            <a:endParaRPr/>
          </a:p>
        </p:txBody>
      </p:sp>
      <p:sp>
        <p:nvSpPr>
          <p:cNvPr id="110" name="Google Shape;110;p9"/>
          <p:cNvSpPr txBox="1"/>
          <p:nvPr>
            <p:ph idx="1" type="body"/>
          </p:nvPr>
        </p:nvSpPr>
        <p:spPr>
          <a:xfrm>
            <a:off x="0" y="1327759"/>
            <a:ext cx="12192000" cy="4615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a) República Tcheca, Eslovênia, Macedônica, Croácia, Sérvia, Montenegro, Europa do sul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b) Albânia, Macedônica, Bósnia, Croácia, Sérvia, Montenegro, Europa Ocidental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c) Romênia, Croácia, Eslovênia, Bósnia, Sérvia, Montenegro, Europa do Norte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d) Bósnia, Macedônica, Croácia, Eslovênia, Sérvia, Montenegro, Europa Oriental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e) Bulgária, Bósnia, Eslovênia, Macedônia, Sérvia, Montenegro, Europa Mediterrânea.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2018-06-03T16:37:54Z</dcterms:created>
  <dc:creator>Usuário do Windows</dc:creator>
</cp:coreProperties>
</file>