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FBB43449-C2EF-4440-86AC-15DC3C0123BE}">
  <a:tblStyle styleId="{FBB43449-C2EF-4440-86AC-15DC3C0123BE}"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F9F9"/>
          </a:solidFill>
        </a:fill>
      </a:tcStyle>
    </a:wholeTbl>
    <a:band1H>
      <a:tcTxStyle/>
      <a:tcStyle>
        <a:fill>
          <a:solidFill>
            <a:srgbClr val="F2F2F2"/>
          </a:solidFill>
        </a:fill>
      </a:tcStyle>
    </a:band1H>
    <a:band2H>
      <a:tcTxStyle/>
    </a:band2H>
    <a:band1V>
      <a:tcTxStyle/>
      <a:tcStyle>
        <a:fill>
          <a:solidFill>
            <a:srgbClr val="F2F2F2"/>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5C22544A-7EE6-4342-B048-85BDC9FD1C3A}" styleName="Estilo Médio 2 - Ênfase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b="0" g="0" r="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30759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28682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2051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544126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93016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32094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813959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357767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95329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30399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16342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58552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2133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83390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98952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4/8/2022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40314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7CF0BCE0-945C-4FDF-95A1-2149B1FF5B83}" type="datetimeFigureOut">
              <a:rPr lang="en-US" smtClean="0"/>
              <a:pPr algn="r"/>
              <a:t>4/8/2022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2870605870"/>
      </p:ext>
    </p:extLst>
  </p:cSld>
  <p:clrMap bg1="dk1" tx1="lt1" bg2="dk2" tx2="lt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 id="2147484113" r:id="rId12"/>
    <p:sldLayoutId id="2147484114" r:id="rId13"/>
    <p:sldLayoutId id="2147484115" r:id="rId14"/>
    <p:sldLayoutId id="2147484116" r:id="rId15"/>
    <p:sldLayoutId id="21474841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8" name="Shape 48"/>
        <p:cNvGrpSpPr/>
        <p:nvPr/>
      </p:nvGrpSpPr>
      <p:grpSpPr>
        <a:xfrm>
          <a:off x="0" y="0"/>
          <a:ext cx="0" cy="0"/>
          <a:chOff x="0" y="0"/>
          <a:chExt cx="0" cy="0"/>
        </a:xfrm>
      </p:grpSpPr>
      <p:pic>
        <p:nvPicPr>
          <p:cNvPr descr="Logotipo, nome da empresa&#10;&#10;Descrição gerada automaticamente" id="49" name="Google Shape;49;p1"/>
          <p:cNvPicPr preferRelativeResize="0"/>
          <p:nvPr/>
        </p:nvPicPr>
        <p:blipFill rotWithShape="1">
          <a:blip r:embed="rId2">
            <a:alphaModFix/>
          </a:blip>
          <a:srcRect b="40293" l="17825" r="27142" t="19538"/>
          <a:stretch/>
        </p:blipFill>
        <p:spPr>
          <a:xfrm>
            <a:off x="3194024" y="-158225"/>
            <a:ext cx="4968240" cy="2726055"/>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50" name="Google Shape;50;p1"/>
          <p:cNvSpPr txBox="1"/>
          <p:nvPr/>
        </p:nvSpPr>
        <p:spPr>
          <a:xfrm>
            <a:off x="1755880" y="2555233"/>
            <a:ext cx="7853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pt-BR" sz="1800" u="none" cap="none" strike="noStrike">
                <a:solidFill>
                  <a:schemeClr val="dk1"/>
                </a:solidFill>
                <a:effectLst>
                  <a:outerShdw blurRad="38100" algn="tl" dir="2700000" dist="38100">
                    <a:srgbClr val="000000">
                      <a:alpha val="43137"/>
                    </a:srgbClr>
                  </a:outerShdw>
                </a:effectLst>
                <a:latin typeface="Trebuchet MS"/>
                <a:ea typeface="Trebuchet MS"/>
                <a:cs typeface="Trebuchet MS"/>
                <a:sym typeface="Trebuchet MS"/>
              </a:rPr>
              <a:t>SUA DIVERSÃO GARANTIDA</a:t>
            </a:r>
            <a:endParaRPr/>
          </a:p>
        </p:txBody>
      </p:sp>
      <p:sp>
        <p:nvSpPr>
          <p:cNvPr id="51" name="Google Shape;51;p1"/>
          <p:cNvSpPr txBox="1"/>
          <p:nvPr/>
        </p:nvSpPr>
        <p:spPr>
          <a:xfrm>
            <a:off x="1762703" y="2589947"/>
            <a:ext cx="7853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pt-BR" sz="1800" u="none" cap="none" strike="noStrike">
                <a:solidFill>
                  <a:schemeClr val="lt1"/>
                </a:solidFill>
                <a:effectLst>
                  <a:outerShdw blurRad="38100" algn="tl" dir="2700000" dist="38100">
                    <a:srgbClr val="000000">
                      <a:alpha val="43137"/>
                    </a:srgbClr>
                  </a:outerShdw>
                </a:effectLst>
                <a:latin typeface="Trebuchet MS"/>
                <a:ea typeface="Trebuchet MS"/>
                <a:cs typeface="Trebuchet MS"/>
                <a:sym typeface="Trebuchet MS"/>
              </a:rPr>
              <a:t>SUA DIVERSÃO GARANTIDA</a:t>
            </a:r>
            <a:endParaRPr/>
          </a:p>
        </p:txBody>
      </p:sp>
      <p:sp>
        <p:nvSpPr>
          <p:cNvPr id="52" name="Google Shape;52;p1"/>
          <p:cNvSpPr txBox="1"/>
          <p:nvPr/>
        </p:nvSpPr>
        <p:spPr>
          <a:xfrm>
            <a:off x="2981942" y="3754601"/>
            <a:ext cx="58521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pt-BR" sz="1800" u="none" cap="none" strike="noStrike">
                <a:solidFill>
                  <a:schemeClr val="lt1"/>
                </a:solidFill>
                <a:latin typeface="Trebuchet MS"/>
                <a:ea typeface="Trebuchet MS"/>
                <a:cs typeface="Trebuchet MS"/>
                <a:sym typeface="Trebuchet MS"/>
              </a:rPr>
              <a:t> </a:t>
            </a:r>
            <a:endParaRPr/>
          </a:p>
        </p:txBody>
      </p:sp>
      <p:sp>
        <p:nvSpPr>
          <p:cNvPr id="53" name="Google Shape;53;p1"/>
          <p:cNvSpPr txBox="1"/>
          <p:nvPr/>
        </p:nvSpPr>
        <p:spPr>
          <a:xfrm>
            <a:off x="3150425" y="3231166"/>
            <a:ext cx="50781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pt-BR" sz="1800" u="none" cap="none" strike="noStrike">
                <a:solidFill>
                  <a:schemeClr val="lt1"/>
                </a:solidFill>
                <a:effectLst>
                  <a:outerShdw blurRad="38100" algn="tl" dir="2700000" dist="38100">
                    <a:srgbClr val="000000">
                      <a:alpha val="43137"/>
                    </a:srgbClr>
                  </a:outerShdw>
                </a:effectLst>
                <a:latin typeface="Trebuchet MS"/>
                <a:ea typeface="Trebuchet MS"/>
                <a:cs typeface="Trebuchet MS"/>
                <a:sym typeface="Trebuchet MS"/>
              </a:rPr>
              <a:t>ANALISE E DESENVOLVIMENTO DE SISTEMAS - PAULISTA (1º H)</a:t>
            </a:r>
            <a:endParaRPr/>
          </a:p>
        </p:txBody>
      </p:sp>
      <p:sp>
        <p:nvSpPr>
          <p:cNvPr id="54" name="Google Shape;54;p1"/>
          <p:cNvSpPr txBox="1"/>
          <p:nvPr/>
        </p:nvSpPr>
        <p:spPr>
          <a:xfrm>
            <a:off x="356802" y="4919250"/>
            <a:ext cx="5613900" cy="419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pt-BR" sz="2100" u="none" cap="none" strike="noStrike">
                <a:solidFill>
                  <a:srgbClr val="B7B7B7"/>
                </a:solidFill>
                <a:effectLst>
                  <a:outerShdw blurRad="38100" algn="tl" dir="2700000" dist="38100">
                    <a:srgbClr val="000000">
                      <a:alpha val="43137"/>
                    </a:srgbClr>
                  </a:outerShdw>
                </a:effectLst>
                <a:latin typeface="Trebuchet MS"/>
                <a:ea typeface="Trebuchet MS"/>
                <a:cs typeface="Trebuchet MS"/>
                <a:sym typeface="Trebuchet MS"/>
              </a:rPr>
              <a:t>MODELAGEM DE NEGOCIOS E REQUISITOS </a:t>
            </a:r>
            <a:endParaRPr sz="2100">
              <a:solidFill>
                <a:srgbClr val="B7B7B7"/>
              </a:solidFill>
            </a:endParaRPr>
          </a:p>
        </p:txBody>
      </p:sp>
      <p:sp>
        <p:nvSpPr>
          <p:cNvPr id="55" name="Google Shape;55;p1"/>
          <p:cNvSpPr txBox="1"/>
          <p:nvPr/>
        </p:nvSpPr>
        <p:spPr>
          <a:xfrm>
            <a:off x="7871997" y="4657277"/>
            <a:ext cx="4320000" cy="30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pt-BR" sz="1400" u="none" cap="none" strike="noStrike">
                <a:solidFill>
                  <a:schemeClr val="lt1"/>
                </a:solidFill>
                <a:effectLst>
                  <a:outerShdw blurRad="38100" algn="tl" dir="2700000" dist="38100">
                    <a:srgbClr val="000000">
                      <a:alpha val="43137"/>
                    </a:srgbClr>
                  </a:outerShdw>
                </a:effectLst>
                <a:latin typeface="Trebuchet MS"/>
                <a:ea typeface="Trebuchet MS"/>
                <a:cs typeface="Trebuchet MS"/>
                <a:sym typeface="Trebuchet MS"/>
              </a:rPr>
              <a:t>RAFAEL DIAS TEIXEIRA GAMA</a:t>
            </a:r>
            <a:endParaRPr/>
          </a:p>
        </p:txBody>
      </p:sp>
      <p:sp>
        <p:nvSpPr>
          <p:cNvPr id="56" name="Google Shape;56;p1"/>
          <p:cNvSpPr txBox="1"/>
          <p:nvPr/>
        </p:nvSpPr>
        <p:spPr>
          <a:xfrm>
            <a:off x="7871998" y="4912367"/>
            <a:ext cx="4320000" cy="30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400">
                <a:solidFill>
                  <a:schemeClr val="lt1"/>
                </a:solidFill>
                <a:effectLst>
                  <a:outerShdw blurRad="38100" algn="tl" dir="2700000" dist="38100">
                    <a:srgbClr val="000000">
                      <a:alpha val="43137"/>
                    </a:srgbClr>
                  </a:outerShdw>
                </a:effectLst>
                <a:latin typeface="Trebuchet MS"/>
                <a:ea typeface="Trebuchet MS"/>
                <a:cs typeface="Trebuchet MS"/>
                <a:sym typeface="Trebuchet MS"/>
              </a:rPr>
              <a:t>WAGNER DE S. L. DE MATOS</a:t>
            </a:r>
            <a:endParaRPr/>
          </a:p>
        </p:txBody>
      </p:sp>
      <p:sp>
        <p:nvSpPr>
          <p:cNvPr id="57" name="Google Shape;57;p1"/>
          <p:cNvSpPr txBox="1"/>
          <p:nvPr/>
        </p:nvSpPr>
        <p:spPr>
          <a:xfrm>
            <a:off x="7871997" y="5172021"/>
            <a:ext cx="4320000" cy="30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400">
                <a:solidFill>
                  <a:schemeClr val="lt1"/>
                </a:solidFill>
                <a:effectLst>
                  <a:outerShdw blurRad="38100" algn="tl" dir="2700000" dist="38100">
                    <a:srgbClr val="000000">
                      <a:alpha val="43137"/>
                    </a:srgbClr>
                  </a:outerShdw>
                </a:effectLst>
                <a:latin typeface="Trebuchet MS"/>
                <a:ea typeface="Trebuchet MS"/>
                <a:cs typeface="Trebuchet MS"/>
                <a:sym typeface="Trebuchet MS"/>
              </a:rPr>
              <a:t>JOAO VICTOR DA SILVA GOMES</a:t>
            </a:r>
            <a:endParaRPr/>
          </a:p>
        </p:txBody>
      </p:sp>
      <p:sp>
        <p:nvSpPr>
          <p:cNvPr id="58" name="Google Shape;58;p1"/>
          <p:cNvSpPr txBox="1"/>
          <p:nvPr/>
        </p:nvSpPr>
        <p:spPr>
          <a:xfrm>
            <a:off x="7872000" y="5444150"/>
            <a:ext cx="6775500" cy="51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400">
                <a:solidFill>
                  <a:schemeClr val="lt1"/>
                </a:solidFill>
                <a:effectLst>
                  <a:outerShdw blurRad="38100" algn="tl" dir="2700000" dist="38100">
                    <a:srgbClr val="000000">
                      <a:alpha val="43137"/>
                    </a:srgbClr>
                  </a:outerShdw>
                </a:effectLst>
                <a:latin typeface="Trebuchet MS"/>
                <a:ea typeface="Trebuchet MS"/>
                <a:cs typeface="Trebuchet MS"/>
                <a:sym typeface="Trebuchet MS"/>
              </a:rPr>
              <a:t>ROMULO H. D. SANTOS </a:t>
            </a:r>
            <a:endParaRPr b="1" sz="1400">
              <a:solidFill>
                <a:schemeClr val="lt1"/>
              </a:solidFill>
              <a:effectLst>
                <a:outerShdw blurRad="38100" algn="tl" dir="2700000" dist="38100">
                  <a:srgbClr val="000000">
                    <a:alpha val="43137"/>
                  </a:srgbClr>
                </a:outerShdw>
              </a:effectLst>
              <a:latin typeface="Trebuchet MS"/>
              <a:ea typeface="Trebuchet MS"/>
              <a:cs typeface="Trebuchet MS"/>
              <a:sym typeface="Trebuchet MS"/>
            </a:endParaRPr>
          </a:p>
          <a:p>
            <a:pPr indent="0" lvl="0" marL="0" marR="0" rtl="0" algn="l">
              <a:spcBef>
                <a:spcPts val="0"/>
              </a:spcBef>
              <a:spcAft>
                <a:spcPts val="0"/>
              </a:spcAft>
              <a:buNone/>
            </a:pPr>
            <a:r>
              <a:rPr b="1" lang="pt-BR">
                <a:solidFill>
                  <a:schemeClr val="lt1"/>
                </a:solidFill>
                <a:effectLst>
                  <a:outerShdw blurRad="38100" algn="tl" dir="2700000" dist="38100">
                    <a:srgbClr val="000000">
                      <a:alpha val="43137"/>
                    </a:srgbClr>
                  </a:outerShdw>
                </a:effectLst>
                <a:latin typeface="Trebuchet MS"/>
                <a:ea typeface="Trebuchet MS"/>
                <a:cs typeface="Trebuchet MS"/>
                <a:sym typeface="Trebuchet MS"/>
              </a:rPr>
              <a:t>KAUÃ MAURICIO AMORIM</a:t>
            </a:r>
            <a:endParaRPr b="1">
              <a:solidFill>
                <a:schemeClr val="lt1"/>
              </a:solidFill>
              <a:effectLst>
                <a:outerShdw blurRad="38100" algn="tl" dir="2700000" dist="38100">
                  <a:srgbClr val="000000">
                    <a:alpha val="43137"/>
                  </a:srgbClr>
                </a:outerShdw>
              </a:effectLst>
              <a:latin typeface="Trebuchet MS"/>
              <a:ea typeface="Trebuchet MS"/>
              <a:cs typeface="Trebuchet MS"/>
              <a:sym typeface="Trebuchet MS"/>
            </a:endParaRPr>
          </a:p>
        </p:txBody>
      </p:sp>
      <p:sp>
        <p:nvSpPr>
          <p:cNvPr id="59" name="Google Shape;59;p1"/>
          <p:cNvSpPr txBox="1"/>
          <p:nvPr/>
        </p:nvSpPr>
        <p:spPr>
          <a:xfrm>
            <a:off x="7872000" y="5894402"/>
            <a:ext cx="4320000" cy="30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400">
                <a:solidFill>
                  <a:schemeClr val="lt1"/>
                </a:solidFill>
                <a:latin typeface="Trebuchet MS"/>
                <a:ea typeface="Trebuchet MS"/>
                <a:cs typeface="Trebuchet MS"/>
                <a:sym typeface="Trebuchet MS"/>
              </a:rPr>
              <a:t>KAUE LUIZ  FRAMBACH</a:t>
            </a:r>
            <a:endParaRPr/>
          </a:p>
        </p:txBody>
      </p:sp>
      <p:sp>
        <p:nvSpPr>
          <p:cNvPr id="60" name="Google Shape;60;p1"/>
          <p:cNvSpPr txBox="1"/>
          <p:nvPr/>
        </p:nvSpPr>
        <p:spPr>
          <a:xfrm>
            <a:off x="7872000" y="6182555"/>
            <a:ext cx="5613900" cy="303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400">
                <a:solidFill>
                  <a:schemeClr val="lt1"/>
                </a:solidFill>
                <a:effectLst>
                  <a:outerShdw blurRad="38100" algn="tl" dir="2700000" dist="38100">
                    <a:srgbClr val="000000">
                      <a:alpha val="43137"/>
                    </a:srgbClr>
                  </a:outerShdw>
                </a:effectLst>
                <a:latin typeface="Trebuchet MS"/>
                <a:ea typeface="Trebuchet MS"/>
                <a:cs typeface="Trebuchet MS"/>
                <a:sym typeface="Trebuchet MS"/>
              </a:rPr>
              <a:t>GUILHERME PALOPOLI</a:t>
            </a:r>
            <a:endParaRPr b="1">
              <a:solidFill>
                <a:schemeClr val="lt1"/>
              </a:solidFill>
              <a:effectLst>
                <a:outerShdw blurRad="38100" algn="tl" dir="2700000" dist="38100">
                  <a:srgbClr val="000000">
                    <a:alpha val="43137"/>
                  </a:srgbClr>
                </a:outerShdw>
              </a:effectLst>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750"/>
                                        <p:tgtEl>
                                          <p:spTgt spid="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2000"/>
                                        <p:tgtEl>
                                          <p:spTgt spid="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gtEl>
                                        <p:attrNameLst>
                                          <p:attrName>style.visibility</p:attrName>
                                        </p:attrNameLst>
                                      </p:cBhvr>
                                      <p:to>
                                        <p:strVal val="visible"/>
                                      </p:to>
                                    </p:set>
                                    <p:animEffect filter="fade" transition="in">
                                      <p:cBhvr>
                                        <p:cTn dur="500"/>
                                        <p:tgtEl>
                                          <p:spTgt spid="53"/>
                                        </p:tgtEl>
                                      </p:cBhvr>
                                    </p:animEffect>
                                  </p:childTnLst>
                                </p:cTn>
                              </p:par>
                              <p:par>
                                <p:cTn fill="hold" nodeType="with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822"/>
                                        <p:tgtEl>
                                          <p:spTgt spid="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822"/>
                                        <p:tgtEl>
                                          <p:spTgt spid="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822"/>
                                        <p:tgtEl>
                                          <p:spTgt spid="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822"/>
                                        <p:tgtEl>
                                          <p:spTgt spid="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822"/>
                                        <p:tgtEl>
                                          <p:spTgt spid="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822"/>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1797666" y="619479"/>
            <a:ext cx="8596800" cy="1320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3600"/>
              <a:buFont typeface="Trebuchet MS"/>
              <a:buNone/>
            </a:pPr>
            <a:r>
              <a:rPr b="1" lang="pt-BR">
                <a:solidFill>
                  <a:schemeClr val="lt1"/>
                </a:solidFill>
                <a:effectLst>
                  <a:outerShdw blurRad="38100" algn="tl" dir="2700000" dist="38100">
                    <a:srgbClr val="000000">
                      <a:alpha val="43137"/>
                    </a:srgbClr>
                  </a:outerShdw>
                </a:effectLst>
              </a:rPr>
              <a:t>PIZZA BOWLING </a:t>
            </a:r>
            <a:br>
              <a:rPr b="1" lang="pt-BR">
                <a:solidFill>
                  <a:schemeClr val="lt1"/>
                </a:solidFill>
                <a:effectLst>
                  <a:outerShdw blurRad="38100" algn="tl" dir="2700000" dist="38100">
                    <a:srgbClr val="000000">
                      <a:alpha val="43137"/>
                    </a:srgbClr>
                  </a:outerShdw>
                </a:effectLst>
              </a:rPr>
            </a:br>
            <a:r>
              <a:rPr b="1" lang="pt-BR">
                <a:solidFill>
                  <a:schemeClr val="lt1"/>
                </a:solidFill>
                <a:effectLst>
                  <a:outerShdw blurRad="38100" algn="tl" dir="2700000" dist="38100">
                    <a:srgbClr val="000000">
                      <a:alpha val="43137"/>
                    </a:srgbClr>
                  </a:outerShdw>
                </a:effectLst>
              </a:rPr>
              <a:t>O QUE SOMOS? </a:t>
            </a:r>
            <a:endParaRPr/>
          </a:p>
        </p:txBody>
      </p:sp>
      <p:sp>
        <p:nvSpPr>
          <p:cNvPr id="63" name="Google Shape;63;p2"/>
          <p:cNvSpPr txBox="1"/>
          <p:nvPr/>
        </p:nvSpPr>
        <p:spPr>
          <a:xfrm>
            <a:off x="1630650" y="2291412"/>
            <a:ext cx="8930700" cy="1631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2000">
                <a:solidFill>
                  <a:schemeClr val="lt1"/>
                </a:solidFill>
                <a:latin typeface="Trebuchet MS"/>
                <a:ea typeface="Trebuchet MS"/>
                <a:cs typeface="Trebuchet MS"/>
                <a:sym typeface="Trebuchet MS"/>
              </a:rPr>
              <a:t>Focados em entregar uma experiencia única e inesquecível, nos dedicamos a prestar o melhor atendimento do mundo com altíssima tecnologia aplicada, seja nossos clientes jogando boliche em nossas pistas oficiais ou amadoras ou saboreando os melhores e mais variados sabores de pizza, garantindo a diversão e satisfação de todos.</a:t>
            </a:r>
            <a:endParaRPr/>
          </a:p>
        </p:txBody>
      </p:sp>
      <p:pic>
        <p:nvPicPr>
          <p:cNvPr descr="Logotipo, nome da empresa&#10;&#10;Descrição gerada automaticamente" id="64" name="Google Shape;64;p2"/>
          <p:cNvPicPr preferRelativeResize="0"/>
          <p:nvPr/>
        </p:nvPicPr>
        <p:blipFill rotWithShape="1">
          <a:blip r:embed="rId2">
            <a:alphaModFix/>
          </a:blip>
          <a:srcRect b="40293" l="17825" r="27142" t="19538"/>
          <a:stretch/>
        </p:blipFill>
        <p:spPr>
          <a:xfrm rot="-814226">
            <a:off x="292687" y="4681582"/>
            <a:ext cx="3637223" cy="1995976"/>
          </a:xfrm>
          <a:custGeom>
            <a:rect b="b" l="l" r="r" t="t"/>
            <a:pathLst>
              <a:path extrusionOk="0" h="6858000" w="12192000">
                <a:moveTo>
                  <a:pt x="0" y="0"/>
                </a:moveTo>
                <a:lnTo>
                  <a:pt x="12192000" y="0"/>
                </a:lnTo>
                <a:lnTo>
                  <a:pt x="12192000" y="6858000"/>
                </a:lnTo>
                <a:lnTo>
                  <a:pt x="0" y="6858000"/>
                </a:lnTo>
                <a:close/>
              </a:path>
            </a:pathLst>
          </a:custGeom>
          <a:noFill/>
          <a:ln>
            <a:noFill/>
          </a:ln>
        </p:spPr>
      </p:pic>
    </p:spTree>
  </p:cSld>
  <p:clrMapOvr>
    <a:masterClrMapping/>
  </p:clrMapOvr>
  <p:transition spd="slow">
    <p:randomBar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750"/>
                                        <p:tgtEl>
                                          <p:spTgt spid="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92B92-26B2-48FD-AD09-C2D3E0DB1184}"/>
              </a:ext>
            </a:extLst>
          </p:cNvPr>
          <p:cNvSpPr>
            <a:spLocks noGrp="1"/>
          </p:cNvSpPr>
          <p:nvPr>
            <p:ph type="title"/>
          </p:nvPr>
        </p:nvSpPr>
        <p:spPr>
          <a:xfrm>
            <a:off x="387429" y="1087815"/>
            <a:ext cx="8552636" cy="979542"/>
          </a:xfrm>
        </p:spPr>
        <p:txBody>
          <a:bodyPr>
            <a:normAutofit/>
          </a:bodyPr>
          <a:lstStyle/>
          <a:p>
            <a:pPr algn="just"/>
            <a:r>
              <a:rPr lang="pt-BR" sz="1800" dirty="0">
                <a:solidFill>
                  <a:schemeClr val="tx1"/>
                </a:solidFill>
                <a:latin typeface="+mn-lt"/>
              </a:rPr>
              <a:t>Visamos levar uma nova experiência para todas as metrópoles do nosso país seja como clientes, consumindo nossos serviços de uma maneira especial ou como colaboradores que se sentem em família na melhor Pizza </a:t>
            </a:r>
            <a:r>
              <a:rPr lang="pt-BR" sz="1800" dirty="0" err="1">
                <a:solidFill>
                  <a:schemeClr val="tx1"/>
                </a:solidFill>
                <a:latin typeface="+mn-lt"/>
              </a:rPr>
              <a:t>Bowling</a:t>
            </a:r>
            <a:r>
              <a:rPr lang="pt-BR" sz="1800" dirty="0">
                <a:solidFill>
                  <a:schemeClr val="tx1"/>
                </a:solidFill>
                <a:latin typeface="+mn-lt"/>
              </a:rPr>
              <a:t> do mundo. </a:t>
            </a:r>
          </a:p>
        </p:txBody>
      </p:sp>
      <p:sp>
        <p:nvSpPr>
          <p:cNvPr id="3" name="CaixaDeTexto 2">
            <a:extLst>
              <a:ext uri="{FF2B5EF4-FFF2-40B4-BE49-F238E27FC236}">
                <a16:creationId xmlns:a16="http://schemas.microsoft.com/office/drawing/2014/main" id="{EE6325C4-CBB2-4A11-938E-B77058B67D27}"/>
              </a:ext>
            </a:extLst>
          </p:cNvPr>
          <p:cNvSpPr txBox="1"/>
          <p:nvPr/>
        </p:nvSpPr>
        <p:spPr>
          <a:xfrm>
            <a:off x="980902" y="2261062"/>
            <a:ext cx="7705898" cy="369332"/>
          </a:xfrm>
          <a:prstGeom prst="rect">
            <a:avLst/>
          </a:prstGeom>
          <a:noFill/>
        </p:spPr>
        <p:txBody>
          <a:bodyPr wrap="square" rtlCol="0">
            <a:spAutoFit/>
          </a:bodyPr>
          <a:lstStyle/>
          <a:p>
            <a:r>
              <a:rPr lang="pt-BR" dirty="0"/>
              <a:t> </a:t>
            </a:r>
          </a:p>
        </p:txBody>
      </p:sp>
      <p:sp>
        <p:nvSpPr>
          <p:cNvPr id="4" name="CaixaDeTexto 3"/>
          <p:cNvSpPr txBox="1"/>
          <p:nvPr/>
        </p:nvSpPr>
        <p:spPr>
          <a:xfrm>
            <a:off x="387429" y="360265"/>
            <a:ext cx="2459865" cy="646331"/>
          </a:xfrm>
          <a:prstGeom prst="rect">
            <a:avLst/>
          </a:prstGeom>
          <a:noFill/>
        </p:spPr>
        <p:txBody>
          <a:bodyPr wrap="square" rtlCol="0">
            <a:spAutoFit/>
          </a:bodyPr>
          <a:lstStyle/>
          <a:p>
            <a:r>
              <a:rPr lang="pt-BR" sz="3600" b="1" dirty="0"/>
              <a:t>Visão</a:t>
            </a:r>
          </a:p>
        </p:txBody>
      </p:sp>
      <p:sp>
        <p:nvSpPr>
          <p:cNvPr id="6" name="CaixaDeTexto 5"/>
          <p:cNvSpPr txBox="1"/>
          <p:nvPr/>
        </p:nvSpPr>
        <p:spPr>
          <a:xfrm>
            <a:off x="387429" y="2936157"/>
            <a:ext cx="8577330" cy="1200329"/>
          </a:xfrm>
          <a:prstGeom prst="rect">
            <a:avLst/>
          </a:prstGeom>
          <a:noFill/>
        </p:spPr>
        <p:txBody>
          <a:bodyPr wrap="square" rtlCol="0">
            <a:spAutoFit/>
          </a:bodyPr>
          <a:lstStyle/>
          <a:p>
            <a:pPr algn="just"/>
            <a:r>
              <a:rPr lang="pt-BR" dirty="0"/>
              <a:t>Não queremos ser apenas mais uma pizzaria ou uma pista de boliche clichê, queremos entregar uma nova sensação e experiencia aos nossos clientes, queremos vivenciarmos juntos momentos especiais, o surpreendendo desde sua chegada até sua saída do nosso estabelecimento.</a:t>
            </a:r>
          </a:p>
        </p:txBody>
      </p:sp>
      <p:sp>
        <p:nvSpPr>
          <p:cNvPr id="7" name="CaixaDeTexto 6"/>
          <p:cNvSpPr txBox="1"/>
          <p:nvPr/>
        </p:nvSpPr>
        <p:spPr>
          <a:xfrm>
            <a:off x="387429" y="2229794"/>
            <a:ext cx="2073499" cy="646331"/>
          </a:xfrm>
          <a:prstGeom prst="rect">
            <a:avLst/>
          </a:prstGeom>
          <a:noFill/>
        </p:spPr>
        <p:txBody>
          <a:bodyPr wrap="square" rtlCol="0">
            <a:spAutoFit/>
          </a:bodyPr>
          <a:lstStyle/>
          <a:p>
            <a:r>
              <a:rPr lang="pt-BR" sz="3600" b="1" dirty="0"/>
              <a:t>Missão</a:t>
            </a:r>
          </a:p>
        </p:txBody>
      </p:sp>
      <p:sp>
        <p:nvSpPr>
          <p:cNvPr id="9" name="CaixaDeTexto 8"/>
          <p:cNvSpPr txBox="1"/>
          <p:nvPr/>
        </p:nvSpPr>
        <p:spPr>
          <a:xfrm>
            <a:off x="387429" y="4574085"/>
            <a:ext cx="8641724" cy="1292662"/>
          </a:xfrm>
          <a:prstGeom prst="rect">
            <a:avLst/>
          </a:prstGeom>
          <a:noFill/>
        </p:spPr>
        <p:txBody>
          <a:bodyPr wrap="square" rtlCol="0">
            <a:spAutoFit/>
          </a:bodyPr>
          <a:lstStyle/>
          <a:p>
            <a:endParaRPr lang="pt-BR" sz="2400" dirty="0"/>
          </a:p>
          <a:p>
            <a:pPr algn="just"/>
            <a:r>
              <a:rPr lang="pt-BR" dirty="0"/>
              <a:t>Participação ativa na vida do bairro onde estivermos inseridos, acompanhando as tendências e necessidades dos nossos clientes. Oferecemos serviço cortês e </a:t>
            </a:r>
            <a:r>
              <a:rPr lang="pt-BR" dirty="0" err="1"/>
              <a:t>personalité</a:t>
            </a:r>
            <a:r>
              <a:rPr lang="pt-BR" dirty="0"/>
              <a:t>, um ambiente descontraído e um cardápio diversificado</a:t>
            </a:r>
          </a:p>
        </p:txBody>
      </p:sp>
      <p:sp>
        <p:nvSpPr>
          <p:cNvPr id="10" name="CaixaDeTexto 9"/>
          <p:cNvSpPr txBox="1"/>
          <p:nvPr/>
        </p:nvSpPr>
        <p:spPr>
          <a:xfrm>
            <a:off x="387429" y="4250920"/>
            <a:ext cx="2691684" cy="646331"/>
          </a:xfrm>
          <a:prstGeom prst="rect">
            <a:avLst/>
          </a:prstGeom>
          <a:noFill/>
        </p:spPr>
        <p:txBody>
          <a:bodyPr wrap="square" rtlCol="0">
            <a:spAutoFit/>
          </a:bodyPr>
          <a:lstStyle/>
          <a:p>
            <a:r>
              <a:rPr lang="pt-BR" sz="3600" b="1" dirty="0"/>
              <a:t>Valores</a:t>
            </a:r>
            <a:endParaRPr lang="pt-BR" sz="3600" dirty="0"/>
          </a:p>
        </p:txBody>
      </p:sp>
      <p:pic>
        <p:nvPicPr>
          <p:cNvPr id="11" name="Imagem 10" descr="Logotipo, nome da empresa&#10;&#10;Descrição gerada automaticamente">
            <a:extLst>
              <a:ext uri="{FF2B5EF4-FFF2-40B4-BE49-F238E27FC236}">
                <a16:creationId xmlns:a16="http://schemas.microsoft.com/office/drawing/2014/main" id="{FD06C1BD-10D3-4770-9B47-19FA595B6317}"/>
              </a:ext>
            </a:extLst>
          </p:cNvPr>
          <p:cNvPicPr>
            <a:picLocks noChangeAspect="1"/>
          </p:cNvPicPr>
          <p:nvPr/>
        </p:nvPicPr>
        <p:blipFill rotWithShape="1">
          <a:blip r:embed="rId2">
            <a:extLst>
              <a:ext uri="{28A0092B-C50C-407E-A947-70E740481C1C}">
                <a14:useLocalDpi xmlns:a14="http://schemas.microsoft.com/office/drawing/2010/main" val="0"/>
              </a:ext>
            </a:extLst>
          </a:blip>
          <a:srcRect l="17826" t="19537" r="27142" b="40295"/>
          <a:stretch/>
        </p:blipFill>
        <p:spPr>
          <a:xfrm>
            <a:off x="8686800" y="95675"/>
            <a:ext cx="3390100" cy="185583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4128977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m 18" descr="Logotipo, nome da empresa&#10;&#10;Descrição gerada automaticamente">
            <a:extLst>
              <a:ext uri="{FF2B5EF4-FFF2-40B4-BE49-F238E27FC236}">
                <a16:creationId xmlns:a16="http://schemas.microsoft.com/office/drawing/2014/main" id="{2BA09134-2977-4B82-A907-105EC53DFF4A}"/>
              </a:ext>
            </a:extLst>
          </p:cNvPr>
          <p:cNvPicPr>
            <a:picLocks noChangeAspect="1"/>
          </p:cNvPicPr>
          <p:nvPr/>
        </p:nvPicPr>
        <p:blipFill rotWithShape="1">
          <a:blip r:embed="rId2">
            <a:extLst>
              <a:ext uri="{28A0092B-C50C-407E-A947-70E740481C1C}">
                <a14:useLocalDpi xmlns:a14="http://schemas.microsoft.com/office/drawing/2010/main" val="0"/>
              </a:ext>
            </a:extLst>
          </a:blip>
          <a:srcRect l="17826" t="19537" r="27142" b="40295"/>
          <a:stretch/>
        </p:blipFill>
        <p:spPr>
          <a:xfrm rot="20364528">
            <a:off x="-220789" y="4418663"/>
            <a:ext cx="3971048" cy="2173856"/>
          </a:xfrm>
          <a:custGeom>
            <a:avLst/>
            <a:gdLst/>
            <a:ahLst/>
            <a:cxnLst/>
            <a:rect l="l" t="t" r="r" b="b"/>
            <a:pathLst>
              <a:path w="12192000" h="6858000">
                <a:moveTo>
                  <a:pt x="0" y="0"/>
                </a:moveTo>
                <a:lnTo>
                  <a:pt x="12192000" y="0"/>
                </a:lnTo>
                <a:lnTo>
                  <a:pt x="12192000" y="6858000"/>
                </a:lnTo>
                <a:lnTo>
                  <a:pt x="0" y="6858000"/>
                </a:lnTo>
                <a:close/>
              </a:path>
            </a:pathLst>
          </a:custGeom>
        </p:spPr>
      </p:pic>
      <p:pic>
        <p:nvPicPr>
          <p:cNvPr id="18" name="Imagem 17" descr="Logotipo, nome da empresa&#10;&#10;Descrição gerada automaticamente">
            <a:extLst>
              <a:ext uri="{FF2B5EF4-FFF2-40B4-BE49-F238E27FC236}">
                <a16:creationId xmlns:a16="http://schemas.microsoft.com/office/drawing/2014/main" id="{05BFF365-9774-4A38-B6CB-5B3BF8248A31}"/>
              </a:ext>
            </a:extLst>
          </p:cNvPr>
          <p:cNvPicPr>
            <a:picLocks noChangeAspect="1"/>
          </p:cNvPicPr>
          <p:nvPr/>
        </p:nvPicPr>
        <p:blipFill rotWithShape="1">
          <a:blip r:embed="rId2">
            <a:extLst>
              <a:ext uri="{28A0092B-C50C-407E-A947-70E740481C1C}">
                <a14:useLocalDpi xmlns:a14="http://schemas.microsoft.com/office/drawing/2010/main" val="0"/>
              </a:ext>
            </a:extLst>
          </a:blip>
          <a:srcRect l="17826" t="19537" r="27142" b="40295"/>
          <a:stretch/>
        </p:blipFill>
        <p:spPr>
          <a:xfrm rot="975435">
            <a:off x="8984994" y="13774"/>
            <a:ext cx="3575093" cy="1957100"/>
          </a:xfrm>
          <a:custGeom>
            <a:avLst/>
            <a:gdLst/>
            <a:ahLst/>
            <a:cxnLst/>
            <a:rect l="l" t="t" r="r" b="b"/>
            <a:pathLst>
              <a:path w="12192000" h="6858000">
                <a:moveTo>
                  <a:pt x="0" y="0"/>
                </a:moveTo>
                <a:lnTo>
                  <a:pt x="12192000" y="0"/>
                </a:lnTo>
                <a:lnTo>
                  <a:pt x="12192000" y="6858000"/>
                </a:lnTo>
                <a:lnTo>
                  <a:pt x="0" y="6858000"/>
                </a:lnTo>
                <a:close/>
              </a:path>
            </a:pathLst>
          </a:custGeom>
        </p:spPr>
      </p:pic>
      <p:pic>
        <p:nvPicPr>
          <p:cNvPr id="3" name="Imagem 2">
            <a:extLst>
              <a:ext uri="{FF2B5EF4-FFF2-40B4-BE49-F238E27FC236}">
                <a16:creationId xmlns:a16="http://schemas.microsoft.com/office/drawing/2014/main" id="{FBEBD1F4-4A3C-4EEB-B73E-B5082452A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842" y="435931"/>
            <a:ext cx="9472315" cy="5979399"/>
          </a:xfrm>
          <a:prstGeom prst="rect">
            <a:avLst/>
          </a:prstGeom>
        </p:spPr>
      </p:pic>
      <p:sp>
        <p:nvSpPr>
          <p:cNvPr id="4" name="CaixaDeTexto 3">
            <a:extLst>
              <a:ext uri="{FF2B5EF4-FFF2-40B4-BE49-F238E27FC236}">
                <a16:creationId xmlns:a16="http://schemas.microsoft.com/office/drawing/2014/main" id="{1704A6B8-FA26-4332-9DF2-487EB6CA9D99}"/>
              </a:ext>
            </a:extLst>
          </p:cNvPr>
          <p:cNvSpPr txBox="1"/>
          <p:nvPr/>
        </p:nvSpPr>
        <p:spPr>
          <a:xfrm>
            <a:off x="1657595" y="1358446"/>
            <a:ext cx="1574800" cy="1169551"/>
          </a:xfrm>
          <a:prstGeom prst="rect">
            <a:avLst/>
          </a:prstGeom>
          <a:noFill/>
        </p:spPr>
        <p:txBody>
          <a:bodyPr wrap="square" rtlCol="0">
            <a:spAutoFit/>
          </a:bodyPr>
          <a:lstStyle/>
          <a:p>
            <a:pPr marL="285750" indent="-285750">
              <a:buFont typeface="Arial" panose="020B0604020202020204" pitchFamily="34" charset="0"/>
              <a:buChar char="•"/>
            </a:pPr>
            <a:r>
              <a:rPr lang="pt-BR" sz="1400" dirty="0">
                <a:solidFill>
                  <a:schemeClr val="bg1"/>
                </a:solidFill>
              </a:rPr>
              <a:t>CSB: Confederação Sul-americana de boliche</a:t>
            </a:r>
          </a:p>
        </p:txBody>
      </p:sp>
      <p:sp>
        <p:nvSpPr>
          <p:cNvPr id="7" name="CaixaDeTexto 6">
            <a:extLst>
              <a:ext uri="{FF2B5EF4-FFF2-40B4-BE49-F238E27FC236}">
                <a16:creationId xmlns:a16="http://schemas.microsoft.com/office/drawing/2014/main" id="{F1F4CD97-2357-45BE-89F1-4E5616C8035D}"/>
              </a:ext>
            </a:extLst>
          </p:cNvPr>
          <p:cNvSpPr txBox="1"/>
          <p:nvPr/>
        </p:nvSpPr>
        <p:spPr>
          <a:xfrm>
            <a:off x="1657595" y="2704708"/>
            <a:ext cx="1651000" cy="1384995"/>
          </a:xfrm>
          <a:prstGeom prst="rect">
            <a:avLst/>
          </a:prstGeom>
          <a:noFill/>
        </p:spPr>
        <p:txBody>
          <a:bodyPr wrap="square" rtlCol="0">
            <a:spAutoFit/>
          </a:bodyPr>
          <a:lstStyle/>
          <a:p>
            <a:pPr marL="285750" indent="-285750">
              <a:buFont typeface="Arial" panose="020B0604020202020204" pitchFamily="34" charset="0"/>
              <a:buChar char="•"/>
            </a:pPr>
            <a:r>
              <a:rPr lang="pt-BR" sz="1400" dirty="0" err="1">
                <a:solidFill>
                  <a:schemeClr val="bg1"/>
                </a:solidFill>
              </a:rPr>
              <a:t>PraPizza</a:t>
            </a:r>
            <a:r>
              <a:rPr lang="pt-BR" sz="1400" dirty="0">
                <a:solidFill>
                  <a:schemeClr val="bg1"/>
                </a:solidFill>
              </a:rPr>
              <a:t>- Distribuidora</a:t>
            </a:r>
          </a:p>
          <a:p>
            <a:pPr marL="285750" indent="-285750">
              <a:buFont typeface="Arial" panose="020B0604020202020204" pitchFamily="34" charset="0"/>
              <a:buChar char="•"/>
            </a:pPr>
            <a:r>
              <a:rPr lang="pt-BR" sz="1400" dirty="0">
                <a:solidFill>
                  <a:schemeClr val="bg1"/>
                </a:solidFill>
              </a:rPr>
              <a:t>Mega100 Distribuidora de alimentos.</a:t>
            </a:r>
          </a:p>
          <a:p>
            <a:r>
              <a:rPr lang="pt-BR" sz="1400" dirty="0">
                <a:solidFill>
                  <a:schemeClr val="bg1"/>
                </a:solidFill>
              </a:rPr>
              <a:t> </a:t>
            </a:r>
          </a:p>
        </p:txBody>
      </p:sp>
      <p:sp>
        <p:nvSpPr>
          <p:cNvPr id="9" name="CaixaDeTexto 8">
            <a:extLst>
              <a:ext uri="{FF2B5EF4-FFF2-40B4-BE49-F238E27FC236}">
                <a16:creationId xmlns:a16="http://schemas.microsoft.com/office/drawing/2014/main" id="{47EE7A68-DCE2-4867-8A2F-821048916AC2}"/>
              </a:ext>
            </a:extLst>
          </p:cNvPr>
          <p:cNvSpPr txBox="1"/>
          <p:nvPr/>
        </p:nvSpPr>
        <p:spPr>
          <a:xfrm>
            <a:off x="1673119" y="3937695"/>
            <a:ext cx="1574800" cy="738664"/>
          </a:xfrm>
          <a:prstGeom prst="rect">
            <a:avLst/>
          </a:prstGeom>
          <a:noFill/>
        </p:spPr>
        <p:txBody>
          <a:bodyPr wrap="square" rtlCol="0">
            <a:spAutoFit/>
          </a:bodyPr>
          <a:lstStyle/>
          <a:p>
            <a:pPr marL="285750" indent="-285750">
              <a:buFont typeface="Arial" panose="020B0604020202020204" pitchFamily="34" charset="0"/>
              <a:buChar char="•"/>
            </a:pPr>
            <a:r>
              <a:rPr lang="pt-BR" sz="1400" dirty="0">
                <a:solidFill>
                  <a:schemeClr val="bg1"/>
                </a:solidFill>
              </a:rPr>
              <a:t>Taxistas	 e Motoristas de Aplicativo </a:t>
            </a:r>
          </a:p>
        </p:txBody>
      </p:sp>
      <p:sp>
        <p:nvSpPr>
          <p:cNvPr id="10" name="CaixaDeTexto 9">
            <a:extLst>
              <a:ext uri="{FF2B5EF4-FFF2-40B4-BE49-F238E27FC236}">
                <a16:creationId xmlns:a16="http://schemas.microsoft.com/office/drawing/2014/main" id="{AA8D5C35-1DF1-4239-8284-8CEACAA8FABA}"/>
              </a:ext>
            </a:extLst>
          </p:cNvPr>
          <p:cNvSpPr txBox="1"/>
          <p:nvPr/>
        </p:nvSpPr>
        <p:spPr>
          <a:xfrm>
            <a:off x="3441937" y="1324768"/>
            <a:ext cx="1574800" cy="1384995"/>
          </a:xfrm>
          <a:prstGeom prst="rect">
            <a:avLst/>
          </a:prstGeom>
          <a:noFill/>
        </p:spPr>
        <p:txBody>
          <a:bodyPr wrap="square" rtlCol="0">
            <a:spAutoFit/>
          </a:bodyPr>
          <a:lstStyle/>
          <a:p>
            <a:pPr marL="285750" indent="-285750">
              <a:buFont typeface="Arial" panose="020B0604020202020204" pitchFamily="34" charset="0"/>
              <a:buChar char="•"/>
            </a:pPr>
            <a:r>
              <a:rPr lang="pt-BR" sz="1400" dirty="0">
                <a:solidFill>
                  <a:schemeClr val="bg1"/>
                </a:solidFill>
              </a:rPr>
              <a:t>Aluguel das pistas de boliche</a:t>
            </a:r>
          </a:p>
          <a:p>
            <a:pPr marL="285750" indent="-285750">
              <a:buFont typeface="Arial" panose="020B0604020202020204" pitchFamily="34" charset="0"/>
              <a:buChar char="•"/>
            </a:pPr>
            <a:r>
              <a:rPr lang="pt-BR" sz="1400" dirty="0">
                <a:solidFill>
                  <a:schemeClr val="bg1"/>
                </a:solidFill>
              </a:rPr>
              <a:t>Sede de eventos</a:t>
            </a:r>
          </a:p>
          <a:p>
            <a:pPr marL="285750" indent="-285750">
              <a:buFont typeface="Arial" panose="020B0604020202020204" pitchFamily="34" charset="0"/>
              <a:buChar char="•"/>
            </a:pPr>
            <a:r>
              <a:rPr lang="pt-BR" sz="1400" dirty="0">
                <a:solidFill>
                  <a:schemeClr val="bg1"/>
                </a:solidFill>
              </a:rPr>
              <a:t>Pizzaria	 </a:t>
            </a:r>
          </a:p>
        </p:txBody>
      </p:sp>
      <p:sp>
        <p:nvSpPr>
          <p:cNvPr id="11" name="CaixaDeTexto 10">
            <a:extLst>
              <a:ext uri="{FF2B5EF4-FFF2-40B4-BE49-F238E27FC236}">
                <a16:creationId xmlns:a16="http://schemas.microsoft.com/office/drawing/2014/main" id="{522F9D43-83FD-47BC-A0F4-2407AA427C3B}"/>
              </a:ext>
            </a:extLst>
          </p:cNvPr>
          <p:cNvSpPr txBox="1"/>
          <p:nvPr/>
        </p:nvSpPr>
        <p:spPr>
          <a:xfrm>
            <a:off x="1625372" y="5107826"/>
            <a:ext cx="3568700" cy="1384995"/>
          </a:xfrm>
          <a:prstGeom prst="rect">
            <a:avLst/>
          </a:prstGeom>
          <a:noFill/>
        </p:spPr>
        <p:txBody>
          <a:bodyPr wrap="square" rtlCol="0">
            <a:spAutoFit/>
          </a:bodyPr>
          <a:lstStyle/>
          <a:p>
            <a:pPr marL="285750" indent="-285750">
              <a:buFont typeface="Arial" panose="020B0604020202020204" pitchFamily="34" charset="0"/>
              <a:buChar char="•"/>
            </a:pPr>
            <a:r>
              <a:rPr lang="pt-BR" sz="1400" dirty="0">
                <a:solidFill>
                  <a:schemeClr val="bg1"/>
                </a:solidFill>
              </a:rPr>
              <a:t>Manutenção de equipamentos</a:t>
            </a:r>
          </a:p>
          <a:p>
            <a:pPr marL="285750" indent="-285750">
              <a:buFont typeface="Arial" panose="020B0604020202020204" pitchFamily="34" charset="0"/>
              <a:buChar char="•"/>
            </a:pPr>
            <a:r>
              <a:rPr lang="pt-BR" sz="1400" dirty="0">
                <a:solidFill>
                  <a:schemeClr val="bg1"/>
                </a:solidFill>
              </a:rPr>
              <a:t>Colaboradores</a:t>
            </a:r>
          </a:p>
          <a:p>
            <a:pPr marL="285750" indent="-285750">
              <a:buFont typeface="Arial" panose="020B0604020202020204" pitchFamily="34" charset="0"/>
              <a:buChar char="•"/>
            </a:pPr>
            <a:r>
              <a:rPr lang="pt-BR" sz="1400" dirty="0">
                <a:solidFill>
                  <a:schemeClr val="bg1"/>
                </a:solidFill>
              </a:rPr>
              <a:t>Aluguel</a:t>
            </a:r>
          </a:p>
          <a:p>
            <a:pPr marL="285750" indent="-285750">
              <a:buFont typeface="Arial" panose="020B0604020202020204" pitchFamily="34" charset="0"/>
              <a:buChar char="•"/>
            </a:pPr>
            <a:r>
              <a:rPr lang="pt-BR" sz="1400" dirty="0">
                <a:solidFill>
                  <a:schemeClr val="bg1"/>
                </a:solidFill>
              </a:rPr>
              <a:t>Matéria prima </a:t>
            </a:r>
          </a:p>
          <a:p>
            <a:pPr marL="285750" indent="-285750">
              <a:buFont typeface="Arial" panose="020B0604020202020204" pitchFamily="34" charset="0"/>
              <a:buChar char="•"/>
            </a:pPr>
            <a:r>
              <a:rPr lang="pt-BR" sz="1400" dirty="0">
                <a:solidFill>
                  <a:schemeClr val="bg1"/>
                </a:solidFill>
              </a:rPr>
              <a:t>Despesas tributárias</a:t>
            </a:r>
          </a:p>
          <a:p>
            <a:endParaRPr lang="pt-BR" sz="1400" dirty="0">
              <a:solidFill>
                <a:schemeClr val="bg1"/>
              </a:solidFill>
            </a:endParaRPr>
          </a:p>
        </p:txBody>
      </p:sp>
      <p:sp>
        <p:nvSpPr>
          <p:cNvPr id="12" name="CaixaDeTexto 11">
            <a:extLst>
              <a:ext uri="{FF2B5EF4-FFF2-40B4-BE49-F238E27FC236}">
                <a16:creationId xmlns:a16="http://schemas.microsoft.com/office/drawing/2014/main" id="{0AFBF449-0C14-4A79-B0F9-26C172F058C6}"/>
              </a:ext>
            </a:extLst>
          </p:cNvPr>
          <p:cNvSpPr txBox="1"/>
          <p:nvPr/>
        </p:nvSpPr>
        <p:spPr>
          <a:xfrm>
            <a:off x="6063307" y="5215547"/>
            <a:ext cx="3822700" cy="1169551"/>
          </a:xfrm>
          <a:prstGeom prst="rect">
            <a:avLst/>
          </a:prstGeom>
          <a:noFill/>
        </p:spPr>
        <p:txBody>
          <a:bodyPr wrap="square" rtlCol="0">
            <a:spAutoFit/>
          </a:bodyPr>
          <a:lstStyle/>
          <a:p>
            <a:pPr marL="285750" indent="-285750">
              <a:buFont typeface="Arial" panose="020B0604020202020204" pitchFamily="34" charset="0"/>
              <a:buChar char="•"/>
            </a:pPr>
            <a:r>
              <a:rPr lang="pt-BR" sz="1400" dirty="0">
                <a:solidFill>
                  <a:schemeClr val="bg1"/>
                </a:solidFill>
              </a:rPr>
              <a:t>Patrocínios</a:t>
            </a:r>
          </a:p>
          <a:p>
            <a:pPr marL="285750" indent="-285750">
              <a:buFont typeface="Arial" panose="020B0604020202020204" pitchFamily="34" charset="0"/>
              <a:buChar char="•"/>
            </a:pPr>
            <a:r>
              <a:rPr lang="pt-BR" sz="1400" dirty="0">
                <a:solidFill>
                  <a:schemeClr val="bg1"/>
                </a:solidFill>
              </a:rPr>
              <a:t>Comércio de alimentos e bebidas</a:t>
            </a:r>
          </a:p>
          <a:p>
            <a:pPr marL="285750" indent="-285750">
              <a:buFont typeface="Arial" panose="020B0604020202020204" pitchFamily="34" charset="0"/>
              <a:buChar char="•"/>
            </a:pPr>
            <a:r>
              <a:rPr lang="pt-BR" sz="1400" dirty="0">
                <a:solidFill>
                  <a:schemeClr val="bg1"/>
                </a:solidFill>
              </a:rPr>
              <a:t>Aluguel do espaço para eventos</a:t>
            </a:r>
          </a:p>
          <a:p>
            <a:pPr marL="285750" indent="-285750">
              <a:buFont typeface="Arial" panose="020B0604020202020204" pitchFamily="34" charset="0"/>
              <a:buChar char="•"/>
            </a:pPr>
            <a:r>
              <a:rPr lang="pt-BR" sz="1400" dirty="0">
                <a:solidFill>
                  <a:schemeClr val="bg1"/>
                </a:solidFill>
              </a:rPr>
              <a:t>O jogo de boliche</a:t>
            </a:r>
          </a:p>
          <a:p>
            <a:pPr marL="285750" indent="-285750">
              <a:buFont typeface="Arial" panose="020B0604020202020204" pitchFamily="34" charset="0"/>
              <a:buChar char="•"/>
            </a:pPr>
            <a:endParaRPr lang="pt-BR" sz="1400" dirty="0">
              <a:solidFill>
                <a:schemeClr val="bg1"/>
              </a:solidFill>
            </a:endParaRPr>
          </a:p>
        </p:txBody>
      </p:sp>
      <p:sp>
        <p:nvSpPr>
          <p:cNvPr id="13" name="CaixaDeTexto 12">
            <a:extLst>
              <a:ext uri="{FF2B5EF4-FFF2-40B4-BE49-F238E27FC236}">
                <a16:creationId xmlns:a16="http://schemas.microsoft.com/office/drawing/2014/main" id="{D04F0D3E-26BB-45A6-801F-A922B0079D32}"/>
              </a:ext>
            </a:extLst>
          </p:cNvPr>
          <p:cNvSpPr txBox="1"/>
          <p:nvPr/>
        </p:nvSpPr>
        <p:spPr>
          <a:xfrm>
            <a:off x="3409722" y="3694199"/>
            <a:ext cx="1676400" cy="954107"/>
          </a:xfrm>
          <a:prstGeom prst="rect">
            <a:avLst/>
          </a:prstGeom>
          <a:noFill/>
        </p:spPr>
        <p:txBody>
          <a:bodyPr wrap="square" rtlCol="0">
            <a:spAutoFit/>
          </a:bodyPr>
          <a:lstStyle/>
          <a:p>
            <a:pPr marL="285750" indent="-285750">
              <a:buFont typeface="Arial" panose="020B0604020202020204" pitchFamily="34" charset="0"/>
              <a:buChar char="•"/>
            </a:pPr>
            <a:r>
              <a:rPr lang="pt-BR" sz="1400" dirty="0">
                <a:solidFill>
                  <a:schemeClr val="bg1"/>
                </a:solidFill>
              </a:rPr>
              <a:t>Equipamentos</a:t>
            </a:r>
          </a:p>
          <a:p>
            <a:pPr marL="285750" indent="-285750">
              <a:buFont typeface="Arial" panose="020B0604020202020204" pitchFamily="34" charset="0"/>
              <a:buChar char="•"/>
            </a:pPr>
            <a:r>
              <a:rPr lang="pt-BR" sz="1400" dirty="0">
                <a:solidFill>
                  <a:schemeClr val="bg1"/>
                </a:solidFill>
              </a:rPr>
              <a:t>Funcionários</a:t>
            </a:r>
          </a:p>
          <a:p>
            <a:pPr marL="285750" indent="-285750">
              <a:buFont typeface="Arial" panose="020B0604020202020204" pitchFamily="34" charset="0"/>
              <a:buChar char="•"/>
            </a:pPr>
            <a:r>
              <a:rPr lang="pt-BR" sz="1400" dirty="0">
                <a:solidFill>
                  <a:schemeClr val="bg1"/>
                </a:solidFill>
              </a:rPr>
              <a:t>Sistema de atendimento</a:t>
            </a:r>
          </a:p>
        </p:txBody>
      </p:sp>
      <p:sp>
        <p:nvSpPr>
          <p:cNvPr id="14" name="CaixaDeTexto 13">
            <a:extLst>
              <a:ext uri="{FF2B5EF4-FFF2-40B4-BE49-F238E27FC236}">
                <a16:creationId xmlns:a16="http://schemas.microsoft.com/office/drawing/2014/main" id="{760A6447-5482-4660-8B52-670B44BB60CF}"/>
              </a:ext>
            </a:extLst>
          </p:cNvPr>
          <p:cNvSpPr txBox="1"/>
          <p:nvPr/>
        </p:nvSpPr>
        <p:spPr>
          <a:xfrm>
            <a:off x="5207473" y="1582974"/>
            <a:ext cx="1574800" cy="2031325"/>
          </a:xfrm>
          <a:prstGeom prst="rect">
            <a:avLst/>
          </a:prstGeom>
          <a:noFill/>
        </p:spPr>
        <p:txBody>
          <a:bodyPr wrap="square" rtlCol="0">
            <a:spAutoFit/>
          </a:bodyPr>
          <a:lstStyle/>
          <a:p>
            <a:pPr marL="285750" indent="-285750">
              <a:buFont typeface="Arial" panose="020B0604020202020204" pitchFamily="34" charset="0"/>
              <a:buChar char="•"/>
            </a:pPr>
            <a:r>
              <a:rPr lang="pt-BR" sz="1400" dirty="0">
                <a:solidFill>
                  <a:schemeClr val="bg1"/>
                </a:solidFill>
              </a:rPr>
              <a:t>Entregar uma experiência de atendimento personalizado em um ambiente acolhedor e inovador.</a:t>
            </a:r>
          </a:p>
        </p:txBody>
      </p:sp>
      <p:sp>
        <p:nvSpPr>
          <p:cNvPr id="15" name="CaixaDeTexto 14">
            <a:extLst>
              <a:ext uri="{FF2B5EF4-FFF2-40B4-BE49-F238E27FC236}">
                <a16:creationId xmlns:a16="http://schemas.microsoft.com/office/drawing/2014/main" id="{40034676-218B-4052-AAEE-56737B24A5E5}"/>
              </a:ext>
            </a:extLst>
          </p:cNvPr>
          <p:cNvSpPr txBox="1"/>
          <p:nvPr/>
        </p:nvSpPr>
        <p:spPr>
          <a:xfrm>
            <a:off x="6948489" y="1468905"/>
            <a:ext cx="1574800" cy="1169551"/>
          </a:xfrm>
          <a:prstGeom prst="rect">
            <a:avLst/>
          </a:prstGeom>
          <a:noFill/>
        </p:spPr>
        <p:txBody>
          <a:bodyPr wrap="square" rtlCol="0">
            <a:spAutoFit/>
          </a:bodyPr>
          <a:lstStyle/>
          <a:p>
            <a:pPr marL="285750" indent="-285750">
              <a:buFont typeface="Arial" panose="020B0604020202020204" pitchFamily="34" charset="0"/>
              <a:buChar char="•"/>
            </a:pPr>
            <a:r>
              <a:rPr lang="pt-BR" sz="1400" dirty="0">
                <a:solidFill>
                  <a:schemeClr val="bg1"/>
                </a:solidFill>
              </a:rPr>
              <a:t>Cartão fidelidade</a:t>
            </a:r>
          </a:p>
          <a:p>
            <a:pPr marL="285750" indent="-285750">
              <a:buFont typeface="Arial" panose="020B0604020202020204" pitchFamily="34" charset="0"/>
              <a:buChar char="•"/>
            </a:pPr>
            <a:r>
              <a:rPr lang="pt-BR" sz="1400" dirty="0">
                <a:solidFill>
                  <a:schemeClr val="bg1"/>
                </a:solidFill>
              </a:rPr>
              <a:t>Atendimento </a:t>
            </a:r>
            <a:r>
              <a:rPr lang="pt-BR" sz="1400" dirty="0" err="1">
                <a:solidFill>
                  <a:schemeClr val="bg1"/>
                </a:solidFill>
              </a:rPr>
              <a:t>Personalité</a:t>
            </a:r>
            <a:endParaRPr lang="pt-BR" sz="1400" dirty="0">
              <a:solidFill>
                <a:schemeClr val="bg1"/>
              </a:solidFill>
            </a:endParaRPr>
          </a:p>
          <a:p>
            <a:pPr marL="285750" indent="-285750">
              <a:buFont typeface="Arial" panose="020B0604020202020204" pitchFamily="34" charset="0"/>
              <a:buChar char="•"/>
            </a:pPr>
            <a:endParaRPr lang="pt-BR" sz="1400" dirty="0">
              <a:solidFill>
                <a:schemeClr val="bg1"/>
              </a:solidFill>
            </a:endParaRPr>
          </a:p>
        </p:txBody>
      </p:sp>
      <p:sp>
        <p:nvSpPr>
          <p:cNvPr id="16" name="CaixaDeTexto 15">
            <a:extLst>
              <a:ext uri="{FF2B5EF4-FFF2-40B4-BE49-F238E27FC236}">
                <a16:creationId xmlns:a16="http://schemas.microsoft.com/office/drawing/2014/main" id="{35FAC92C-3816-4C65-A54E-48093609274D}"/>
              </a:ext>
            </a:extLst>
          </p:cNvPr>
          <p:cNvSpPr txBox="1"/>
          <p:nvPr/>
        </p:nvSpPr>
        <p:spPr>
          <a:xfrm>
            <a:off x="6984528" y="3542555"/>
            <a:ext cx="1574800" cy="954107"/>
          </a:xfrm>
          <a:prstGeom prst="rect">
            <a:avLst/>
          </a:prstGeom>
          <a:noFill/>
        </p:spPr>
        <p:txBody>
          <a:bodyPr wrap="square" rtlCol="0">
            <a:spAutoFit/>
          </a:bodyPr>
          <a:lstStyle/>
          <a:p>
            <a:pPr marL="285750" indent="-285750">
              <a:buFont typeface="Arial" panose="020B0604020202020204" pitchFamily="34" charset="0"/>
              <a:buChar char="•"/>
            </a:pPr>
            <a:r>
              <a:rPr lang="pt-BR" sz="1400" dirty="0">
                <a:solidFill>
                  <a:schemeClr val="bg1"/>
                </a:solidFill>
              </a:rPr>
              <a:t>Rede sociais</a:t>
            </a:r>
          </a:p>
          <a:p>
            <a:pPr marL="285750" indent="-285750">
              <a:buFont typeface="Arial" panose="020B0604020202020204" pitchFamily="34" charset="0"/>
              <a:buChar char="•"/>
            </a:pPr>
            <a:r>
              <a:rPr lang="pt-BR" sz="1400" dirty="0">
                <a:solidFill>
                  <a:schemeClr val="bg1"/>
                </a:solidFill>
              </a:rPr>
              <a:t>Site Próprio</a:t>
            </a:r>
          </a:p>
          <a:p>
            <a:pPr marL="285750" indent="-285750">
              <a:buFont typeface="Arial" panose="020B0604020202020204" pitchFamily="34" charset="0"/>
              <a:buChar char="•"/>
            </a:pPr>
            <a:r>
              <a:rPr lang="pt-BR" sz="1400" dirty="0">
                <a:solidFill>
                  <a:schemeClr val="bg1"/>
                </a:solidFill>
              </a:rPr>
              <a:t>Parceiros </a:t>
            </a:r>
          </a:p>
          <a:p>
            <a:pPr marL="285750" indent="-285750">
              <a:buFont typeface="Arial" panose="020B0604020202020204" pitchFamily="34" charset="0"/>
              <a:buChar char="•"/>
            </a:pPr>
            <a:r>
              <a:rPr lang="pt-BR" sz="1400" dirty="0">
                <a:solidFill>
                  <a:schemeClr val="bg1"/>
                </a:solidFill>
              </a:rPr>
              <a:t>Panfletos</a:t>
            </a:r>
          </a:p>
        </p:txBody>
      </p:sp>
      <p:sp>
        <p:nvSpPr>
          <p:cNvPr id="17" name="CaixaDeTexto 16">
            <a:extLst>
              <a:ext uri="{FF2B5EF4-FFF2-40B4-BE49-F238E27FC236}">
                <a16:creationId xmlns:a16="http://schemas.microsoft.com/office/drawing/2014/main" id="{5CDDE666-C37B-45E1-ACC1-5284237464BC}"/>
              </a:ext>
            </a:extLst>
          </p:cNvPr>
          <p:cNvSpPr txBox="1"/>
          <p:nvPr/>
        </p:nvSpPr>
        <p:spPr>
          <a:xfrm>
            <a:off x="8764589" y="1460956"/>
            <a:ext cx="1752600" cy="1600438"/>
          </a:xfrm>
          <a:prstGeom prst="rect">
            <a:avLst/>
          </a:prstGeom>
          <a:noFill/>
        </p:spPr>
        <p:txBody>
          <a:bodyPr wrap="square" rtlCol="0">
            <a:spAutoFit/>
          </a:bodyPr>
          <a:lstStyle/>
          <a:p>
            <a:pPr marL="285750" indent="-285750">
              <a:buFont typeface="Arial" panose="020B0604020202020204" pitchFamily="34" charset="0"/>
              <a:buChar char="•"/>
            </a:pPr>
            <a:r>
              <a:rPr lang="pt-BR" sz="1400" dirty="0">
                <a:solidFill>
                  <a:schemeClr val="bg1"/>
                </a:solidFill>
              </a:rPr>
              <a:t>Publico jovem</a:t>
            </a:r>
          </a:p>
          <a:p>
            <a:endParaRPr lang="pt-BR" sz="1400" dirty="0">
              <a:solidFill>
                <a:schemeClr val="bg1"/>
              </a:solidFill>
            </a:endParaRPr>
          </a:p>
          <a:p>
            <a:pPr marL="285750" indent="-285750">
              <a:buFont typeface="Arial" panose="020B0604020202020204" pitchFamily="34" charset="0"/>
              <a:buChar char="•"/>
            </a:pPr>
            <a:r>
              <a:rPr lang="pt-BR" sz="1400" dirty="0">
                <a:solidFill>
                  <a:schemeClr val="bg1"/>
                </a:solidFill>
              </a:rPr>
              <a:t>Amantes de boliche</a:t>
            </a:r>
          </a:p>
          <a:p>
            <a:endParaRPr lang="pt-BR" sz="1400" dirty="0">
              <a:solidFill>
                <a:schemeClr val="bg1"/>
              </a:solidFill>
            </a:endParaRPr>
          </a:p>
          <a:p>
            <a:pPr marL="285750" indent="-285750">
              <a:buFont typeface="Arial" panose="020B0604020202020204" pitchFamily="34" charset="0"/>
              <a:buChar char="•"/>
            </a:pPr>
            <a:r>
              <a:rPr lang="pt-BR" sz="1400" dirty="0">
                <a:solidFill>
                  <a:schemeClr val="bg1"/>
                </a:solidFill>
              </a:rPr>
              <a:t>Amantes de pizza</a:t>
            </a:r>
          </a:p>
        </p:txBody>
      </p:sp>
    </p:spTree>
    <p:extLst>
      <p:ext uri="{BB962C8B-B14F-4D97-AF65-F5344CB8AC3E}">
        <p14:creationId xmlns:p14="http://schemas.microsoft.com/office/powerpoint/2010/main" val="25013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ppt_x"/>
                                          </p:val>
                                        </p:tav>
                                        <p:tav tm="100000">
                                          <p:val>
                                            <p:strVal val="#ppt_x"/>
                                          </p:val>
                                        </p:tav>
                                      </p:tavLst>
                                    </p:anim>
                                    <p:anim calcmode="lin" valueType="num">
                                      <p:cBhvr additive="base">
                                        <p:cTn id="8" dur="7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750" fill="hold"/>
                                        <p:tgtEl>
                                          <p:spTgt spid="19"/>
                                        </p:tgtEl>
                                        <p:attrNameLst>
                                          <p:attrName>ppt_x</p:attrName>
                                        </p:attrNameLst>
                                      </p:cBhvr>
                                      <p:tavLst>
                                        <p:tav tm="0">
                                          <p:val>
                                            <p:strVal val="#ppt_x"/>
                                          </p:val>
                                        </p:tav>
                                        <p:tav tm="100000">
                                          <p:val>
                                            <p:strVal val="#ppt_x"/>
                                          </p:val>
                                        </p:tav>
                                      </p:tavLst>
                                    </p:anim>
                                    <p:anim calcmode="lin" valueType="num">
                                      <p:cBhvr additive="base">
                                        <p:cTn id="14"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descr="Logotipo, nome da empresa&#10;&#10;Descrição gerada automaticamente" id="66" name="Google Shape;66;p3"/>
          <p:cNvPicPr preferRelativeResize="0"/>
          <p:nvPr/>
        </p:nvPicPr>
        <p:blipFill rotWithShape="1">
          <a:blip r:embed="rId2">
            <a:alphaModFix/>
          </a:blip>
          <a:srcRect b="40293" l="17825" r="27142" t="19538"/>
          <a:stretch/>
        </p:blipFill>
        <p:spPr>
          <a:xfrm>
            <a:off x="9052367" y="-190936"/>
            <a:ext cx="3383280" cy="1851660"/>
          </a:xfrm>
          <a:custGeom>
            <a:rect b="b" l="l" r="r" t="t"/>
            <a:pathLst>
              <a:path extrusionOk="0" h="6858000" w="12192000">
                <a:moveTo>
                  <a:pt x="0" y="0"/>
                </a:moveTo>
                <a:lnTo>
                  <a:pt x="12192000" y="0"/>
                </a:lnTo>
                <a:lnTo>
                  <a:pt x="12192000" y="6858000"/>
                </a:lnTo>
                <a:lnTo>
                  <a:pt x="0" y="6858000"/>
                </a:lnTo>
                <a:close/>
              </a:path>
            </a:pathLst>
          </a:custGeom>
          <a:noFill/>
          <a:ln>
            <a:noFill/>
          </a:ln>
        </p:spPr>
      </p:pic>
      <p:sp>
        <p:nvSpPr>
          <p:cNvPr id="67" name="Google Shape;67;p3"/>
          <p:cNvSpPr txBox="1"/>
          <p:nvPr/>
        </p:nvSpPr>
        <p:spPr>
          <a:xfrm>
            <a:off x="4059247" y="95746"/>
            <a:ext cx="31683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3600">
                <a:solidFill>
                  <a:schemeClr val="lt1"/>
                </a:solidFill>
                <a:latin typeface="Trebuchet MS"/>
                <a:ea typeface="Trebuchet MS"/>
                <a:cs typeface="Trebuchet MS"/>
                <a:sym typeface="Trebuchet MS"/>
              </a:rPr>
              <a:t>Matriz SWOT</a:t>
            </a:r>
            <a:endParaRPr/>
          </a:p>
        </p:txBody>
      </p:sp>
      <p:graphicFrame>
        <p:nvGraphicFramePr>
          <p:cNvPr id="68" name="Google Shape;68;p3"/>
          <p:cNvGraphicFramePr/>
          <p:nvPr/>
        </p:nvGraphicFramePr>
        <p:xfrm>
          <a:off x="750626" y="822630"/>
          <a:ext cx="3000000" cy="3000000"/>
        </p:xfrm>
        <a:graphic>
          <a:graphicData uri="http://schemas.openxmlformats.org/drawingml/2006/table">
            <a:tbl>
              <a:tblPr bandRow="1" firstRow="1">
                <a:noFill/>
                <a:tableStyleId>{FBB43449-C2EF-4440-86AC-15DC3C0123BE}</a:tableStyleId>
              </a:tblPr>
              <a:tblGrid>
                <a:gridCol w="4892725"/>
                <a:gridCol w="4892725"/>
              </a:tblGrid>
              <a:tr h="2085725">
                <a:tc>
                  <a:txBody>
                    <a:bodyPr/>
                    <a:lstStyle/>
                    <a:p>
                      <a:pPr indent="0" lvl="0" marL="0" marR="0" rtl="0" algn="l">
                        <a:lnSpc>
                          <a:spcPct val="100000"/>
                        </a:lnSpc>
                        <a:spcBef>
                          <a:spcPts val="0"/>
                        </a:spcBef>
                        <a:spcAft>
                          <a:spcPts val="0"/>
                        </a:spcAft>
                        <a:buClr>
                          <a:schemeClr val="lt1"/>
                        </a:buClr>
                        <a:buSzPts val="1800"/>
                        <a:buFont typeface="Arial"/>
                        <a:buNone/>
                        <a:defRPr sz="1400" u="none" cap="none" strike="noStrike"/>
                      </a:pPr>
                      <a:r>
                        <a:rPr lang="pt-BR" sz="1800" u="none" cap="none" strike="noStrike">
                          <a:solidFill>
                            <a:schemeClr val="lt1"/>
                          </a:solidFill>
                        </a:rPr>
                        <a:t>Pontos Positivos</a:t>
                      </a:r>
                      <a:br>
                        <a:rPr lang="pt-BR" sz="1600" u="none" cap="none" strike="noStrike">
                          <a:solidFill>
                            <a:schemeClr val="lt1"/>
                          </a:solidFill>
                        </a:rPr>
                      </a:br>
                      <a:r>
                        <a:rPr lang="pt-BR" sz="1600" u="none" cap="none" strike="noStrike">
                          <a:solidFill>
                            <a:schemeClr val="lt1"/>
                          </a:solidFill>
                        </a:rPr>
                        <a:t> </a:t>
                      </a:r>
                      <a:endParaRPr sz="1800" u="none" cap="none" strike="noStrike">
                        <a:solidFill>
                          <a:schemeClr val="lt1"/>
                        </a:solidFill>
                      </a:endParaRPr>
                    </a:p>
                    <a:p>
                      <a:pPr indent="-171450" lvl="0" marL="171450" marR="0" rtl="0" algn="just">
                        <a:lnSpc>
                          <a:spcPct val="100000"/>
                        </a:lnSpc>
                        <a:spcBef>
                          <a:spcPts val="0"/>
                        </a:spcBef>
                        <a:spcAft>
                          <a:spcPts val="0"/>
                        </a:spcAft>
                        <a:buClr>
                          <a:schemeClr val="lt1"/>
                        </a:buClr>
                        <a:buSzPts val="1600"/>
                        <a:buFont typeface="Arial"/>
                        <a:buChar char="•"/>
                        <a:defRPr sz="1400" u="none" cap="none" strike="noStrike"/>
                      </a:pPr>
                      <a:r>
                        <a:rPr b="0" lang="pt-BR" sz="1600" u="none" cap="none" strike="noStrike">
                          <a:solidFill>
                            <a:schemeClr val="lt1"/>
                          </a:solidFill>
                        </a:rPr>
                        <a:t>Cardápio virtual e acessível;</a:t>
                      </a:r>
                      <a:endParaRPr/>
                    </a:p>
                    <a:p>
                      <a:pPr indent="-171450" lvl="0" marL="171450" marR="0" rtl="0" algn="just">
                        <a:lnSpc>
                          <a:spcPct val="100000"/>
                        </a:lnSpc>
                        <a:spcBef>
                          <a:spcPts val="0"/>
                        </a:spcBef>
                        <a:spcAft>
                          <a:spcPts val="0"/>
                        </a:spcAft>
                        <a:buClr>
                          <a:schemeClr val="lt1"/>
                        </a:buClr>
                        <a:buSzPts val="1600"/>
                        <a:buFont typeface="Arial"/>
                        <a:buChar char="•"/>
                        <a:defRPr sz="1400" u="none" cap="none" strike="noStrike"/>
                      </a:pPr>
                      <a:r>
                        <a:rPr b="0" lang="pt-BR" sz="1600" u="none" cap="none" strike="noStrike">
                          <a:solidFill>
                            <a:schemeClr val="lt1"/>
                          </a:solidFill>
                        </a:rPr>
                        <a:t>Somos o primeiro Pizza Bowling da região de Alphaville;</a:t>
                      </a:r>
                      <a:endParaRPr/>
                    </a:p>
                    <a:p>
                      <a:pPr indent="-171450" lvl="0" marL="171450" marR="0" rtl="0" algn="just">
                        <a:lnSpc>
                          <a:spcPct val="100000"/>
                        </a:lnSpc>
                        <a:spcBef>
                          <a:spcPts val="0"/>
                        </a:spcBef>
                        <a:spcAft>
                          <a:spcPts val="0"/>
                        </a:spcAft>
                        <a:buClr>
                          <a:schemeClr val="lt1"/>
                        </a:buClr>
                        <a:buSzPts val="1600"/>
                        <a:buFont typeface="Arial"/>
                        <a:buChar char="•"/>
                        <a:defRPr sz="1400" u="none" cap="none" strike="noStrike"/>
                      </a:pPr>
                      <a:r>
                        <a:rPr b="0" lang="pt-BR" sz="1600" u="none" cap="none" strike="noStrike">
                          <a:solidFill>
                            <a:schemeClr val="lt1"/>
                          </a:solidFill>
                        </a:rPr>
                        <a:t>Alimentação e diversão nunca estiveram tão próximos.</a:t>
                      </a:r>
                      <a:endParaRPr/>
                    </a:p>
                    <a:p>
                      <a:pPr indent="0" lvl="0" marL="0" marR="0" rtl="0" algn="l">
                        <a:lnSpc>
                          <a:spcPct val="100000"/>
                        </a:lnSpc>
                        <a:spcBef>
                          <a:spcPts val="0"/>
                        </a:spcBef>
                        <a:spcAft>
                          <a:spcPts val="0"/>
                        </a:spcAft>
                        <a:buNone/>
                        <a:defRPr sz="1400" u="none" cap="none" strike="noStrike"/>
                      </a:pPr>
                      <a:r>
                        <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6"/>
                    </a:solidFill>
                  </a:tcPr>
                </a:tc>
                <a:tc>
                  <a:txBody>
                    <a:bodyPr/>
                    <a:lstStyle/>
                    <a:p>
                      <a:pPr indent="0" lvl="0" marL="0" marR="0" rtl="0" algn="l">
                        <a:lnSpc>
                          <a:spcPct val="100000"/>
                        </a:lnSpc>
                        <a:spcBef>
                          <a:spcPts val="0"/>
                        </a:spcBef>
                        <a:spcAft>
                          <a:spcPts val="0"/>
                        </a:spcAft>
                        <a:buNone/>
                        <a:defRPr sz="1400" u="none" cap="none" strike="noStrike"/>
                      </a:pPr>
                      <a:r>
                        <a:rPr lang="pt-BR" sz="1800">
                          <a:solidFill>
                            <a:schemeClr val="lt1"/>
                          </a:solidFill>
                        </a:rPr>
                        <a:t>Pontos Negativos</a:t>
                      </a:r>
                      <a:endParaRPr/>
                    </a:p>
                    <a:p>
                      <a:pPr indent="0" lvl="0" marL="0" marR="0" rtl="0" algn="l">
                        <a:lnSpc>
                          <a:spcPct val="100000"/>
                        </a:lnSpc>
                        <a:spcBef>
                          <a:spcPts val="0"/>
                        </a:spcBef>
                        <a:spcAft>
                          <a:spcPts val="0"/>
                        </a:spcAft>
                        <a:buNone/>
                        <a:defRPr sz="1400" u="none" cap="none" strike="noStrike"/>
                      </a:pPr>
                      <a:r>
                        <a:rPr lang="pt-BR" sz="1800">
                          <a:solidFill>
                            <a:schemeClr val="lt1"/>
                          </a:solidFill>
                        </a:rPr>
                        <a:t> </a:t>
                      </a:r>
                      <a:endParaRPr/>
                    </a:p>
                    <a:p>
                      <a:pPr indent="-171450" lvl="0" marL="171450" marR="0" rtl="0" algn="just">
                        <a:lnSpc>
                          <a:spcPct val="100000"/>
                        </a:lnSpc>
                        <a:spcBef>
                          <a:spcPts val="0"/>
                        </a:spcBef>
                        <a:spcAft>
                          <a:spcPts val="0"/>
                        </a:spcAft>
                        <a:buClr>
                          <a:schemeClr val="lt1"/>
                        </a:buClr>
                        <a:buSzPts val="1600"/>
                        <a:buFont typeface="Arial"/>
                        <a:buChar char="•"/>
                        <a:defRPr sz="1400" u="none" cap="none" strike="noStrike"/>
                      </a:pPr>
                      <a:r>
                        <a:rPr b="0" lang="pt-BR" sz="1600">
                          <a:solidFill>
                            <a:schemeClr val="lt1"/>
                          </a:solidFill>
                        </a:rPr>
                        <a:t>Ainda não dispomos de sistema de Delivery;</a:t>
                      </a:r>
                      <a:endParaRPr/>
                    </a:p>
                    <a:p>
                      <a:pPr indent="-171450" lvl="0" marL="171450" marR="0" rtl="0" algn="l">
                        <a:lnSpc>
                          <a:spcPct val="100000"/>
                        </a:lnSpc>
                        <a:spcBef>
                          <a:spcPts val="0"/>
                        </a:spcBef>
                        <a:spcAft>
                          <a:spcPts val="0"/>
                        </a:spcAft>
                        <a:buClr>
                          <a:schemeClr val="lt1"/>
                        </a:buClr>
                        <a:buSzPts val="1600"/>
                        <a:buFont typeface="Arial"/>
                        <a:buChar char="•"/>
                        <a:defRPr sz="1400" u="none" cap="none" strike="noStrike"/>
                      </a:pPr>
                      <a:r>
                        <a:rPr b="0" lang="pt-BR" sz="1600">
                          <a:solidFill>
                            <a:schemeClr val="lt1"/>
                          </a:solidFill>
                        </a:rPr>
                        <a:t>Limitação do espaço físico para atender altas demandas;</a:t>
                      </a:r>
                      <a:endParaRPr/>
                    </a:p>
                    <a:p>
                      <a:pPr indent="-171450" lvl="0" marL="171450" marR="0" rtl="0" algn="l">
                        <a:lnSpc>
                          <a:spcPct val="100000"/>
                        </a:lnSpc>
                        <a:spcBef>
                          <a:spcPts val="0"/>
                        </a:spcBef>
                        <a:spcAft>
                          <a:spcPts val="0"/>
                        </a:spcAft>
                        <a:buClr>
                          <a:schemeClr val="lt1"/>
                        </a:buClr>
                        <a:buSzPts val="1600"/>
                        <a:buFont typeface="Arial"/>
                        <a:buChar char="•"/>
                        <a:defRPr sz="1400" u="none" cap="none" strike="noStrike"/>
                      </a:pPr>
                      <a:r>
                        <a:rPr b="0" lang="pt-BR" sz="1600">
                          <a:solidFill>
                            <a:schemeClr val="lt1"/>
                          </a:solidFill>
                        </a:rPr>
                        <a:t>Falta de recursos financeiros (capital fechado).</a:t>
                      </a:r>
                      <a:endParaRPr/>
                    </a:p>
                    <a:p>
                      <a:pPr indent="0" lvl="0" marL="0" marR="0" rtl="0" algn="l">
                        <a:lnSpc>
                          <a:spcPct val="100000"/>
                        </a:lnSpc>
                        <a:spcBef>
                          <a:spcPts val="0"/>
                        </a:spcBef>
                        <a:spcAft>
                          <a:spcPts val="0"/>
                        </a:spcAft>
                        <a:buNone/>
                        <a:defRPr sz="1400" u="none" cap="none" strike="noStrike"/>
                      </a:pPr>
                      <a:r>
                        <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6"/>
                    </a:solidFill>
                  </a:tcPr>
                </a:tc>
              </a:tr>
              <a:tr h="3769175">
                <a:tc>
                  <a:txBody>
                    <a:bodyPr/>
                    <a:lstStyle/>
                    <a:p>
                      <a:pPr indent="0" lvl="0" marL="0" marR="0" rtl="0" algn="l">
                        <a:lnSpc>
                          <a:spcPct val="100000"/>
                        </a:lnSpc>
                        <a:spcBef>
                          <a:spcPts val="0"/>
                        </a:spcBef>
                        <a:spcAft>
                          <a:spcPts val="0"/>
                        </a:spcAft>
                        <a:buClr>
                          <a:schemeClr val="lt1"/>
                        </a:buClr>
                        <a:buSzPts val="1800"/>
                        <a:buFont typeface="Arial"/>
                        <a:buNone/>
                        <a:defRPr sz="1400" u="none" cap="none" strike="noStrike"/>
                      </a:pPr>
                      <a:r>
                        <a:rPr b="1" lang="pt-BR" sz="1800">
                          <a:solidFill>
                            <a:schemeClr val="lt1"/>
                          </a:solidFill>
                        </a:rPr>
                        <a:t>Oportunidades</a:t>
                      </a:r>
                      <a:endParaRPr/>
                    </a:p>
                    <a:p>
                      <a:pPr indent="-171450" lvl="0" marL="285750" marR="0" rtl="0" algn="l">
                        <a:lnSpc>
                          <a:spcPct val="100000"/>
                        </a:lnSpc>
                        <a:spcBef>
                          <a:spcPts val="0"/>
                        </a:spcBef>
                        <a:spcAft>
                          <a:spcPts val="0"/>
                        </a:spcAft>
                        <a:buClr>
                          <a:schemeClr val="lt1"/>
                        </a:buClr>
                        <a:buSzPts val="1800"/>
                        <a:buFont typeface="Arial"/>
                        <a:buNone/>
                        <a:defRPr sz="1400" u="none" cap="none" strike="noStrike"/>
                      </a:pPr>
                      <a:r>
                        <a:t/>
                      </a:r>
                      <a:endParaRPr sz="1800">
                        <a:solidFill>
                          <a:schemeClr val="lt1"/>
                        </a:solidFill>
                      </a:endParaRPr>
                    </a:p>
                    <a:p>
                      <a:pPr indent="-285750" lvl="0" marL="285750" marR="0" rtl="0" algn="just">
                        <a:lnSpc>
                          <a:spcPct val="100000"/>
                        </a:lnSpc>
                        <a:spcBef>
                          <a:spcPts val="0"/>
                        </a:spcBef>
                        <a:spcAft>
                          <a:spcPts val="0"/>
                        </a:spcAft>
                        <a:buClr>
                          <a:schemeClr val="lt1"/>
                        </a:buClr>
                        <a:buSzPts val="1600"/>
                        <a:buFont typeface="Arial"/>
                        <a:buChar char="•"/>
                        <a:defRPr sz="1400" u="none" cap="none" strike="noStrike"/>
                      </a:pPr>
                      <a:r>
                        <a:rPr lang="pt-BR" sz="1600">
                          <a:solidFill>
                            <a:schemeClr val="lt1"/>
                          </a:solidFill>
                        </a:rPr>
                        <a:t>Criar uma rede fortalecendo a marca pelo restante do país;</a:t>
                      </a:r>
                      <a:endParaRPr/>
                    </a:p>
                    <a:p>
                      <a:pPr indent="-285750" lvl="0" marL="285750" marR="0" rtl="0" algn="just">
                        <a:lnSpc>
                          <a:spcPct val="100000"/>
                        </a:lnSpc>
                        <a:spcBef>
                          <a:spcPts val="0"/>
                        </a:spcBef>
                        <a:spcAft>
                          <a:spcPts val="0"/>
                        </a:spcAft>
                        <a:buClr>
                          <a:schemeClr val="lt1"/>
                        </a:buClr>
                        <a:buSzPts val="1600"/>
                        <a:buFont typeface="Arial"/>
                        <a:buChar char="•"/>
                        <a:defRPr sz="1400" u="none" cap="none" strike="noStrike"/>
                      </a:pPr>
                      <a:r>
                        <a:rPr lang="pt-BR" sz="1600">
                          <a:solidFill>
                            <a:schemeClr val="lt1"/>
                          </a:solidFill>
                        </a:rPr>
                        <a:t>Os concorrentes não conseguiram criar um modelo de negócio focado em duas atividades distintas dando o mesmo foco e atenção as mesmas;</a:t>
                      </a:r>
                      <a:endParaRPr/>
                    </a:p>
                    <a:p>
                      <a:pPr indent="-285750" lvl="0" marL="285750" marR="0" rtl="0" algn="just">
                        <a:lnSpc>
                          <a:spcPct val="100000"/>
                        </a:lnSpc>
                        <a:spcBef>
                          <a:spcPts val="0"/>
                        </a:spcBef>
                        <a:spcAft>
                          <a:spcPts val="0"/>
                        </a:spcAft>
                        <a:buClr>
                          <a:schemeClr val="lt1"/>
                        </a:buClr>
                        <a:buSzPts val="1600"/>
                        <a:buFont typeface="Arial"/>
                        <a:buChar char="•"/>
                        <a:defRPr sz="1400" u="none" cap="none" strike="noStrike"/>
                      </a:pPr>
                      <a:r>
                        <a:rPr lang="pt-BR" sz="1600">
                          <a:solidFill>
                            <a:schemeClr val="lt1"/>
                          </a:solidFill>
                        </a:rPr>
                        <a:t>O serviço de streaming Twich, possibilita a transmissão ao vivo de partidas oficiais.</a:t>
                      </a:r>
                      <a:endParaRPr/>
                    </a:p>
                    <a:p>
                      <a:pPr indent="0" lvl="0" marL="0" marR="0" rtl="0" algn="l">
                        <a:lnSpc>
                          <a:spcPct val="100000"/>
                        </a:lnSpc>
                        <a:spcBef>
                          <a:spcPts val="0"/>
                        </a:spcBef>
                        <a:spcAft>
                          <a:spcPts val="0"/>
                        </a:spcAft>
                        <a:buNone/>
                        <a:defRPr sz="1400" u="none" cap="none" strike="noStrike"/>
                      </a:pPr>
                      <a:r>
                        <a:rPr lang="pt-BR" sz="1800">
                          <a:solidFill>
                            <a:schemeClr val="lt1"/>
                          </a:solidFill>
                        </a:rPr>
                        <a:t> </a:t>
                      </a:r>
                      <a:endParaRPr/>
                    </a:p>
                    <a:p>
                      <a:pPr indent="0" lvl="0" marL="0" marR="0" rtl="0" algn="l">
                        <a:lnSpc>
                          <a:spcPct val="100000"/>
                        </a:lnSpc>
                        <a:spcBef>
                          <a:spcPts val="0"/>
                        </a:spcBef>
                        <a:spcAft>
                          <a:spcPts val="0"/>
                        </a:spcAft>
                        <a:buNone/>
                        <a:defRPr sz="1400" u="none" cap="none" strike="noStrike"/>
                      </a:pPr>
                      <a:r>
                        <a:rPr lang="pt-BR" sz="1800">
                          <a:solidFill>
                            <a:schemeClr val="lt1"/>
                          </a:solidFill>
                        </a:rPr>
                        <a:t> </a:t>
                      </a:r>
                      <a:endParaRPr/>
                    </a:p>
                    <a:p>
                      <a:pPr indent="0" lvl="0" marL="0" marR="0" rtl="0" algn="l">
                        <a:lnSpc>
                          <a:spcPct val="100000"/>
                        </a:lnSpc>
                        <a:spcBef>
                          <a:spcPts val="0"/>
                        </a:spcBef>
                        <a:spcAft>
                          <a:spcPts val="0"/>
                        </a:spcAft>
                        <a:buNone/>
                        <a:defRPr sz="1400" u="none" cap="none" strike="noStrike"/>
                      </a:pPr>
                      <a:r>
                        <a:rPr lang="pt-BR" sz="1800">
                          <a:solidFill>
                            <a:schemeClr val="lt1"/>
                          </a:solidFill>
                        </a:rPr>
                        <a:t> </a:t>
                      </a:r>
                      <a:endParaRPr/>
                    </a:p>
                    <a:p>
                      <a:pPr indent="0" lvl="0" marL="0" marR="0" rtl="0" algn="l">
                        <a:lnSpc>
                          <a:spcPct val="100000"/>
                        </a:lnSpc>
                        <a:spcBef>
                          <a:spcPts val="0"/>
                        </a:spcBef>
                        <a:spcAft>
                          <a:spcPts val="0"/>
                        </a:spcAft>
                        <a:buNone/>
                        <a:defRPr sz="1400" u="none" cap="none" strike="noStrike"/>
                      </a:pPr>
                      <a:r>
                        <a:rPr lang="pt-BR" sz="1800">
                          <a:solidFill>
                            <a:schemeClr val="lt1"/>
                          </a:solidFill>
                        </a:rPr>
                        <a:t> </a:t>
                      </a:r>
                      <a:endParaRPr/>
                    </a:p>
                    <a:p>
                      <a:pPr indent="0" lvl="0" marL="0" marR="0" rtl="0" algn="l">
                        <a:lnSpc>
                          <a:spcPct val="100000"/>
                        </a:lnSpc>
                        <a:spcBef>
                          <a:spcPts val="0"/>
                        </a:spcBef>
                        <a:spcAft>
                          <a:spcPts val="0"/>
                        </a:spcAft>
                        <a:buNone/>
                        <a:defRPr sz="1400" u="none" cap="none" strike="noStrike"/>
                      </a:pPr>
                      <a:r>
                        <a:t/>
                      </a:r>
                      <a:endParaRPr sz="18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c>
                  <a:txBody>
                    <a:bodyPr/>
                    <a:lstStyle/>
                    <a:p>
                      <a:pPr indent="0" lvl="0" marL="0" marR="0" rtl="0" algn="l">
                        <a:lnSpc>
                          <a:spcPct val="100000"/>
                        </a:lnSpc>
                        <a:spcBef>
                          <a:spcPts val="0"/>
                        </a:spcBef>
                        <a:spcAft>
                          <a:spcPts val="0"/>
                        </a:spcAft>
                        <a:buClr>
                          <a:schemeClr val="lt1"/>
                        </a:buClr>
                        <a:buSzPts val="1800"/>
                        <a:buFont typeface="Arial"/>
                        <a:buNone/>
                        <a:defRPr sz="1400" u="none" cap="none" strike="noStrike"/>
                      </a:pPr>
                      <a:r>
                        <a:rPr b="1" lang="pt-BR" sz="1800">
                          <a:solidFill>
                            <a:schemeClr val="lt1"/>
                          </a:solidFill>
                        </a:rPr>
                        <a:t>Ameaças</a:t>
                      </a:r>
                      <a:endParaRPr/>
                    </a:p>
                    <a:p>
                      <a:pPr indent="0" lvl="0" marL="0" marR="0" rtl="0" algn="just">
                        <a:lnSpc>
                          <a:spcPct val="100000"/>
                        </a:lnSpc>
                        <a:spcBef>
                          <a:spcPts val="0"/>
                        </a:spcBef>
                        <a:spcAft>
                          <a:spcPts val="0"/>
                        </a:spcAft>
                        <a:buClr>
                          <a:schemeClr val="lt1"/>
                        </a:buClr>
                        <a:buSzPts val="1600"/>
                        <a:buFont typeface="Arial"/>
                        <a:buNone/>
                        <a:defRPr sz="1400" u="none" cap="none" strike="noStrike"/>
                      </a:pPr>
                      <a:r>
                        <a:t/>
                      </a:r>
                      <a:endParaRPr b="1" sz="1600">
                        <a:solidFill>
                          <a:schemeClr val="lt1"/>
                        </a:solidFill>
                      </a:endParaRPr>
                    </a:p>
                    <a:p>
                      <a:pPr indent="-171450" lvl="0" marL="171450" marR="0" rtl="0" algn="just">
                        <a:lnSpc>
                          <a:spcPct val="100000"/>
                        </a:lnSpc>
                        <a:spcBef>
                          <a:spcPts val="0"/>
                        </a:spcBef>
                        <a:spcAft>
                          <a:spcPts val="0"/>
                        </a:spcAft>
                        <a:buClr>
                          <a:schemeClr val="lt1"/>
                        </a:buClr>
                        <a:buSzPts val="1500"/>
                        <a:buFont typeface="Arial"/>
                        <a:buChar char="•"/>
                        <a:defRPr sz="1400" u="none" cap="none" strike="noStrike"/>
                      </a:pPr>
                      <a:r>
                        <a:rPr lang="pt-BR" sz="1500">
                          <a:solidFill>
                            <a:schemeClr val="lt1"/>
                          </a:solidFill>
                        </a:rPr>
                        <a:t>Novos concorrentes;</a:t>
                      </a:r>
                      <a:endParaRPr/>
                    </a:p>
                    <a:p>
                      <a:pPr indent="-171450" lvl="0" marL="171450" marR="0" rtl="0" algn="just">
                        <a:lnSpc>
                          <a:spcPct val="100000"/>
                        </a:lnSpc>
                        <a:spcBef>
                          <a:spcPts val="0"/>
                        </a:spcBef>
                        <a:spcAft>
                          <a:spcPts val="0"/>
                        </a:spcAft>
                        <a:buClr>
                          <a:schemeClr val="lt1"/>
                        </a:buClr>
                        <a:buSzPts val="1500"/>
                        <a:buFont typeface="Arial"/>
                        <a:buChar char="•"/>
                        <a:defRPr sz="1400" u="none" cap="none" strike="noStrike"/>
                      </a:pPr>
                      <a:r>
                        <a:rPr lang="pt-BR" sz="1500">
                          <a:solidFill>
                            <a:schemeClr val="lt1"/>
                          </a:solidFill>
                        </a:rPr>
                        <a:t>Por estar diretamente ligado ao consumo e serviços, em oscilações econômicas nosso estabelecimento poderá ter dificuldades para manter as manutenções do local e adquirir ingredientes de matéria prima;</a:t>
                      </a:r>
                      <a:endParaRPr/>
                    </a:p>
                    <a:p>
                      <a:pPr indent="-171450" lvl="0" marL="171450" marR="0" rtl="0" algn="just">
                        <a:lnSpc>
                          <a:spcPct val="100000"/>
                        </a:lnSpc>
                        <a:spcBef>
                          <a:spcPts val="0"/>
                        </a:spcBef>
                        <a:spcAft>
                          <a:spcPts val="0"/>
                        </a:spcAft>
                        <a:buClr>
                          <a:schemeClr val="lt1"/>
                        </a:buClr>
                        <a:buSzPts val="1500"/>
                        <a:buFont typeface="Arial"/>
                        <a:buChar char="•"/>
                        <a:defRPr sz="1400" u="none" cap="none" strike="noStrike"/>
                      </a:pPr>
                      <a:r>
                        <a:rPr lang="pt-BR" sz="1500">
                          <a:solidFill>
                            <a:schemeClr val="lt1"/>
                          </a:solidFill>
                        </a:rPr>
                        <a:t>Por ainda não oferecermos serviços virtuais, seja delivery ou transmissões das partidas oficiais, poderíamos perder o interesse dos nossos clientes e futuro clientes;</a:t>
                      </a:r>
                      <a:endParaRPr/>
                    </a:p>
                    <a:p>
                      <a:pPr indent="-171450" lvl="0" marL="171450" marR="0" rtl="0" algn="just">
                        <a:lnSpc>
                          <a:spcPct val="100000"/>
                        </a:lnSpc>
                        <a:spcBef>
                          <a:spcPts val="0"/>
                        </a:spcBef>
                        <a:spcAft>
                          <a:spcPts val="0"/>
                        </a:spcAft>
                        <a:buClr>
                          <a:schemeClr val="lt1"/>
                        </a:buClr>
                        <a:buSzPts val="1500"/>
                        <a:buFont typeface="Arial"/>
                        <a:buChar char="•"/>
                        <a:defRPr sz="1400" u="none" cap="none" strike="noStrike"/>
                      </a:pPr>
                      <a:r>
                        <a:rPr lang="pt-BR" sz="1500">
                          <a:solidFill>
                            <a:schemeClr val="lt1"/>
                          </a:solidFill>
                        </a:rPr>
                        <a:t> Com a falta de segurança jurídica no país, que, altera com frequência a legislação e regulação, terceirizamos nosso setor para um escritório especializado nas obtenções de licenças e recolhimento dos devidos impostos.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4"/>
                    </a:solidFill>
                  </a:tcPr>
                </a:tc>
              </a:tr>
            </a:tbl>
          </a:graphicData>
        </a:graphic>
      </p:graphicFrame>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750"/>
                                        <p:tgtEl>
                                          <p:spTgt spid="6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ela 21">
            <a:extLst>
              <a:ext uri="{FF2B5EF4-FFF2-40B4-BE49-F238E27FC236}">
                <a16:creationId xmlns:a16="http://schemas.microsoft.com/office/drawing/2014/main" id="{B77489D2-5FAF-44E7-BB6D-3A801A83D9EB}"/>
              </a:ext>
            </a:extLst>
          </p:cNvPr>
          <p:cNvGraphicFramePr>
            <a:graphicFrameLocks noGrp="1"/>
          </p:cNvGraphicFramePr>
          <p:nvPr>
            <p:extLst>
              <p:ext uri="{D42A27DB-BD31-4B8C-83A1-F6EECF244321}">
                <p14:modId xmlns:p14="http://schemas.microsoft.com/office/powerpoint/2010/main" val="4221725702"/>
              </p:ext>
            </p:extLst>
          </p:nvPr>
        </p:nvGraphicFramePr>
        <p:xfrm>
          <a:off x="456187" y="1114439"/>
          <a:ext cx="10502967" cy="5481231"/>
        </p:xfrm>
        <a:graphic>
          <a:graphicData uri="http://schemas.openxmlformats.org/drawingml/2006/table">
            <a:tbl>
              <a:tblPr firstRow="1" bandRow="1">
                <a:tableStyleId>{2D5ABB26-0587-4C30-8999-92F81FD0307C}</a:tableStyleId>
              </a:tblPr>
              <a:tblGrid>
                <a:gridCol w="3500989">
                  <a:extLst>
                    <a:ext uri="{9D8B030D-6E8A-4147-A177-3AD203B41FA5}">
                      <a16:colId xmlns:a16="http://schemas.microsoft.com/office/drawing/2014/main" val="2027100455"/>
                    </a:ext>
                  </a:extLst>
                </a:gridCol>
                <a:gridCol w="3500989">
                  <a:extLst>
                    <a:ext uri="{9D8B030D-6E8A-4147-A177-3AD203B41FA5}">
                      <a16:colId xmlns:a16="http://schemas.microsoft.com/office/drawing/2014/main" val="2750411329"/>
                    </a:ext>
                  </a:extLst>
                </a:gridCol>
                <a:gridCol w="3500989">
                  <a:extLst>
                    <a:ext uri="{9D8B030D-6E8A-4147-A177-3AD203B41FA5}">
                      <a16:colId xmlns:a16="http://schemas.microsoft.com/office/drawing/2014/main" val="1058413557"/>
                    </a:ext>
                  </a:extLst>
                </a:gridCol>
              </a:tblGrid>
              <a:tr h="2437144">
                <a:tc>
                  <a:txBody>
                    <a:bodyPr/>
                    <a:lstStyle/>
                    <a:p>
                      <a:pPr marL="0" indent="0">
                        <a:buFont typeface="Wingdings 3" charset="2"/>
                        <a:buNone/>
                      </a:pPr>
                      <a:r>
                        <a:rPr lang="pt-BR" sz="2000" b="1" dirty="0">
                          <a:solidFill>
                            <a:schemeClr val="tx1"/>
                          </a:solidFill>
                        </a:rPr>
                        <a:t>Estrat. De </a:t>
                      </a:r>
                      <a:r>
                        <a:rPr lang="pt-BR" sz="2000" b="1" dirty="0" err="1">
                          <a:solidFill>
                            <a:schemeClr val="tx1"/>
                          </a:solidFill>
                        </a:rPr>
                        <a:t>Negoc</a:t>
                      </a:r>
                      <a:r>
                        <a:rPr lang="pt-BR" sz="2000" b="1" dirty="0">
                          <a:solidFill>
                            <a:schemeClr val="tx1"/>
                          </a:solidFill>
                        </a:rPr>
                        <a:t>. Global:</a:t>
                      </a:r>
                    </a:p>
                    <a:p>
                      <a:pPr marL="0" indent="0">
                        <a:buFont typeface="Wingdings 3" charset="2"/>
                        <a:buNone/>
                      </a:pPr>
                      <a:endParaRPr lang="pt-BR" sz="1600" b="1" dirty="0">
                        <a:solidFill>
                          <a:schemeClr val="tx1"/>
                        </a:solidFill>
                      </a:endParaRPr>
                    </a:p>
                    <a:p>
                      <a:pPr marL="0" indent="0">
                        <a:buFont typeface="Wingdings 3" charset="2"/>
                        <a:buNone/>
                      </a:pPr>
                      <a:r>
                        <a:rPr lang="pt-BR" sz="1600" dirty="0">
                          <a:solidFill>
                            <a:schemeClr val="tx1"/>
                          </a:solidFill>
                        </a:rPr>
                        <a:t>- Levar nossa marca para grandes eventos internacionais;</a:t>
                      </a:r>
                    </a:p>
                    <a:p>
                      <a:pPr marL="0" indent="0">
                        <a:buFont typeface="Wingdings 3" charset="2"/>
                        <a:buNone/>
                      </a:pPr>
                      <a:r>
                        <a:rPr lang="pt-BR" sz="1600" dirty="0">
                          <a:solidFill>
                            <a:schemeClr val="tx1"/>
                          </a:solidFill>
                        </a:rPr>
                        <a:t>- Colocar a empresa como protagonista da sua própria história; </a:t>
                      </a:r>
                    </a:p>
                    <a:p>
                      <a:endParaRPr lang="pt-BR" sz="1600" dirty="0">
                        <a:solidFill>
                          <a:schemeClr val="tx1"/>
                        </a:solidFill>
                      </a:endParaRPr>
                    </a:p>
                  </a:txBody>
                  <a:tcPr/>
                </a:tc>
                <a:tc>
                  <a:txBody>
                    <a:bodyPr/>
                    <a:lstStyle/>
                    <a:p>
                      <a:r>
                        <a:rPr lang="pt-BR" sz="2000" b="1" dirty="0">
                          <a:solidFill>
                            <a:schemeClr val="tx1"/>
                          </a:solidFill>
                        </a:rPr>
                        <a:t>Pontos fortes internos:</a:t>
                      </a:r>
                    </a:p>
                    <a:p>
                      <a:endParaRPr lang="pt-BR" sz="1600" b="1" dirty="0">
                        <a:solidFill>
                          <a:schemeClr val="tx1"/>
                        </a:solidFill>
                      </a:endParaRPr>
                    </a:p>
                    <a:p>
                      <a:r>
                        <a:rPr lang="pt-BR" sz="1600" dirty="0">
                          <a:solidFill>
                            <a:schemeClr val="tx1"/>
                          </a:solidFill>
                        </a:rPr>
                        <a:t>- Gerar experiencia;</a:t>
                      </a:r>
                    </a:p>
                    <a:p>
                      <a:r>
                        <a:rPr lang="pt-BR" sz="1600" dirty="0">
                          <a:solidFill>
                            <a:schemeClr val="tx1"/>
                          </a:solidFill>
                        </a:rPr>
                        <a:t>- Execução e agilidade; </a:t>
                      </a:r>
                    </a:p>
                    <a:p>
                      <a:r>
                        <a:rPr lang="pt-BR" sz="1600" dirty="0">
                          <a:solidFill>
                            <a:schemeClr val="tx1"/>
                          </a:solidFill>
                        </a:rPr>
                        <a:t>- Cardápio virtual acessível;</a:t>
                      </a:r>
                    </a:p>
                    <a:p>
                      <a:r>
                        <a:rPr lang="pt-BR" sz="1600" dirty="0">
                          <a:solidFill>
                            <a:schemeClr val="tx1"/>
                          </a:solidFill>
                        </a:rPr>
                        <a:t>- Ambiente agradável.</a:t>
                      </a:r>
                    </a:p>
                    <a:p>
                      <a:endParaRPr lang="pt-BR" sz="1600" dirty="0">
                        <a:solidFill>
                          <a:schemeClr val="tx1"/>
                        </a:solidFill>
                      </a:endParaRPr>
                    </a:p>
                  </a:txBody>
                  <a:tcPr/>
                </a:tc>
                <a:tc>
                  <a:txBody>
                    <a:bodyPr/>
                    <a:lstStyle/>
                    <a:p>
                      <a:r>
                        <a:rPr lang="pt-BR" sz="2000" b="1" dirty="0">
                          <a:solidFill>
                            <a:schemeClr val="tx1"/>
                          </a:solidFill>
                        </a:rPr>
                        <a:t>Pontos fracos internos:</a:t>
                      </a:r>
                    </a:p>
                    <a:p>
                      <a:endParaRPr lang="pt-BR" sz="1600" b="1" dirty="0">
                        <a:solidFill>
                          <a:schemeClr val="tx1"/>
                        </a:solidFill>
                      </a:endParaRPr>
                    </a:p>
                    <a:p>
                      <a:r>
                        <a:rPr lang="pt-BR" sz="1600" dirty="0">
                          <a:solidFill>
                            <a:schemeClr val="tx1"/>
                          </a:solidFill>
                        </a:rPr>
                        <a:t>- Marca jovem e ainda desconhece; </a:t>
                      </a:r>
                    </a:p>
                    <a:p>
                      <a:r>
                        <a:rPr lang="pt-BR" sz="1600" dirty="0">
                          <a:solidFill>
                            <a:schemeClr val="tx1"/>
                          </a:solidFill>
                        </a:rPr>
                        <a:t>- Recursos financeiros limitados;</a:t>
                      </a:r>
                    </a:p>
                    <a:p>
                      <a:pPr marL="0" indent="0">
                        <a:buFontTx/>
                        <a:buNone/>
                      </a:pPr>
                      <a:r>
                        <a:rPr lang="pt-BR" sz="1600" dirty="0">
                          <a:solidFill>
                            <a:schemeClr val="tx1"/>
                          </a:solidFill>
                        </a:rPr>
                        <a:t>- Ainda não temos sistema de delivery;</a:t>
                      </a:r>
                    </a:p>
                    <a:p>
                      <a:r>
                        <a:rPr lang="pt-BR" sz="1600" dirty="0">
                          <a:solidFill>
                            <a:schemeClr val="tx1"/>
                          </a:solidFill>
                        </a:rPr>
                        <a:t>- Limitação de espaço físico para atender altas demandas.</a:t>
                      </a:r>
                    </a:p>
                    <a:p>
                      <a:endParaRPr lang="pt-BR" sz="1600" dirty="0">
                        <a:solidFill>
                          <a:schemeClr val="tx1"/>
                        </a:solidFill>
                      </a:endParaRPr>
                    </a:p>
                  </a:txBody>
                  <a:tcPr/>
                </a:tc>
                <a:extLst>
                  <a:ext uri="{0D108BD9-81ED-4DB2-BD59-A6C34878D82A}">
                    <a16:rowId xmlns:a16="http://schemas.microsoft.com/office/drawing/2014/main" val="4228935342"/>
                  </a:ext>
                </a:extLst>
              </a:tr>
              <a:tr h="1665633">
                <a:tc>
                  <a:txBody>
                    <a:bodyPr/>
                    <a:lstStyle/>
                    <a:p>
                      <a:r>
                        <a:rPr lang="pt-BR" sz="2000" b="1" dirty="0">
                          <a:solidFill>
                            <a:schemeClr val="tx1"/>
                          </a:solidFill>
                        </a:rPr>
                        <a:t>Oportunidades externas:</a:t>
                      </a:r>
                    </a:p>
                    <a:p>
                      <a:endParaRPr lang="pt-BR" sz="1600" dirty="0">
                        <a:solidFill>
                          <a:schemeClr val="tx1"/>
                        </a:solidFill>
                      </a:endParaRPr>
                    </a:p>
                    <a:p>
                      <a:r>
                        <a:rPr lang="pt-BR" sz="1600" dirty="0">
                          <a:solidFill>
                            <a:schemeClr val="tx1"/>
                          </a:solidFill>
                        </a:rPr>
                        <a:t>- Alcançar várias parcerias;</a:t>
                      </a:r>
                    </a:p>
                    <a:p>
                      <a:r>
                        <a:rPr lang="pt-BR" sz="1600" dirty="0">
                          <a:solidFill>
                            <a:schemeClr val="tx1"/>
                          </a:solidFill>
                        </a:rPr>
                        <a:t>- Expandir o local;</a:t>
                      </a:r>
                    </a:p>
                    <a:p>
                      <a:endParaRPr lang="pt-BR" sz="16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sz="2000" b="1" dirty="0">
                          <a:solidFill>
                            <a:schemeClr val="tx1"/>
                          </a:solidFill>
                        </a:rPr>
                        <a:t>Estratégias:</a:t>
                      </a:r>
                    </a:p>
                    <a:p>
                      <a:pPr marL="0" marR="0" lvl="0" indent="0" algn="l" defTabSz="457200" rtl="0" eaLnBrk="1" fontAlgn="auto" latinLnBrk="0" hangingPunct="1">
                        <a:lnSpc>
                          <a:spcPct val="100000"/>
                        </a:lnSpc>
                        <a:spcBef>
                          <a:spcPts val="0"/>
                        </a:spcBef>
                        <a:spcAft>
                          <a:spcPts val="0"/>
                        </a:spcAft>
                        <a:buClrTx/>
                        <a:buSzTx/>
                        <a:buFontTx/>
                        <a:buNone/>
                        <a:tabLst/>
                        <a:defRPr/>
                      </a:pPr>
                      <a:endParaRPr lang="pt-BR" sz="160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pt-BR" sz="1600" dirty="0">
                          <a:solidFill>
                            <a:schemeClr val="tx1"/>
                          </a:solidFill>
                        </a:rPr>
                        <a:t>- Realizando acordos comerciais;</a:t>
                      </a:r>
                      <a:br>
                        <a:rPr lang="pt-BR" sz="1600" dirty="0">
                          <a:solidFill>
                            <a:schemeClr val="tx1"/>
                          </a:solidFill>
                        </a:rPr>
                      </a:br>
                      <a:r>
                        <a:rPr lang="pt-BR" sz="1600" dirty="0">
                          <a:solidFill>
                            <a:schemeClr val="tx1"/>
                          </a:solidFill>
                        </a:rPr>
                        <a:t>- Amizades estratégicas;</a:t>
                      </a:r>
                      <a:br>
                        <a:rPr lang="pt-BR" sz="1600" dirty="0">
                          <a:solidFill>
                            <a:schemeClr val="tx1"/>
                          </a:solidFill>
                        </a:rPr>
                      </a:br>
                      <a:r>
                        <a:rPr lang="pt-BR" sz="1600" dirty="0">
                          <a:solidFill>
                            <a:schemeClr val="tx1"/>
                          </a:solidFill>
                        </a:rPr>
                        <a:t>- Evento em conjunto.</a:t>
                      </a:r>
                    </a:p>
                    <a:p>
                      <a:endParaRPr lang="pt-BR" sz="1600" dirty="0">
                        <a:solidFill>
                          <a:schemeClr val="tx1"/>
                        </a:solidFill>
                      </a:endParaRPr>
                    </a:p>
                  </a:txBody>
                  <a:tcPr/>
                </a:tc>
                <a:tc>
                  <a:txBody>
                    <a:bodyPr/>
                    <a:lstStyle/>
                    <a:p>
                      <a:r>
                        <a:rPr lang="pt-BR" sz="2000" b="1" dirty="0">
                          <a:solidFill>
                            <a:schemeClr val="tx1"/>
                          </a:solidFill>
                        </a:rPr>
                        <a:t>Estratégias</a:t>
                      </a:r>
                      <a:r>
                        <a:rPr lang="pt-BR" sz="2000" dirty="0">
                          <a:solidFill>
                            <a:schemeClr val="tx1"/>
                          </a:solidFill>
                        </a:rPr>
                        <a:t>:</a:t>
                      </a:r>
                    </a:p>
                    <a:p>
                      <a:endParaRPr lang="pt-BR" sz="1600" dirty="0">
                        <a:solidFill>
                          <a:schemeClr val="tx1"/>
                        </a:solidFill>
                      </a:endParaRPr>
                    </a:p>
                    <a:p>
                      <a:r>
                        <a:rPr lang="pt-BR" sz="1600" dirty="0">
                          <a:solidFill>
                            <a:schemeClr val="tx1"/>
                          </a:solidFill>
                        </a:rPr>
                        <a:t>- Abertura de capital para captação de investimentos.</a:t>
                      </a:r>
                    </a:p>
                    <a:p>
                      <a:endParaRPr lang="pt-BR" sz="1600" dirty="0">
                        <a:solidFill>
                          <a:schemeClr val="tx1"/>
                        </a:solidFill>
                      </a:endParaRPr>
                    </a:p>
                  </a:txBody>
                  <a:tcPr/>
                </a:tc>
                <a:extLst>
                  <a:ext uri="{0D108BD9-81ED-4DB2-BD59-A6C34878D82A}">
                    <a16:rowId xmlns:a16="http://schemas.microsoft.com/office/drawing/2014/main" val="1870364669"/>
                  </a:ext>
                </a:extLst>
              </a:tr>
              <a:tr h="1378454">
                <a:tc>
                  <a:txBody>
                    <a:bodyPr/>
                    <a:lstStyle/>
                    <a:p>
                      <a:r>
                        <a:rPr lang="pt-BR" sz="2000" b="1" dirty="0">
                          <a:solidFill>
                            <a:schemeClr val="tx1"/>
                          </a:solidFill>
                        </a:rPr>
                        <a:t>Ameaças externas:</a:t>
                      </a:r>
                    </a:p>
                    <a:p>
                      <a:endParaRPr lang="pt-BR" sz="1600" b="1" dirty="0">
                        <a:solidFill>
                          <a:schemeClr val="tx1"/>
                        </a:solidFill>
                      </a:endParaRPr>
                    </a:p>
                    <a:p>
                      <a:r>
                        <a:rPr lang="pt-BR" sz="1600" dirty="0">
                          <a:solidFill>
                            <a:schemeClr val="tx1"/>
                          </a:solidFill>
                        </a:rPr>
                        <a:t>- Recessão econômica pode acontecer.</a:t>
                      </a:r>
                    </a:p>
                    <a:p>
                      <a:endParaRPr lang="pt-BR" sz="1600" dirty="0">
                        <a:solidFill>
                          <a:schemeClr val="tx1"/>
                        </a:solidFill>
                      </a:endParaRPr>
                    </a:p>
                  </a:txBody>
                  <a:tcPr/>
                </a:tc>
                <a:tc>
                  <a:txBody>
                    <a:bodyPr/>
                    <a:lstStyle/>
                    <a:p>
                      <a:r>
                        <a:rPr lang="pt-BR" sz="2000" b="1" dirty="0">
                          <a:solidFill>
                            <a:schemeClr val="tx1"/>
                          </a:solidFill>
                        </a:rPr>
                        <a:t>Estratégias:</a:t>
                      </a:r>
                    </a:p>
                    <a:p>
                      <a:endParaRPr lang="pt-BR" sz="1600" b="1" dirty="0">
                        <a:solidFill>
                          <a:schemeClr val="tx1"/>
                        </a:solidFill>
                      </a:endParaRPr>
                    </a:p>
                    <a:p>
                      <a:r>
                        <a:rPr lang="pt-BR" sz="1600" dirty="0">
                          <a:solidFill>
                            <a:schemeClr val="tx1"/>
                          </a:solidFill>
                        </a:rPr>
                        <a:t>- Campanhas para fidelizar clientes.</a:t>
                      </a:r>
                    </a:p>
                  </a:txBody>
                  <a:tcPr/>
                </a:tc>
                <a:tc>
                  <a:txBody>
                    <a:bodyPr/>
                    <a:lstStyle/>
                    <a:p>
                      <a:r>
                        <a:rPr lang="pt-BR" sz="2000" b="1" dirty="0">
                          <a:solidFill>
                            <a:schemeClr val="tx1"/>
                          </a:solidFill>
                        </a:rPr>
                        <a:t>Estratégias</a:t>
                      </a:r>
                      <a:r>
                        <a:rPr lang="pt-BR" sz="2000" dirty="0">
                          <a:solidFill>
                            <a:schemeClr val="tx1"/>
                          </a:solidFill>
                        </a:rPr>
                        <a:t>:</a:t>
                      </a:r>
                    </a:p>
                    <a:p>
                      <a:endParaRPr lang="pt-BR" sz="1600" dirty="0">
                        <a:solidFill>
                          <a:schemeClr val="tx1"/>
                        </a:solidFill>
                      </a:endParaRPr>
                    </a:p>
                    <a:p>
                      <a:r>
                        <a:rPr lang="pt-BR" sz="1600" dirty="0">
                          <a:solidFill>
                            <a:schemeClr val="tx1"/>
                          </a:solidFill>
                        </a:rPr>
                        <a:t>- Treinamento exclusivo para funcionários.</a:t>
                      </a:r>
                    </a:p>
                  </a:txBody>
                  <a:tcPr/>
                </a:tc>
                <a:extLst>
                  <a:ext uri="{0D108BD9-81ED-4DB2-BD59-A6C34878D82A}">
                    <a16:rowId xmlns:a16="http://schemas.microsoft.com/office/drawing/2014/main" val="1013615709"/>
                  </a:ext>
                </a:extLst>
              </a:tr>
            </a:tbl>
          </a:graphicData>
        </a:graphic>
      </p:graphicFrame>
      <p:pic>
        <p:nvPicPr>
          <p:cNvPr id="23" name="Imagem 22" descr="Logotipo, nome da empresa&#10;&#10;Descrição gerada automaticamente">
            <a:extLst>
              <a:ext uri="{FF2B5EF4-FFF2-40B4-BE49-F238E27FC236}">
                <a16:creationId xmlns:a16="http://schemas.microsoft.com/office/drawing/2014/main" id="{BC8DDDE2-A6D5-4A74-A1F8-693943F16EA0}"/>
              </a:ext>
            </a:extLst>
          </p:cNvPr>
          <p:cNvPicPr>
            <a:picLocks noChangeAspect="1"/>
          </p:cNvPicPr>
          <p:nvPr/>
        </p:nvPicPr>
        <p:blipFill rotWithShape="1">
          <a:blip r:embed="rId2">
            <a:extLst>
              <a:ext uri="{28A0092B-C50C-407E-A947-70E740481C1C}">
                <a14:useLocalDpi xmlns:a14="http://schemas.microsoft.com/office/drawing/2010/main" val="0"/>
              </a:ext>
            </a:extLst>
          </a:blip>
          <a:srcRect l="17826" t="19537" r="27142" b="40295"/>
          <a:stretch/>
        </p:blipFill>
        <p:spPr>
          <a:xfrm>
            <a:off x="9285049" y="4201564"/>
            <a:ext cx="3043003" cy="1665820"/>
          </a:xfrm>
          <a:custGeom>
            <a:avLst/>
            <a:gdLst/>
            <a:ahLst/>
            <a:cxnLst/>
            <a:rect l="l" t="t" r="r" b="b"/>
            <a:pathLst>
              <a:path w="12192000" h="6858000">
                <a:moveTo>
                  <a:pt x="0" y="0"/>
                </a:moveTo>
                <a:lnTo>
                  <a:pt x="12192000" y="0"/>
                </a:lnTo>
                <a:lnTo>
                  <a:pt x="12192000" y="6858000"/>
                </a:lnTo>
                <a:lnTo>
                  <a:pt x="0" y="6858000"/>
                </a:lnTo>
                <a:close/>
              </a:path>
            </a:pathLst>
          </a:custGeom>
        </p:spPr>
      </p:pic>
      <p:cxnSp>
        <p:nvCxnSpPr>
          <p:cNvPr id="13" name="Conector de Seta Reta 12">
            <a:extLst>
              <a:ext uri="{FF2B5EF4-FFF2-40B4-BE49-F238E27FC236}">
                <a16:creationId xmlns:a16="http://schemas.microsoft.com/office/drawing/2014/main" id="{8E6B170A-5D1E-21E8-F9D3-04A44F29E933}"/>
              </a:ext>
            </a:extLst>
          </p:cNvPr>
          <p:cNvCxnSpPr/>
          <p:nvPr/>
        </p:nvCxnSpPr>
        <p:spPr>
          <a:xfrm flipH="1">
            <a:off x="13696950" y="4429125"/>
            <a:ext cx="0" cy="952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2" name="Subtítulo 2">
            <a:extLst>
              <a:ext uri="{FF2B5EF4-FFF2-40B4-BE49-F238E27FC236}">
                <a16:creationId xmlns:a16="http://schemas.microsoft.com/office/drawing/2014/main" id="{7DC30838-C21C-4E4A-BC5E-13C592946D0C}"/>
              </a:ext>
            </a:extLst>
          </p:cNvPr>
          <p:cNvSpPr txBox="1">
            <a:spLocks/>
          </p:cNvSpPr>
          <p:nvPr/>
        </p:nvSpPr>
        <p:spPr>
          <a:xfrm>
            <a:off x="2381250" y="345661"/>
            <a:ext cx="6438900" cy="556039"/>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pt-BR" sz="3600" b="1" dirty="0"/>
              <a:t>MATRIZ TOWS</a:t>
            </a:r>
          </a:p>
        </p:txBody>
      </p:sp>
    </p:spTree>
    <p:extLst>
      <p:ext uri="{BB962C8B-B14F-4D97-AF65-F5344CB8AC3E}">
        <p14:creationId xmlns:p14="http://schemas.microsoft.com/office/powerpoint/2010/main" val="3160833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050DC47B-3098-49A9-972D-95B845695A44}"/>
              </a:ext>
            </a:extLst>
          </p:cNvPr>
          <p:cNvSpPr txBox="1"/>
          <p:nvPr/>
        </p:nvSpPr>
        <p:spPr>
          <a:xfrm>
            <a:off x="3913093" y="794722"/>
            <a:ext cx="3056961" cy="769441"/>
          </a:xfrm>
          <a:prstGeom prst="rect">
            <a:avLst/>
          </a:prstGeom>
          <a:noFill/>
        </p:spPr>
        <p:txBody>
          <a:bodyPr wrap="square" rtlCol="0">
            <a:spAutoFit/>
          </a:bodyPr>
          <a:lstStyle/>
          <a:p>
            <a:r>
              <a:rPr lang="pt-BR" sz="4400" b="1" dirty="0"/>
              <a:t>Conclusão</a:t>
            </a:r>
          </a:p>
        </p:txBody>
      </p:sp>
      <p:sp>
        <p:nvSpPr>
          <p:cNvPr id="6" name="Título 1">
            <a:extLst>
              <a:ext uri="{FF2B5EF4-FFF2-40B4-BE49-F238E27FC236}">
                <a16:creationId xmlns:a16="http://schemas.microsoft.com/office/drawing/2014/main" id="{E9A24A96-60CC-413C-B575-9CE418A8B0CA}"/>
              </a:ext>
            </a:extLst>
          </p:cNvPr>
          <p:cNvSpPr>
            <a:spLocks noGrp="1"/>
          </p:cNvSpPr>
          <p:nvPr>
            <p:ph type="title"/>
          </p:nvPr>
        </p:nvSpPr>
        <p:spPr>
          <a:xfrm>
            <a:off x="480193" y="1179443"/>
            <a:ext cx="10095042" cy="2716696"/>
          </a:xfrm>
        </p:spPr>
        <p:txBody>
          <a:bodyPr>
            <a:normAutofit/>
          </a:bodyPr>
          <a:lstStyle/>
          <a:p>
            <a:pPr algn="just"/>
            <a:r>
              <a:rPr lang="pt-BR" sz="2400" dirty="0">
                <a:solidFill>
                  <a:schemeClr val="tx1"/>
                </a:solidFill>
              </a:rPr>
              <a:t>Em constante evolução e atendendo as necessidades dos nossos clientes, notamos a necessidade de um sistema online, onde seja possível realizar pedidos para Delivery e reserva de mesas e pistas de boliche. Expandindo a nossa marca, para o ambiente virtual, atingindo e retendo mais clientes de todos os nichos.</a:t>
            </a:r>
          </a:p>
        </p:txBody>
      </p:sp>
      <p:pic>
        <p:nvPicPr>
          <p:cNvPr id="7" name="Imagem 6" descr="Logotipo, nome da empresa&#10;&#10;Descrição gerada automaticamente">
            <a:extLst>
              <a:ext uri="{FF2B5EF4-FFF2-40B4-BE49-F238E27FC236}">
                <a16:creationId xmlns:a16="http://schemas.microsoft.com/office/drawing/2014/main" id="{B9ED070B-D178-4398-97FB-C7842C13058E}"/>
              </a:ext>
            </a:extLst>
          </p:cNvPr>
          <p:cNvPicPr>
            <a:picLocks noChangeAspect="1"/>
          </p:cNvPicPr>
          <p:nvPr/>
        </p:nvPicPr>
        <p:blipFill rotWithShape="1">
          <a:blip r:embed="rId2">
            <a:extLst>
              <a:ext uri="{28A0092B-C50C-407E-A947-70E740481C1C}">
                <a14:useLocalDpi xmlns:a14="http://schemas.microsoft.com/office/drawing/2010/main" val="0"/>
              </a:ext>
            </a:extLst>
          </a:blip>
          <a:srcRect l="17826" t="19537" r="27142" b="40295"/>
          <a:stretch/>
        </p:blipFill>
        <p:spPr>
          <a:xfrm>
            <a:off x="2952992" y="3896139"/>
            <a:ext cx="5522268" cy="254623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592213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ado">
  <a:themeElements>
    <a:clrScheme name="Escala de Cinz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