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328" r:id="rId3"/>
    <p:sldId id="385" r:id="rId4"/>
    <p:sldId id="386" r:id="rId5"/>
    <p:sldId id="333" r:id="rId6"/>
    <p:sldId id="383" r:id="rId7"/>
    <p:sldId id="390" r:id="rId8"/>
    <p:sldId id="358" r:id="rId9"/>
    <p:sldId id="380" r:id="rId10"/>
    <p:sldId id="381" r:id="rId11"/>
    <p:sldId id="382" r:id="rId12"/>
    <p:sldId id="391" r:id="rId13"/>
    <p:sldId id="388" r:id="rId14"/>
    <p:sldId id="387" r:id="rId15"/>
    <p:sldId id="389" r:id="rId16"/>
    <p:sldId id="367" r:id="rId17"/>
    <p:sldId id="368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3" r:id="rId30"/>
    <p:sldId id="370" r:id="rId31"/>
    <p:sldId id="33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</p:sldIdLst>
  <p:sldSz cx="9144000" cy="5143500" type="screen16x9"/>
  <p:notesSz cx="6858000" cy="9144000"/>
  <p:embeddedFontLst>
    <p:embeddedFont>
      <p:font typeface="Barlow" panose="020B0604020202020204" charset="0"/>
      <p:regular r:id="rId42"/>
      <p:bold r:id="rId43"/>
      <p:italic r:id="rId44"/>
      <p:boldItalic r:id="rId45"/>
    </p:embeddedFont>
    <p:embeddedFont>
      <p:font typeface="Miriam Libre" panose="020B0604020202020204" charset="-79"/>
      <p:regular r:id="rId46"/>
      <p:bold r:id="rId47"/>
    </p:embeddedFont>
    <p:embeddedFont>
      <p:font typeface="Barlow Light" panose="020B0604020202020204" charset="0"/>
      <p:regular r:id="rId48"/>
      <p:bold r:id="rId49"/>
      <p:italic r:id="rId50"/>
      <p:boldItalic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  <p:embeddedFont>
      <p:font typeface="Dosis ExtraLight" panose="020B0604020202020204" charset="0"/>
      <p:regular r:id="rId56"/>
    </p:embeddedFont>
    <p:embeddedFont>
      <p:font typeface="Quantico" panose="020B0604020202020204" charset="0"/>
      <p:regular r:id="rId57"/>
      <p:bold r:id="rId58"/>
      <p:italic r:id="rId59"/>
      <p:boldItalic r:id="rId60"/>
    </p:embeddedFont>
    <p:embeddedFont>
      <p:font typeface="Dosis" panose="020B0604020202020204" charset="0"/>
      <p:regular r:id="rId61"/>
      <p:bold r:id="rId62"/>
    </p:embeddedFont>
    <p:embeddedFont>
      <p:font typeface="Titillium Web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852"/>
    <a:srgbClr val="532264"/>
    <a:srgbClr val="A753D5"/>
    <a:srgbClr val="80359B"/>
    <a:srgbClr val="CCFF66"/>
    <a:srgbClr val="92D050"/>
    <a:srgbClr val="057908"/>
    <a:srgbClr val="49951B"/>
    <a:srgbClr val="CCFF99"/>
    <a:srgbClr val="BB7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3) Executar o plano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relacionar “o que foi feito” com o plano?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Cada componente corresponde com as devidas partes no </a:t>
            </a:r>
            <a:r>
              <a:rPr lang="pt-BR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plano?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6304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6670105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4) Avaliar os resultados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testar (partes) da solução? Como?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A solução atende os dados/ funções/ características </a:t>
            </a:r>
            <a:r>
              <a:rPr lang="pt-BR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requeridos para a solução?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</a:t>
            </a: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3448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Ciclo PDCA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Google Shape;154;p26">
            <a:extLst>
              <a:ext uri="{FF2B5EF4-FFF2-40B4-BE49-F238E27FC236}">
                <a16:creationId xmlns:a16="http://schemas.microsoft.com/office/drawing/2014/main" id="{4041F9D8-B29D-EEE9-3E7A-03E02C425C44}"/>
              </a:ext>
            </a:extLst>
          </p:cNvPr>
          <p:cNvSpPr/>
          <p:nvPr/>
        </p:nvSpPr>
        <p:spPr>
          <a:xfrm rot="-2700000">
            <a:off x="3906973" y="2241190"/>
            <a:ext cx="1323704" cy="1320734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5;p26">
            <a:extLst>
              <a:ext uri="{FF2B5EF4-FFF2-40B4-BE49-F238E27FC236}">
                <a16:creationId xmlns:a16="http://schemas.microsoft.com/office/drawing/2014/main" id="{712EDFF5-22F1-5F9B-3AF0-D32BF0D3DA99}"/>
              </a:ext>
            </a:extLst>
          </p:cNvPr>
          <p:cNvSpPr/>
          <p:nvPr/>
        </p:nvSpPr>
        <p:spPr>
          <a:xfrm rot="-2700000">
            <a:off x="2440782" y="2041580"/>
            <a:ext cx="1621029" cy="2151664"/>
          </a:xfrm>
          <a:custGeom>
            <a:avLst/>
            <a:gdLst/>
            <a:ahLst/>
            <a:cxnLst/>
            <a:rect l="l" t="t" r="r" b="b"/>
            <a:pathLst>
              <a:path w="250" h="332" extrusionOk="0">
                <a:moveTo>
                  <a:pt x="32" y="286"/>
                </a:moveTo>
                <a:cubicBezTo>
                  <a:pt x="32" y="157"/>
                  <a:pt x="127" y="49"/>
                  <a:pt x="250" y="29"/>
                </a:cubicBezTo>
                <a:cubicBezTo>
                  <a:pt x="245" y="19"/>
                  <a:pt x="239" y="9"/>
                  <a:pt x="232" y="0"/>
                </a:cubicBezTo>
                <a:cubicBezTo>
                  <a:pt x="100" y="28"/>
                  <a:pt x="0" y="145"/>
                  <a:pt x="0" y="286"/>
                </a:cubicBezTo>
                <a:cubicBezTo>
                  <a:pt x="0" y="302"/>
                  <a:pt x="1" y="317"/>
                  <a:pt x="3" y="332"/>
                </a:cubicBezTo>
                <a:cubicBezTo>
                  <a:pt x="13" y="325"/>
                  <a:pt x="23" y="319"/>
                  <a:pt x="33" y="314"/>
                </a:cubicBezTo>
                <a:cubicBezTo>
                  <a:pt x="33" y="305"/>
                  <a:pt x="32" y="296"/>
                  <a:pt x="32" y="286"/>
                </a:cubicBezTo>
                <a:close/>
              </a:path>
            </a:pathLst>
          </a:cu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1" name="Google Shape;156;p26">
            <a:extLst>
              <a:ext uri="{FF2B5EF4-FFF2-40B4-BE49-F238E27FC236}">
                <a16:creationId xmlns:a16="http://schemas.microsoft.com/office/drawing/2014/main" id="{07FB2D45-47C8-D819-E8EF-E03FA81FBBDA}"/>
              </a:ext>
            </a:extLst>
          </p:cNvPr>
          <p:cNvSpPr/>
          <p:nvPr/>
        </p:nvSpPr>
        <p:spPr>
          <a:xfrm rot="-2700000">
            <a:off x="2689049" y="2101208"/>
            <a:ext cx="1575643" cy="1769691"/>
          </a:xfrm>
          <a:custGeom>
            <a:avLst/>
            <a:gdLst/>
            <a:ahLst/>
            <a:cxnLst/>
            <a:rect l="l" t="t" r="r" b="b"/>
            <a:pathLst>
              <a:path w="254" h="285" extrusionOk="0">
                <a:moveTo>
                  <a:pt x="200" y="153"/>
                </a:moveTo>
                <a:cubicBezTo>
                  <a:pt x="217" y="143"/>
                  <a:pt x="236" y="137"/>
                  <a:pt x="254" y="136"/>
                </a:cubicBezTo>
                <a:cubicBezTo>
                  <a:pt x="253" y="87"/>
                  <a:pt x="240" y="41"/>
                  <a:pt x="218" y="0"/>
                </a:cubicBezTo>
                <a:cubicBezTo>
                  <a:pt x="95" y="20"/>
                  <a:pt x="0" y="128"/>
                  <a:pt x="0" y="257"/>
                </a:cubicBezTo>
                <a:cubicBezTo>
                  <a:pt x="0" y="267"/>
                  <a:pt x="1" y="276"/>
                  <a:pt x="1" y="285"/>
                </a:cubicBezTo>
                <a:cubicBezTo>
                  <a:pt x="43" y="263"/>
                  <a:pt x="90" y="251"/>
                  <a:pt x="140" y="250"/>
                </a:cubicBezTo>
                <a:cubicBezTo>
                  <a:pt x="142" y="211"/>
                  <a:pt x="164" y="174"/>
                  <a:pt x="200" y="153"/>
                </a:cubicBezTo>
                <a:close/>
              </a:path>
            </a:pathLst>
          </a:cu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" name="Google Shape;157;p26">
            <a:extLst>
              <a:ext uri="{FF2B5EF4-FFF2-40B4-BE49-F238E27FC236}">
                <a16:creationId xmlns:a16="http://schemas.microsoft.com/office/drawing/2014/main" id="{76272892-15C8-837B-9F88-6B10729FD4D0}"/>
              </a:ext>
            </a:extLst>
          </p:cNvPr>
          <p:cNvSpPr txBox="1"/>
          <p:nvPr/>
        </p:nvSpPr>
        <p:spPr>
          <a:xfrm rot="-5400000">
            <a:off x="2686923" y="2620064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Agir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59;p26">
            <a:extLst>
              <a:ext uri="{FF2B5EF4-FFF2-40B4-BE49-F238E27FC236}">
                <a16:creationId xmlns:a16="http://schemas.microsoft.com/office/drawing/2014/main" id="{41F4E5CD-D7DD-4655-F01D-463C10F7DE9A}"/>
              </a:ext>
            </a:extLst>
          </p:cNvPr>
          <p:cNvSpPr/>
          <p:nvPr/>
        </p:nvSpPr>
        <p:spPr>
          <a:xfrm rot="-2700000">
            <a:off x="3773748" y="3203089"/>
            <a:ext cx="1764275" cy="1573502"/>
          </a:xfrm>
          <a:custGeom>
            <a:avLst/>
            <a:gdLst/>
            <a:ahLst/>
            <a:cxnLst/>
            <a:rect l="l" t="t" r="r" b="b"/>
            <a:pathLst>
              <a:path w="285" h="254" extrusionOk="0">
                <a:moveTo>
                  <a:pt x="152" y="54"/>
                </a:moveTo>
                <a:cubicBezTo>
                  <a:pt x="142" y="37"/>
                  <a:pt x="137" y="19"/>
                  <a:pt x="136" y="0"/>
                </a:cubicBezTo>
                <a:cubicBezTo>
                  <a:pt x="86" y="1"/>
                  <a:pt x="40" y="14"/>
                  <a:pt x="0" y="36"/>
                </a:cubicBezTo>
                <a:cubicBezTo>
                  <a:pt x="20" y="160"/>
                  <a:pt x="127" y="254"/>
                  <a:pt x="257" y="254"/>
                </a:cubicBezTo>
                <a:cubicBezTo>
                  <a:pt x="266" y="254"/>
                  <a:pt x="276" y="254"/>
                  <a:pt x="285" y="253"/>
                </a:cubicBezTo>
                <a:cubicBezTo>
                  <a:pt x="263" y="211"/>
                  <a:pt x="251" y="164"/>
                  <a:pt x="250" y="115"/>
                </a:cubicBezTo>
                <a:cubicBezTo>
                  <a:pt x="210" y="112"/>
                  <a:pt x="173" y="91"/>
                  <a:pt x="152" y="54"/>
                </a:cubicBezTo>
                <a:close/>
              </a:path>
            </a:pathLst>
          </a:custGeom>
          <a:solidFill>
            <a:srgbClr val="E06666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4" name="Google Shape;160;p26">
            <a:extLst>
              <a:ext uri="{FF2B5EF4-FFF2-40B4-BE49-F238E27FC236}">
                <a16:creationId xmlns:a16="http://schemas.microsoft.com/office/drawing/2014/main" id="{A2876BDB-9620-7B53-9A10-A5E8FE19F8BA}"/>
              </a:ext>
            </a:extLst>
          </p:cNvPr>
          <p:cNvSpPr txBox="1"/>
          <p:nvPr/>
        </p:nvSpPr>
        <p:spPr>
          <a:xfrm>
            <a:off x="3823951" y="3757093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61;p26">
            <a:extLst>
              <a:ext uri="{FF2B5EF4-FFF2-40B4-BE49-F238E27FC236}">
                <a16:creationId xmlns:a16="http://schemas.microsoft.com/office/drawing/2014/main" id="{6CF5801A-8423-068B-3BF9-99EE01C93ED0}"/>
              </a:ext>
            </a:extLst>
          </p:cNvPr>
          <p:cNvSpPr/>
          <p:nvPr/>
        </p:nvSpPr>
        <p:spPr>
          <a:xfrm rot="-2700000">
            <a:off x="5085489" y="1608613"/>
            <a:ext cx="1617163" cy="2151664"/>
          </a:xfrm>
          <a:custGeom>
            <a:avLst/>
            <a:gdLst/>
            <a:ahLst/>
            <a:cxnLst/>
            <a:rect l="l" t="t" r="r" b="b"/>
            <a:pathLst>
              <a:path w="250" h="332" extrusionOk="0">
                <a:moveTo>
                  <a:pt x="218" y="45"/>
                </a:moveTo>
                <a:cubicBezTo>
                  <a:pt x="218" y="175"/>
                  <a:pt x="123" y="282"/>
                  <a:pt x="0" y="303"/>
                </a:cubicBezTo>
                <a:cubicBezTo>
                  <a:pt x="5" y="313"/>
                  <a:pt x="11" y="323"/>
                  <a:pt x="18" y="332"/>
                </a:cubicBezTo>
                <a:cubicBezTo>
                  <a:pt x="150" y="304"/>
                  <a:pt x="250" y="186"/>
                  <a:pt x="250" y="45"/>
                </a:cubicBezTo>
                <a:cubicBezTo>
                  <a:pt x="250" y="30"/>
                  <a:pt x="248" y="15"/>
                  <a:pt x="246" y="0"/>
                </a:cubicBezTo>
                <a:cubicBezTo>
                  <a:pt x="237" y="6"/>
                  <a:pt x="226" y="12"/>
                  <a:pt x="216" y="18"/>
                </a:cubicBezTo>
                <a:cubicBezTo>
                  <a:pt x="217" y="27"/>
                  <a:pt x="218" y="36"/>
                  <a:pt x="218" y="45"/>
                </a:cubicBezTo>
                <a:close/>
              </a:path>
            </a:pathLst>
          </a:cu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6" name="Google Shape;162;p26">
            <a:extLst>
              <a:ext uri="{FF2B5EF4-FFF2-40B4-BE49-F238E27FC236}">
                <a16:creationId xmlns:a16="http://schemas.microsoft.com/office/drawing/2014/main" id="{53463BED-6676-0886-D58C-36BE3B6ED56C}"/>
              </a:ext>
            </a:extLst>
          </p:cNvPr>
          <p:cNvSpPr/>
          <p:nvPr/>
        </p:nvSpPr>
        <p:spPr>
          <a:xfrm rot="-2700000">
            <a:off x="4874719" y="1934283"/>
            <a:ext cx="1579339" cy="1765685"/>
          </a:xfrm>
          <a:custGeom>
            <a:avLst/>
            <a:gdLst/>
            <a:ahLst/>
            <a:cxnLst/>
            <a:rect l="l" t="t" r="r" b="b"/>
            <a:pathLst>
              <a:path w="254" h="285" extrusionOk="0">
                <a:moveTo>
                  <a:pt x="53" y="133"/>
                </a:moveTo>
                <a:cubicBezTo>
                  <a:pt x="37" y="142"/>
                  <a:pt x="18" y="148"/>
                  <a:pt x="0" y="149"/>
                </a:cubicBezTo>
                <a:cubicBezTo>
                  <a:pt x="1" y="198"/>
                  <a:pt x="14" y="244"/>
                  <a:pt x="36" y="285"/>
                </a:cubicBezTo>
                <a:cubicBezTo>
                  <a:pt x="159" y="264"/>
                  <a:pt x="254" y="157"/>
                  <a:pt x="254" y="27"/>
                </a:cubicBezTo>
                <a:cubicBezTo>
                  <a:pt x="254" y="18"/>
                  <a:pt x="253" y="9"/>
                  <a:pt x="252" y="0"/>
                </a:cubicBezTo>
                <a:cubicBezTo>
                  <a:pt x="211" y="21"/>
                  <a:pt x="164" y="34"/>
                  <a:pt x="114" y="34"/>
                </a:cubicBezTo>
                <a:cubicBezTo>
                  <a:pt x="112" y="74"/>
                  <a:pt x="90" y="111"/>
                  <a:pt x="53" y="133"/>
                </a:cubicBezTo>
                <a:close/>
              </a:path>
            </a:pathLst>
          </a:cu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" name="Google Shape;163;p26">
            <a:extLst>
              <a:ext uri="{FF2B5EF4-FFF2-40B4-BE49-F238E27FC236}">
                <a16:creationId xmlns:a16="http://schemas.microsoft.com/office/drawing/2014/main" id="{A1680392-0AB2-DB1B-3549-CB6FC7E87C64}"/>
              </a:ext>
            </a:extLst>
          </p:cNvPr>
          <p:cNvSpPr txBox="1"/>
          <p:nvPr/>
        </p:nvSpPr>
        <p:spPr>
          <a:xfrm rot="5400000">
            <a:off x="4960981" y="2620065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Fazer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65;p26">
            <a:extLst>
              <a:ext uri="{FF2B5EF4-FFF2-40B4-BE49-F238E27FC236}">
                <a16:creationId xmlns:a16="http://schemas.microsoft.com/office/drawing/2014/main" id="{AB871A77-2002-10C9-1731-7811F1F31874}"/>
              </a:ext>
            </a:extLst>
          </p:cNvPr>
          <p:cNvSpPr/>
          <p:nvPr/>
        </p:nvSpPr>
        <p:spPr>
          <a:xfrm rot="-2700000">
            <a:off x="3599971" y="1025170"/>
            <a:ext cx="1767975" cy="1573496"/>
          </a:xfrm>
          <a:custGeom>
            <a:avLst/>
            <a:gdLst/>
            <a:ahLst/>
            <a:cxnLst/>
            <a:rect l="l" t="t" r="r" b="b"/>
            <a:pathLst>
              <a:path w="285" h="253" extrusionOk="0">
                <a:moveTo>
                  <a:pt x="28" y="0"/>
                </a:moveTo>
                <a:cubicBezTo>
                  <a:pt x="19" y="0"/>
                  <a:pt x="9" y="0"/>
                  <a:pt x="0" y="1"/>
                </a:cubicBezTo>
                <a:cubicBezTo>
                  <a:pt x="22" y="43"/>
                  <a:pt x="34" y="90"/>
                  <a:pt x="35" y="140"/>
                </a:cubicBezTo>
                <a:cubicBezTo>
                  <a:pt x="74" y="142"/>
                  <a:pt x="112" y="163"/>
                  <a:pt x="133" y="200"/>
                </a:cubicBezTo>
                <a:cubicBezTo>
                  <a:pt x="143" y="217"/>
                  <a:pt x="148" y="235"/>
                  <a:pt x="149" y="253"/>
                </a:cubicBezTo>
                <a:cubicBezTo>
                  <a:pt x="198" y="252"/>
                  <a:pt x="244" y="239"/>
                  <a:pt x="285" y="217"/>
                </a:cubicBezTo>
                <a:cubicBezTo>
                  <a:pt x="264" y="94"/>
                  <a:pt x="157" y="0"/>
                  <a:pt x="28" y="0"/>
                </a:cubicBezTo>
                <a:close/>
              </a:path>
            </a:pathLst>
          </a:cu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0" name="Google Shape;166;p26">
            <a:extLst>
              <a:ext uri="{FF2B5EF4-FFF2-40B4-BE49-F238E27FC236}">
                <a16:creationId xmlns:a16="http://schemas.microsoft.com/office/drawing/2014/main" id="{8FF08C2F-7802-9D20-A596-592BEF340C6D}"/>
              </a:ext>
            </a:extLst>
          </p:cNvPr>
          <p:cNvSpPr txBox="1"/>
          <p:nvPr/>
        </p:nvSpPr>
        <p:spPr>
          <a:xfrm>
            <a:off x="3823928" y="1483036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Planejar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4647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Que atividades refletem na Engenharia de Software?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 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Especificação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Análise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Verificação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Evolução</a:t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93714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383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5871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1443E7-63EF-F68C-C907-31FA30896189}"/>
              </a:ext>
            </a:extLst>
          </p:cNvPr>
          <p:cNvSpPr/>
          <p:nvPr/>
        </p:nvSpPr>
        <p:spPr>
          <a:xfrm>
            <a:off x="769620" y="2246300"/>
            <a:ext cx="1722304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Especificação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4299D5-F8D9-8713-197D-CA9DE4DF6C1B}"/>
              </a:ext>
            </a:extLst>
          </p:cNvPr>
          <p:cNvSpPr/>
          <p:nvPr/>
        </p:nvSpPr>
        <p:spPr>
          <a:xfrm>
            <a:off x="2719207" y="2246300"/>
            <a:ext cx="1737307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Análise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CFB2B2-C2D3-F659-45C7-5384F44EE77D}"/>
              </a:ext>
            </a:extLst>
          </p:cNvPr>
          <p:cNvSpPr/>
          <p:nvPr/>
        </p:nvSpPr>
        <p:spPr>
          <a:xfrm>
            <a:off x="4679627" y="2246300"/>
            <a:ext cx="1737307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Verificação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AD6B4C-2D81-F393-92AB-663928BC9E35}"/>
              </a:ext>
            </a:extLst>
          </p:cNvPr>
          <p:cNvSpPr/>
          <p:nvPr/>
        </p:nvSpPr>
        <p:spPr>
          <a:xfrm>
            <a:off x="6637073" y="2246300"/>
            <a:ext cx="1737306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Evolução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53D64F4-5A1E-77D4-416B-04ACE42524A9}"/>
              </a:ext>
            </a:extLst>
          </p:cNvPr>
          <p:cNvSpPr/>
          <p:nvPr/>
        </p:nvSpPr>
        <p:spPr>
          <a:xfrm>
            <a:off x="2750344" y="3221834"/>
            <a:ext cx="3557588" cy="3312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CF05602F-FC3E-1083-20D9-47E5064AB6C3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52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Na Engenharia de Software</a:t>
            </a: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5654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4" name="Google Shape;558;p19">
            <a:extLst>
              <a:ext uri="{FF2B5EF4-FFF2-40B4-BE49-F238E27FC236}">
                <a16:creationId xmlns:a16="http://schemas.microsoft.com/office/drawing/2014/main" id="{0054F84F-3681-556D-C544-243F1286BE72}"/>
              </a:ext>
            </a:extLst>
          </p:cNvPr>
          <p:cNvSpPr txBox="1">
            <a:spLocks noGrp="1"/>
          </p:cNvSpPr>
          <p:nvPr/>
        </p:nvSpPr>
        <p:spPr>
          <a:xfrm>
            <a:off x="945133" y="1269213"/>
            <a:ext cx="7120296" cy="343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Atividades necessárias em um processo de software (Sommerville):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Especificação do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funcionalidade do software e as restrições a seu funcionamento devem ser definidas.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Projeto e implementação de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software deve ser produzido para atender às especificações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Validação de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software deve ser validado para garantir que atenda às demandas do cliente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Evolução de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software deve evoluir para atender às necessidades de mudança dos clientes.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409344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671763" y="2866234"/>
            <a:ext cx="5765005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Modelos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418607291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cxnSp>
        <p:nvCxnSpPr>
          <p:cNvPr id="4" name="Google Shape;207;p31">
            <a:extLst>
              <a:ext uri="{FF2B5EF4-FFF2-40B4-BE49-F238E27FC236}">
                <a16:creationId xmlns:a16="http://schemas.microsoft.com/office/drawing/2014/main" id="{6185A0AB-CA9E-C39D-6D0B-7144F04D9FE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3093747" y="1554606"/>
            <a:ext cx="506404" cy="10087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5" name="Google Shape;210;p31">
            <a:extLst>
              <a:ext uri="{FF2B5EF4-FFF2-40B4-BE49-F238E27FC236}">
                <a16:creationId xmlns:a16="http://schemas.microsoft.com/office/drawing/2014/main" id="{F7BCDC65-DDA9-D170-48AF-81D94B3EE02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4101792" y="2491977"/>
            <a:ext cx="506404" cy="10073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9" name="Google Shape;208;p31">
            <a:extLst>
              <a:ext uri="{FF2B5EF4-FFF2-40B4-BE49-F238E27FC236}">
                <a16:creationId xmlns:a16="http://schemas.microsoft.com/office/drawing/2014/main" id="{D412CD9E-21E9-1F9F-4E6F-C46D81CF38C2}"/>
              </a:ext>
            </a:extLst>
          </p:cNvPr>
          <p:cNvSpPr txBox="1"/>
          <p:nvPr/>
        </p:nvSpPr>
        <p:spPr>
          <a:xfrm>
            <a:off x="1833777" y="1375565"/>
            <a:ext cx="2017563" cy="43023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Especificação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209;p31">
            <a:extLst>
              <a:ext uri="{FF2B5EF4-FFF2-40B4-BE49-F238E27FC236}">
                <a16:creationId xmlns:a16="http://schemas.microsoft.com/office/drawing/2014/main" id="{63992BCA-1222-BA0E-26A8-5D6BA30A585C}"/>
              </a:ext>
            </a:extLst>
          </p:cNvPr>
          <p:cNvSpPr txBox="1"/>
          <p:nvPr/>
        </p:nvSpPr>
        <p:spPr>
          <a:xfrm>
            <a:off x="2844032" y="2312199"/>
            <a:ext cx="2014616" cy="43023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Análise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211;p31">
            <a:extLst>
              <a:ext uri="{FF2B5EF4-FFF2-40B4-BE49-F238E27FC236}">
                <a16:creationId xmlns:a16="http://schemas.microsoft.com/office/drawing/2014/main" id="{13B6ACF3-9109-8D1F-6EFC-FF0871101184}"/>
              </a:ext>
            </a:extLst>
          </p:cNvPr>
          <p:cNvSpPr txBox="1"/>
          <p:nvPr/>
        </p:nvSpPr>
        <p:spPr>
          <a:xfrm>
            <a:off x="3851340" y="3248833"/>
            <a:ext cx="2014616" cy="43023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Validação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212;p31">
            <a:extLst>
              <a:ext uri="{FF2B5EF4-FFF2-40B4-BE49-F238E27FC236}">
                <a16:creationId xmlns:a16="http://schemas.microsoft.com/office/drawing/2014/main" id="{CC736F71-AE5A-8574-5757-BAD0306E322D}"/>
              </a:ext>
            </a:extLst>
          </p:cNvPr>
          <p:cNvSpPr txBox="1"/>
          <p:nvPr/>
        </p:nvSpPr>
        <p:spPr>
          <a:xfrm>
            <a:off x="4858847" y="4196818"/>
            <a:ext cx="2014616" cy="43023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Evolução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" name="Google Shape;213;p31">
            <a:extLst>
              <a:ext uri="{FF2B5EF4-FFF2-40B4-BE49-F238E27FC236}">
                <a16:creationId xmlns:a16="http://schemas.microsoft.com/office/drawing/2014/main" id="{F9A04621-566A-A0BB-98F8-62F16EFDBF4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5103524" y="3434186"/>
            <a:ext cx="517755" cy="10075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</p:spTree>
    <p:extLst>
      <p:ext uri="{BB962C8B-B14F-4D97-AF65-F5344CB8AC3E}">
        <p14:creationId xmlns:p14="http://schemas.microsoft.com/office/powerpoint/2010/main" val="61471630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O resultado de cada fase envolve documentos que devem ser validados.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 fase seguinte não deve iniciar até que a fase anterior termine.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Problema: inflexível (divisão em fases distintas).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Funciona somente quando os requisitos forem bem entendidos e não modificarem ao longo do desenvolvimento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26231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4376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Projetos reais raramente seguem o fluxo sequencial.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Em projetos grandes, é impossível elicitar todos os requisitos antes da fase de análise.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Requisitos quase sempre serão alterados.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Demora na descoberta de erros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Espera por fim de uma fase para iniciar outra (bloqueio).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Raramente elabora-se uma solução completa para iniciar a implementação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3667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183328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55137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296227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9B437B-B6E4-B03F-A48A-78F704841CAF}"/>
              </a:ext>
            </a:extLst>
          </p:cNvPr>
          <p:cNvSpPr/>
          <p:nvPr/>
        </p:nvSpPr>
        <p:spPr>
          <a:xfrm>
            <a:off x="936199" y="335756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71731E-B9FA-06E3-2A06-3FF1CA7B7DD9}"/>
              </a:ext>
            </a:extLst>
          </p:cNvPr>
          <p:cNvSpPr/>
          <p:nvPr/>
        </p:nvSpPr>
        <p:spPr>
          <a:xfrm>
            <a:off x="945721" y="375999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1591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6769749" cy="285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3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Processos de Software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Processos de Software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Modelos de Desenvolvimento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 com Feedback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cxnSp>
        <p:nvCxnSpPr>
          <p:cNvPr id="4" name="Google Shape;207;p31">
            <a:extLst>
              <a:ext uri="{FF2B5EF4-FFF2-40B4-BE49-F238E27FC236}">
                <a16:creationId xmlns:a16="http://schemas.microsoft.com/office/drawing/2014/main" id="{6185A0AB-CA9E-C39D-6D0B-7144F04D9FE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3388817" y="1474261"/>
            <a:ext cx="501683" cy="11741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5" name="Google Shape;210;p31">
            <a:extLst>
              <a:ext uri="{FF2B5EF4-FFF2-40B4-BE49-F238E27FC236}">
                <a16:creationId xmlns:a16="http://schemas.microsoft.com/office/drawing/2014/main" id="{F7BCDC65-DDA9-D170-48AF-81D94B3EE02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4536036" y="2433147"/>
            <a:ext cx="622004" cy="12405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9" name="Google Shape;208;p31">
            <a:extLst>
              <a:ext uri="{FF2B5EF4-FFF2-40B4-BE49-F238E27FC236}">
                <a16:creationId xmlns:a16="http://schemas.microsoft.com/office/drawing/2014/main" id="{D412CD9E-21E9-1F9F-4E6F-C46D81CF38C2}"/>
              </a:ext>
            </a:extLst>
          </p:cNvPr>
          <p:cNvSpPr txBox="1"/>
          <p:nvPr/>
        </p:nvSpPr>
        <p:spPr>
          <a:xfrm>
            <a:off x="2043781" y="1380286"/>
            <a:ext cx="2017563" cy="43023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Especificação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209;p31">
            <a:extLst>
              <a:ext uri="{FF2B5EF4-FFF2-40B4-BE49-F238E27FC236}">
                <a16:creationId xmlns:a16="http://schemas.microsoft.com/office/drawing/2014/main" id="{63992BCA-1222-BA0E-26A8-5D6BA30A585C}"/>
              </a:ext>
            </a:extLst>
          </p:cNvPr>
          <p:cNvSpPr txBox="1"/>
          <p:nvPr/>
        </p:nvSpPr>
        <p:spPr>
          <a:xfrm>
            <a:off x="3219446" y="2312199"/>
            <a:ext cx="2014616" cy="43023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Análise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211;p31">
            <a:extLst>
              <a:ext uri="{FF2B5EF4-FFF2-40B4-BE49-F238E27FC236}">
                <a16:creationId xmlns:a16="http://schemas.microsoft.com/office/drawing/2014/main" id="{13B6ACF3-9109-8D1F-6EFC-FF0871101184}"/>
              </a:ext>
            </a:extLst>
          </p:cNvPr>
          <p:cNvSpPr txBox="1"/>
          <p:nvPr/>
        </p:nvSpPr>
        <p:spPr>
          <a:xfrm>
            <a:off x="4460014" y="3364433"/>
            <a:ext cx="2014616" cy="43023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Validação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" name="Google Shape;213;p31">
            <a:extLst>
              <a:ext uri="{FF2B5EF4-FFF2-40B4-BE49-F238E27FC236}">
                <a16:creationId xmlns:a16="http://schemas.microsoft.com/office/drawing/2014/main" id="{F9A04621-566A-A0BB-98F8-62F16EFDBF4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5504119" y="3757866"/>
            <a:ext cx="700455" cy="7740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3" name="Google Shape;243;p35">
            <a:extLst>
              <a:ext uri="{FF2B5EF4-FFF2-40B4-BE49-F238E27FC236}">
                <a16:creationId xmlns:a16="http://schemas.microsoft.com/office/drawing/2014/main" id="{401B471F-A884-8C5F-08B8-A764A5D661E4}"/>
              </a:ext>
            </a:extLst>
          </p:cNvPr>
          <p:cNvCxnSpPr>
            <a:cxnSpLocks/>
          </p:cNvCxnSpPr>
          <p:nvPr/>
        </p:nvCxnSpPr>
        <p:spPr>
          <a:xfrm rot="5400000" flipH="1">
            <a:off x="1619474" y="1753902"/>
            <a:ext cx="1345800" cy="883800"/>
          </a:xfrm>
          <a:prstGeom prst="bentConnector4">
            <a:avLst>
              <a:gd name="adj1" fmla="val 23592"/>
              <a:gd name="adj2" fmla="val 140996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" name="Google Shape;243;p35">
            <a:extLst>
              <a:ext uri="{FF2B5EF4-FFF2-40B4-BE49-F238E27FC236}">
                <a16:creationId xmlns:a16="http://schemas.microsoft.com/office/drawing/2014/main" id="{E1DD451C-4E67-C845-DB3E-17AB5A366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892404" y="2779746"/>
            <a:ext cx="1345800" cy="883800"/>
          </a:xfrm>
          <a:prstGeom prst="bentConnector4">
            <a:avLst>
              <a:gd name="adj1" fmla="val 23592"/>
              <a:gd name="adj2" fmla="val 14422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" name="Google Shape;243;p35">
            <a:extLst>
              <a:ext uri="{FF2B5EF4-FFF2-40B4-BE49-F238E27FC236}">
                <a16:creationId xmlns:a16="http://schemas.microsoft.com/office/drawing/2014/main" id="{B8665154-29A0-ABEA-DA8C-77E65850C32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65134" y="3810548"/>
            <a:ext cx="1345800" cy="883800"/>
          </a:xfrm>
          <a:prstGeom prst="bentConnector4">
            <a:avLst>
              <a:gd name="adj1" fmla="val 38455"/>
              <a:gd name="adj2" fmla="val 14422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" name="Google Shape;212;p31">
            <a:extLst>
              <a:ext uri="{FF2B5EF4-FFF2-40B4-BE49-F238E27FC236}">
                <a16:creationId xmlns:a16="http://schemas.microsoft.com/office/drawing/2014/main" id="{CC736F71-AE5A-8574-5757-BAD0306E322D}"/>
              </a:ext>
            </a:extLst>
          </p:cNvPr>
          <p:cNvSpPr txBox="1"/>
          <p:nvPr/>
        </p:nvSpPr>
        <p:spPr>
          <a:xfrm>
            <a:off x="5234062" y="4495118"/>
            <a:ext cx="2014616" cy="43023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Evolução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8274906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 com Feedback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36995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Segue o mesmo padrão do modelo em Cascata, com a alteração de que </a:t>
            </a:r>
            <a:r>
              <a:rPr lang="pt-BR" sz="1800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os documentos criados ao longo do processo podem ser alterados em uma fase seguintes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, permitindo então uma maior interação e melhorando alguns pontos fortemente criticados no modelo em cascata padrão.     </a:t>
            </a:r>
          </a:p>
        </p:txBody>
      </p:sp>
    </p:spTree>
    <p:extLst>
      <p:ext uri="{BB962C8B-B14F-4D97-AF65-F5344CB8AC3E}">
        <p14:creationId xmlns:p14="http://schemas.microsoft.com/office/powerpoint/2010/main" val="178826554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Incremental / Iterativo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262;p38">
            <a:extLst>
              <a:ext uri="{FF2B5EF4-FFF2-40B4-BE49-F238E27FC236}">
                <a16:creationId xmlns:a16="http://schemas.microsoft.com/office/drawing/2014/main" id="{F8AF0BC2-6F52-0D65-A58D-254FD1411F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6062" y="1187861"/>
            <a:ext cx="5004369" cy="363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55617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Incremental / Iterativo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O software é desenvolvimento em incrementos (não há necessidade de conhecer todo o projeto no início).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Cada incremento visa realizar um conjunto completo de atividades para um conjunto de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Fluxo de processo linear e paralelo.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A ideia é desenvolver uma implementação inicial, expô-la aos comentários dos usuários e continuar por meio da criação de várias versões até que um sistema adequado seja desenvolvido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26231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22478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Permite a mudança de requisitos durante o processo de desenvolvimento mais facilmente.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 comunicação com o cliente é melhorada, permitindo feedbacks mais ágeis.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Permite disponibilizar a primeira versão do sistema mais rápido, permitindo assim um teste real mais rápido e feedbacks mais assertivos.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Paralelização no processo, podendo agilizar as entregas quando há uma boa comunicação entre as equipes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86953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692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Difícil de controlar o progresso, já que há mudanças constantes nos requisitos, impedindo definir com assertividade em qual momento do projeto o software se encontra.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Estrutura do projeto pode ser comprometida com a adição de novas funcionalidades (requisitos) surgidos ao longo do processo.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99058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8246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Evolucionário de Prototipação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129AD5-6D35-5A25-3FCF-B54BEE24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00" y="1115150"/>
            <a:ext cx="4393984" cy="38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311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Evolucionário Espiral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4B0BC2-4A4E-5732-5882-92950FBF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70" y="1271588"/>
            <a:ext cx="7010944" cy="36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160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b="1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Vantagens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Permite a mudança de requisitos durante o processo de desenvolvimento mais facilmente.    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A comunicação com o cliente é melhorada, permitindo feedbacks mais ágeis.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/>
            </a:r>
            <a:b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</a:b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36192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013444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0" y="1269214"/>
            <a:ext cx="6986893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Falta de visibilidade / acompanhamento / controle do processo.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Frequentemente os sistemas são mal estruturados.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protótipo inicial muitas vezes pode não ser reaproveitado, nesse caso todo o tempo investido em sua construção será perdido.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198330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38C0B4-3608-0049-98D8-65260907A33F}"/>
              </a:ext>
            </a:extLst>
          </p:cNvPr>
          <p:cNvSpPr/>
          <p:nvPr/>
        </p:nvSpPr>
        <p:spPr>
          <a:xfrm>
            <a:off x="929056" y="251433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882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Processo de Software</a:t>
            </a:r>
          </a:p>
        </p:txBody>
      </p: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23324DB9-51A2-E61A-8C55-E3C142526E48}"/>
              </a:ext>
            </a:extLst>
          </p:cNvPr>
          <p:cNvSpPr txBox="1">
            <a:spLocks/>
          </p:cNvSpPr>
          <p:nvPr/>
        </p:nvSpPr>
        <p:spPr>
          <a:xfrm>
            <a:off x="3005075" y="3676825"/>
            <a:ext cx="5486489" cy="45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80359B"/>
              </a:solidFill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506669291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54391" y="2866234"/>
            <a:ext cx="561808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Metodologias Ágeis</a:t>
            </a:r>
          </a:p>
          <a:p>
            <a:pPr marL="0" indent="0" algn="ctr">
              <a:buClr>
                <a:srgbClr val="A5B0FE"/>
              </a:buClr>
              <a:buNone/>
              <a:defRPr/>
            </a:pPr>
            <a:r>
              <a:rPr lang="pt-BR" sz="1700" dirty="0">
                <a:solidFill>
                  <a:srgbClr val="A753D5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https://agilemanifesto.org/iso/ptbr/manifesto.html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1236129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Manifesto Ágil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8;p19">
            <a:extLst>
              <a:ext uri="{FF2B5EF4-FFF2-40B4-BE49-F238E27FC236}">
                <a16:creationId xmlns:a16="http://schemas.microsoft.com/office/drawing/2014/main" id="{98B844A5-6453-5757-402F-2FC7EDE33846}"/>
              </a:ext>
            </a:extLst>
          </p:cNvPr>
          <p:cNvSpPr txBox="1">
            <a:spLocks noGrp="1"/>
          </p:cNvSpPr>
          <p:nvPr/>
        </p:nvSpPr>
        <p:spPr>
          <a:xfrm>
            <a:off x="846085" y="1303336"/>
            <a:ext cx="7336089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Estamos descobrindo maneiras melhores de desenvolver software, fazendo-o nós mesmos e ajudando outros a fazerem o mesmo. </a:t>
            </a:r>
            <a:endParaRPr lang="pt-BR" sz="16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5087C1-46B4-E4A1-6B5E-244AA9F2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0218" y="2102287"/>
            <a:ext cx="6423564" cy="2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829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Manifesto Ágil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8;p19">
            <a:extLst>
              <a:ext uri="{FF2B5EF4-FFF2-40B4-BE49-F238E27FC236}">
                <a16:creationId xmlns:a16="http://schemas.microsoft.com/office/drawing/2014/main" id="{98B844A5-6453-5757-402F-2FC7EDE33846}"/>
              </a:ext>
            </a:extLst>
          </p:cNvPr>
          <p:cNvSpPr txBox="1">
            <a:spLocks noGrp="1"/>
          </p:cNvSpPr>
          <p:nvPr/>
        </p:nvSpPr>
        <p:spPr>
          <a:xfrm>
            <a:off x="846085" y="1303336"/>
            <a:ext cx="7336089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Os 12 princípios ágeis:</a:t>
            </a:r>
            <a:endParaRPr lang="pt-BR" sz="16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D6323F-83F9-E90E-3A31-0368196B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6" y="1731476"/>
            <a:ext cx="7523013" cy="28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82815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Pode ser difícil manter o interesse do cliente envolvido no processo de desenvolvimento.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Integrantes da equipe de desenvolvimento podem não se adequar ao envolvimento intenso dos métodos ágeis.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A manutenção da simplicidade requer trabalho extra.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Mudança nas prioridades das funcionalidades pode ser difícil se muitos stakeholders estão envolvidos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26231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849BD611-4283-B315-7F8A-88F970B67BB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26678961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SCRUM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404;p62">
            <a:extLst>
              <a:ext uri="{FF2B5EF4-FFF2-40B4-BE49-F238E27FC236}">
                <a16:creationId xmlns:a16="http://schemas.microsoft.com/office/drawing/2014/main" id="{B95D5E8B-6C55-A488-EA7A-7FCE6946BB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6382" y="1144999"/>
            <a:ext cx="6100763" cy="3957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49841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XP – Extreme Programming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48B02-091D-2D8C-ECA5-69CE460C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1" y="1093162"/>
            <a:ext cx="7618373" cy="35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549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Kanban Agile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CB3FE3-6B67-BEA8-9FE8-8A50EE22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54" y="1312751"/>
            <a:ext cx="6931435" cy="36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6541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Vídeos Explicativos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Google Shape;558;p19">
            <a:extLst>
              <a:ext uri="{FF2B5EF4-FFF2-40B4-BE49-F238E27FC236}">
                <a16:creationId xmlns:a16="http://schemas.microsoft.com/office/drawing/2014/main" id="{B3C2F3DE-85DE-83DF-7B8A-7F90D74F478E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Kanban </a:t>
            </a:r>
            <a:r>
              <a:rPr lang="pt-BR" sz="1800" b="1" dirty="0">
                <a:solidFill>
                  <a:srgbClr val="A753D5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(1 minuto)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https://www.youtube.com/shorts/UL5cMoaGkj8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SCRUM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A753D5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(1 minuto)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https://www.youtube.com/shorts/qG8-Wsql1y4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/>
            </a:r>
            <a:b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</a:b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FC6938-3A88-151B-0629-104D923B2A1A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3878F7-2726-3F27-FA9A-0C3B6E78473B}"/>
              </a:ext>
            </a:extLst>
          </p:cNvPr>
          <p:cNvSpPr/>
          <p:nvPr/>
        </p:nvSpPr>
        <p:spPr>
          <a:xfrm>
            <a:off x="926676" y="243336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67783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54391" y="2866234"/>
            <a:ext cx="561808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Ferramentas de Gerenciamento</a:t>
            </a:r>
          </a:p>
        </p:txBody>
      </p:sp>
    </p:spTree>
    <p:extLst>
      <p:ext uri="{BB962C8B-B14F-4D97-AF65-F5344CB8AC3E}">
        <p14:creationId xmlns:p14="http://schemas.microsoft.com/office/powerpoint/2010/main" val="346285117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Ferramentas de Gerenciamento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3CF0DE-F030-8082-E95A-7F7FF2F5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88" y="2038363"/>
            <a:ext cx="2000429" cy="1458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6B3A2E-9142-918E-9A3C-DCAD4C75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91" y="1637409"/>
            <a:ext cx="2263073" cy="10822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8A3C64-11F6-353E-41B4-B1DEBEAA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102" y="2987749"/>
            <a:ext cx="1143922" cy="11908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A54AF7F-65E3-6035-24EF-DAA82282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49" y="4210860"/>
            <a:ext cx="2209977" cy="4740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1AFE5CE-C26D-5359-31A6-6942099E0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463" y="3846830"/>
            <a:ext cx="2771817" cy="89982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E088919-A57D-52B7-19D7-63D9810B7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104" y="1357075"/>
            <a:ext cx="1991214" cy="13625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1FD87A-163D-DB79-F997-974796D18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969" y="3009444"/>
            <a:ext cx="2412915" cy="8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055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3"/>
            <a:ext cx="7120296" cy="343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que é processo?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Processo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pode ser definido como um conjunto de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passos ordenados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com a intenção de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atingir um objetivo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ou meta.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6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Processo de software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é uma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metodologi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para as atividades, ações e tarefas necessárias para desenvolver um software (Pressman).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6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Auxiliam nas atividades necessárias para o seu desenvolvimento, além dos artefatos e documentação que devem ser gerados e coletados durante esse processo.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9430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Processo de Software</a:t>
            </a:r>
          </a:p>
        </p:txBody>
      </p: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23324DB9-51A2-E61A-8C55-E3C142526E48}"/>
              </a:ext>
            </a:extLst>
          </p:cNvPr>
          <p:cNvSpPr txBox="1">
            <a:spLocks/>
          </p:cNvSpPr>
          <p:nvPr/>
        </p:nvSpPr>
        <p:spPr>
          <a:xfrm>
            <a:off x="3005075" y="3676825"/>
            <a:ext cx="5486489" cy="45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80359B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Quais os passos para se criar um software?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20177832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3" name="Google Shape;105;p21">
            <a:extLst>
              <a:ext uri="{FF2B5EF4-FFF2-40B4-BE49-F238E27FC236}">
                <a16:creationId xmlns:a16="http://schemas.microsoft.com/office/drawing/2014/main" id="{79A8BD3B-5FE3-E50D-C322-920EA8C96FAD}"/>
              </a:ext>
            </a:extLst>
          </p:cNvPr>
          <p:cNvSpPr/>
          <p:nvPr/>
        </p:nvSpPr>
        <p:spPr>
          <a:xfrm>
            <a:off x="4651979" y="2795176"/>
            <a:ext cx="1958400" cy="133500"/>
          </a:xfrm>
          <a:prstGeom prst="rect">
            <a:avLst/>
          </a:prstGeom>
          <a:solidFill>
            <a:srgbClr val="49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06;p21">
            <a:extLst>
              <a:ext uri="{FF2B5EF4-FFF2-40B4-BE49-F238E27FC236}">
                <a16:creationId xmlns:a16="http://schemas.microsoft.com/office/drawing/2014/main" id="{AB56C0DC-923D-0D62-A1D3-2F1215CB016E}"/>
              </a:ext>
            </a:extLst>
          </p:cNvPr>
          <p:cNvCxnSpPr/>
          <p:nvPr/>
        </p:nvCxnSpPr>
        <p:spPr>
          <a:xfrm>
            <a:off x="4657193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07;p21">
            <a:extLst>
              <a:ext uri="{FF2B5EF4-FFF2-40B4-BE49-F238E27FC236}">
                <a16:creationId xmlns:a16="http://schemas.microsoft.com/office/drawing/2014/main" id="{80734125-E4EA-7E2E-3B95-DE58614A0806}"/>
              </a:ext>
            </a:extLst>
          </p:cNvPr>
          <p:cNvSpPr/>
          <p:nvPr/>
        </p:nvSpPr>
        <p:spPr>
          <a:xfrm>
            <a:off x="4610993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8;p21">
            <a:extLst>
              <a:ext uri="{FF2B5EF4-FFF2-40B4-BE49-F238E27FC236}">
                <a16:creationId xmlns:a16="http://schemas.microsoft.com/office/drawing/2014/main" id="{F4B45F43-01B2-9DC9-9F5C-DB208F3B8278}"/>
              </a:ext>
            </a:extLst>
          </p:cNvPr>
          <p:cNvSpPr txBox="1"/>
          <p:nvPr/>
        </p:nvSpPr>
        <p:spPr>
          <a:xfrm>
            <a:off x="4329356" y="2930954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09;p21">
            <a:extLst>
              <a:ext uri="{FF2B5EF4-FFF2-40B4-BE49-F238E27FC236}">
                <a16:creationId xmlns:a16="http://schemas.microsoft.com/office/drawing/2014/main" id="{DFCFDE42-F38F-7AA7-CAC0-3A48E812B750}"/>
              </a:ext>
            </a:extLst>
          </p:cNvPr>
          <p:cNvSpPr txBox="1"/>
          <p:nvPr/>
        </p:nvSpPr>
        <p:spPr>
          <a:xfrm>
            <a:off x="4536616" y="198379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Executar o Plano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19" name="Google Shape;110;p21">
            <a:extLst>
              <a:ext uri="{FF2B5EF4-FFF2-40B4-BE49-F238E27FC236}">
                <a16:creationId xmlns:a16="http://schemas.microsoft.com/office/drawing/2014/main" id="{B48BA444-E1B7-2BF6-C3C0-A0708F12E947}"/>
              </a:ext>
            </a:extLst>
          </p:cNvPr>
          <p:cNvSpPr/>
          <p:nvPr/>
        </p:nvSpPr>
        <p:spPr>
          <a:xfrm>
            <a:off x="6610327" y="2795176"/>
            <a:ext cx="1774616" cy="132415"/>
          </a:xfrm>
          <a:prstGeom prst="rect">
            <a:avLst/>
          </a:prstGeom>
          <a:solidFill>
            <a:srgbClr val="0579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11;p21">
            <a:extLst>
              <a:ext uri="{FF2B5EF4-FFF2-40B4-BE49-F238E27FC236}">
                <a16:creationId xmlns:a16="http://schemas.microsoft.com/office/drawing/2014/main" id="{BC3D7E95-250A-7067-D586-574E0AF4B58C}"/>
              </a:ext>
            </a:extLst>
          </p:cNvPr>
          <p:cNvCxnSpPr/>
          <p:nvPr/>
        </p:nvCxnSpPr>
        <p:spPr>
          <a:xfrm rot="10800000">
            <a:off x="6608912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2;p21">
            <a:extLst>
              <a:ext uri="{FF2B5EF4-FFF2-40B4-BE49-F238E27FC236}">
                <a16:creationId xmlns:a16="http://schemas.microsoft.com/office/drawing/2014/main" id="{4FEB345C-986D-250B-D2AE-DEBF927FC198}"/>
              </a:ext>
            </a:extLst>
          </p:cNvPr>
          <p:cNvSpPr/>
          <p:nvPr/>
        </p:nvSpPr>
        <p:spPr>
          <a:xfrm rot="10800000">
            <a:off x="6562712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3;p21">
            <a:extLst>
              <a:ext uri="{FF2B5EF4-FFF2-40B4-BE49-F238E27FC236}">
                <a16:creationId xmlns:a16="http://schemas.microsoft.com/office/drawing/2014/main" id="{CD538416-80D7-B63C-D539-A1AB22204B68}"/>
              </a:ext>
            </a:extLst>
          </p:cNvPr>
          <p:cNvSpPr txBox="1"/>
          <p:nvPr/>
        </p:nvSpPr>
        <p:spPr>
          <a:xfrm>
            <a:off x="6238487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4;p21">
            <a:extLst>
              <a:ext uri="{FF2B5EF4-FFF2-40B4-BE49-F238E27FC236}">
                <a16:creationId xmlns:a16="http://schemas.microsoft.com/office/drawing/2014/main" id="{81622F97-7F8F-3197-A8FB-17353BCB3956}"/>
              </a:ext>
            </a:extLst>
          </p:cNvPr>
          <p:cNvSpPr txBox="1"/>
          <p:nvPr/>
        </p:nvSpPr>
        <p:spPr>
          <a:xfrm>
            <a:off x="6479450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Avaliar os Resultados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30" name="Google Shape;115;p21">
            <a:extLst>
              <a:ext uri="{FF2B5EF4-FFF2-40B4-BE49-F238E27FC236}">
                <a16:creationId xmlns:a16="http://schemas.microsoft.com/office/drawing/2014/main" id="{C7EC4E20-B45D-65C8-B8EC-2BADF786AD0A}"/>
              </a:ext>
            </a:extLst>
          </p:cNvPr>
          <p:cNvSpPr/>
          <p:nvPr/>
        </p:nvSpPr>
        <p:spPr>
          <a:xfrm>
            <a:off x="735277" y="2795176"/>
            <a:ext cx="1958400" cy="1335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6;p21">
            <a:extLst>
              <a:ext uri="{FF2B5EF4-FFF2-40B4-BE49-F238E27FC236}">
                <a16:creationId xmlns:a16="http://schemas.microsoft.com/office/drawing/2014/main" id="{1ABB026A-F4B1-A808-E171-A8CC8971E990}"/>
              </a:ext>
            </a:extLst>
          </p:cNvPr>
          <p:cNvSpPr txBox="1"/>
          <p:nvPr/>
        </p:nvSpPr>
        <p:spPr>
          <a:xfrm>
            <a:off x="298668" y="2930964"/>
            <a:ext cx="871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117;p21">
            <a:extLst>
              <a:ext uri="{FF2B5EF4-FFF2-40B4-BE49-F238E27FC236}">
                <a16:creationId xmlns:a16="http://schemas.microsoft.com/office/drawing/2014/main" id="{1890A69D-6F64-F826-C2B1-FBE206EBE1F1}"/>
              </a:ext>
            </a:extLst>
          </p:cNvPr>
          <p:cNvCxnSpPr/>
          <p:nvPr/>
        </p:nvCxnSpPr>
        <p:spPr>
          <a:xfrm>
            <a:off x="729902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18;p21">
            <a:extLst>
              <a:ext uri="{FF2B5EF4-FFF2-40B4-BE49-F238E27FC236}">
                <a16:creationId xmlns:a16="http://schemas.microsoft.com/office/drawing/2014/main" id="{D0A13170-CA83-C540-53D6-51130A4AF53C}"/>
              </a:ext>
            </a:extLst>
          </p:cNvPr>
          <p:cNvSpPr/>
          <p:nvPr/>
        </p:nvSpPr>
        <p:spPr>
          <a:xfrm>
            <a:off x="683702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;p21">
            <a:extLst>
              <a:ext uri="{FF2B5EF4-FFF2-40B4-BE49-F238E27FC236}">
                <a16:creationId xmlns:a16="http://schemas.microsoft.com/office/drawing/2014/main" id="{F6D4667A-DD15-3338-2765-088239B57C4E}"/>
              </a:ext>
            </a:extLst>
          </p:cNvPr>
          <p:cNvSpPr txBox="1"/>
          <p:nvPr/>
        </p:nvSpPr>
        <p:spPr>
          <a:xfrm>
            <a:off x="625799" y="180210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Entender o Problema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120;p21">
            <a:extLst>
              <a:ext uri="{FF2B5EF4-FFF2-40B4-BE49-F238E27FC236}">
                <a16:creationId xmlns:a16="http://schemas.microsoft.com/office/drawing/2014/main" id="{7424D8D4-21FE-E875-07BF-546F0063AAFC}"/>
              </a:ext>
            </a:extLst>
          </p:cNvPr>
          <p:cNvSpPr/>
          <p:nvPr/>
        </p:nvSpPr>
        <p:spPr>
          <a:xfrm>
            <a:off x="2693629" y="2795176"/>
            <a:ext cx="1958400" cy="133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1;p21">
            <a:extLst>
              <a:ext uri="{FF2B5EF4-FFF2-40B4-BE49-F238E27FC236}">
                <a16:creationId xmlns:a16="http://schemas.microsoft.com/office/drawing/2014/main" id="{8824B5A7-473F-A294-0F93-9DB4EC9C0CAA}"/>
              </a:ext>
            </a:extLst>
          </p:cNvPr>
          <p:cNvSpPr txBox="1"/>
          <p:nvPr/>
        </p:nvSpPr>
        <p:spPr>
          <a:xfrm>
            <a:off x="2328272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22;p21">
            <a:extLst>
              <a:ext uri="{FF2B5EF4-FFF2-40B4-BE49-F238E27FC236}">
                <a16:creationId xmlns:a16="http://schemas.microsoft.com/office/drawing/2014/main" id="{C31C5192-BC36-93CE-C6E2-251D33320965}"/>
              </a:ext>
            </a:extLst>
          </p:cNvPr>
          <p:cNvCxnSpPr/>
          <p:nvPr/>
        </p:nvCxnSpPr>
        <p:spPr>
          <a:xfrm rot="10800000">
            <a:off x="2697950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123;p21">
            <a:extLst>
              <a:ext uri="{FF2B5EF4-FFF2-40B4-BE49-F238E27FC236}">
                <a16:creationId xmlns:a16="http://schemas.microsoft.com/office/drawing/2014/main" id="{8392BAC8-776F-8578-665A-9CBB3860BF73}"/>
              </a:ext>
            </a:extLst>
          </p:cNvPr>
          <p:cNvSpPr/>
          <p:nvPr/>
        </p:nvSpPr>
        <p:spPr>
          <a:xfrm rot="10800000">
            <a:off x="2651750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4;p21">
            <a:extLst>
              <a:ext uri="{FF2B5EF4-FFF2-40B4-BE49-F238E27FC236}">
                <a16:creationId xmlns:a16="http://schemas.microsoft.com/office/drawing/2014/main" id="{B633C116-8D61-6626-622C-915DAC370EAE}"/>
              </a:ext>
            </a:extLst>
          </p:cNvPr>
          <p:cNvSpPr txBox="1"/>
          <p:nvPr/>
        </p:nvSpPr>
        <p:spPr>
          <a:xfrm>
            <a:off x="2576027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Planejar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3435303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3" name="Google Shape;105;p21">
            <a:extLst>
              <a:ext uri="{FF2B5EF4-FFF2-40B4-BE49-F238E27FC236}">
                <a16:creationId xmlns:a16="http://schemas.microsoft.com/office/drawing/2014/main" id="{79A8BD3B-5FE3-E50D-C322-920EA8C96FAD}"/>
              </a:ext>
            </a:extLst>
          </p:cNvPr>
          <p:cNvSpPr/>
          <p:nvPr/>
        </p:nvSpPr>
        <p:spPr>
          <a:xfrm>
            <a:off x="4651979" y="2795176"/>
            <a:ext cx="1958400" cy="133500"/>
          </a:xfrm>
          <a:prstGeom prst="rect">
            <a:avLst/>
          </a:prstGeom>
          <a:solidFill>
            <a:srgbClr val="49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06;p21">
            <a:extLst>
              <a:ext uri="{FF2B5EF4-FFF2-40B4-BE49-F238E27FC236}">
                <a16:creationId xmlns:a16="http://schemas.microsoft.com/office/drawing/2014/main" id="{AB56C0DC-923D-0D62-A1D3-2F1215CB016E}"/>
              </a:ext>
            </a:extLst>
          </p:cNvPr>
          <p:cNvCxnSpPr/>
          <p:nvPr/>
        </p:nvCxnSpPr>
        <p:spPr>
          <a:xfrm>
            <a:off x="4657193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07;p21">
            <a:extLst>
              <a:ext uri="{FF2B5EF4-FFF2-40B4-BE49-F238E27FC236}">
                <a16:creationId xmlns:a16="http://schemas.microsoft.com/office/drawing/2014/main" id="{80734125-E4EA-7E2E-3B95-DE58614A0806}"/>
              </a:ext>
            </a:extLst>
          </p:cNvPr>
          <p:cNvSpPr/>
          <p:nvPr/>
        </p:nvSpPr>
        <p:spPr>
          <a:xfrm>
            <a:off x="4610993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8;p21">
            <a:extLst>
              <a:ext uri="{FF2B5EF4-FFF2-40B4-BE49-F238E27FC236}">
                <a16:creationId xmlns:a16="http://schemas.microsoft.com/office/drawing/2014/main" id="{F4B45F43-01B2-9DC9-9F5C-DB208F3B8278}"/>
              </a:ext>
            </a:extLst>
          </p:cNvPr>
          <p:cNvSpPr txBox="1"/>
          <p:nvPr/>
        </p:nvSpPr>
        <p:spPr>
          <a:xfrm>
            <a:off x="4329356" y="2930954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09;p21">
            <a:extLst>
              <a:ext uri="{FF2B5EF4-FFF2-40B4-BE49-F238E27FC236}">
                <a16:creationId xmlns:a16="http://schemas.microsoft.com/office/drawing/2014/main" id="{DFCFDE42-F38F-7AA7-CAC0-3A48E812B750}"/>
              </a:ext>
            </a:extLst>
          </p:cNvPr>
          <p:cNvSpPr txBox="1"/>
          <p:nvPr/>
        </p:nvSpPr>
        <p:spPr>
          <a:xfrm>
            <a:off x="4536616" y="198379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Executar o Plano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19" name="Google Shape;110;p21">
            <a:extLst>
              <a:ext uri="{FF2B5EF4-FFF2-40B4-BE49-F238E27FC236}">
                <a16:creationId xmlns:a16="http://schemas.microsoft.com/office/drawing/2014/main" id="{B48BA444-E1B7-2BF6-C3C0-A0708F12E947}"/>
              </a:ext>
            </a:extLst>
          </p:cNvPr>
          <p:cNvSpPr/>
          <p:nvPr/>
        </p:nvSpPr>
        <p:spPr>
          <a:xfrm>
            <a:off x="6610327" y="2795176"/>
            <a:ext cx="1774616" cy="132415"/>
          </a:xfrm>
          <a:prstGeom prst="rect">
            <a:avLst/>
          </a:prstGeom>
          <a:solidFill>
            <a:srgbClr val="0579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11;p21">
            <a:extLst>
              <a:ext uri="{FF2B5EF4-FFF2-40B4-BE49-F238E27FC236}">
                <a16:creationId xmlns:a16="http://schemas.microsoft.com/office/drawing/2014/main" id="{BC3D7E95-250A-7067-D586-574E0AF4B58C}"/>
              </a:ext>
            </a:extLst>
          </p:cNvPr>
          <p:cNvCxnSpPr/>
          <p:nvPr/>
        </p:nvCxnSpPr>
        <p:spPr>
          <a:xfrm rot="10800000">
            <a:off x="6608912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2;p21">
            <a:extLst>
              <a:ext uri="{FF2B5EF4-FFF2-40B4-BE49-F238E27FC236}">
                <a16:creationId xmlns:a16="http://schemas.microsoft.com/office/drawing/2014/main" id="{4FEB345C-986D-250B-D2AE-DEBF927FC198}"/>
              </a:ext>
            </a:extLst>
          </p:cNvPr>
          <p:cNvSpPr/>
          <p:nvPr/>
        </p:nvSpPr>
        <p:spPr>
          <a:xfrm rot="10800000">
            <a:off x="6562712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3;p21">
            <a:extLst>
              <a:ext uri="{FF2B5EF4-FFF2-40B4-BE49-F238E27FC236}">
                <a16:creationId xmlns:a16="http://schemas.microsoft.com/office/drawing/2014/main" id="{CD538416-80D7-B63C-D539-A1AB22204B68}"/>
              </a:ext>
            </a:extLst>
          </p:cNvPr>
          <p:cNvSpPr txBox="1"/>
          <p:nvPr/>
        </p:nvSpPr>
        <p:spPr>
          <a:xfrm>
            <a:off x="6238487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4;p21">
            <a:extLst>
              <a:ext uri="{FF2B5EF4-FFF2-40B4-BE49-F238E27FC236}">
                <a16:creationId xmlns:a16="http://schemas.microsoft.com/office/drawing/2014/main" id="{81622F97-7F8F-3197-A8FB-17353BCB3956}"/>
              </a:ext>
            </a:extLst>
          </p:cNvPr>
          <p:cNvSpPr txBox="1"/>
          <p:nvPr/>
        </p:nvSpPr>
        <p:spPr>
          <a:xfrm>
            <a:off x="6479450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Avaliar os Resultados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30" name="Google Shape;115;p21">
            <a:extLst>
              <a:ext uri="{FF2B5EF4-FFF2-40B4-BE49-F238E27FC236}">
                <a16:creationId xmlns:a16="http://schemas.microsoft.com/office/drawing/2014/main" id="{C7EC4E20-B45D-65C8-B8EC-2BADF786AD0A}"/>
              </a:ext>
            </a:extLst>
          </p:cNvPr>
          <p:cNvSpPr/>
          <p:nvPr/>
        </p:nvSpPr>
        <p:spPr>
          <a:xfrm>
            <a:off x="735277" y="2795176"/>
            <a:ext cx="1958400" cy="1335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6;p21">
            <a:extLst>
              <a:ext uri="{FF2B5EF4-FFF2-40B4-BE49-F238E27FC236}">
                <a16:creationId xmlns:a16="http://schemas.microsoft.com/office/drawing/2014/main" id="{1ABB026A-F4B1-A808-E171-A8CC8971E990}"/>
              </a:ext>
            </a:extLst>
          </p:cNvPr>
          <p:cNvSpPr txBox="1"/>
          <p:nvPr/>
        </p:nvSpPr>
        <p:spPr>
          <a:xfrm>
            <a:off x="298668" y="2930964"/>
            <a:ext cx="871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117;p21">
            <a:extLst>
              <a:ext uri="{FF2B5EF4-FFF2-40B4-BE49-F238E27FC236}">
                <a16:creationId xmlns:a16="http://schemas.microsoft.com/office/drawing/2014/main" id="{1890A69D-6F64-F826-C2B1-FBE206EBE1F1}"/>
              </a:ext>
            </a:extLst>
          </p:cNvPr>
          <p:cNvCxnSpPr/>
          <p:nvPr/>
        </p:nvCxnSpPr>
        <p:spPr>
          <a:xfrm>
            <a:off x="729902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18;p21">
            <a:extLst>
              <a:ext uri="{FF2B5EF4-FFF2-40B4-BE49-F238E27FC236}">
                <a16:creationId xmlns:a16="http://schemas.microsoft.com/office/drawing/2014/main" id="{D0A13170-CA83-C540-53D6-51130A4AF53C}"/>
              </a:ext>
            </a:extLst>
          </p:cNvPr>
          <p:cNvSpPr/>
          <p:nvPr/>
        </p:nvSpPr>
        <p:spPr>
          <a:xfrm>
            <a:off x="683702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;p21">
            <a:extLst>
              <a:ext uri="{FF2B5EF4-FFF2-40B4-BE49-F238E27FC236}">
                <a16:creationId xmlns:a16="http://schemas.microsoft.com/office/drawing/2014/main" id="{F6D4667A-DD15-3338-2765-088239B57C4E}"/>
              </a:ext>
            </a:extLst>
          </p:cNvPr>
          <p:cNvSpPr txBox="1"/>
          <p:nvPr/>
        </p:nvSpPr>
        <p:spPr>
          <a:xfrm>
            <a:off x="625799" y="180210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Entender o Problema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120;p21">
            <a:extLst>
              <a:ext uri="{FF2B5EF4-FFF2-40B4-BE49-F238E27FC236}">
                <a16:creationId xmlns:a16="http://schemas.microsoft.com/office/drawing/2014/main" id="{7424D8D4-21FE-E875-07BF-546F0063AAFC}"/>
              </a:ext>
            </a:extLst>
          </p:cNvPr>
          <p:cNvSpPr/>
          <p:nvPr/>
        </p:nvSpPr>
        <p:spPr>
          <a:xfrm>
            <a:off x="2693629" y="2795176"/>
            <a:ext cx="1958400" cy="133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1;p21">
            <a:extLst>
              <a:ext uri="{FF2B5EF4-FFF2-40B4-BE49-F238E27FC236}">
                <a16:creationId xmlns:a16="http://schemas.microsoft.com/office/drawing/2014/main" id="{8824B5A7-473F-A294-0F93-9DB4EC9C0CAA}"/>
              </a:ext>
            </a:extLst>
          </p:cNvPr>
          <p:cNvSpPr txBox="1"/>
          <p:nvPr/>
        </p:nvSpPr>
        <p:spPr>
          <a:xfrm>
            <a:off x="2328272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22;p21">
            <a:extLst>
              <a:ext uri="{FF2B5EF4-FFF2-40B4-BE49-F238E27FC236}">
                <a16:creationId xmlns:a16="http://schemas.microsoft.com/office/drawing/2014/main" id="{C31C5192-BC36-93CE-C6E2-251D33320965}"/>
              </a:ext>
            </a:extLst>
          </p:cNvPr>
          <p:cNvCxnSpPr/>
          <p:nvPr/>
        </p:nvCxnSpPr>
        <p:spPr>
          <a:xfrm rot="10800000">
            <a:off x="2697950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123;p21">
            <a:extLst>
              <a:ext uri="{FF2B5EF4-FFF2-40B4-BE49-F238E27FC236}">
                <a16:creationId xmlns:a16="http://schemas.microsoft.com/office/drawing/2014/main" id="{8392BAC8-776F-8578-665A-9CBB3860BF73}"/>
              </a:ext>
            </a:extLst>
          </p:cNvPr>
          <p:cNvSpPr/>
          <p:nvPr/>
        </p:nvSpPr>
        <p:spPr>
          <a:xfrm rot="10800000">
            <a:off x="2651750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4;p21">
            <a:extLst>
              <a:ext uri="{FF2B5EF4-FFF2-40B4-BE49-F238E27FC236}">
                <a16:creationId xmlns:a16="http://schemas.microsoft.com/office/drawing/2014/main" id="{B633C116-8D61-6626-622C-915DAC370EAE}"/>
              </a:ext>
            </a:extLst>
          </p:cNvPr>
          <p:cNvSpPr txBox="1"/>
          <p:nvPr/>
        </p:nvSpPr>
        <p:spPr>
          <a:xfrm>
            <a:off x="2576027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Planejar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5176508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1) Entender o problema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Quem está envolvido na solução do problema?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Quais dados / funções / características são necessárias  </a:t>
            </a:r>
            <a:r>
              <a:rPr lang="pt-BR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para resolver o problema?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O problema pode ser dividido?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O problema pode ser representado graficamente?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7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328004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71237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7866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2) Planejar (propor) uma solução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 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Já existe (ou você conhece) uma solução para o problema?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Problemas similares que foram resolvido?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solucionar partes do problema?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representar a solução de modo a facilitar a 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realização desta solução?</a:t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93714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35518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388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1023</Words>
  <Application>Microsoft Office PowerPoint</Application>
  <PresentationFormat>Apresentação na tela (16:9)</PresentationFormat>
  <Paragraphs>178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1" baseType="lpstr">
      <vt:lpstr>Barlow</vt:lpstr>
      <vt:lpstr>Miriam Libre</vt:lpstr>
      <vt:lpstr>Wingdings</vt:lpstr>
      <vt:lpstr>Barlow Light</vt:lpstr>
      <vt:lpstr>Raleway</vt:lpstr>
      <vt:lpstr>Dosis ExtraLight</vt:lpstr>
      <vt:lpstr>Roboto</vt:lpstr>
      <vt:lpstr>Arial</vt:lpstr>
      <vt:lpstr>Quantico</vt:lpstr>
      <vt:lpstr>Dosis</vt:lpstr>
      <vt:lpstr>Titillium Web</vt:lpstr>
      <vt:lpstr>Roderigo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</cp:lastModifiedBy>
  <cp:revision>102</cp:revision>
  <dcterms:modified xsi:type="dcterms:W3CDTF">2023-08-09T23:01:32Z</dcterms:modified>
</cp:coreProperties>
</file>