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23"/>
  </p:notesMasterIdLst>
  <p:sldIdLst>
    <p:sldId id="256" r:id="rId3"/>
    <p:sldId id="328" r:id="rId4"/>
    <p:sldId id="424" r:id="rId5"/>
    <p:sldId id="408" r:id="rId6"/>
    <p:sldId id="429" r:id="rId7"/>
    <p:sldId id="430" r:id="rId8"/>
    <p:sldId id="431" r:id="rId9"/>
    <p:sldId id="433" r:id="rId10"/>
    <p:sldId id="481" r:id="rId11"/>
    <p:sldId id="443" r:id="rId12"/>
    <p:sldId id="437" r:id="rId13"/>
    <p:sldId id="502" r:id="rId14"/>
    <p:sldId id="503" r:id="rId15"/>
    <p:sldId id="435" r:id="rId16"/>
    <p:sldId id="436" r:id="rId17"/>
    <p:sldId id="439" r:id="rId18"/>
    <p:sldId id="440" r:id="rId19"/>
    <p:sldId id="441" r:id="rId20"/>
    <p:sldId id="442" r:id="rId21"/>
    <p:sldId id="347" r:id="rId2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Barlow SemiBold" panose="00000700000000000000" pitchFamily="2" charset="0"/>
      <p:bold r:id="rId32"/>
      <p:boldItalic r:id="rId33"/>
    </p:embeddedFont>
    <p:embeddedFont>
      <p:font typeface="Dosis" pitchFamily="2" charset="0"/>
      <p:regular r:id="rId34"/>
      <p:bold r:id="rId35"/>
    </p:embeddedFont>
    <p:embeddedFont>
      <p:font typeface="Dosis ExtraLight" pitchFamily="2" charset="0"/>
      <p:regular r:id="rId36"/>
    </p:embeddedFont>
    <p:embeddedFont>
      <p:font typeface="Miriam Libre" panose="00000500000000000000" pitchFamily="2" charset="-79"/>
      <p:regular r:id="rId37"/>
      <p:bold r:id="rId38"/>
    </p:embeddedFont>
    <p:embeddedFont>
      <p:font typeface="Quantico" panose="020B0604020202020204" charset="0"/>
      <p:regular r:id="rId39"/>
      <p:bold r:id="rId40"/>
      <p:italic r:id="rId41"/>
      <p:boldItalic r:id="rId42"/>
    </p:embeddedFont>
    <p:embeddedFont>
      <p:font typeface="Titillium Web Light" panose="00000400000000000000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ABE852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107" d="100"/>
          <a:sy n="107" d="100"/>
        </p:scale>
        <p:origin x="11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09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0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Abstração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79;p33">
            <a:extLst>
              <a:ext uri="{FF2B5EF4-FFF2-40B4-BE49-F238E27FC236}">
                <a16:creationId xmlns:a16="http://schemas.microsoft.com/office/drawing/2014/main" id="{B9BAF54B-43BD-A33C-8E28-CDAB2993B3DC}"/>
              </a:ext>
            </a:extLst>
          </p:cNvPr>
          <p:cNvSpPr txBox="1"/>
          <p:nvPr/>
        </p:nvSpPr>
        <p:spPr>
          <a:xfrm>
            <a:off x="5191582" y="4063303"/>
            <a:ext cx="315083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Source Sans Pro"/>
                <a:cs typeface="Miriam Libre" panose="00000500000000000000" pitchFamily="2" charset="-79"/>
                <a:sym typeface="Source Sans Pro"/>
              </a:rPr>
              <a:t>O modelo define uma vista abstrata do problema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ea typeface="Source Sans Pro"/>
              <a:cs typeface="Miriam Libre" panose="00000500000000000000" pitchFamily="2" charset="-79"/>
              <a:sym typeface="Source Sans Pro"/>
            </a:endParaRP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99041E4B-3CDB-A66A-7CF8-7ED446092F13}"/>
              </a:ext>
            </a:extLst>
          </p:cNvPr>
          <p:cNvSpPr/>
          <p:nvPr/>
        </p:nvSpPr>
        <p:spPr>
          <a:xfrm>
            <a:off x="3136106" y="2506517"/>
            <a:ext cx="2800143" cy="3602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Google Shape;3836;p13">
            <a:extLst>
              <a:ext uri="{FF2B5EF4-FFF2-40B4-BE49-F238E27FC236}">
                <a16:creationId xmlns:a16="http://schemas.microsoft.com/office/drawing/2014/main" id="{8C6D6E51-523F-32B4-137B-2156FEA0420D}"/>
              </a:ext>
            </a:extLst>
          </p:cNvPr>
          <p:cNvSpPr txBox="1">
            <a:spLocks/>
          </p:cNvSpPr>
          <p:nvPr/>
        </p:nvSpPr>
        <p:spPr>
          <a:xfrm>
            <a:off x="3828769" y="1907819"/>
            <a:ext cx="1414815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Abstração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8" name="Nuvem 17">
            <a:extLst>
              <a:ext uri="{FF2B5EF4-FFF2-40B4-BE49-F238E27FC236}">
                <a16:creationId xmlns:a16="http://schemas.microsoft.com/office/drawing/2014/main" id="{E028759B-49E3-75D7-2521-64EE1AD02327}"/>
              </a:ext>
            </a:extLst>
          </p:cNvPr>
          <p:cNvSpPr/>
          <p:nvPr/>
        </p:nvSpPr>
        <p:spPr>
          <a:xfrm rot="12666086">
            <a:off x="815536" y="1774373"/>
            <a:ext cx="2073793" cy="1725222"/>
          </a:xfrm>
          <a:prstGeom prst="cloud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085712-7DEA-FC43-68F3-83D363ABB553}"/>
              </a:ext>
            </a:extLst>
          </p:cNvPr>
          <p:cNvSpPr/>
          <p:nvPr/>
        </p:nvSpPr>
        <p:spPr>
          <a:xfrm>
            <a:off x="6130276" y="2038856"/>
            <a:ext cx="2109600" cy="1295592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Google Shape;3836;p13">
            <a:extLst>
              <a:ext uri="{FF2B5EF4-FFF2-40B4-BE49-F238E27FC236}">
                <a16:creationId xmlns:a16="http://schemas.microsoft.com/office/drawing/2014/main" id="{20CE4B9B-43A7-6629-CA1F-1C8E608296EA}"/>
              </a:ext>
            </a:extLst>
          </p:cNvPr>
          <p:cNvSpPr txBox="1">
            <a:spLocks/>
          </p:cNvSpPr>
          <p:nvPr/>
        </p:nvSpPr>
        <p:spPr>
          <a:xfrm>
            <a:off x="6701769" y="3568765"/>
            <a:ext cx="1414815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Modelo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21" name="Google Shape;3836;p13">
            <a:extLst>
              <a:ext uri="{FF2B5EF4-FFF2-40B4-BE49-F238E27FC236}">
                <a16:creationId xmlns:a16="http://schemas.microsoft.com/office/drawing/2014/main" id="{3AB5FF20-447F-E53B-20BF-20B6E71B79DC}"/>
              </a:ext>
            </a:extLst>
          </p:cNvPr>
          <p:cNvSpPr txBox="1">
            <a:spLocks/>
          </p:cNvSpPr>
          <p:nvPr/>
        </p:nvSpPr>
        <p:spPr>
          <a:xfrm>
            <a:off x="869086" y="3568765"/>
            <a:ext cx="2064544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Problema / Todo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62605476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Abstração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Pense em um Tocador de DVD.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Ele tem uma placa lógica bastante complexa com diversos circuitos, transistores, capacitores do lado de dentro... e apenas alguns botões do lado de fora. Você apenas clica no botão de “Play” e não se importa com o que acontece lá dentro: o tocador apenas toca. </a:t>
            </a: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80411613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Abstração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4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 complexidade foi “escondida” : isto é Abstração na prática! O Tocador de DVD abstraiu toda a lógica de como tocar o DVD, expondo apenas botões para o usuário.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 mesmo se aplica à Classes e Objetos: nós podemos esconder atributos e métodos do mundo exterior.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E isso nos traz alguns benefícios!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1) Interface para utilização muito mais simples.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2) Reduz o “impacto da mudança”, ou seja, ao se alterar as propriedades internas da classes, nada será alterado no exterior, pois a interface foi definida e deve ser respeitada.</a:t>
            </a: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963524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Abstração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B2A26451-0AAF-7978-9940-3167E39D359F}"/>
              </a:ext>
            </a:extLst>
          </p:cNvPr>
          <p:cNvSpPr txBox="1">
            <a:spLocks/>
          </p:cNvSpPr>
          <p:nvPr/>
        </p:nvSpPr>
        <p:spPr>
          <a:xfrm>
            <a:off x="1825105" y="2983779"/>
            <a:ext cx="3539851" cy="141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Nome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Data de Nascimento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000" b="1" dirty="0">
                <a:solidFill>
                  <a:schemeClr val="tx2">
                    <a:lumMod val="2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CPF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276F5E-3C05-53C9-6D49-AAF2A820C8F3}"/>
              </a:ext>
            </a:extLst>
          </p:cNvPr>
          <p:cNvSpPr/>
          <p:nvPr/>
        </p:nvSpPr>
        <p:spPr>
          <a:xfrm>
            <a:off x="1653090" y="314027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D86042-2173-AB72-DBAB-E2C08E222215}"/>
              </a:ext>
            </a:extLst>
          </p:cNvPr>
          <p:cNvSpPr/>
          <p:nvPr/>
        </p:nvSpPr>
        <p:spPr>
          <a:xfrm>
            <a:off x="1653090" y="361493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CD38F7-DE32-E5F9-877B-4818B309D780}"/>
              </a:ext>
            </a:extLst>
          </p:cNvPr>
          <p:cNvSpPr/>
          <p:nvPr/>
        </p:nvSpPr>
        <p:spPr>
          <a:xfrm>
            <a:off x="1653089" y="40753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17" name="Google Shape;179;p33">
            <a:extLst>
              <a:ext uri="{FF2B5EF4-FFF2-40B4-BE49-F238E27FC236}">
                <a16:creationId xmlns:a16="http://schemas.microsoft.com/office/drawing/2014/main" id="{0942771C-291C-6ED6-015A-1703B43C8517}"/>
              </a:ext>
            </a:extLst>
          </p:cNvPr>
          <p:cNvSpPr txBox="1"/>
          <p:nvPr/>
        </p:nvSpPr>
        <p:spPr>
          <a:xfrm>
            <a:off x="1181125" y="2415381"/>
            <a:ext cx="3150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Source Sans Pro"/>
                <a:cs typeface="Miriam Libre" panose="00000500000000000000" pitchFamily="2" charset="-79"/>
                <a:sym typeface="Source Sans Pro"/>
              </a:rPr>
              <a:t>Detalhes Importantes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ea typeface="Source Sans Pro"/>
              <a:cs typeface="Miriam Libre" panose="00000500000000000000" pitchFamily="2" charset="-79"/>
              <a:sym typeface="Source Sans Pro"/>
            </a:endParaRPr>
          </a:p>
        </p:txBody>
      </p:sp>
      <p:sp>
        <p:nvSpPr>
          <p:cNvPr id="18" name="Google Shape;3851;p15">
            <a:extLst>
              <a:ext uri="{FF2B5EF4-FFF2-40B4-BE49-F238E27FC236}">
                <a16:creationId xmlns:a16="http://schemas.microsoft.com/office/drawing/2014/main" id="{247DB570-28E8-164F-CF9E-8733098D5360}"/>
              </a:ext>
            </a:extLst>
          </p:cNvPr>
          <p:cNvSpPr txBox="1">
            <a:spLocks/>
          </p:cNvSpPr>
          <p:nvPr/>
        </p:nvSpPr>
        <p:spPr>
          <a:xfrm>
            <a:off x="5723454" y="2983779"/>
            <a:ext cx="3539851" cy="1414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Altura / Peso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Cor do Cabelo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10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000" b="1" dirty="0">
                <a:solidFill>
                  <a:schemeClr val="tx2">
                    <a:lumMod val="2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Hobbies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200" b="1" dirty="0">
              <a:latin typeface="+mj-lt"/>
              <a:cs typeface="Miriam Libre" panose="00000500000000000000" pitchFamily="2" charset="-79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pt-BR" sz="15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082197B-83A4-5BCF-DEB7-2C35F4EB2C36}"/>
              </a:ext>
            </a:extLst>
          </p:cNvPr>
          <p:cNvSpPr/>
          <p:nvPr/>
        </p:nvSpPr>
        <p:spPr>
          <a:xfrm>
            <a:off x="5551439" y="3140276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9A4C1A5-75F3-5324-ADBA-C5A597024D7F}"/>
              </a:ext>
            </a:extLst>
          </p:cNvPr>
          <p:cNvSpPr/>
          <p:nvPr/>
        </p:nvSpPr>
        <p:spPr>
          <a:xfrm>
            <a:off x="5551439" y="3614939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CE6C471-261B-15A6-7A23-3140C057F9BA}"/>
              </a:ext>
            </a:extLst>
          </p:cNvPr>
          <p:cNvSpPr/>
          <p:nvPr/>
        </p:nvSpPr>
        <p:spPr>
          <a:xfrm>
            <a:off x="5551438" y="4075314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22" name="Google Shape;179;p33">
            <a:extLst>
              <a:ext uri="{FF2B5EF4-FFF2-40B4-BE49-F238E27FC236}">
                <a16:creationId xmlns:a16="http://schemas.microsoft.com/office/drawing/2014/main" id="{2F288B12-CCD1-7BFF-1FA6-14343401717E}"/>
              </a:ext>
            </a:extLst>
          </p:cNvPr>
          <p:cNvSpPr txBox="1"/>
          <p:nvPr/>
        </p:nvSpPr>
        <p:spPr>
          <a:xfrm>
            <a:off x="5079474" y="2415381"/>
            <a:ext cx="315083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Source Sans Pro"/>
                <a:cs typeface="Miriam Libre" panose="00000500000000000000" pitchFamily="2" charset="-79"/>
                <a:sym typeface="Source Sans Pro"/>
              </a:rPr>
              <a:t>Detalhes Irrelevantes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riam Libre" panose="00000500000000000000" pitchFamily="2" charset="-79"/>
              <a:ea typeface="Source Sans Pro"/>
              <a:cs typeface="Miriam Libre" panose="00000500000000000000" pitchFamily="2" charset="-79"/>
              <a:sym typeface="Source Sans Pro"/>
            </a:endParaRPr>
          </a:p>
        </p:txBody>
      </p:sp>
      <p:sp>
        <p:nvSpPr>
          <p:cNvPr id="23" name="Google Shape;3836;p13">
            <a:extLst>
              <a:ext uri="{FF2B5EF4-FFF2-40B4-BE49-F238E27FC236}">
                <a16:creationId xmlns:a16="http://schemas.microsoft.com/office/drawing/2014/main" id="{CA97D000-3DF8-8D1F-7433-4345FCACC19E}"/>
              </a:ext>
            </a:extLst>
          </p:cNvPr>
          <p:cNvSpPr txBox="1">
            <a:spLocks/>
          </p:cNvSpPr>
          <p:nvPr/>
        </p:nvSpPr>
        <p:spPr>
          <a:xfrm>
            <a:off x="1181125" y="1606864"/>
            <a:ext cx="6410066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Sistema de administração de estudantes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978550925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Encapsulamento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Utilizado para juntar, ou encapsular, dados e comportamentos relacionados em entidades únicas, que chamamos de objetos.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Exemplo: 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Computador, podemos encapsular todos os atributos e comportamentos desse objeto dentro de sua Classe.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O mundo exterior não precisa saber como um Computador liga e desliga, ou como ele realiza cálculos matemáticos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Basta instanciar um objeto Computador, e utilizá-lo!</a:t>
            </a:r>
          </a:p>
        </p:txBody>
      </p:sp>
    </p:spTree>
    <p:extLst>
      <p:ext uri="{BB962C8B-B14F-4D97-AF65-F5344CB8AC3E}">
        <p14:creationId xmlns:p14="http://schemas.microsoft.com/office/powerpoint/2010/main" val="89700071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Encapsulamento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 princípio do Encapsulamento afirma ainda que informações importantes devem ser contidas dentro do objeto de maneira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privada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e informações selecionadas devem ser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públicas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C94DF9-DB0F-AE2F-3FE6-3549256A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43" y="2419475"/>
            <a:ext cx="6116269" cy="24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2692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Herança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É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a característica da POO que possibilita a reutilização de código comum em uma relação de hierarquia entre Classes.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Vamos utilizar o objeto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Carro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como exemplo.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Agora imagine uma </a:t>
            </a:r>
            <a:r>
              <a:rPr lang="pt-BR" b="1" dirty="0">
                <a:solidFill>
                  <a:schemeClr val="tx1"/>
                </a:solidFill>
                <a:latin typeface="Miriam Libre" panose="020B0604020202020204" charset="-79"/>
                <a:cs typeface="Miriam Libre" panose="020B0604020202020204" charset="-79"/>
              </a:rPr>
              <a:t>Caminhonete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, um </a:t>
            </a:r>
            <a:r>
              <a:rPr lang="pt-BR" b="1" dirty="0">
                <a:solidFill>
                  <a:schemeClr val="tx1"/>
                </a:solidFill>
                <a:latin typeface="Miriam Libre" panose="020B0604020202020204" charset="-79"/>
                <a:cs typeface="Miriam Libre" panose="020B0604020202020204" charset="-79"/>
              </a:rPr>
              <a:t>Caminhão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 e uma </a:t>
            </a:r>
            <a:r>
              <a:rPr lang="pt-BR" b="1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Moto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.</a:t>
            </a: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chemeClr val="tx1"/>
                </a:solidFill>
                <a:latin typeface="Miriam Libre" panose="020B0604020202020204" charset="-79"/>
                <a:cs typeface="Miriam Libre" panose="020B0604020202020204" charset="-79"/>
              </a:rPr>
              <a:t>Todos eles são Automóveis, certo? </a:t>
            </a:r>
            <a:r>
              <a:rPr lang="pt-BR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E possuem características semelhantes, não é mesmo?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b="1" dirty="0">
              <a:solidFill>
                <a:srgbClr val="7030A0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222869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Herança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 hierarquia de classes poderia ser da seguinte forma: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lang="pt-BR" sz="1600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Dessa forma podemos modelar os comportamentos semelhantes em uma Classe “pai” Automóvel que conterá os atributos e comportamentos comuns. Através da </a:t>
            </a:r>
            <a:r>
              <a:rPr lang="pt-BR" sz="1600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Herança</a:t>
            </a:r>
            <a:r>
              <a:rPr lang="pt-BR" sz="1600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, as Classes “filhas” de Automóvel vão herdar esses atributos e comportamentos, sem precisar reescrevê-los reduzindo assim o tempo de desenvolvimento!</a:t>
            </a:r>
            <a:endParaRPr lang="pt-BR" sz="1600" b="1" dirty="0">
              <a:solidFill>
                <a:srgbClr val="7030A0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5E115F-3E60-95F4-C0C2-A6C5EC44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86" y="1957381"/>
            <a:ext cx="4664889" cy="130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033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Polimorfismo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4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Quando utilizamos </a:t>
            </a:r>
            <a:r>
              <a:rPr lang="pt-BR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Herança</a:t>
            </a: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, teremos Classes filhas utilizando código comum da Classe acima, ou Classe pai! Ou seja, as Classes vão compartilhar atributos e comportamentos (herdados da Classe acima).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sz="1600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Assim, Objetos de Classes diferentes, terão métodos e atributos compartilhados que podem ter implementações diferentes, ou seja, um método pode possuir várias formas e atributos podem adquirir valores diferentes.</a:t>
            </a: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sz="1600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Polimorfismo: Poli (muitas) morfismo (formas).</a:t>
            </a:r>
          </a:p>
        </p:txBody>
      </p:sp>
    </p:spTree>
    <p:extLst>
      <p:ext uri="{BB962C8B-B14F-4D97-AF65-F5344CB8AC3E}">
        <p14:creationId xmlns:p14="http://schemas.microsoft.com/office/powerpoint/2010/main" val="196878192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Polimorfismo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4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lvl="0" algn="just">
              <a:buClr>
                <a:srgbClr val="FFAD1D"/>
              </a:buClr>
              <a:defRPr/>
            </a:pPr>
            <a:r>
              <a:rPr lang="pt-BR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Para entendermos melhor, vamos utilizar novamente o exemplo da entidade Carro que herda de Automóvel.</a:t>
            </a: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sz="1600" dirty="0">
                <a:solidFill>
                  <a:srgbClr val="272A36"/>
                </a:solidFill>
                <a:latin typeface="Miriam Libre" panose="020B0604020202020204" charset="-79"/>
                <a:cs typeface="Miriam Libre" panose="020B0604020202020204" charset="-79"/>
              </a:rPr>
              <a:t>Suponha agora que Automóvel possua a definição do método acelerar().</a:t>
            </a:r>
          </a:p>
          <a:p>
            <a:pPr marL="101600" lvl="0" algn="just">
              <a:buClr>
                <a:srgbClr val="FFAD1D"/>
              </a:buClr>
              <a:defRPr/>
            </a:pPr>
            <a:endParaRPr lang="pt-BR" sz="8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lvl="0" algn="just">
              <a:buClr>
                <a:srgbClr val="FFAD1D"/>
              </a:buClr>
              <a:defRPr/>
            </a:pPr>
            <a:r>
              <a:rPr lang="pt-BR" sz="1600" b="1" dirty="0">
                <a:solidFill>
                  <a:srgbClr val="7030A0"/>
                </a:solidFill>
                <a:latin typeface="Miriam Libre" panose="020B0604020202020204" charset="-79"/>
                <a:cs typeface="Miriam Libre" panose="020B0604020202020204" charset="-79"/>
              </a:rPr>
              <a:t>Por conta do conceito de Polimorfismo, objetos da Classe Moto terão uma implementação do método acelerar() que será diferente da implementação desse métodos em instâncias da Classe Carro!</a:t>
            </a:r>
          </a:p>
        </p:txBody>
      </p:sp>
    </p:spTree>
    <p:extLst>
      <p:ext uri="{BB962C8B-B14F-4D97-AF65-F5344CB8AC3E}">
        <p14:creationId xmlns:p14="http://schemas.microsoft.com/office/powerpoint/2010/main" val="214627954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9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Programação Orientada a Objetos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Classe e Objetos</a:t>
            </a:r>
          </a:p>
          <a:p>
            <a:pPr>
              <a:buClr>
                <a:srgbClr val="8184D9"/>
              </a:buClr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Princípios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Conceitos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254624" y="1686121"/>
            <a:ext cx="4677796" cy="197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DÚVIDAS? </a:t>
            </a:r>
          </a:p>
          <a:p>
            <a:endParaRPr lang="pt-BR" sz="3600" b="1" dirty="0">
              <a:solidFill>
                <a:srgbClr val="80359B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r>
              <a:rPr lang="pt-BR" sz="36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	       PERGUNTAS?</a:t>
            </a:r>
          </a:p>
          <a:p>
            <a:pPr algn="r"/>
            <a:endParaRPr lang="pt-BR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3345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Programação Orientada a Objetos (POO)</a:t>
            </a: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8B27D605-5D5F-9DBB-3700-4CF744DE2ED8}"/>
              </a:ext>
            </a:extLst>
          </p:cNvPr>
          <p:cNvSpPr txBox="1">
            <a:spLocks/>
          </p:cNvSpPr>
          <p:nvPr/>
        </p:nvSpPr>
        <p:spPr>
          <a:xfrm>
            <a:off x="4328162" y="4141701"/>
            <a:ext cx="2407920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Classes</a:t>
            </a:r>
            <a:r>
              <a:rPr lang="pt-BR" sz="2000" b="1" dirty="0">
                <a:solidFill>
                  <a:srgbClr val="7030A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e Objetos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5047583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Conceito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 Programação Orientada a Objetos (POO) é ​​um paradigma de programação baseado no conceito de Classes e Objetos.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Classes podem conter dados e código: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Dados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na forma de campos (atributos ou propriedades)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Código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 na forma de procedimentos (métodos).</a:t>
            </a:r>
          </a:p>
        </p:txBody>
      </p:sp>
    </p:spTree>
    <p:extLst>
      <p:ext uri="{BB962C8B-B14F-4D97-AF65-F5344CB8AC3E}">
        <p14:creationId xmlns:p14="http://schemas.microsoft.com/office/powerpoint/2010/main" val="291149863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Características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Uma importante característica dos objetos e classes é que seus próprios métodos podem acessar e frequentemente modificar seus campos de dados: utilizamos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this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no Java,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self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no Python, etc.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Na POO, os programas são projetados a partir de objetos que interagem uns com os outros.</a:t>
            </a:r>
          </a:p>
        </p:txBody>
      </p:sp>
    </p:spTree>
    <p:extLst>
      <p:ext uri="{BB962C8B-B14F-4D97-AF65-F5344CB8AC3E}">
        <p14:creationId xmlns:p14="http://schemas.microsoft.com/office/powerpoint/2010/main" val="3120050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Classe, Objeto, Método e Atributo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5"/>
            <a:ext cx="7016753" cy="30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Esses conceitos são os pilares da POO: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Classes -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Tipos de dados definidos como um modelo para objetos. Exemplo: Classe (Fôrma do bolo), Objeto (bolo).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Objetos -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Instâncias de uma Classe. Objetos podem modelar entidades do mundo real (Carro, Pessoa, Usuário) ou entidades abstratas (Temperatura, Umidade, Configuração).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841004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Classe, Objeto, Método e Atributo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056902" y="1414504"/>
            <a:ext cx="7016753" cy="321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Métodos -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Funções definidas dentro de uma classe que descreve os comportamentos de um objeto.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Atributos -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São definidos na Classe e representam o estado de um objeto. Os objetos terão dados armazenados nos campos de atributos. </a:t>
            </a:r>
          </a:p>
        </p:txBody>
      </p:sp>
    </p:spTree>
    <p:extLst>
      <p:ext uri="{BB962C8B-B14F-4D97-AF65-F5344CB8AC3E}">
        <p14:creationId xmlns:p14="http://schemas.microsoft.com/office/powerpoint/2010/main" val="98944217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Exemplo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E16EF9C-4DE4-B2EF-57BB-425AE6D7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19" y="1205700"/>
            <a:ext cx="7119488" cy="34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253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1B9A0233-DB2D-5255-ABF9-8D59C147EE5B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Programação Orientada a Objetos (POO)</a:t>
            </a: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E2A866DB-B054-C96E-5317-0247FE40356A}"/>
              </a:ext>
            </a:extLst>
          </p:cNvPr>
          <p:cNvSpPr txBox="1">
            <a:spLocks/>
          </p:cNvSpPr>
          <p:nvPr/>
        </p:nvSpPr>
        <p:spPr>
          <a:xfrm>
            <a:off x="4655367" y="4141701"/>
            <a:ext cx="1509690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Princípios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82573088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9098</TotalTime>
  <Words>823</Words>
  <Application>Microsoft Office PowerPoint</Application>
  <PresentationFormat>Apresentação na tela (16:9)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2" baseType="lpstr">
      <vt:lpstr>Arial</vt:lpstr>
      <vt:lpstr>Dosis ExtraLight</vt:lpstr>
      <vt:lpstr>Barlow SemiBold</vt:lpstr>
      <vt:lpstr>Miriam Libre</vt:lpstr>
      <vt:lpstr>Dosis</vt:lpstr>
      <vt:lpstr>Titillium Web Light</vt:lpstr>
      <vt:lpstr>Wingdings</vt:lpstr>
      <vt:lpstr>Quantico</vt:lpstr>
      <vt:lpstr>Barlow Light</vt:lpstr>
      <vt:lpstr>Barlow</vt:lpstr>
      <vt:lpstr>Roderigo template</vt:lpstr>
      <vt:lpstr>Lodovico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Pixelikas</cp:lastModifiedBy>
  <cp:revision>145</cp:revision>
  <dcterms:modified xsi:type="dcterms:W3CDTF">2023-10-03T14:02:34Z</dcterms:modified>
</cp:coreProperties>
</file>