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  <p:sldMasterId id="2147483662" r:id="rId2"/>
  </p:sldMasterIdLst>
  <p:notesMasterIdLst>
    <p:notesMasterId r:id="rId29"/>
  </p:notesMasterIdLst>
  <p:sldIdLst>
    <p:sldId id="256" r:id="rId3"/>
    <p:sldId id="328" r:id="rId4"/>
    <p:sldId id="424" r:id="rId5"/>
    <p:sldId id="408" r:id="rId6"/>
    <p:sldId id="504" r:id="rId7"/>
    <p:sldId id="429" r:id="rId8"/>
    <p:sldId id="430" r:id="rId9"/>
    <p:sldId id="509" r:id="rId10"/>
    <p:sldId id="431" r:id="rId11"/>
    <p:sldId id="505" r:id="rId12"/>
    <p:sldId id="506" r:id="rId13"/>
    <p:sldId id="507" r:id="rId14"/>
    <p:sldId id="433" r:id="rId15"/>
    <p:sldId id="347" r:id="rId16"/>
    <p:sldId id="478" r:id="rId17"/>
    <p:sldId id="481" r:id="rId18"/>
    <p:sldId id="510" r:id="rId19"/>
    <p:sldId id="511" r:id="rId20"/>
    <p:sldId id="514" r:id="rId21"/>
    <p:sldId id="443" r:id="rId22"/>
    <p:sldId id="513" r:id="rId23"/>
    <p:sldId id="512" r:id="rId24"/>
    <p:sldId id="516" r:id="rId25"/>
    <p:sldId id="517" r:id="rId26"/>
    <p:sldId id="508" r:id="rId27"/>
    <p:sldId id="515" r:id="rId28"/>
  </p:sldIdLst>
  <p:sldSz cx="9144000" cy="5143500" type="screen16x9"/>
  <p:notesSz cx="6858000" cy="9144000"/>
  <p:embeddedFontLst>
    <p:embeddedFont>
      <p:font typeface="Barlow" panose="00000500000000000000" pitchFamily="2" charset="0"/>
      <p:regular r:id="rId30"/>
      <p:bold r:id="rId31"/>
      <p:italic r:id="rId32"/>
      <p:boldItalic r:id="rId33"/>
    </p:embeddedFont>
    <p:embeddedFont>
      <p:font typeface="Barlow Light" panose="00000400000000000000" pitchFamily="2" charset="0"/>
      <p:regular r:id="rId34"/>
      <p:bold r:id="rId35"/>
      <p:italic r:id="rId36"/>
      <p:boldItalic r:id="rId37"/>
    </p:embeddedFont>
    <p:embeddedFont>
      <p:font typeface="Barlow SemiBold" panose="00000700000000000000" pitchFamily="2" charset="0"/>
      <p:bold r:id="rId38"/>
      <p:boldItalic r:id="rId39"/>
    </p:embeddedFont>
    <p:embeddedFont>
      <p:font typeface="Dosis" pitchFamily="2" charset="0"/>
      <p:regular r:id="rId40"/>
      <p:bold r:id="rId41"/>
    </p:embeddedFont>
    <p:embeddedFont>
      <p:font typeface="Dosis ExtraLight" pitchFamily="2" charset="0"/>
      <p:regular r:id="rId42"/>
    </p:embeddedFont>
    <p:embeddedFont>
      <p:font typeface="Miriam Libre" panose="00000500000000000000" pitchFamily="2" charset="-79"/>
      <p:regular r:id="rId43"/>
      <p:bold r:id="rId44"/>
    </p:embeddedFont>
    <p:embeddedFont>
      <p:font typeface="Quantico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359B"/>
    <a:srgbClr val="ABE852"/>
    <a:srgbClr val="853DC7"/>
    <a:srgbClr val="BB7BDF"/>
    <a:srgbClr val="532264"/>
    <a:srgbClr val="A753D5"/>
    <a:srgbClr val="CCFF66"/>
    <a:srgbClr val="92D050"/>
    <a:srgbClr val="057908"/>
    <a:srgbClr val="499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8DF170-8F08-43B5-AB18-4413EC5CB77C}">
  <a:tblStyle styleId="{458DF170-8F08-43B5-AB18-4413EC5CB7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44" autoAdjust="0"/>
    <p:restoredTop sz="95226" autoAdjust="0"/>
  </p:normalViewPr>
  <p:slideViewPr>
    <p:cSldViewPr snapToGrid="0">
      <p:cViewPr varScale="1">
        <p:scale>
          <a:sx n="107" d="100"/>
          <a:sy n="107" d="100"/>
        </p:scale>
        <p:origin x="36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8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720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123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480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1433697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1D96A-071F-4FF0-8237-D69AF4793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9962EA-7B1A-4505-B6D5-5DE7BD73C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6C76FB-5BE9-497B-BB0D-11357189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669B-BB32-4409-94F7-17F3813ED425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0CF870-4B12-4D49-A1E7-32871D4D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325E5F-9D97-4F10-A9E9-D5361BA0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FAA5-DC93-49B3-BEFF-D33271B6E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196658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1D96A-071F-4FF0-8237-D69AF4793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9962EA-7B1A-4505-B6D5-5DE7BD73C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6C76FB-5BE9-497B-BB0D-11357189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669B-BB32-4409-94F7-17F3813ED425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0CF870-4B12-4D49-A1E7-32871D4D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325E5F-9D97-4F10-A9E9-D5361BA0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FAA5-DC93-49B3-BEFF-D33271B6E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385096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ransition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76001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transition spd="slow"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26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1122227" y="2815005"/>
            <a:ext cx="4715866" cy="7574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2400" dirty="0">
                <a:solidFill>
                  <a:srgbClr val="ABE852"/>
                </a:solidFill>
              </a:rPr>
              <a:t>Modelagem de Sistemas</a:t>
            </a:r>
            <a:endParaRPr sz="2400" dirty="0">
              <a:solidFill>
                <a:srgbClr val="ABE852"/>
              </a:solidFill>
            </a:endParaRPr>
          </a:p>
        </p:txBody>
      </p:sp>
      <p:pic>
        <p:nvPicPr>
          <p:cNvPr id="7" name="Imagem 6" descr="Uma imagem contendo objeto, placar, desenho&#10;&#10;Descrição gerada automaticamente">
            <a:extLst>
              <a:ext uri="{FF2B5EF4-FFF2-40B4-BE49-F238E27FC236}">
                <a16:creationId xmlns:a16="http://schemas.microsoft.com/office/drawing/2014/main" id="{F8C1C04B-EAD0-4D5D-B778-9DF7B03B8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21661">
            <a:off x="7699233" y="149442"/>
            <a:ext cx="1205549" cy="1157033"/>
          </a:xfrm>
          <a:prstGeom prst="rect">
            <a:avLst/>
          </a:prstGeom>
        </p:spPr>
      </p:pic>
      <p:sp>
        <p:nvSpPr>
          <p:cNvPr id="5" name="Google Shape;280;p19">
            <a:extLst>
              <a:ext uri="{FF2B5EF4-FFF2-40B4-BE49-F238E27FC236}">
                <a16:creationId xmlns:a16="http://schemas.microsoft.com/office/drawing/2014/main" id="{DEFAFE3F-4A60-4D38-8E7D-4BC62FF1792F}"/>
              </a:ext>
            </a:extLst>
          </p:cNvPr>
          <p:cNvSpPr txBox="1">
            <a:spLocks/>
          </p:cNvSpPr>
          <p:nvPr/>
        </p:nvSpPr>
        <p:spPr>
          <a:xfrm>
            <a:off x="1122227" y="1451523"/>
            <a:ext cx="5573996" cy="618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Desenvolvimento de Sistemas</a:t>
            </a:r>
            <a:endParaRPr lang="pt-BR" sz="1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A72BEE-943C-4A96-A6F9-C5D8AF4E60E4}"/>
              </a:ext>
            </a:extLst>
          </p:cNvPr>
          <p:cNvSpPr txBox="1"/>
          <p:nvPr/>
        </p:nvSpPr>
        <p:spPr>
          <a:xfrm>
            <a:off x="1122226" y="2029148"/>
            <a:ext cx="26408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1800" dirty="0">
                <a:solidFill>
                  <a:schemeClr val="bg2">
                    <a:lumMod val="20000"/>
                    <a:lumOff val="80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Curso Técnico 2023 </a:t>
            </a:r>
            <a:r>
              <a:rPr lang="pt-BR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Dosis" panose="020B0604020202020204" charset="0"/>
                <a:sym typeface="Wingdings" panose="05000000000000000000" pitchFamily="2" charset="2"/>
              </a:rPr>
              <a:t></a:t>
            </a:r>
            <a:r>
              <a:rPr lang="pt-BR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Quantico" panose="020B0604020202020204" charset="0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51015E-00CF-40E7-8B92-C6DEC1BE8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661" y="4100846"/>
            <a:ext cx="1667021" cy="433046"/>
          </a:xfrm>
          <a:prstGeom prst="rect">
            <a:avLst/>
          </a:prstGeom>
        </p:spPr>
      </p:pic>
      <p:sp>
        <p:nvSpPr>
          <p:cNvPr id="10" name="Google Shape;57;p12">
            <a:extLst>
              <a:ext uri="{FF2B5EF4-FFF2-40B4-BE49-F238E27FC236}">
                <a16:creationId xmlns:a16="http://schemas.microsoft.com/office/drawing/2014/main" id="{5D1F5265-F3AF-48F7-997A-CCFAF4C66DFC}"/>
              </a:ext>
            </a:extLst>
          </p:cNvPr>
          <p:cNvSpPr txBox="1">
            <a:spLocks/>
          </p:cNvSpPr>
          <p:nvPr/>
        </p:nvSpPr>
        <p:spPr>
          <a:xfrm>
            <a:off x="4175579" y="4121946"/>
            <a:ext cx="2506573" cy="4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1800" dirty="0"/>
              <a:t>Prof. Lucas Naspolini</a:t>
            </a: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Diagrama de Estados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6563EA07-0EE4-FC6A-58B8-F5E5A7CE9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57" y="1874229"/>
            <a:ext cx="7350919" cy="2869230"/>
          </a:xfrm>
          <a:prstGeom prst="rect">
            <a:avLst/>
          </a:prstGeom>
        </p:spPr>
      </p:pic>
      <p:sp>
        <p:nvSpPr>
          <p:cNvPr id="5" name="Google Shape;523;p14">
            <a:extLst>
              <a:ext uri="{FF2B5EF4-FFF2-40B4-BE49-F238E27FC236}">
                <a16:creationId xmlns:a16="http://schemas.microsoft.com/office/drawing/2014/main" id="{1F032005-C19F-645D-FFB5-6AB7A290233A}"/>
              </a:ext>
            </a:extLst>
          </p:cNvPr>
          <p:cNvSpPr txBox="1">
            <a:spLocks/>
          </p:cNvSpPr>
          <p:nvPr/>
        </p:nvSpPr>
        <p:spPr>
          <a:xfrm>
            <a:off x="1056902" y="1178752"/>
            <a:ext cx="5165303" cy="507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Exemplo: Diagrama de estados de user / login.</a:t>
            </a:r>
          </a:p>
        </p:txBody>
      </p:sp>
    </p:spTree>
    <p:extLst>
      <p:ext uri="{BB962C8B-B14F-4D97-AF65-F5344CB8AC3E}">
        <p14:creationId xmlns:p14="http://schemas.microsoft.com/office/powerpoint/2010/main" val="3847130654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Diagrama de Estados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E49265D7-9F1D-E9B0-C3C5-296B3D94F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110" y="1702110"/>
            <a:ext cx="3863683" cy="3124150"/>
          </a:xfrm>
          <a:prstGeom prst="rect">
            <a:avLst/>
          </a:prstGeom>
        </p:spPr>
      </p:pic>
      <p:sp>
        <p:nvSpPr>
          <p:cNvPr id="14" name="Google Shape;523;p14">
            <a:extLst>
              <a:ext uri="{FF2B5EF4-FFF2-40B4-BE49-F238E27FC236}">
                <a16:creationId xmlns:a16="http://schemas.microsoft.com/office/drawing/2014/main" id="{3BF26442-7343-0E26-8A04-C31E41A454EA}"/>
              </a:ext>
            </a:extLst>
          </p:cNvPr>
          <p:cNvSpPr txBox="1">
            <a:spLocks/>
          </p:cNvSpPr>
          <p:nvPr/>
        </p:nvSpPr>
        <p:spPr>
          <a:xfrm>
            <a:off x="1056902" y="1178752"/>
            <a:ext cx="5986836" cy="507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Exemplo: Diagrama de estados de autenticação / PIN.</a:t>
            </a:r>
          </a:p>
        </p:txBody>
      </p:sp>
    </p:spTree>
    <p:extLst>
      <p:ext uri="{BB962C8B-B14F-4D97-AF65-F5344CB8AC3E}">
        <p14:creationId xmlns:p14="http://schemas.microsoft.com/office/powerpoint/2010/main" val="4018817259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Diagrama de Estados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523;p14">
            <a:extLst>
              <a:ext uri="{FF2B5EF4-FFF2-40B4-BE49-F238E27FC236}">
                <a16:creationId xmlns:a16="http://schemas.microsoft.com/office/drawing/2014/main" id="{3BF26442-7343-0E26-8A04-C31E41A454EA}"/>
              </a:ext>
            </a:extLst>
          </p:cNvPr>
          <p:cNvSpPr txBox="1">
            <a:spLocks/>
          </p:cNvSpPr>
          <p:nvPr/>
        </p:nvSpPr>
        <p:spPr>
          <a:xfrm>
            <a:off x="1056902" y="1178752"/>
            <a:ext cx="5986836" cy="507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Exemplo: Diagrama de estados Edraw Max </a:t>
            </a:r>
            <a:r>
              <a:rPr lang="pt-BR" i="1" dirty="0">
                <a:solidFill>
                  <a:schemeClr val="tx2">
                    <a:lumMod val="25000"/>
                  </a:schemeClr>
                </a:solidFill>
                <a:latin typeface="Miriam Libre" panose="020B0604020202020204" charset="-79"/>
                <a:cs typeface="Miriam Libre" panose="020B0604020202020204" charset="-79"/>
              </a:rPr>
              <a:t>software</a:t>
            </a:r>
            <a:r>
              <a:rPr kumimoji="0" lang="pt-BR" sz="180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.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801A7B1-D629-26C1-40D9-CC81AE9A2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01" y="2144447"/>
            <a:ext cx="7110687" cy="157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61330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Representações visuais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C6B6026B-E85B-52FE-1EA3-11F2C17E4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61" y="1315389"/>
            <a:ext cx="7579519" cy="358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52534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Google Shape;3836;p13">
            <a:extLst>
              <a:ext uri="{FF2B5EF4-FFF2-40B4-BE49-F238E27FC236}">
                <a16:creationId xmlns:a16="http://schemas.microsoft.com/office/drawing/2014/main" id="{9199CBC9-9442-4371-9793-BFDC992591B4}"/>
              </a:ext>
            </a:extLst>
          </p:cNvPr>
          <p:cNvSpPr txBox="1">
            <a:spLocks/>
          </p:cNvSpPr>
          <p:nvPr/>
        </p:nvSpPr>
        <p:spPr>
          <a:xfrm>
            <a:off x="3254624" y="1686121"/>
            <a:ext cx="4677796" cy="197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36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DÚVIDAS? </a:t>
            </a:r>
          </a:p>
          <a:p>
            <a:endParaRPr lang="pt-BR" sz="3600" b="1" dirty="0">
              <a:solidFill>
                <a:srgbClr val="80359B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r>
              <a:rPr lang="pt-BR" sz="36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	       PERGUNTAS?</a:t>
            </a:r>
          </a:p>
          <a:p>
            <a:pPr algn="r"/>
            <a:endParaRPr lang="pt-BR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533450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26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objeto, placar, desenho&#10;&#10;Descrição gerada automaticamente">
            <a:extLst>
              <a:ext uri="{FF2B5EF4-FFF2-40B4-BE49-F238E27FC236}">
                <a16:creationId xmlns:a16="http://schemas.microsoft.com/office/drawing/2014/main" id="{F8C1C04B-EAD0-4D5D-B778-9DF7B03B8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21661">
            <a:off x="7699233" y="149442"/>
            <a:ext cx="1205549" cy="115703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CA72BEE-943C-4A96-A6F9-C5D8AF4E60E4}"/>
              </a:ext>
            </a:extLst>
          </p:cNvPr>
          <p:cNvSpPr txBox="1"/>
          <p:nvPr/>
        </p:nvSpPr>
        <p:spPr>
          <a:xfrm>
            <a:off x="1021081" y="1535405"/>
            <a:ext cx="7215664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sz="1800" dirty="0">
                <a:solidFill>
                  <a:srgbClr val="FFFFFF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Em equipes, u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Arial"/>
              </a:rPr>
              <a:t>tilizar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Arial"/>
              </a:rPr>
              <a:t> uma ferramenta para criação de diagramas e elaborar dentro dos padrões da linguagem UML,  diagrama de estados relativo ao processo completo de montagem de uma caixa, na bancada Smart 4.0.</a:t>
            </a:r>
          </a:p>
          <a:p>
            <a:pPr marL="762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ntico" panose="020B0604020202020204" charset="0"/>
              <a:cs typeface="Arial"/>
              <a:sym typeface="Arial"/>
            </a:endParaRPr>
          </a:p>
        </p:txBody>
      </p:sp>
      <p:sp>
        <p:nvSpPr>
          <p:cNvPr id="2" name="Google Shape;280;p19">
            <a:extLst>
              <a:ext uri="{FF2B5EF4-FFF2-40B4-BE49-F238E27FC236}">
                <a16:creationId xmlns:a16="http://schemas.microsoft.com/office/drawing/2014/main" id="{B02D0230-C8CF-69AC-8100-3FF13E917FE1}"/>
              </a:ext>
            </a:extLst>
          </p:cNvPr>
          <p:cNvSpPr txBox="1">
            <a:spLocks/>
          </p:cNvSpPr>
          <p:nvPr/>
        </p:nvSpPr>
        <p:spPr>
          <a:xfrm>
            <a:off x="1122225" y="727958"/>
            <a:ext cx="5985806" cy="67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Atividade I </a:t>
            </a: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(Diagrama de Estados)</a:t>
            </a:r>
          </a:p>
        </p:txBody>
      </p:sp>
    </p:spTree>
    <p:extLst>
      <p:ext uri="{BB962C8B-B14F-4D97-AF65-F5344CB8AC3E}">
        <p14:creationId xmlns:p14="http://schemas.microsoft.com/office/powerpoint/2010/main" val="3811429004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CA0193-BF79-426C-AB34-929E1AAA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21362">
            <a:off x="6071836" y="577649"/>
            <a:ext cx="2332962" cy="1918777"/>
          </a:xfrm>
          <a:prstGeom prst="rect">
            <a:avLst/>
          </a:prstGeom>
        </p:spPr>
      </p:pic>
      <p:sp>
        <p:nvSpPr>
          <p:cNvPr id="5" name="Google Shape;3851;p15">
            <a:extLst>
              <a:ext uri="{FF2B5EF4-FFF2-40B4-BE49-F238E27FC236}">
                <a16:creationId xmlns:a16="http://schemas.microsoft.com/office/drawing/2014/main" id="{1B9A0233-DB2D-5255-ABF9-8D59C147EE5B}"/>
              </a:ext>
            </a:extLst>
          </p:cNvPr>
          <p:cNvSpPr txBox="1">
            <a:spLocks/>
          </p:cNvSpPr>
          <p:nvPr/>
        </p:nvSpPr>
        <p:spPr>
          <a:xfrm>
            <a:off x="2778919" y="2997316"/>
            <a:ext cx="5600700" cy="180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Diagrama de Sequência</a:t>
            </a:r>
          </a:p>
        </p:txBody>
      </p:sp>
    </p:spTree>
    <p:extLst>
      <p:ext uri="{BB962C8B-B14F-4D97-AF65-F5344CB8AC3E}">
        <p14:creationId xmlns:p14="http://schemas.microsoft.com/office/powerpoint/2010/main" val="2825730882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Diagrama de Sequência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523;p14">
            <a:extLst>
              <a:ext uri="{FF2B5EF4-FFF2-40B4-BE49-F238E27FC236}">
                <a16:creationId xmlns:a16="http://schemas.microsoft.com/office/drawing/2014/main" id="{821B4C15-DAC3-43FC-9FE4-B2296F8BF545}"/>
              </a:ext>
            </a:extLst>
          </p:cNvPr>
          <p:cNvSpPr txBox="1">
            <a:spLocks/>
          </p:cNvSpPr>
          <p:nvPr/>
        </p:nvSpPr>
        <p:spPr>
          <a:xfrm>
            <a:off x="1056902" y="1414504"/>
            <a:ext cx="7016753" cy="3212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Um diagrama de sequência UML mostra como um conjunto de objetos interage em um processo ao longo do tempo. Ele 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mostra as mensagens </a:t>
            </a:r>
            <a:r>
              <a:rPr kumimoji="0" lang="pt-BR" sz="180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que passam entre participantes e objetos no sistema e a 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ordem em que elas ocorrem</a:t>
            </a:r>
            <a:r>
              <a:rPr kumimoji="0" lang="pt-BR" sz="180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.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lang="pt-BR" sz="1000" dirty="0">
              <a:solidFill>
                <a:schemeClr val="tx2">
                  <a:lumMod val="25000"/>
                </a:schemeClr>
              </a:solidFill>
              <a:latin typeface="Miriam Libre" panose="020B0604020202020204" charset="-79"/>
              <a:cs typeface="Miriam Libre" panose="020B0604020202020204" charset="-79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Consiste em um grupo de objetos representados por 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linhas de vida</a:t>
            </a:r>
            <a:r>
              <a:rPr kumimoji="0" lang="pt-BR" sz="180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 e as mensagens que eles trocam durante a interação.</a:t>
            </a:r>
          </a:p>
        </p:txBody>
      </p:sp>
    </p:spTree>
    <p:extLst>
      <p:ext uri="{BB962C8B-B14F-4D97-AF65-F5344CB8AC3E}">
        <p14:creationId xmlns:p14="http://schemas.microsoft.com/office/powerpoint/2010/main" val="1635238536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Diagrama de Sequência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7EA58107-2537-1A05-895A-0211D17D6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62" y="1159999"/>
            <a:ext cx="6962675" cy="396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99931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Diagrama de Sequência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C217C512-37F6-7022-3BC4-3E8508172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526" y="1286685"/>
            <a:ext cx="5762373" cy="366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92874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26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394;p38">
            <a:extLst>
              <a:ext uri="{FF2B5EF4-FFF2-40B4-BE49-F238E27FC236}">
                <a16:creationId xmlns:a16="http://schemas.microsoft.com/office/drawing/2014/main" id="{7C6B9DD7-6FC4-4995-8FB8-B38812FF3AC3}"/>
              </a:ext>
            </a:extLst>
          </p:cNvPr>
          <p:cNvGrpSpPr/>
          <p:nvPr/>
        </p:nvGrpSpPr>
        <p:grpSpPr>
          <a:xfrm>
            <a:off x="8064700" y="406854"/>
            <a:ext cx="583656" cy="73814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9" name="Google Shape;395;p38">
              <a:extLst>
                <a:ext uri="{FF2B5EF4-FFF2-40B4-BE49-F238E27FC236}">
                  <a16:creationId xmlns:a16="http://schemas.microsoft.com/office/drawing/2014/main" id="{BB718AFA-160C-445C-9ED6-B3DDE8DBE980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396;p38">
              <a:extLst>
                <a:ext uri="{FF2B5EF4-FFF2-40B4-BE49-F238E27FC236}">
                  <a16:creationId xmlns:a16="http://schemas.microsoft.com/office/drawing/2014/main" id="{27375385-BD8C-4218-BBFC-9863F2081BCC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397;p38">
              <a:extLst>
                <a:ext uri="{FF2B5EF4-FFF2-40B4-BE49-F238E27FC236}">
                  <a16:creationId xmlns:a16="http://schemas.microsoft.com/office/drawing/2014/main" id="{CA59BF29-FB1B-4B6B-848B-ECD39059AF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398;p38">
              <a:extLst>
                <a:ext uri="{FF2B5EF4-FFF2-40B4-BE49-F238E27FC236}">
                  <a16:creationId xmlns:a16="http://schemas.microsoft.com/office/drawing/2014/main" id="{A6DCF088-A50E-4FC2-986E-2546DE6E572E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399;p38">
              <a:extLst>
                <a:ext uri="{FF2B5EF4-FFF2-40B4-BE49-F238E27FC236}">
                  <a16:creationId xmlns:a16="http://schemas.microsoft.com/office/drawing/2014/main" id="{4030A827-1C8E-4653-B161-5957D8FF2F4C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00;p38">
              <a:extLst>
                <a:ext uri="{FF2B5EF4-FFF2-40B4-BE49-F238E27FC236}">
                  <a16:creationId xmlns:a16="http://schemas.microsoft.com/office/drawing/2014/main" id="{058BFF1D-AF51-4EDF-A7C3-0008FD594B98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3836;p13">
            <a:extLst>
              <a:ext uri="{FF2B5EF4-FFF2-40B4-BE49-F238E27FC236}">
                <a16:creationId xmlns:a16="http://schemas.microsoft.com/office/drawing/2014/main" id="{E5574DEE-B314-4CD4-8048-BC0DEE2ED5FA}"/>
              </a:ext>
            </a:extLst>
          </p:cNvPr>
          <p:cNvSpPr txBox="1">
            <a:spLocks/>
          </p:cNvSpPr>
          <p:nvPr/>
        </p:nvSpPr>
        <p:spPr>
          <a:xfrm>
            <a:off x="876299" y="1339735"/>
            <a:ext cx="7648459" cy="3317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Dosis ExtraLight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5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Aula 10 </a:t>
            </a:r>
            <a:endParaRPr lang="pt-BR" sz="24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Linguagem UML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lang="pt-BR" sz="2400" dirty="0">
              <a:solidFill>
                <a:srgbClr val="ABE852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>
              <a:buClr>
                <a:srgbClr val="8184D9"/>
              </a:buClr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- </a:t>
            </a:r>
            <a:r>
              <a:rPr lang="pt-BR" sz="24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UML</a:t>
            </a:r>
          </a:p>
          <a:p>
            <a:pPr>
              <a:buClr>
                <a:srgbClr val="8184D9"/>
              </a:buClr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- Diagrama de Estados</a:t>
            </a:r>
            <a:endParaRPr lang="pt-BR" sz="24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lang="pt-BR" sz="24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Diagrama de Sequência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Dosis ExtraLight"/>
            </a:endParaRPr>
          </a:p>
          <a:p>
            <a:pPr>
              <a:buClr>
                <a:srgbClr val="8184D9"/>
              </a:buClr>
              <a:defRPr/>
            </a:pPr>
            <a:endParaRPr lang="pt-BR" sz="24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Dosis ExtraLigh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779169119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Diagrama de Sequência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0990EF0A-B0C0-54D0-7EB6-5602BDF11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275" y="1049603"/>
            <a:ext cx="4573713" cy="396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54765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Diagrama de Sequência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41A3FE97-C1CB-42BE-F5E2-4D6B08B29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833" y="1164888"/>
            <a:ext cx="5326238" cy="378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51448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Diagrama de Sequência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E7F14D94-1919-0866-6400-AE0F9F29D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44723" y="1143693"/>
            <a:ext cx="5143772" cy="367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51621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Mensagens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E97C5A83-1F5B-91A0-F607-E36508994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 contrast="8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7673" y="1164888"/>
            <a:ext cx="5846191" cy="370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02677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Mensagens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B42D3C84-D41C-2E50-C96F-5A821DFA6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5000" contrast="7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0400" y="1762062"/>
            <a:ext cx="7423200" cy="206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21787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Google Shape;3836;p13">
            <a:extLst>
              <a:ext uri="{FF2B5EF4-FFF2-40B4-BE49-F238E27FC236}">
                <a16:creationId xmlns:a16="http://schemas.microsoft.com/office/drawing/2014/main" id="{9199CBC9-9442-4371-9793-BFDC992591B4}"/>
              </a:ext>
            </a:extLst>
          </p:cNvPr>
          <p:cNvSpPr txBox="1">
            <a:spLocks/>
          </p:cNvSpPr>
          <p:nvPr/>
        </p:nvSpPr>
        <p:spPr>
          <a:xfrm>
            <a:off x="3254624" y="1686121"/>
            <a:ext cx="4677796" cy="197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36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DÚVIDAS? </a:t>
            </a:r>
          </a:p>
          <a:p>
            <a:endParaRPr lang="pt-BR" sz="3600" b="1" dirty="0">
              <a:solidFill>
                <a:srgbClr val="80359B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r>
              <a:rPr lang="pt-BR" sz="36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	       PERGUNTAS?</a:t>
            </a:r>
          </a:p>
          <a:p>
            <a:pPr algn="r"/>
            <a:endParaRPr lang="pt-BR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47635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26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objeto, placar, desenho&#10;&#10;Descrição gerada automaticamente">
            <a:extLst>
              <a:ext uri="{FF2B5EF4-FFF2-40B4-BE49-F238E27FC236}">
                <a16:creationId xmlns:a16="http://schemas.microsoft.com/office/drawing/2014/main" id="{F8C1C04B-EAD0-4D5D-B778-9DF7B03B8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21661">
            <a:off x="7699233" y="149442"/>
            <a:ext cx="1205549" cy="115703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CA72BEE-943C-4A96-A6F9-C5D8AF4E60E4}"/>
              </a:ext>
            </a:extLst>
          </p:cNvPr>
          <p:cNvSpPr txBox="1"/>
          <p:nvPr/>
        </p:nvSpPr>
        <p:spPr>
          <a:xfrm>
            <a:off x="1021081" y="1535405"/>
            <a:ext cx="7215664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sz="1800" dirty="0">
                <a:solidFill>
                  <a:srgbClr val="FFFFFF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Em equipes, u</a:t>
            </a:r>
            <a:r>
              <a:rPr kumimoji="0" lang="pt-B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Arial"/>
              </a:rPr>
              <a:t>tilizar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Arial"/>
              </a:rPr>
              <a:t> uma ferramenta para criação de diagramas e elaborar dentro dos padrões da linguagem UML,  diagrama de estados relativo ao processo completo de montagem de uma caixa, na bancada Smart 4.0.</a:t>
            </a:r>
          </a:p>
          <a:p>
            <a:pPr marL="762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ntico" panose="020B0604020202020204" charset="0"/>
              <a:cs typeface="Arial"/>
              <a:sym typeface="Arial"/>
            </a:endParaRPr>
          </a:p>
        </p:txBody>
      </p:sp>
      <p:sp>
        <p:nvSpPr>
          <p:cNvPr id="2" name="Google Shape;280;p19">
            <a:extLst>
              <a:ext uri="{FF2B5EF4-FFF2-40B4-BE49-F238E27FC236}">
                <a16:creationId xmlns:a16="http://schemas.microsoft.com/office/drawing/2014/main" id="{B02D0230-C8CF-69AC-8100-3FF13E917FE1}"/>
              </a:ext>
            </a:extLst>
          </p:cNvPr>
          <p:cNvSpPr txBox="1">
            <a:spLocks/>
          </p:cNvSpPr>
          <p:nvPr/>
        </p:nvSpPr>
        <p:spPr>
          <a:xfrm>
            <a:off x="1122225" y="727958"/>
            <a:ext cx="5985806" cy="67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Atividade II </a:t>
            </a: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(Diagrama de Sequência)</a:t>
            </a:r>
          </a:p>
        </p:txBody>
      </p:sp>
    </p:spTree>
    <p:extLst>
      <p:ext uri="{BB962C8B-B14F-4D97-AF65-F5344CB8AC3E}">
        <p14:creationId xmlns:p14="http://schemas.microsoft.com/office/powerpoint/2010/main" val="1112818253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CA0193-BF79-426C-AB34-929E1AAA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21362">
            <a:off x="6071836" y="577649"/>
            <a:ext cx="2332962" cy="1918777"/>
          </a:xfrm>
          <a:prstGeom prst="rect">
            <a:avLst/>
          </a:prstGeom>
        </p:spPr>
      </p:pic>
      <p:sp>
        <p:nvSpPr>
          <p:cNvPr id="8" name="Google Shape;3851;p15">
            <a:extLst>
              <a:ext uri="{FF2B5EF4-FFF2-40B4-BE49-F238E27FC236}">
                <a16:creationId xmlns:a16="http://schemas.microsoft.com/office/drawing/2014/main" id="{380316E4-86E2-423E-9828-5CD343152618}"/>
              </a:ext>
            </a:extLst>
          </p:cNvPr>
          <p:cNvSpPr txBox="1">
            <a:spLocks/>
          </p:cNvSpPr>
          <p:nvPr/>
        </p:nvSpPr>
        <p:spPr>
          <a:xfrm>
            <a:off x="2778919" y="2789767"/>
            <a:ext cx="5600700" cy="180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Linguagem UML</a:t>
            </a: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8B27D605-5D5F-9DBB-3700-4CF744DE2ED8}"/>
              </a:ext>
            </a:extLst>
          </p:cNvPr>
          <p:cNvSpPr txBox="1">
            <a:spLocks/>
          </p:cNvSpPr>
          <p:nvPr/>
        </p:nvSpPr>
        <p:spPr>
          <a:xfrm>
            <a:off x="3764758" y="3583796"/>
            <a:ext cx="3836194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Unified Modeling Language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50475834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Conceito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523;p14">
            <a:extLst>
              <a:ext uri="{FF2B5EF4-FFF2-40B4-BE49-F238E27FC236}">
                <a16:creationId xmlns:a16="http://schemas.microsoft.com/office/drawing/2014/main" id="{821B4C15-DAC3-43FC-9FE4-B2296F8BF545}"/>
              </a:ext>
            </a:extLst>
          </p:cNvPr>
          <p:cNvSpPr txBox="1">
            <a:spLocks/>
          </p:cNvSpPr>
          <p:nvPr/>
        </p:nvSpPr>
        <p:spPr>
          <a:xfrm>
            <a:off x="2950370" y="1414505"/>
            <a:ext cx="5207792" cy="3433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É uma abordagem para representar de 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forma visual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, informações e estruturas de dados de um sistema ou processo. 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lang="pt-BR" sz="1200" dirty="0">
              <a:solidFill>
                <a:srgbClr val="272A36"/>
              </a:solidFill>
              <a:latin typeface="Miriam Libre" panose="020B0604020202020204" charset="-79"/>
              <a:cs typeface="Miriam Libre" panose="020B0604020202020204" charset="-79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Do inglês “Unified Modeling Language”, a UML é usada principalmente na 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engenharia de software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 e em 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gerenciamento de projetos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 para facilitar a compreensão e a comunicação entre os membros da equipe.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6A19C1D-6665-CAC5-8F4A-820D2FA80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57" y="1414505"/>
            <a:ext cx="2021681" cy="326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98637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Conceito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523;p14">
            <a:extLst>
              <a:ext uri="{FF2B5EF4-FFF2-40B4-BE49-F238E27FC236}">
                <a16:creationId xmlns:a16="http://schemas.microsoft.com/office/drawing/2014/main" id="{821B4C15-DAC3-43FC-9FE4-B2296F8BF545}"/>
              </a:ext>
            </a:extLst>
          </p:cNvPr>
          <p:cNvSpPr txBox="1">
            <a:spLocks/>
          </p:cNvSpPr>
          <p:nvPr/>
        </p:nvSpPr>
        <p:spPr>
          <a:xfrm>
            <a:off x="2950370" y="1414505"/>
            <a:ext cx="5207792" cy="3433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Ela é usada para visualizar, especificar, construir e escrever documentos que façam uso de 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sistemas complexos 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de software. 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lang="pt-BR" sz="1200" dirty="0">
              <a:solidFill>
                <a:srgbClr val="272A36"/>
              </a:solidFill>
              <a:latin typeface="Miriam Libre" panose="020B0604020202020204" charset="-79"/>
              <a:cs typeface="Miriam Libre" panose="020B0604020202020204" charset="-79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A UML é uma combinação de várias notações orientadas a objetos: design orientado a objetos, técnica de modelagem de objetos e engenharia de software orientada a objetos.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6A19C1D-6665-CAC5-8F4A-820D2FA80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57" y="1414505"/>
            <a:ext cx="2021681" cy="326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93165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Vantagens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14" name="Google Shape;523;p14">
            <a:extLst>
              <a:ext uri="{FF2B5EF4-FFF2-40B4-BE49-F238E27FC236}">
                <a16:creationId xmlns:a16="http://schemas.microsoft.com/office/drawing/2014/main" id="{821B4C15-DAC3-43FC-9FE4-B2296F8BF545}"/>
              </a:ext>
            </a:extLst>
          </p:cNvPr>
          <p:cNvSpPr txBox="1">
            <a:spLocks/>
          </p:cNvSpPr>
          <p:nvPr/>
        </p:nvSpPr>
        <p:spPr>
          <a:xfrm>
            <a:off x="1343026" y="1407360"/>
            <a:ext cx="6839148" cy="3736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Evitar problemas de entendimento entre os stakeholders e evitar erros na hora de levantar os requisitos do projeto.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lang="pt-BR" sz="400" dirty="0">
              <a:solidFill>
                <a:srgbClr val="272A36"/>
              </a:solidFill>
              <a:latin typeface="Miriam Libre" panose="020B0604020202020204" charset="-79"/>
              <a:cs typeface="Miriam Libre" panose="020B0604020202020204" charset="-79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Servir como uma documentação visual que ajuda a manter um registro claro do projeto.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lang="pt-BR" sz="400" dirty="0">
              <a:solidFill>
                <a:srgbClr val="272A36"/>
              </a:solidFill>
              <a:latin typeface="Miriam Libre" panose="020B0604020202020204" charset="-79"/>
              <a:cs typeface="Miriam Libre" panose="020B0604020202020204" charset="-79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Ajudar a identificar problemas de design ou inconsistências antes da implementação.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lang="pt-BR" sz="400" dirty="0">
              <a:solidFill>
                <a:srgbClr val="272A36"/>
              </a:solidFill>
              <a:latin typeface="Miriam Libre" panose="020B0604020202020204" charset="-79"/>
              <a:cs typeface="Miriam Libre" panose="020B0604020202020204" charset="-79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Fornecer uma abordagem padrão de informações, tornando mais fácil a colaboração em equipes multidisciplinares.</a:t>
            </a:r>
          </a:p>
        </p:txBody>
      </p:sp>
      <p:grpSp>
        <p:nvGrpSpPr>
          <p:cNvPr id="3" name="Google Shape;394;p38">
            <a:extLst>
              <a:ext uri="{FF2B5EF4-FFF2-40B4-BE49-F238E27FC236}">
                <a16:creationId xmlns:a16="http://schemas.microsoft.com/office/drawing/2014/main" id="{8D2DE5C6-38A5-E676-BD12-065D39D287C3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4" name="Google Shape;395;p38">
              <a:extLst>
                <a:ext uri="{FF2B5EF4-FFF2-40B4-BE49-F238E27FC236}">
                  <a16:creationId xmlns:a16="http://schemas.microsoft.com/office/drawing/2014/main" id="{083B2D76-07BE-58B3-CB56-E893270F5FCA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96;p38">
              <a:extLst>
                <a:ext uri="{FF2B5EF4-FFF2-40B4-BE49-F238E27FC236}">
                  <a16:creationId xmlns:a16="http://schemas.microsoft.com/office/drawing/2014/main" id="{C1029A07-C281-1CEB-59D8-05696C33AF3B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97;p38">
              <a:extLst>
                <a:ext uri="{FF2B5EF4-FFF2-40B4-BE49-F238E27FC236}">
                  <a16:creationId xmlns:a16="http://schemas.microsoft.com/office/drawing/2014/main" id="{9B0F6BB7-D4D8-4F87-C5B8-28D22559B089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8;p38">
              <a:extLst>
                <a:ext uri="{FF2B5EF4-FFF2-40B4-BE49-F238E27FC236}">
                  <a16:creationId xmlns:a16="http://schemas.microsoft.com/office/drawing/2014/main" id="{736E86B1-E7A9-2E7C-3737-2CCAE62DC396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9;p38">
              <a:extLst>
                <a:ext uri="{FF2B5EF4-FFF2-40B4-BE49-F238E27FC236}">
                  <a16:creationId xmlns:a16="http://schemas.microsoft.com/office/drawing/2014/main" id="{FC8F24DF-2F5C-B516-31F3-55539D2708DA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0;p38">
              <a:extLst>
                <a:ext uri="{FF2B5EF4-FFF2-40B4-BE49-F238E27FC236}">
                  <a16:creationId xmlns:a16="http://schemas.microsoft.com/office/drawing/2014/main" id="{9D5862C6-E1D0-4032-540C-D51EC3EB40B0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Retângulo 17">
            <a:extLst>
              <a:ext uri="{FF2B5EF4-FFF2-40B4-BE49-F238E27FC236}">
                <a16:creationId xmlns:a16="http://schemas.microsoft.com/office/drawing/2014/main" id="{8D833E70-B2BA-BFBB-4E30-3444FA0B3E4E}"/>
              </a:ext>
            </a:extLst>
          </p:cNvPr>
          <p:cNvSpPr/>
          <p:nvPr/>
        </p:nvSpPr>
        <p:spPr>
          <a:xfrm>
            <a:off x="998073" y="1507332"/>
            <a:ext cx="224657" cy="216453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BDC2C9B-D384-0F53-08ED-2BEBCCF1C787}"/>
              </a:ext>
            </a:extLst>
          </p:cNvPr>
          <p:cNvSpPr/>
          <p:nvPr/>
        </p:nvSpPr>
        <p:spPr>
          <a:xfrm>
            <a:off x="998073" y="2361149"/>
            <a:ext cx="224657" cy="216453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048B4DE-0810-645B-ACEA-5D420A1795BE}"/>
              </a:ext>
            </a:extLst>
          </p:cNvPr>
          <p:cNvSpPr/>
          <p:nvPr/>
        </p:nvSpPr>
        <p:spPr>
          <a:xfrm>
            <a:off x="998073" y="3222118"/>
            <a:ext cx="224657" cy="216453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BDA20D1-310D-4AF8-BB4D-E89846EE1214}"/>
              </a:ext>
            </a:extLst>
          </p:cNvPr>
          <p:cNvSpPr/>
          <p:nvPr/>
        </p:nvSpPr>
        <p:spPr>
          <a:xfrm>
            <a:off x="998073" y="4083078"/>
            <a:ext cx="224657" cy="216453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0502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Diagramas UML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3" name="Google Shape;394;p38">
            <a:extLst>
              <a:ext uri="{FF2B5EF4-FFF2-40B4-BE49-F238E27FC236}">
                <a16:creationId xmlns:a16="http://schemas.microsoft.com/office/drawing/2014/main" id="{D2C7C2A8-7660-BC7C-004D-7C3C8D3BB84A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4" name="Google Shape;395;p38">
              <a:extLst>
                <a:ext uri="{FF2B5EF4-FFF2-40B4-BE49-F238E27FC236}">
                  <a16:creationId xmlns:a16="http://schemas.microsoft.com/office/drawing/2014/main" id="{E7D4EC73-7E6C-CC43-E356-6F98FC5DFB9B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96;p38">
              <a:extLst>
                <a:ext uri="{FF2B5EF4-FFF2-40B4-BE49-F238E27FC236}">
                  <a16:creationId xmlns:a16="http://schemas.microsoft.com/office/drawing/2014/main" id="{8C9A97DB-74D3-6547-CD25-8BBCE7CC0A29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97;p38">
              <a:extLst>
                <a:ext uri="{FF2B5EF4-FFF2-40B4-BE49-F238E27FC236}">
                  <a16:creationId xmlns:a16="http://schemas.microsoft.com/office/drawing/2014/main" id="{C182A02F-5C96-2DD9-32B0-250C8A2382B4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8;p38">
              <a:extLst>
                <a:ext uri="{FF2B5EF4-FFF2-40B4-BE49-F238E27FC236}">
                  <a16:creationId xmlns:a16="http://schemas.microsoft.com/office/drawing/2014/main" id="{BF0077E5-FFD2-A497-BA51-A14C14D0BC27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9;p38">
              <a:extLst>
                <a:ext uri="{FF2B5EF4-FFF2-40B4-BE49-F238E27FC236}">
                  <a16:creationId xmlns:a16="http://schemas.microsoft.com/office/drawing/2014/main" id="{B5F012F2-91AA-5397-23E8-B2D2D5FDECEB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0;p38">
              <a:extLst>
                <a:ext uri="{FF2B5EF4-FFF2-40B4-BE49-F238E27FC236}">
                  <a16:creationId xmlns:a16="http://schemas.microsoft.com/office/drawing/2014/main" id="{A5D2A741-279B-4E75-AE21-BB25CB06C599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Imagem 20">
            <a:extLst>
              <a:ext uri="{FF2B5EF4-FFF2-40B4-BE49-F238E27FC236}">
                <a16:creationId xmlns:a16="http://schemas.microsoft.com/office/drawing/2014/main" id="{4E9A0635-B4A0-5BE6-DB54-0DD181808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010" y="1016411"/>
            <a:ext cx="6299878" cy="3934784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752F194A-E5D4-EDBF-9A2B-EFDBF2ADCD9F}"/>
              </a:ext>
            </a:extLst>
          </p:cNvPr>
          <p:cNvSpPr/>
          <p:nvPr/>
        </p:nvSpPr>
        <p:spPr>
          <a:xfrm>
            <a:off x="4307681" y="2921795"/>
            <a:ext cx="1678782" cy="13001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41004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CA0193-BF79-426C-AB34-929E1AAA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21362">
            <a:off x="6071836" y="577649"/>
            <a:ext cx="2332962" cy="1918777"/>
          </a:xfrm>
          <a:prstGeom prst="rect">
            <a:avLst/>
          </a:prstGeom>
        </p:spPr>
      </p:pic>
      <p:sp>
        <p:nvSpPr>
          <p:cNvPr id="5" name="Google Shape;3851;p15">
            <a:extLst>
              <a:ext uri="{FF2B5EF4-FFF2-40B4-BE49-F238E27FC236}">
                <a16:creationId xmlns:a16="http://schemas.microsoft.com/office/drawing/2014/main" id="{1B9A0233-DB2D-5255-ABF9-8D59C147EE5B}"/>
              </a:ext>
            </a:extLst>
          </p:cNvPr>
          <p:cNvSpPr txBox="1">
            <a:spLocks/>
          </p:cNvSpPr>
          <p:nvPr/>
        </p:nvSpPr>
        <p:spPr>
          <a:xfrm>
            <a:off x="2778919" y="2997316"/>
            <a:ext cx="5600700" cy="180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Diagrama de </a:t>
            </a: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Estados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272A36"/>
              </a:solidFill>
              <a:effectLst/>
              <a:uLnTx/>
              <a:uFillTx/>
              <a:latin typeface="Miriam Libre" panose="00000500000000000000" pitchFamily="2" charset="-79"/>
              <a:ea typeface="Titillium Web"/>
              <a:cs typeface="Miriam Libre" panose="00000500000000000000" pitchFamily="2" charset="-79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3424942758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Diagrama de Estados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523;p14">
            <a:extLst>
              <a:ext uri="{FF2B5EF4-FFF2-40B4-BE49-F238E27FC236}">
                <a16:creationId xmlns:a16="http://schemas.microsoft.com/office/drawing/2014/main" id="{821B4C15-DAC3-43FC-9FE4-B2296F8BF545}"/>
              </a:ext>
            </a:extLst>
          </p:cNvPr>
          <p:cNvSpPr txBox="1">
            <a:spLocks/>
          </p:cNvSpPr>
          <p:nvPr/>
        </p:nvSpPr>
        <p:spPr>
          <a:xfrm>
            <a:off x="1056902" y="1414504"/>
            <a:ext cx="7016753" cy="3212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Um diagrama de estados UML, também referido como uma 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máquina de estado</a:t>
            </a:r>
            <a:r>
              <a:rPr kumimoji="0" lang="pt-BR" sz="180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, contém informação de um objeto com relação ao estado em que o objeto está e as transições estão entre. 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lang="pt-BR" sz="1000" dirty="0">
              <a:solidFill>
                <a:schemeClr val="tx2">
                  <a:lumMod val="25000"/>
                </a:schemeClr>
              </a:solidFill>
              <a:latin typeface="Miriam Libre" panose="020B0604020202020204" charset="-79"/>
              <a:cs typeface="Miriam Libre" panose="020B0604020202020204" charset="-79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Visualizando o comportamento de um objeto e seus possíveis estados transitivos, um diagrama de estado, também fornece uma melhor compreensão do 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comportamento de um objeto</a:t>
            </a:r>
            <a:r>
              <a:rPr kumimoji="0" lang="pt-BR" sz="180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. Resumindo: ele define o status de um objeto</a:t>
            </a:r>
          </a:p>
        </p:txBody>
      </p:sp>
    </p:spTree>
    <p:extLst>
      <p:ext uri="{BB962C8B-B14F-4D97-AF65-F5344CB8AC3E}">
        <p14:creationId xmlns:p14="http://schemas.microsoft.com/office/powerpoint/2010/main" val="989442171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9217</TotalTime>
  <Words>506</Words>
  <Application>Microsoft Office PowerPoint</Application>
  <PresentationFormat>Apresentação na tela (16:9)</PresentationFormat>
  <Paragraphs>65</Paragraphs>
  <Slides>26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26</vt:i4>
      </vt:variant>
    </vt:vector>
  </HeadingPairs>
  <TitlesOfParts>
    <vt:vector size="36" baseType="lpstr">
      <vt:lpstr>Arial</vt:lpstr>
      <vt:lpstr>Dosis ExtraLight</vt:lpstr>
      <vt:lpstr>Barlow Light</vt:lpstr>
      <vt:lpstr>Barlow</vt:lpstr>
      <vt:lpstr>Miriam Libre</vt:lpstr>
      <vt:lpstr>Dosis</vt:lpstr>
      <vt:lpstr>Barlow SemiBold</vt:lpstr>
      <vt:lpstr>Quantico</vt:lpstr>
      <vt:lpstr>Roderigo template</vt:lpstr>
      <vt:lpstr>Lodovico template</vt:lpstr>
      <vt:lpstr>Modelagem de Sistemas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Lucas Naspolini</dc:creator>
  <cp:lastModifiedBy>Pixelikas</cp:lastModifiedBy>
  <cp:revision>150</cp:revision>
  <dcterms:modified xsi:type="dcterms:W3CDTF">2023-10-03T16:07:07Z</dcterms:modified>
</cp:coreProperties>
</file>