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2" r:id="rId2"/>
  </p:sldMasterIdLst>
  <p:notesMasterIdLst>
    <p:notesMasterId r:id="rId14"/>
  </p:notesMasterIdLst>
  <p:sldIdLst>
    <p:sldId id="256" r:id="rId3"/>
    <p:sldId id="328" r:id="rId4"/>
    <p:sldId id="424" r:id="rId5"/>
    <p:sldId id="408" r:id="rId6"/>
    <p:sldId id="429" r:id="rId7"/>
    <p:sldId id="430" r:id="rId8"/>
    <p:sldId id="518" r:id="rId9"/>
    <p:sldId id="519" r:id="rId10"/>
    <p:sldId id="520" r:id="rId11"/>
    <p:sldId id="521" r:id="rId12"/>
    <p:sldId id="522" r:id="rId13"/>
  </p:sldIdLst>
  <p:sldSz cx="9144000" cy="5143500" type="screen16x9"/>
  <p:notesSz cx="6858000" cy="9144000"/>
  <p:embeddedFontLst>
    <p:embeddedFont>
      <p:font typeface="Miriam Libre" panose="020B0604020202020204" charset="-79"/>
      <p:regular r:id="rId15"/>
      <p:bold r:id="rId16"/>
    </p:embeddedFont>
    <p:embeddedFont>
      <p:font typeface="Barlow SemiBold" panose="020B0604020202020204" charset="0"/>
      <p:bold r:id="rId17"/>
      <p:boldItalic r:id="rId18"/>
    </p:embeddedFont>
    <p:embeddedFont>
      <p:font typeface="Barlow" panose="020B0604020202020204" charset="0"/>
      <p:regular r:id="rId19"/>
      <p:bold r:id="rId20"/>
      <p:italic r:id="rId21"/>
      <p:boldItalic r:id="rId22"/>
    </p:embeddedFont>
    <p:embeddedFont>
      <p:font typeface="Dosis" panose="020B0604020202020204" charset="0"/>
      <p:regular r:id="rId23"/>
      <p:bold r:id="rId24"/>
    </p:embeddedFont>
    <p:embeddedFont>
      <p:font typeface="Quantico" panose="020B0604020202020204" charset="0"/>
      <p:regular r:id="rId25"/>
      <p:bold r:id="rId26"/>
      <p:italic r:id="rId27"/>
      <p:boldItalic r:id="rId28"/>
    </p:embeddedFont>
    <p:embeddedFont>
      <p:font typeface="Dosis ExtraLight" panose="020B0604020202020204" charset="0"/>
      <p:regular r:id="rId29"/>
    </p:embeddedFont>
    <p:embeddedFont>
      <p:font typeface="Barlow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59B"/>
    <a:srgbClr val="ABE852"/>
    <a:srgbClr val="853DC7"/>
    <a:srgbClr val="BB7BDF"/>
    <a:srgbClr val="532264"/>
    <a:srgbClr val="A753D5"/>
    <a:srgbClr val="CCFF66"/>
    <a:srgbClr val="92D050"/>
    <a:srgbClr val="057908"/>
    <a:srgbClr val="499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DF170-8F08-43B5-AB18-4413EC5CB77C}">
  <a:tblStyle styleId="{458DF170-8F08-43B5-AB18-4413EC5CB7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5226" autoAdjust="0"/>
  </p:normalViewPr>
  <p:slideViewPr>
    <p:cSldViewPr snapToGrid="0">
      <p:cViewPr varScale="1">
        <p:scale>
          <a:sx n="145" d="100"/>
          <a:sy n="145" d="100"/>
        </p:scale>
        <p:origin x="13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72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6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4336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1D96A-071F-4FF0-8237-D69AF479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962EA-7B1A-4505-B6D5-5DE7BD73C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6C76FB-5BE9-497B-BB0D-1135718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669B-BB32-4409-94F7-17F3813ED425}" type="datetimeFigureOut">
              <a:rPr lang="pt-BR" smtClean="0"/>
              <a:t>04/10/2023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0CF870-4B12-4D49-A1E7-32871D4D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25E5F-9D97-4F10-A9E9-D5361BA0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FAA5-DC93-49B3-BEFF-D33271B6E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38509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600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122227" y="2815005"/>
            <a:ext cx="4715866" cy="757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2400" dirty="0">
                <a:solidFill>
                  <a:srgbClr val="ABE852"/>
                </a:solidFill>
              </a:rPr>
              <a:t>Modelagem de Sistemas</a:t>
            </a:r>
            <a:endParaRPr sz="2400" dirty="0">
              <a:solidFill>
                <a:srgbClr val="ABE852"/>
              </a:solidFill>
            </a:endParaRPr>
          </a:p>
        </p:txBody>
      </p:sp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5" name="Google Shape;280;p19">
            <a:extLst>
              <a:ext uri="{FF2B5EF4-FFF2-40B4-BE49-F238E27FC236}">
                <a16:creationId xmlns:a16="http://schemas.microsoft.com/office/drawing/2014/main" id="{DEFAFE3F-4A60-4D38-8E7D-4BC62FF1792F}"/>
              </a:ext>
            </a:extLst>
          </p:cNvPr>
          <p:cNvSpPr txBox="1">
            <a:spLocks/>
          </p:cNvSpPr>
          <p:nvPr/>
        </p:nvSpPr>
        <p:spPr>
          <a:xfrm>
            <a:off x="1122227" y="1451523"/>
            <a:ext cx="5573996" cy="61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Desenvolvimento de Sistemas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122226" y="2029148"/>
            <a:ext cx="2640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chemeClr val="bg2">
                    <a:lumMod val="20000"/>
                    <a:lumOff val="8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Curso Técnico 2023 </a:t>
            </a:r>
            <a:r>
              <a:rPr lang="pt-BR" sz="24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Dosis" panose="020B060402020202020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Quantico" panose="020B0604020202020204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51015E-00CF-40E7-8B92-C6DEC1BE8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61" y="4100846"/>
            <a:ext cx="1667021" cy="433046"/>
          </a:xfrm>
          <a:prstGeom prst="rect">
            <a:avLst/>
          </a:prstGeom>
        </p:spPr>
      </p:pic>
      <p:sp>
        <p:nvSpPr>
          <p:cNvPr id="10" name="Google Shape;57;p12">
            <a:extLst>
              <a:ext uri="{FF2B5EF4-FFF2-40B4-BE49-F238E27FC236}">
                <a16:creationId xmlns:a16="http://schemas.microsoft.com/office/drawing/2014/main" id="{5D1F5265-F3AF-48F7-997A-CCFAF4C66DFC}"/>
              </a:ext>
            </a:extLst>
          </p:cNvPr>
          <p:cNvSpPr txBox="1">
            <a:spLocks/>
          </p:cNvSpPr>
          <p:nvPr/>
        </p:nvSpPr>
        <p:spPr>
          <a:xfrm>
            <a:off x="4175579" y="4121946"/>
            <a:ext cx="2506573" cy="4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riam Libre"/>
              <a:buNone/>
              <a:defRPr sz="6000" b="0" i="0" u="none" strike="noStrike" cap="none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1800" dirty="0"/>
              <a:t>Prof. Lucas Naspolini</a:t>
            </a:r>
            <a:endParaRPr lang="pt-B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Componentes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84B12F-133A-F86D-58FB-60C4739D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30" y="1091793"/>
            <a:ext cx="7224386" cy="3810330"/>
          </a:xfrm>
          <a:prstGeom prst="rect">
            <a:avLst/>
          </a:prstGeom>
        </p:spPr>
      </p:pic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2061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objeto, placar, desenho&#10;&#10;Descrição gerada automaticamente">
            <a:extLst>
              <a:ext uri="{FF2B5EF4-FFF2-40B4-BE49-F238E27FC236}">
                <a16:creationId xmlns:a16="http://schemas.microsoft.com/office/drawing/2014/main" id="{F8C1C04B-EAD0-4D5D-B778-9DF7B03B8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661">
            <a:off x="7699233" y="149442"/>
            <a:ext cx="1205549" cy="11570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A72BEE-943C-4A96-A6F9-C5D8AF4E60E4}"/>
              </a:ext>
            </a:extLst>
          </p:cNvPr>
          <p:cNvSpPr txBox="1"/>
          <p:nvPr/>
        </p:nvSpPr>
        <p:spPr>
          <a:xfrm>
            <a:off x="1021081" y="1535405"/>
            <a:ext cx="72156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Utilizando uma ferramenta para criação de diagramas, elaborar dentro dos padrões da linguagem UML, diagrama de </a:t>
            </a:r>
            <a:r>
              <a:rPr lang="pt-BR" sz="1800" dirty="0">
                <a:solidFill>
                  <a:srgbClr val="FFFFFF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componentes da Situação de Aprendizagem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Arial"/>
              </a:rPr>
              <a:t>.</a:t>
            </a:r>
          </a:p>
          <a:p>
            <a:pPr marL="762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Quantico" panose="020B0604020202020204" charset="0"/>
              <a:cs typeface="Arial"/>
              <a:sym typeface="Arial"/>
            </a:endParaRPr>
          </a:p>
        </p:txBody>
      </p:sp>
      <p:sp>
        <p:nvSpPr>
          <p:cNvPr id="2" name="Google Shape;280;p19">
            <a:extLst>
              <a:ext uri="{FF2B5EF4-FFF2-40B4-BE49-F238E27FC236}">
                <a16:creationId xmlns:a16="http://schemas.microsoft.com/office/drawing/2014/main" id="{B02D0230-C8CF-69AC-8100-3FF13E917FE1}"/>
              </a:ext>
            </a:extLst>
          </p:cNvPr>
          <p:cNvSpPr txBox="1">
            <a:spLocks/>
          </p:cNvSpPr>
          <p:nvPr/>
        </p:nvSpPr>
        <p:spPr>
          <a:xfrm>
            <a:off x="1122225" y="727958"/>
            <a:ext cx="5985806" cy="67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Atividade </a:t>
            </a:r>
            <a:r>
              <a:rPr kumimoji="0" lang="pt-BR" sz="2800" b="1" i="0" u="none" strike="noStrike" kern="0" cap="none" spc="0" normalizeH="0" baseline="0" noProof="0" smtClean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I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/>
                <a:cs typeface="Miriam Libre"/>
                <a:sym typeface="Miriam Libre"/>
              </a:rPr>
              <a:t>(Diagrama de Componentes)</a:t>
            </a:r>
          </a:p>
        </p:txBody>
      </p:sp>
    </p:spTree>
    <p:extLst>
      <p:ext uri="{BB962C8B-B14F-4D97-AF65-F5344CB8AC3E}">
        <p14:creationId xmlns:p14="http://schemas.microsoft.com/office/powerpoint/2010/main" val="17317977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26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4;p38">
            <a:extLst>
              <a:ext uri="{FF2B5EF4-FFF2-40B4-BE49-F238E27FC236}">
                <a16:creationId xmlns:a16="http://schemas.microsoft.com/office/drawing/2014/main" id="{7C6B9DD7-6FC4-4995-8FB8-B38812FF3AC3}"/>
              </a:ext>
            </a:extLst>
          </p:cNvPr>
          <p:cNvGrpSpPr/>
          <p:nvPr/>
        </p:nvGrpSpPr>
        <p:grpSpPr>
          <a:xfrm>
            <a:off x="8064700" y="406854"/>
            <a:ext cx="583656" cy="73814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9" name="Google Shape;395;p38">
              <a:extLst>
                <a:ext uri="{FF2B5EF4-FFF2-40B4-BE49-F238E27FC236}">
                  <a16:creationId xmlns:a16="http://schemas.microsoft.com/office/drawing/2014/main" id="{BB718AFA-160C-445C-9ED6-B3DDE8DBE980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396;p38">
              <a:extLst>
                <a:ext uri="{FF2B5EF4-FFF2-40B4-BE49-F238E27FC236}">
                  <a16:creationId xmlns:a16="http://schemas.microsoft.com/office/drawing/2014/main" id="{27375385-BD8C-4218-BBFC-9863F2081BCC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397;p38">
              <a:extLst>
                <a:ext uri="{FF2B5EF4-FFF2-40B4-BE49-F238E27FC236}">
                  <a16:creationId xmlns:a16="http://schemas.microsoft.com/office/drawing/2014/main" id="{CA59BF29-FB1B-4B6B-848B-ECD39059AF27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98;p38">
              <a:extLst>
                <a:ext uri="{FF2B5EF4-FFF2-40B4-BE49-F238E27FC236}">
                  <a16:creationId xmlns:a16="http://schemas.microsoft.com/office/drawing/2014/main" id="{A6DCF088-A50E-4FC2-986E-2546DE6E572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99;p38">
              <a:extLst>
                <a:ext uri="{FF2B5EF4-FFF2-40B4-BE49-F238E27FC236}">
                  <a16:creationId xmlns:a16="http://schemas.microsoft.com/office/drawing/2014/main" id="{4030A827-1C8E-4653-B161-5957D8FF2F4C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400;p38">
              <a:extLst>
                <a:ext uri="{FF2B5EF4-FFF2-40B4-BE49-F238E27FC236}">
                  <a16:creationId xmlns:a16="http://schemas.microsoft.com/office/drawing/2014/main" id="{058BFF1D-AF51-4EDF-A7C3-0008FD594B98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3836;p13">
            <a:extLst>
              <a:ext uri="{FF2B5EF4-FFF2-40B4-BE49-F238E27FC236}">
                <a16:creationId xmlns:a16="http://schemas.microsoft.com/office/drawing/2014/main" id="{E5574DEE-B314-4CD4-8048-BC0DEE2ED5FA}"/>
              </a:ext>
            </a:extLst>
          </p:cNvPr>
          <p:cNvSpPr txBox="1">
            <a:spLocks/>
          </p:cNvSpPr>
          <p:nvPr/>
        </p:nvSpPr>
        <p:spPr>
          <a:xfrm>
            <a:off x="876299" y="1339735"/>
            <a:ext cx="7648459" cy="331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Aula 11 </a:t>
            </a: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BE852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Linguagem UML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lang="pt-BR" sz="2400" dirty="0">
              <a:solidFill>
                <a:srgbClr val="ABE852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lang="pt-BR" sz="2400" dirty="0">
                <a:solidFill>
                  <a:schemeClr val="bg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- Diagrama de Componentes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>
              <a:buClr>
                <a:srgbClr val="8184D9"/>
              </a:buClr>
              <a:defRPr/>
            </a:pPr>
            <a:endParaRPr lang="pt-BR" sz="2400" dirty="0">
              <a:solidFill>
                <a:schemeClr val="bg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Dosis ExtraLigh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1691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121B304-9531-46B9-8723-2A027D9D9A31}"/>
              </a:ext>
            </a:extLst>
          </p:cNvPr>
          <p:cNvSpPr/>
          <p:nvPr/>
        </p:nvSpPr>
        <p:spPr>
          <a:xfrm>
            <a:off x="0" y="0"/>
            <a:ext cx="2407920" cy="514350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A0193-BF79-426C-AB34-929E1AAA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21362">
            <a:off x="6071836" y="577649"/>
            <a:ext cx="2332962" cy="1918777"/>
          </a:xfrm>
          <a:prstGeom prst="rect">
            <a:avLst/>
          </a:prstGeom>
        </p:spPr>
      </p:pic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380316E4-86E2-423E-9828-5CD343152618}"/>
              </a:ext>
            </a:extLst>
          </p:cNvPr>
          <p:cNvSpPr txBox="1">
            <a:spLocks/>
          </p:cNvSpPr>
          <p:nvPr/>
        </p:nvSpPr>
        <p:spPr>
          <a:xfrm>
            <a:off x="2778919" y="2789767"/>
            <a:ext cx="5600700" cy="180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0000500000000000000" pitchFamily="2" charset="-79"/>
                <a:ea typeface="Titillium Web"/>
                <a:cs typeface="Miriam Libre" panose="00000500000000000000" pitchFamily="2" charset="-79"/>
                <a:sym typeface="Titillium Web"/>
              </a:rPr>
              <a:t>Diagrama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1504758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Conceito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7" name="Google Shape;451;p38">
            <a:extLst>
              <a:ext uri="{FF2B5EF4-FFF2-40B4-BE49-F238E27FC236}">
                <a16:creationId xmlns:a16="http://schemas.microsoft.com/office/drawing/2014/main" id="{8719902F-7B4C-42DD-819C-A9898F8AC572}"/>
              </a:ext>
            </a:extLst>
          </p:cNvPr>
          <p:cNvGrpSpPr/>
          <p:nvPr/>
        </p:nvGrpSpPr>
        <p:grpSpPr>
          <a:xfrm>
            <a:off x="7543800" y="400041"/>
            <a:ext cx="919380" cy="764847"/>
            <a:chOff x="1926350" y="995225"/>
            <a:chExt cx="428650" cy="356600"/>
          </a:xfrm>
          <a:solidFill>
            <a:srgbClr val="532264"/>
          </a:solidFill>
        </p:grpSpPr>
        <p:sp>
          <p:nvSpPr>
            <p:cNvPr id="9" name="Google Shape;452;p38">
              <a:extLst>
                <a:ext uri="{FF2B5EF4-FFF2-40B4-BE49-F238E27FC236}">
                  <a16:creationId xmlns:a16="http://schemas.microsoft.com/office/drawing/2014/main" id="{DC6DFBE1-8843-4082-8E0D-8F461DD0C52E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453;p38">
              <a:extLst>
                <a:ext uri="{FF2B5EF4-FFF2-40B4-BE49-F238E27FC236}">
                  <a16:creationId xmlns:a16="http://schemas.microsoft.com/office/drawing/2014/main" id="{34251AFB-51DE-498A-A70E-D0FD22D4A60B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54;p38">
              <a:extLst>
                <a:ext uri="{FF2B5EF4-FFF2-40B4-BE49-F238E27FC236}">
                  <a16:creationId xmlns:a16="http://schemas.microsoft.com/office/drawing/2014/main" id="{400F145C-2AC5-4302-8464-3373185FFD23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55;p38">
              <a:extLst>
                <a:ext uri="{FF2B5EF4-FFF2-40B4-BE49-F238E27FC236}">
                  <a16:creationId xmlns:a16="http://schemas.microsoft.com/office/drawing/2014/main" id="{F8699987-E12D-4C96-9EEF-8EF885BDD318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828675" y="1414505"/>
            <a:ext cx="7329487" cy="343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O diagrama de componentes mostra o </a:t>
            </a: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rgbClr val="80359B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relacionamento entre diferentes componentes de um sistema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. Para fins de UML, o termo "componente" refere-se a um módulo de classes que representa sistemas ou subsistemas independentes com capacidade de interagir com o restante do sistema. 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12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149863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Vantagens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sp>
        <p:nvSpPr>
          <p:cNvPr id="14" name="Google Shape;523;p14">
            <a:extLst>
              <a:ext uri="{FF2B5EF4-FFF2-40B4-BE49-F238E27FC236}">
                <a16:creationId xmlns:a16="http://schemas.microsoft.com/office/drawing/2014/main" id="{821B4C15-DAC3-43FC-9FE4-B2296F8BF545}"/>
              </a:ext>
            </a:extLst>
          </p:cNvPr>
          <p:cNvSpPr txBox="1">
            <a:spLocks/>
          </p:cNvSpPr>
          <p:nvPr/>
        </p:nvSpPr>
        <p:spPr>
          <a:xfrm>
            <a:off x="1343026" y="1407360"/>
            <a:ext cx="6839148" cy="3736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None/>
              <a:defRPr sz="15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35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None/>
              <a:defRPr sz="12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Possibilita visualizar a estrutura física do sistema.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4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272A36"/>
              </a:solidFill>
              <a:effectLst/>
              <a:uLnTx/>
              <a:uFillTx/>
              <a:latin typeface="Miriam Libre" panose="020B0604020202020204" charset="-79"/>
              <a:cs typeface="Miriam Libre" panose="020B0604020202020204" charset="-79"/>
              <a:sym typeface="Barlow Light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Mostra de forma clara todos os componentes do sistema e como eles se relacionam.</a:t>
            </a: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endParaRPr lang="pt-BR" sz="2000" dirty="0">
              <a:solidFill>
                <a:srgbClr val="272A36"/>
              </a:solidFill>
              <a:latin typeface="Miriam Libre" panose="020B0604020202020204" charset="-79"/>
              <a:cs typeface="Miriam Libre" panose="020B0604020202020204" charset="-79"/>
            </a:endParaRPr>
          </a:p>
          <a:p>
            <a:pPr marL="10160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AD1D"/>
              </a:buClr>
              <a:buSzPts val="2400"/>
              <a:buFont typeface="Barlow Light"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272A36"/>
                </a:solidFill>
                <a:effectLst/>
                <a:uLnTx/>
                <a:uFillTx/>
                <a:latin typeface="Miriam Libre" panose="020B0604020202020204" charset="-79"/>
                <a:cs typeface="Miriam Libre" panose="020B0604020202020204" charset="-79"/>
                <a:sym typeface="Barlow Light"/>
              </a:rPr>
              <a:t>Enfatiza o comportamento do serviço quanto à interface.</a:t>
            </a: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8D2DE5C6-38A5-E676-BD12-065D39D287C3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083B2D76-07BE-58B3-CB56-E893270F5FCA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C1029A07-C281-1CEB-59D8-05696C33AF3B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9B0F6BB7-D4D8-4F87-C5B8-28D22559B089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736E86B1-E7A9-2E7C-3737-2CCAE62DC396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FC8F24DF-2F5C-B516-31F3-55539D2708DA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9D5862C6-E1D0-4032-540C-D51EC3EB40B0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8D833E70-B2BA-BFBB-4E30-3444FA0B3E4E}"/>
              </a:ext>
            </a:extLst>
          </p:cNvPr>
          <p:cNvSpPr/>
          <p:nvPr/>
        </p:nvSpPr>
        <p:spPr>
          <a:xfrm>
            <a:off x="998073" y="1507332"/>
            <a:ext cx="224657" cy="216453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DC2C9B-D384-0F53-08ED-2BEBCCF1C787}"/>
              </a:ext>
            </a:extLst>
          </p:cNvPr>
          <p:cNvSpPr/>
          <p:nvPr/>
        </p:nvSpPr>
        <p:spPr>
          <a:xfrm>
            <a:off x="998073" y="2368293"/>
            <a:ext cx="224657" cy="216453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48B4DE-0810-645B-ACEA-5D420A1795BE}"/>
              </a:ext>
            </a:extLst>
          </p:cNvPr>
          <p:cNvSpPr/>
          <p:nvPr/>
        </p:nvSpPr>
        <p:spPr>
          <a:xfrm>
            <a:off x="998073" y="3493590"/>
            <a:ext cx="224657" cy="216453"/>
          </a:xfrm>
          <a:prstGeom prst="rect">
            <a:avLst/>
          </a:prstGeom>
          <a:solidFill>
            <a:srgbClr val="80359B"/>
          </a:solidFill>
          <a:ln>
            <a:solidFill>
              <a:srgbClr val="8035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50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Componentes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81E88CE2-B208-C1FB-6D38-9358FACA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75" y="1273586"/>
            <a:ext cx="5458245" cy="35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1004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Componentes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10A7C369-B936-8DAC-A839-6C82C39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61" y="1091793"/>
            <a:ext cx="5436367" cy="391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2549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Componentes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0C9BB85-6BB1-4FCD-3D65-0FFC62E9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82" y="1039711"/>
            <a:ext cx="5143500" cy="40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956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77E6EEC-8C1D-47C8-A71E-A76170056540}"/>
              </a:ext>
            </a:extLst>
          </p:cNvPr>
          <p:cNvSpPr/>
          <p:nvPr/>
        </p:nvSpPr>
        <p:spPr>
          <a:xfrm>
            <a:off x="869442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B7273D-C315-4E09-967D-16A0343288C5}"/>
              </a:ext>
            </a:extLst>
          </p:cNvPr>
          <p:cNvSpPr/>
          <p:nvPr/>
        </p:nvSpPr>
        <p:spPr>
          <a:xfrm>
            <a:off x="0" y="0"/>
            <a:ext cx="449579" cy="5128260"/>
          </a:xfrm>
          <a:prstGeom prst="rect">
            <a:avLst/>
          </a:prstGeom>
          <a:solidFill>
            <a:srgbClr val="532264"/>
          </a:solidFill>
          <a:ln>
            <a:solidFill>
              <a:srgbClr val="53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solidFill>
                  <a:srgbClr val="80359B"/>
                </a:solidFill>
              </a:ln>
              <a:solidFill>
                <a:srgbClr val="80359B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Google Shape;3836;p13">
            <a:extLst>
              <a:ext uri="{FF2B5EF4-FFF2-40B4-BE49-F238E27FC236}">
                <a16:creationId xmlns:a16="http://schemas.microsoft.com/office/drawing/2014/main" id="{0F3B6175-5A68-4D76-AB92-49CB84466431}"/>
              </a:ext>
            </a:extLst>
          </p:cNvPr>
          <p:cNvSpPr txBox="1">
            <a:spLocks/>
          </p:cNvSpPr>
          <p:nvPr/>
        </p:nvSpPr>
        <p:spPr>
          <a:xfrm>
            <a:off x="721517" y="516452"/>
            <a:ext cx="6111673" cy="59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184D9"/>
              </a:buClr>
              <a:buSzPts val="6000"/>
              <a:buFont typeface="Dosis ExtraLight"/>
              <a:buNone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riam Libre" panose="00000500000000000000" pitchFamily="2" charset="-79"/>
                <a:cs typeface="Miriam Libre" panose="00000500000000000000" pitchFamily="2" charset="-79"/>
                <a:sym typeface="Dosis ExtraLight"/>
              </a:rPr>
              <a:t>Diagrama de Componentes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8184D9">
                  <a:lumMod val="40000"/>
                  <a:lumOff val="60000"/>
                </a:srgbClr>
              </a:solidFill>
              <a:effectLst/>
              <a:uLnTx/>
              <a:uFillTx/>
              <a:latin typeface="Dosis ExtraLight"/>
              <a:sym typeface="Dosis ExtraLight"/>
            </a:endParaRPr>
          </a:p>
        </p:txBody>
      </p:sp>
      <p:grpSp>
        <p:nvGrpSpPr>
          <p:cNvPr id="3" name="Google Shape;394;p38">
            <a:extLst>
              <a:ext uri="{FF2B5EF4-FFF2-40B4-BE49-F238E27FC236}">
                <a16:creationId xmlns:a16="http://schemas.microsoft.com/office/drawing/2014/main" id="{D2C7C2A8-7660-BC7C-004D-7C3C8D3BB84A}"/>
              </a:ext>
            </a:extLst>
          </p:cNvPr>
          <p:cNvGrpSpPr/>
          <p:nvPr/>
        </p:nvGrpSpPr>
        <p:grpSpPr>
          <a:xfrm>
            <a:off x="7838826" y="406854"/>
            <a:ext cx="583656" cy="738145"/>
            <a:chOff x="584925" y="238125"/>
            <a:chExt cx="415200" cy="525100"/>
          </a:xfrm>
          <a:solidFill>
            <a:srgbClr val="532264"/>
          </a:solidFill>
        </p:grpSpPr>
        <p:sp>
          <p:nvSpPr>
            <p:cNvPr id="4" name="Google Shape;395;p38">
              <a:extLst>
                <a:ext uri="{FF2B5EF4-FFF2-40B4-BE49-F238E27FC236}">
                  <a16:creationId xmlns:a16="http://schemas.microsoft.com/office/drawing/2014/main" id="{E7D4EC73-7E6C-CC43-E356-6F98FC5DFB9B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6;p38">
              <a:extLst>
                <a:ext uri="{FF2B5EF4-FFF2-40B4-BE49-F238E27FC236}">
                  <a16:creationId xmlns:a16="http://schemas.microsoft.com/office/drawing/2014/main" id="{8C9A97DB-74D3-6547-CD25-8BBCE7CC0A29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;p38">
              <a:extLst>
                <a:ext uri="{FF2B5EF4-FFF2-40B4-BE49-F238E27FC236}">
                  <a16:creationId xmlns:a16="http://schemas.microsoft.com/office/drawing/2014/main" id="{C182A02F-5C96-2DD9-32B0-250C8A2382B4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;p38">
              <a:extLst>
                <a:ext uri="{FF2B5EF4-FFF2-40B4-BE49-F238E27FC236}">
                  <a16:creationId xmlns:a16="http://schemas.microsoft.com/office/drawing/2014/main" id="{BF0077E5-FFD2-A497-BA51-A14C14D0BC27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9;p38">
              <a:extLst>
                <a:ext uri="{FF2B5EF4-FFF2-40B4-BE49-F238E27FC236}">
                  <a16:creationId xmlns:a16="http://schemas.microsoft.com/office/drawing/2014/main" id="{B5F012F2-91AA-5397-23E8-B2D2D5FDECEB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0;p38">
              <a:extLst>
                <a:ext uri="{FF2B5EF4-FFF2-40B4-BE49-F238E27FC236}">
                  <a16:creationId xmlns:a16="http://schemas.microsoft.com/office/drawing/2014/main" id="{A5D2A741-279B-4E75-AE21-BB25CB06C599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4D377366-39FA-A972-7864-7245E8CC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2568" y="1206802"/>
            <a:ext cx="4720622" cy="37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75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9404</TotalTime>
  <Words>151</Words>
  <Application>Microsoft Office PowerPoint</Application>
  <PresentationFormat>Apresentação na tela (16:9)</PresentationFormat>
  <Paragraphs>27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Titillium Web</vt:lpstr>
      <vt:lpstr>Miriam Libre</vt:lpstr>
      <vt:lpstr>Barlow SemiBold</vt:lpstr>
      <vt:lpstr>Barlow</vt:lpstr>
      <vt:lpstr>Wingdings</vt:lpstr>
      <vt:lpstr>Dosis</vt:lpstr>
      <vt:lpstr>Quantico</vt:lpstr>
      <vt:lpstr>Dosis ExtraLight</vt:lpstr>
      <vt:lpstr>Arial</vt:lpstr>
      <vt:lpstr>Barlow Light</vt:lpstr>
      <vt:lpstr>Roderigo template</vt:lpstr>
      <vt:lpstr>Lodovico template</vt:lpstr>
      <vt:lpstr>Modelagem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Lucas Naspolini</dc:creator>
  <cp:lastModifiedBy>Professor Senai</cp:lastModifiedBy>
  <cp:revision>152</cp:revision>
  <dcterms:modified xsi:type="dcterms:W3CDTF">2023-10-04T20:14:10Z</dcterms:modified>
</cp:coreProperties>
</file>