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  <p:sldMasterId id="2147483662" r:id="rId2"/>
  </p:sldMasterIdLst>
  <p:notesMasterIdLst>
    <p:notesMasterId r:id="rId39"/>
  </p:notesMasterIdLst>
  <p:sldIdLst>
    <p:sldId id="256" r:id="rId3"/>
    <p:sldId id="328" r:id="rId4"/>
    <p:sldId id="438" r:id="rId5"/>
    <p:sldId id="413" r:id="rId6"/>
    <p:sldId id="414" r:id="rId7"/>
    <p:sldId id="439" r:id="rId8"/>
    <p:sldId id="440" r:id="rId9"/>
    <p:sldId id="444" r:id="rId10"/>
    <p:sldId id="445" r:id="rId11"/>
    <p:sldId id="446" r:id="rId12"/>
    <p:sldId id="447" r:id="rId13"/>
    <p:sldId id="448" r:id="rId14"/>
    <p:sldId id="449" r:id="rId15"/>
    <p:sldId id="450" r:id="rId16"/>
    <p:sldId id="451" r:id="rId17"/>
    <p:sldId id="435" r:id="rId18"/>
    <p:sldId id="333" r:id="rId19"/>
    <p:sldId id="452" r:id="rId20"/>
    <p:sldId id="385" r:id="rId21"/>
    <p:sldId id="454" r:id="rId22"/>
    <p:sldId id="455" r:id="rId23"/>
    <p:sldId id="379" r:id="rId24"/>
    <p:sldId id="459" r:id="rId25"/>
    <p:sldId id="453" r:id="rId26"/>
    <p:sldId id="456" r:id="rId27"/>
    <p:sldId id="458" r:id="rId28"/>
    <p:sldId id="457" r:id="rId29"/>
    <p:sldId id="386" r:id="rId30"/>
    <p:sldId id="460" r:id="rId31"/>
    <p:sldId id="461" r:id="rId32"/>
    <p:sldId id="462" r:id="rId33"/>
    <p:sldId id="463" r:id="rId34"/>
    <p:sldId id="464" r:id="rId35"/>
    <p:sldId id="465" r:id="rId36"/>
    <p:sldId id="383" r:id="rId37"/>
    <p:sldId id="466" r:id="rId38"/>
  </p:sldIdLst>
  <p:sldSz cx="9144000" cy="5143500" type="screen16x9"/>
  <p:notesSz cx="6858000" cy="9144000"/>
  <p:embeddedFontLst>
    <p:embeddedFont>
      <p:font typeface="Miriam Libre" panose="020B0604020202020204" charset="-79"/>
      <p:regular r:id="rId40"/>
      <p:bold r:id="rId41"/>
    </p:embeddedFont>
    <p:embeddedFont>
      <p:font typeface="Barlow" panose="020B0604020202020204" charset="0"/>
      <p:regular r:id="rId42"/>
      <p:bold r:id="rId43"/>
      <p:italic r:id="rId44"/>
      <p:boldItalic r:id="rId45"/>
    </p:embeddedFont>
    <p:embeddedFont>
      <p:font typeface="Barlow Light" panose="020B0604020202020204" charset="0"/>
      <p:regular r:id="rId46"/>
      <p:bold r:id="rId47"/>
      <p:italic r:id="rId48"/>
      <p:boldItalic r:id="rId49"/>
    </p:embeddedFont>
    <p:embeddedFont>
      <p:font typeface="Titillium Web Light" panose="020B0604020202020204" charset="0"/>
      <p:regular r:id="rId50"/>
      <p:italic r:id="rId51"/>
    </p:embeddedFont>
    <p:embeddedFont>
      <p:font typeface="Dosis ExtraLight" panose="020B0604020202020204" charset="0"/>
      <p:regular r:id="rId52"/>
    </p:embeddedFont>
    <p:embeddedFont>
      <p:font typeface="Quantico" panose="020B0604020202020204" charset="0"/>
      <p:regular r:id="rId53"/>
      <p:bold r:id="rId54"/>
      <p:italic r:id="rId55"/>
      <p:boldItalic r:id="rId56"/>
    </p:embeddedFont>
    <p:embeddedFont>
      <p:font typeface="Dosis" panose="020B0604020202020204" charset="0"/>
      <p:regular r:id="rId57"/>
      <p:bold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359B"/>
    <a:srgbClr val="853DC7"/>
    <a:srgbClr val="BB7BDF"/>
    <a:srgbClr val="532264"/>
    <a:srgbClr val="ABE852"/>
    <a:srgbClr val="A753D5"/>
    <a:srgbClr val="CCFF66"/>
    <a:srgbClr val="92D050"/>
    <a:srgbClr val="057908"/>
    <a:srgbClr val="499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8DF170-8F08-43B5-AB18-4413EC5CB77C}">
  <a:tblStyle styleId="{458DF170-8F08-43B5-AB18-4413EC5CB7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44" autoAdjust="0"/>
    <p:restoredTop sz="95226" autoAdjust="0"/>
  </p:normalViewPr>
  <p:slideViewPr>
    <p:cSldViewPr snapToGrid="0">
      <p:cViewPr varScale="1">
        <p:scale>
          <a:sx n="91" d="100"/>
          <a:sy n="91" d="100"/>
        </p:scale>
        <p:origin x="11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font" Target="fonts/font16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font" Target="fonts/font19.fntdata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font" Target="fonts/font17.fntdata"/><Relationship Id="rId8" Type="http://schemas.openxmlformats.org/officeDocument/2006/relationships/slide" Target="slides/slide6.xml"/><Relationship Id="rId51" Type="http://schemas.openxmlformats.org/officeDocument/2006/relationships/font" Target="fonts/font12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7.fntdata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0.fntdata"/><Relationship Id="rId57" Type="http://schemas.openxmlformats.org/officeDocument/2006/relationships/font" Target="fonts/font18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8720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10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58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706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1433697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1D96A-071F-4FF0-8237-D69AF4793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9962EA-7B1A-4505-B6D5-5DE7BD73C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6C76FB-5BE9-497B-BB0D-11357189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669B-BB32-4409-94F7-17F3813ED425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0CF870-4B12-4D49-A1E7-32871D4D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325E5F-9D97-4F10-A9E9-D5361BA0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FAA5-DC93-49B3-BEFF-D33271B6E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196658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1D96A-071F-4FF0-8237-D69AF4793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9962EA-7B1A-4505-B6D5-5DE7BD73C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6C76FB-5BE9-497B-BB0D-11357189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669B-BB32-4409-94F7-17F3813ED425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0CF870-4B12-4D49-A1E7-32871D4D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325E5F-9D97-4F10-A9E9-D5361BA0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FAA5-DC93-49B3-BEFF-D33271B6E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371336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ransition>
    <p:push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010982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226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1122227" y="2815005"/>
            <a:ext cx="4715866" cy="7574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sz="2400" dirty="0">
                <a:solidFill>
                  <a:srgbClr val="ABE852"/>
                </a:solidFill>
              </a:rPr>
              <a:t>Modelagem de Sistemas</a:t>
            </a:r>
            <a:endParaRPr sz="2400" dirty="0">
              <a:solidFill>
                <a:srgbClr val="ABE852"/>
              </a:solidFill>
            </a:endParaRPr>
          </a:p>
        </p:txBody>
      </p:sp>
      <p:pic>
        <p:nvPicPr>
          <p:cNvPr id="7" name="Imagem 6" descr="Uma imagem contendo objeto, placar, desenho&#10;&#10;Descrição gerada automaticamente">
            <a:extLst>
              <a:ext uri="{FF2B5EF4-FFF2-40B4-BE49-F238E27FC236}">
                <a16:creationId xmlns:a16="http://schemas.microsoft.com/office/drawing/2014/main" id="{F8C1C04B-EAD0-4D5D-B778-9DF7B03B8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21661">
            <a:off x="7699233" y="149442"/>
            <a:ext cx="1205549" cy="1157033"/>
          </a:xfrm>
          <a:prstGeom prst="rect">
            <a:avLst/>
          </a:prstGeom>
        </p:spPr>
      </p:pic>
      <p:sp>
        <p:nvSpPr>
          <p:cNvPr id="5" name="Google Shape;280;p19">
            <a:extLst>
              <a:ext uri="{FF2B5EF4-FFF2-40B4-BE49-F238E27FC236}">
                <a16:creationId xmlns:a16="http://schemas.microsoft.com/office/drawing/2014/main" id="{DEFAFE3F-4A60-4D38-8E7D-4BC62FF1792F}"/>
              </a:ext>
            </a:extLst>
          </p:cNvPr>
          <p:cNvSpPr txBox="1">
            <a:spLocks/>
          </p:cNvSpPr>
          <p:nvPr/>
        </p:nvSpPr>
        <p:spPr>
          <a:xfrm>
            <a:off x="1122227" y="1451523"/>
            <a:ext cx="5573996" cy="618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Desenvolvimento de Sistemas</a:t>
            </a:r>
            <a:endParaRPr lang="pt-BR" sz="1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CA72BEE-943C-4A96-A6F9-C5D8AF4E60E4}"/>
              </a:ext>
            </a:extLst>
          </p:cNvPr>
          <p:cNvSpPr txBox="1"/>
          <p:nvPr/>
        </p:nvSpPr>
        <p:spPr>
          <a:xfrm>
            <a:off x="1122226" y="2029148"/>
            <a:ext cx="26408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t-BR" sz="1800" dirty="0">
                <a:solidFill>
                  <a:schemeClr val="bg2">
                    <a:lumMod val="20000"/>
                    <a:lumOff val="80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Curso Técnico 2023 </a:t>
            </a:r>
            <a:r>
              <a:rPr lang="pt-BR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Dosis" panose="020B0604020202020204" charset="0"/>
                <a:sym typeface="Wingdings" panose="05000000000000000000" pitchFamily="2" charset="2"/>
              </a:rPr>
              <a:t></a:t>
            </a:r>
            <a:r>
              <a:rPr lang="pt-BR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Quantico" panose="020B0604020202020204" charset="0"/>
              </a:rPr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351015E-00CF-40E7-8B92-C6DEC1BE8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661" y="4100846"/>
            <a:ext cx="1667021" cy="433046"/>
          </a:xfrm>
          <a:prstGeom prst="rect">
            <a:avLst/>
          </a:prstGeom>
        </p:spPr>
      </p:pic>
      <p:sp>
        <p:nvSpPr>
          <p:cNvPr id="10" name="Google Shape;57;p12">
            <a:extLst>
              <a:ext uri="{FF2B5EF4-FFF2-40B4-BE49-F238E27FC236}">
                <a16:creationId xmlns:a16="http://schemas.microsoft.com/office/drawing/2014/main" id="{5D1F5265-F3AF-48F7-997A-CCFAF4C66DFC}"/>
              </a:ext>
            </a:extLst>
          </p:cNvPr>
          <p:cNvSpPr txBox="1">
            <a:spLocks/>
          </p:cNvSpPr>
          <p:nvPr/>
        </p:nvSpPr>
        <p:spPr>
          <a:xfrm>
            <a:off x="4175579" y="4121946"/>
            <a:ext cx="2506573" cy="4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1800" dirty="0"/>
              <a:t>Prof. Lucas Naspolini</a:t>
            </a: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755482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Requisitos de Usuário x Sistema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E5D3FF7-9434-FB16-6ED3-1EA2A8F78950}"/>
              </a:ext>
            </a:extLst>
          </p:cNvPr>
          <p:cNvSpPr txBox="1"/>
          <p:nvPr/>
        </p:nvSpPr>
        <p:spPr>
          <a:xfrm>
            <a:off x="721517" y="1228724"/>
            <a:ext cx="716879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iriam Libre" panose="00000500000000000000" pitchFamily="2" charset="-79"/>
                <a:cs typeface="Miriam Libre" panose="00000500000000000000" pitchFamily="2" charset="-79"/>
              </a:rPr>
              <a:t>Definição de Requisitos de Usuário</a:t>
            </a:r>
          </a:p>
          <a:p>
            <a:endParaRPr lang="pt-BR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r>
              <a:rPr lang="pt-BR" dirty="0">
                <a:latin typeface="Miriam Libre" panose="00000500000000000000" pitchFamily="2" charset="-79"/>
                <a:cs typeface="Miriam Libre" panose="00000500000000000000" pitchFamily="2" charset="-79"/>
              </a:rPr>
              <a:t>1. O software deve oferecer um meio de representar e acessar arquivos externos criados por outras ferramentas.</a:t>
            </a:r>
          </a:p>
          <a:p>
            <a:endParaRPr lang="pt-BR" sz="2000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r>
              <a:rPr lang="pt-BR" b="1" dirty="0">
                <a:latin typeface="Miriam Libre" panose="00000500000000000000" pitchFamily="2" charset="-79"/>
                <a:cs typeface="Miriam Libre" panose="00000500000000000000" pitchFamily="2" charset="-79"/>
              </a:rPr>
              <a:t>Definição de Requisitos de Sistema</a:t>
            </a:r>
          </a:p>
          <a:p>
            <a:endParaRPr lang="pt-BR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r>
              <a:rPr lang="pt-BR" dirty="0">
                <a:latin typeface="Miriam Libre" panose="00000500000000000000" pitchFamily="2" charset="-79"/>
                <a:cs typeface="Miriam Libre" panose="00000500000000000000" pitchFamily="2" charset="-79"/>
              </a:rPr>
              <a:t>1.1. O usuário deve dispor de recursos para definir o tipo dos arquivos externos.</a:t>
            </a:r>
          </a:p>
          <a:p>
            <a:r>
              <a:rPr lang="pt-BR" dirty="0">
                <a:latin typeface="Miriam Libre" panose="00000500000000000000" pitchFamily="2" charset="-79"/>
                <a:cs typeface="Miriam Libre" panose="00000500000000000000" pitchFamily="2" charset="-79"/>
              </a:rPr>
              <a:t>1.2. Cada tipo de arquivo externo pode ter uma ferramenta associada que pode ser aplicada a ele.</a:t>
            </a:r>
          </a:p>
          <a:p>
            <a:r>
              <a:rPr lang="pt-BR" dirty="0">
                <a:latin typeface="Miriam Libre" panose="00000500000000000000" pitchFamily="2" charset="-79"/>
                <a:cs typeface="Miriam Libre" panose="00000500000000000000" pitchFamily="2" charset="-79"/>
              </a:rPr>
              <a:t>1.3. Cada tipo de arquivo externo pode ser representado por um ícone específico na tela de usuário.</a:t>
            </a:r>
          </a:p>
          <a:p>
            <a:r>
              <a:rPr lang="pt-BR" dirty="0">
                <a:latin typeface="Miriam Libre" panose="00000500000000000000" pitchFamily="2" charset="-79"/>
                <a:cs typeface="Miriam Libre" panose="00000500000000000000" pitchFamily="2" charset="-79"/>
              </a:rPr>
              <a:t>1.4. Devem ser fornecidos recursos para o ícone que representa um arquivo externo, a ser definido pelo usuário.</a:t>
            </a:r>
          </a:p>
          <a:p>
            <a:r>
              <a:rPr lang="pt-BR" dirty="0">
                <a:latin typeface="Miriam Libre" panose="00000500000000000000" pitchFamily="2" charset="-79"/>
                <a:cs typeface="Miriam Libre" panose="00000500000000000000" pitchFamily="2" charset="-79"/>
              </a:rPr>
              <a:t>1.5. Quando um usuário seleciona um ícone que representa um arquivo externo, o efeito dessa seleção é aplicar a ferramenta associada com o tipo de arquivo.</a:t>
            </a:r>
          </a:p>
          <a:p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F1AD648-4B9E-8ECE-949B-2901FF050EAD}"/>
              </a:ext>
            </a:extLst>
          </p:cNvPr>
          <p:cNvSpPr/>
          <p:nvPr/>
        </p:nvSpPr>
        <p:spPr>
          <a:xfrm>
            <a:off x="747258" y="1628775"/>
            <a:ext cx="7117309" cy="57864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26685B2-1F21-F016-5121-22D8AB44BC85}"/>
              </a:ext>
            </a:extLst>
          </p:cNvPr>
          <p:cNvSpPr/>
          <p:nvPr/>
        </p:nvSpPr>
        <p:spPr>
          <a:xfrm>
            <a:off x="747257" y="2793206"/>
            <a:ext cx="7117309" cy="205740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082299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755482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Requisitos de Usuário x Sistema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E5D3FF7-9434-FB16-6ED3-1EA2A8F78950}"/>
              </a:ext>
            </a:extLst>
          </p:cNvPr>
          <p:cNvSpPr txBox="1"/>
          <p:nvPr/>
        </p:nvSpPr>
        <p:spPr>
          <a:xfrm>
            <a:off x="721517" y="1228724"/>
            <a:ext cx="716879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iriam Libre" panose="00000500000000000000" pitchFamily="2" charset="-79"/>
                <a:cs typeface="Miriam Libre" panose="00000500000000000000" pitchFamily="2" charset="-79"/>
              </a:rPr>
              <a:t>Definição de Requisitos de Usuário</a:t>
            </a:r>
          </a:p>
          <a:p>
            <a:endParaRPr lang="pt-BR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r>
              <a:rPr lang="pt-BR" dirty="0">
                <a:latin typeface="Miriam Libre" panose="00000500000000000000" pitchFamily="2" charset="-79"/>
                <a:cs typeface="Miriam Libre" panose="00000500000000000000" pitchFamily="2" charset="-79"/>
              </a:rPr>
              <a:t>1. O software deve manter o acompanhamento de todos os dados exigidos pelas agências de licenciamento de direitos autorais do Brasil e em outros lugares.</a:t>
            </a:r>
          </a:p>
          <a:p>
            <a:endParaRPr lang="pt-BR" sz="2000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r>
              <a:rPr lang="pt-BR" b="1" dirty="0">
                <a:latin typeface="Miriam Libre" panose="00000500000000000000" pitchFamily="2" charset="-79"/>
                <a:cs typeface="Miriam Libre" panose="00000500000000000000" pitchFamily="2" charset="-79"/>
              </a:rPr>
              <a:t>Definição de Requisitos de Sistema</a:t>
            </a:r>
          </a:p>
          <a:p>
            <a:endParaRPr lang="pt-BR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r>
              <a:rPr lang="pt-BR" dirty="0">
                <a:latin typeface="Miriam Libre" panose="00000500000000000000" pitchFamily="2" charset="-79"/>
                <a:cs typeface="Miriam Libre" panose="00000500000000000000" pitchFamily="2" charset="-79"/>
              </a:rPr>
              <a:t>1.1. Ao solicitar um documento ao sistema, deve ser apresentado ao solicitante um formulário que registra os detalhes do usuário e da solicitação feita.</a:t>
            </a:r>
          </a:p>
          <a:p>
            <a:r>
              <a:rPr lang="pt-BR" dirty="0">
                <a:latin typeface="Miriam Libre" panose="00000500000000000000" pitchFamily="2" charset="-79"/>
                <a:cs typeface="Miriam Libre" panose="00000500000000000000" pitchFamily="2" charset="-79"/>
              </a:rPr>
              <a:t>1.2. Os formulários de solicitação do sistema devem ser armazenados durante cinco anos a partir da data de solicitação.</a:t>
            </a:r>
          </a:p>
          <a:p>
            <a:r>
              <a:rPr lang="pt-BR" dirty="0">
                <a:latin typeface="Miriam Libre" panose="00000500000000000000" pitchFamily="2" charset="-79"/>
                <a:cs typeface="Miriam Libre" panose="00000500000000000000" pitchFamily="2" charset="-79"/>
              </a:rPr>
              <a:t>1.3. Todos os formulários do sistema devem ser indexados por usuário, nome do material solicitado e fornecedor de solicitação.</a:t>
            </a:r>
          </a:p>
          <a:p>
            <a:r>
              <a:rPr lang="pt-BR" dirty="0">
                <a:latin typeface="Miriam Libre" panose="00000500000000000000" pitchFamily="2" charset="-79"/>
                <a:cs typeface="Miriam Libre" panose="00000500000000000000" pitchFamily="2" charset="-79"/>
              </a:rPr>
              <a:t>1.4. O sistema deve manter um registro de todas as solicitações realizadas.</a:t>
            </a:r>
          </a:p>
          <a:p>
            <a:r>
              <a:rPr lang="pt-BR" dirty="0">
                <a:latin typeface="Miriam Libre" panose="00000500000000000000" pitchFamily="2" charset="-79"/>
                <a:cs typeface="Miriam Libre" panose="00000500000000000000" pitchFamily="2" charset="-79"/>
              </a:rPr>
              <a:t>1.5. Para materiais aos quais se aplicam direitos de empréstimo dos autores, os detalhes do empréstimo devem ser enviados mensalmente às agências.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F1AD648-4B9E-8ECE-949B-2901FF050EAD}"/>
              </a:ext>
            </a:extLst>
          </p:cNvPr>
          <p:cNvSpPr/>
          <p:nvPr/>
        </p:nvSpPr>
        <p:spPr>
          <a:xfrm>
            <a:off x="747258" y="1628775"/>
            <a:ext cx="7117309" cy="57864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B8CC94B-DBB6-D614-EB51-1B41FEB1F95F}"/>
              </a:ext>
            </a:extLst>
          </p:cNvPr>
          <p:cNvSpPr/>
          <p:nvPr/>
        </p:nvSpPr>
        <p:spPr>
          <a:xfrm>
            <a:off x="747257" y="2793206"/>
            <a:ext cx="7117309" cy="205740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062300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755482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Linguagem Natural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pic>
        <p:nvPicPr>
          <p:cNvPr id="3" name="Google Shape;234;p36">
            <a:extLst>
              <a:ext uri="{FF2B5EF4-FFF2-40B4-BE49-F238E27FC236}">
                <a16:creationId xmlns:a16="http://schemas.microsoft.com/office/drawing/2014/main" id="{782F06A6-A1AA-3DD6-BB68-205944904BD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88756" y="1865067"/>
            <a:ext cx="2931937" cy="1521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235;p36">
            <a:extLst>
              <a:ext uri="{FF2B5EF4-FFF2-40B4-BE49-F238E27FC236}">
                <a16:creationId xmlns:a16="http://schemas.microsoft.com/office/drawing/2014/main" id="{6ADAC6F0-B393-1DC1-9B94-51F3303E19D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5943" y="1925023"/>
            <a:ext cx="2511682" cy="283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36;p36">
            <a:extLst>
              <a:ext uri="{FF2B5EF4-FFF2-40B4-BE49-F238E27FC236}">
                <a16:creationId xmlns:a16="http://schemas.microsoft.com/office/drawing/2014/main" id="{B9597EA8-E3EB-54C9-43F2-F2C1740528D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9908" y="3495225"/>
            <a:ext cx="4326955" cy="12595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451;p38">
            <a:extLst>
              <a:ext uri="{FF2B5EF4-FFF2-40B4-BE49-F238E27FC236}">
                <a16:creationId xmlns:a16="http://schemas.microsoft.com/office/drawing/2014/main" id="{57C1B541-7F9A-1935-D309-A6DC4A7C8835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9" name="Google Shape;452;p38">
              <a:extLst>
                <a:ext uri="{FF2B5EF4-FFF2-40B4-BE49-F238E27FC236}">
                  <a16:creationId xmlns:a16="http://schemas.microsoft.com/office/drawing/2014/main" id="{6D6BCEB8-2A75-6B87-1A8C-06BAA76BC1B5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3;p38">
              <a:extLst>
                <a:ext uri="{FF2B5EF4-FFF2-40B4-BE49-F238E27FC236}">
                  <a16:creationId xmlns:a16="http://schemas.microsoft.com/office/drawing/2014/main" id="{14356553-FFAF-9AE8-1965-E94E236D52D8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4;p38">
              <a:extLst>
                <a:ext uri="{FF2B5EF4-FFF2-40B4-BE49-F238E27FC236}">
                  <a16:creationId xmlns:a16="http://schemas.microsoft.com/office/drawing/2014/main" id="{1804E918-BC70-5EDD-C04F-87D5FB69A346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5;p38">
              <a:extLst>
                <a:ext uri="{FF2B5EF4-FFF2-40B4-BE49-F238E27FC236}">
                  <a16:creationId xmlns:a16="http://schemas.microsoft.com/office/drawing/2014/main" id="{51B84D6C-116C-DDEC-0583-6AAE2777CE70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558;p19">
            <a:extLst>
              <a:ext uri="{FF2B5EF4-FFF2-40B4-BE49-F238E27FC236}">
                <a16:creationId xmlns:a16="http://schemas.microsoft.com/office/drawing/2014/main" id="{BE40F851-B39F-D1EE-0F15-60CAB91619E0}"/>
              </a:ext>
            </a:extLst>
          </p:cNvPr>
          <p:cNvSpPr txBox="1">
            <a:spLocks noGrp="1"/>
          </p:cNvSpPr>
          <p:nvPr/>
        </p:nvSpPr>
        <p:spPr>
          <a:xfrm>
            <a:off x="945133" y="1269214"/>
            <a:ext cx="7079073" cy="487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Não é fácil padronizar os requisitos usando linguagem natural .</a:t>
            </a: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/>
            </a:r>
            <a:b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18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97350608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6136482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Problema com Aquisição de Requisitos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945133" y="1269214"/>
            <a:ext cx="7079073" cy="346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Falta de clareza 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    - 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Pode ser difícil alcançar uma linguagem precisa e não ambígua.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Confusão de requisitos 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    - Requisitos pode estar misturados com informações do projeto. 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Fusão de requisitos 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    - Diversos requisitos expressos juntos.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/>
            </a:r>
            <a:b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18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grpSp>
        <p:nvGrpSpPr>
          <p:cNvPr id="5" name="Google Shape;451;p38">
            <a:extLst>
              <a:ext uri="{FF2B5EF4-FFF2-40B4-BE49-F238E27FC236}">
                <a16:creationId xmlns:a16="http://schemas.microsoft.com/office/drawing/2014/main" id="{A73CB8DC-2D9D-3CB4-1B27-E01DDC978E7E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7" name="Google Shape;452;p38">
              <a:extLst>
                <a:ext uri="{FF2B5EF4-FFF2-40B4-BE49-F238E27FC236}">
                  <a16:creationId xmlns:a16="http://schemas.microsoft.com/office/drawing/2014/main" id="{58963A68-003C-9A03-D33B-62E539F56CDA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3;p38">
              <a:extLst>
                <a:ext uri="{FF2B5EF4-FFF2-40B4-BE49-F238E27FC236}">
                  <a16:creationId xmlns:a16="http://schemas.microsoft.com/office/drawing/2014/main" id="{F8586B3D-5ADA-DE35-A3DF-9F26DED4ABAD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4;p38">
              <a:extLst>
                <a:ext uri="{FF2B5EF4-FFF2-40B4-BE49-F238E27FC236}">
                  <a16:creationId xmlns:a16="http://schemas.microsoft.com/office/drawing/2014/main" id="{6E2EECB1-A421-5889-7AD0-8169AE12436B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5;p38">
              <a:extLst>
                <a:ext uri="{FF2B5EF4-FFF2-40B4-BE49-F238E27FC236}">
                  <a16:creationId xmlns:a16="http://schemas.microsoft.com/office/drawing/2014/main" id="{0250F6BD-88A2-1F76-56A2-4AAD626AAC24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64260915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6136482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Diretrizes Gerais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1190965" y="1269214"/>
            <a:ext cx="6833241" cy="346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Adotar um formato padrão e usá-lo em todas as definições de requisitos.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4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Usar a linguagem de forma simples e consistente (pode vs. deve). 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4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Usar destaque (negrito ou sublinhado) para partes importantes.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4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Evitar usar jargões de informática em requisitos de usuário.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4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Evitar utilizar sinônimos e/ou pronomes (uma vez escolhida uma palavra para determinar algo, essa mesma palavra deve ser utilizada em todo o documento).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/>
            </a:r>
            <a:b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18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grpSp>
        <p:nvGrpSpPr>
          <p:cNvPr id="5" name="Google Shape;451;p38">
            <a:extLst>
              <a:ext uri="{FF2B5EF4-FFF2-40B4-BE49-F238E27FC236}">
                <a16:creationId xmlns:a16="http://schemas.microsoft.com/office/drawing/2014/main" id="{A73CB8DC-2D9D-3CB4-1B27-E01DDC978E7E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7" name="Google Shape;452;p38">
              <a:extLst>
                <a:ext uri="{FF2B5EF4-FFF2-40B4-BE49-F238E27FC236}">
                  <a16:creationId xmlns:a16="http://schemas.microsoft.com/office/drawing/2014/main" id="{58963A68-003C-9A03-D33B-62E539F56CDA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3;p38">
              <a:extLst>
                <a:ext uri="{FF2B5EF4-FFF2-40B4-BE49-F238E27FC236}">
                  <a16:creationId xmlns:a16="http://schemas.microsoft.com/office/drawing/2014/main" id="{F8586B3D-5ADA-DE35-A3DF-9F26DED4ABAD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4;p38">
              <a:extLst>
                <a:ext uri="{FF2B5EF4-FFF2-40B4-BE49-F238E27FC236}">
                  <a16:creationId xmlns:a16="http://schemas.microsoft.com/office/drawing/2014/main" id="{6E2EECB1-A421-5889-7AD0-8169AE12436B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5;p38">
              <a:extLst>
                <a:ext uri="{FF2B5EF4-FFF2-40B4-BE49-F238E27FC236}">
                  <a16:creationId xmlns:a16="http://schemas.microsoft.com/office/drawing/2014/main" id="{0250F6BD-88A2-1F76-56A2-4AAD626AAC24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F5A76545-062C-DCCC-03FB-30A182C21613}"/>
              </a:ext>
            </a:extLst>
          </p:cNvPr>
          <p:cNvSpPr/>
          <p:nvPr/>
        </p:nvSpPr>
        <p:spPr>
          <a:xfrm>
            <a:off x="947880" y="1450964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4AE703F-E608-994A-986A-7AFC73F2305A}"/>
              </a:ext>
            </a:extLst>
          </p:cNvPr>
          <p:cNvSpPr/>
          <p:nvPr/>
        </p:nvSpPr>
        <p:spPr>
          <a:xfrm>
            <a:off x="947880" y="2252861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B37F736-5341-32FF-7BFB-40504CB9D2C2}"/>
              </a:ext>
            </a:extLst>
          </p:cNvPr>
          <p:cNvSpPr/>
          <p:nvPr/>
        </p:nvSpPr>
        <p:spPr>
          <a:xfrm>
            <a:off x="947849" y="2778914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948D7DE-11FC-8E29-B644-A43750BF932D}"/>
              </a:ext>
            </a:extLst>
          </p:cNvPr>
          <p:cNvSpPr/>
          <p:nvPr/>
        </p:nvSpPr>
        <p:spPr>
          <a:xfrm>
            <a:off x="941943" y="3297823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4BC20E1-F27D-EBD4-38D0-F999F0214858}"/>
              </a:ext>
            </a:extLst>
          </p:cNvPr>
          <p:cNvSpPr/>
          <p:nvPr/>
        </p:nvSpPr>
        <p:spPr>
          <a:xfrm>
            <a:off x="941912" y="3816732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1788872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6136482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Linguagem Estruturada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1190965" y="1269214"/>
            <a:ext cx="6645729" cy="346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É uma forma restrita da linguagem natural 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Mantém a facilidade de expressão e compreensão da linguagem natural 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Garante algum grau de uniformidade na especificação.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Podem ser escritas formulários especiais.</a:t>
            </a: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/>
            </a:r>
            <a:b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18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grpSp>
        <p:nvGrpSpPr>
          <p:cNvPr id="5" name="Google Shape;451;p38">
            <a:extLst>
              <a:ext uri="{FF2B5EF4-FFF2-40B4-BE49-F238E27FC236}">
                <a16:creationId xmlns:a16="http://schemas.microsoft.com/office/drawing/2014/main" id="{A73CB8DC-2D9D-3CB4-1B27-E01DDC978E7E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7" name="Google Shape;452;p38">
              <a:extLst>
                <a:ext uri="{FF2B5EF4-FFF2-40B4-BE49-F238E27FC236}">
                  <a16:creationId xmlns:a16="http://schemas.microsoft.com/office/drawing/2014/main" id="{58963A68-003C-9A03-D33B-62E539F56CDA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3;p38">
              <a:extLst>
                <a:ext uri="{FF2B5EF4-FFF2-40B4-BE49-F238E27FC236}">
                  <a16:creationId xmlns:a16="http://schemas.microsoft.com/office/drawing/2014/main" id="{F8586B3D-5ADA-DE35-A3DF-9F26DED4ABAD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4;p38">
              <a:extLst>
                <a:ext uri="{FF2B5EF4-FFF2-40B4-BE49-F238E27FC236}">
                  <a16:creationId xmlns:a16="http://schemas.microsoft.com/office/drawing/2014/main" id="{6E2EECB1-A421-5889-7AD0-8169AE12436B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5;p38">
              <a:extLst>
                <a:ext uri="{FF2B5EF4-FFF2-40B4-BE49-F238E27FC236}">
                  <a16:creationId xmlns:a16="http://schemas.microsoft.com/office/drawing/2014/main" id="{0250F6BD-88A2-1F76-56A2-4AAD626AAC24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F5A76545-062C-DCCC-03FB-30A182C21613}"/>
              </a:ext>
            </a:extLst>
          </p:cNvPr>
          <p:cNvSpPr/>
          <p:nvPr/>
        </p:nvSpPr>
        <p:spPr>
          <a:xfrm>
            <a:off x="947880" y="1443820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4AE703F-E608-994A-986A-7AFC73F2305A}"/>
              </a:ext>
            </a:extLst>
          </p:cNvPr>
          <p:cNvSpPr/>
          <p:nvPr/>
        </p:nvSpPr>
        <p:spPr>
          <a:xfrm>
            <a:off x="947880" y="2095694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 dirty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B37F736-5341-32FF-7BFB-40504CB9D2C2}"/>
              </a:ext>
            </a:extLst>
          </p:cNvPr>
          <p:cNvSpPr/>
          <p:nvPr/>
        </p:nvSpPr>
        <p:spPr>
          <a:xfrm>
            <a:off x="947849" y="3050377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948D7DE-11FC-8E29-B644-A43750BF932D}"/>
              </a:ext>
            </a:extLst>
          </p:cNvPr>
          <p:cNvSpPr/>
          <p:nvPr/>
        </p:nvSpPr>
        <p:spPr>
          <a:xfrm>
            <a:off x="941943" y="3790746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808701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21B304-9531-46B9-8723-2A027D9D9A31}"/>
              </a:ext>
            </a:extLst>
          </p:cNvPr>
          <p:cNvSpPr/>
          <p:nvPr/>
        </p:nvSpPr>
        <p:spPr>
          <a:xfrm>
            <a:off x="0" y="0"/>
            <a:ext cx="2407920" cy="514350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Google Shape;3836;p13">
            <a:extLst>
              <a:ext uri="{FF2B5EF4-FFF2-40B4-BE49-F238E27FC236}">
                <a16:creationId xmlns:a16="http://schemas.microsoft.com/office/drawing/2014/main" id="{9199CBC9-9442-4371-9793-BFDC992591B4}"/>
              </a:ext>
            </a:extLst>
          </p:cNvPr>
          <p:cNvSpPr txBox="1">
            <a:spLocks/>
          </p:cNvSpPr>
          <p:nvPr/>
        </p:nvSpPr>
        <p:spPr>
          <a:xfrm>
            <a:off x="3254624" y="1686121"/>
            <a:ext cx="4677796" cy="197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3600" b="1" i="0" u="none" strike="noStrike" kern="0" cap="none" spc="0" normalizeH="0" baseline="0" noProof="0" dirty="0">
                <a:ln>
                  <a:noFill/>
                </a:ln>
                <a:solidFill>
                  <a:srgbClr val="80359B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DÚVIDAS?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ExtraLight"/>
              <a:buNone/>
              <a:tabLst/>
              <a:defRPr/>
            </a:pPr>
            <a:endParaRPr kumimoji="0" lang="pt-BR" sz="3600" b="1" i="0" u="none" strike="noStrike" kern="0" cap="none" spc="0" normalizeH="0" baseline="0" noProof="0" dirty="0">
              <a:ln>
                <a:noFill/>
              </a:ln>
              <a:solidFill>
                <a:srgbClr val="80359B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Dosis Extra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3600" b="1" i="0" u="none" strike="noStrike" kern="0" cap="none" spc="0" normalizeH="0" baseline="0" noProof="0" dirty="0">
                <a:ln>
                  <a:noFill/>
                </a:ln>
                <a:solidFill>
                  <a:srgbClr val="80359B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	       PERGUNTAS?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0BFB7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4278207291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21B304-9531-46B9-8723-2A027D9D9A31}"/>
              </a:ext>
            </a:extLst>
          </p:cNvPr>
          <p:cNvSpPr/>
          <p:nvPr/>
        </p:nvSpPr>
        <p:spPr>
          <a:xfrm>
            <a:off x="0" y="0"/>
            <a:ext cx="2407920" cy="514350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CA0193-BF79-426C-AB34-929E1AAA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21362">
            <a:off x="6071836" y="577649"/>
            <a:ext cx="2332962" cy="1918777"/>
          </a:xfrm>
          <a:prstGeom prst="rect">
            <a:avLst/>
          </a:prstGeom>
        </p:spPr>
      </p:pic>
      <p:sp>
        <p:nvSpPr>
          <p:cNvPr id="8" name="Google Shape;3851;p15">
            <a:extLst>
              <a:ext uri="{FF2B5EF4-FFF2-40B4-BE49-F238E27FC236}">
                <a16:creationId xmlns:a16="http://schemas.microsoft.com/office/drawing/2014/main" id="{380316E4-86E2-423E-9828-5CD343152618}"/>
              </a:ext>
            </a:extLst>
          </p:cNvPr>
          <p:cNvSpPr txBox="1">
            <a:spLocks/>
          </p:cNvSpPr>
          <p:nvPr/>
        </p:nvSpPr>
        <p:spPr>
          <a:xfrm>
            <a:off x="2968052" y="2866234"/>
            <a:ext cx="5129213" cy="141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Classificação de Requisitos</a:t>
            </a:r>
          </a:p>
        </p:txBody>
      </p:sp>
    </p:spTree>
    <p:extLst>
      <p:ext uri="{BB962C8B-B14F-4D97-AF65-F5344CB8AC3E}">
        <p14:creationId xmlns:p14="http://schemas.microsoft.com/office/powerpoint/2010/main" val="3201778322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6136482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Classificação de Requisitos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D6D07382-2675-1D1E-A8A2-629260D9A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965" y="1164888"/>
            <a:ext cx="5901215" cy="389148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999D9557-1F9B-407B-76B9-1F926E74A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822" y="325311"/>
            <a:ext cx="751341" cy="84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15339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21B304-9531-46B9-8723-2A027D9D9A31}"/>
              </a:ext>
            </a:extLst>
          </p:cNvPr>
          <p:cNvSpPr/>
          <p:nvPr/>
        </p:nvSpPr>
        <p:spPr>
          <a:xfrm>
            <a:off x="0" y="0"/>
            <a:ext cx="2407920" cy="514350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CA0193-BF79-426C-AB34-929E1AAA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21362">
            <a:off x="6071836" y="577649"/>
            <a:ext cx="2332962" cy="1918777"/>
          </a:xfrm>
          <a:prstGeom prst="rect">
            <a:avLst/>
          </a:prstGeom>
        </p:spPr>
      </p:pic>
      <p:sp>
        <p:nvSpPr>
          <p:cNvPr id="8" name="Google Shape;3851;p15">
            <a:extLst>
              <a:ext uri="{FF2B5EF4-FFF2-40B4-BE49-F238E27FC236}">
                <a16:creationId xmlns:a16="http://schemas.microsoft.com/office/drawing/2014/main" id="{380316E4-86E2-423E-9828-5CD343152618}"/>
              </a:ext>
            </a:extLst>
          </p:cNvPr>
          <p:cNvSpPr txBox="1">
            <a:spLocks/>
          </p:cNvSpPr>
          <p:nvPr/>
        </p:nvSpPr>
        <p:spPr>
          <a:xfrm>
            <a:off x="2968052" y="2866234"/>
            <a:ext cx="5129213" cy="141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Requisitos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Funcionais (RF)</a:t>
            </a:r>
          </a:p>
        </p:txBody>
      </p:sp>
    </p:spTree>
    <p:extLst>
      <p:ext uri="{BB962C8B-B14F-4D97-AF65-F5344CB8AC3E}">
        <p14:creationId xmlns:p14="http://schemas.microsoft.com/office/powerpoint/2010/main" val="2506669291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226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394;p38">
            <a:extLst>
              <a:ext uri="{FF2B5EF4-FFF2-40B4-BE49-F238E27FC236}">
                <a16:creationId xmlns:a16="http://schemas.microsoft.com/office/drawing/2014/main" id="{7C6B9DD7-6FC4-4995-8FB8-B38812FF3AC3}"/>
              </a:ext>
            </a:extLst>
          </p:cNvPr>
          <p:cNvGrpSpPr/>
          <p:nvPr/>
        </p:nvGrpSpPr>
        <p:grpSpPr>
          <a:xfrm>
            <a:off x="8064700" y="406854"/>
            <a:ext cx="583656" cy="738145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9" name="Google Shape;395;p38">
              <a:extLst>
                <a:ext uri="{FF2B5EF4-FFF2-40B4-BE49-F238E27FC236}">
                  <a16:creationId xmlns:a16="http://schemas.microsoft.com/office/drawing/2014/main" id="{BB718AFA-160C-445C-9ED6-B3DDE8DBE980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396;p38">
              <a:extLst>
                <a:ext uri="{FF2B5EF4-FFF2-40B4-BE49-F238E27FC236}">
                  <a16:creationId xmlns:a16="http://schemas.microsoft.com/office/drawing/2014/main" id="{27375385-BD8C-4218-BBFC-9863F2081BCC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397;p38">
              <a:extLst>
                <a:ext uri="{FF2B5EF4-FFF2-40B4-BE49-F238E27FC236}">
                  <a16:creationId xmlns:a16="http://schemas.microsoft.com/office/drawing/2014/main" id="{CA59BF29-FB1B-4B6B-848B-ECD39059AF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398;p38">
              <a:extLst>
                <a:ext uri="{FF2B5EF4-FFF2-40B4-BE49-F238E27FC236}">
                  <a16:creationId xmlns:a16="http://schemas.microsoft.com/office/drawing/2014/main" id="{A6DCF088-A50E-4FC2-986E-2546DE6E572E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399;p38">
              <a:extLst>
                <a:ext uri="{FF2B5EF4-FFF2-40B4-BE49-F238E27FC236}">
                  <a16:creationId xmlns:a16="http://schemas.microsoft.com/office/drawing/2014/main" id="{4030A827-1C8E-4653-B161-5957D8FF2F4C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00;p38">
              <a:extLst>
                <a:ext uri="{FF2B5EF4-FFF2-40B4-BE49-F238E27FC236}">
                  <a16:creationId xmlns:a16="http://schemas.microsoft.com/office/drawing/2014/main" id="{058BFF1D-AF51-4EDF-A7C3-0008FD594B98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3836;p13">
            <a:extLst>
              <a:ext uri="{FF2B5EF4-FFF2-40B4-BE49-F238E27FC236}">
                <a16:creationId xmlns:a16="http://schemas.microsoft.com/office/drawing/2014/main" id="{E5574DEE-B314-4CD4-8048-BC0DEE2ED5FA}"/>
              </a:ext>
            </a:extLst>
          </p:cNvPr>
          <p:cNvSpPr txBox="1">
            <a:spLocks/>
          </p:cNvSpPr>
          <p:nvPr/>
        </p:nvSpPr>
        <p:spPr>
          <a:xfrm>
            <a:off x="876299" y="1339735"/>
            <a:ext cx="6769749" cy="3317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Dosis ExtraLight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5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Aula 5 </a:t>
            </a:r>
            <a:endParaRPr lang="pt-BR" sz="24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ABE852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Requisitos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lang="pt-BR" sz="2400" dirty="0">
              <a:solidFill>
                <a:srgbClr val="ABE852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- Tipos de Requisitos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- Classificação de Requisitos</a:t>
            </a:r>
          </a:p>
          <a:p>
            <a:pPr>
              <a:buClr>
                <a:srgbClr val="8184D9"/>
              </a:buClr>
              <a:defRPr/>
            </a:pPr>
            <a:endParaRPr lang="pt-BR" sz="24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Dosis ExtraLigh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779169119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6136482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Requisitos Funcionais (RF)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1190965" y="1269214"/>
            <a:ext cx="6488565" cy="346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Declarações de serviços que o sistema deve fornecer.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Como o sistema deve reagir a entradas específicas.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Como o sistema deve se comportar em situações específicas.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Em alguns casos, os requisitos funcionais também podem declarar explicitamente o que o sistema </a:t>
            </a:r>
            <a:r>
              <a:rPr lang="pt-BR" sz="1700" b="1" dirty="0">
                <a:solidFill>
                  <a:srgbClr val="853DC7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não deve </a:t>
            </a: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fazer.</a:t>
            </a: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/>
            </a:r>
            <a:b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18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grpSp>
        <p:nvGrpSpPr>
          <p:cNvPr id="5" name="Google Shape;451;p38">
            <a:extLst>
              <a:ext uri="{FF2B5EF4-FFF2-40B4-BE49-F238E27FC236}">
                <a16:creationId xmlns:a16="http://schemas.microsoft.com/office/drawing/2014/main" id="{A73CB8DC-2D9D-3CB4-1B27-E01DDC978E7E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7" name="Google Shape;452;p38">
              <a:extLst>
                <a:ext uri="{FF2B5EF4-FFF2-40B4-BE49-F238E27FC236}">
                  <a16:creationId xmlns:a16="http://schemas.microsoft.com/office/drawing/2014/main" id="{58963A68-003C-9A03-D33B-62E539F56CDA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3;p38">
              <a:extLst>
                <a:ext uri="{FF2B5EF4-FFF2-40B4-BE49-F238E27FC236}">
                  <a16:creationId xmlns:a16="http://schemas.microsoft.com/office/drawing/2014/main" id="{F8586B3D-5ADA-DE35-A3DF-9F26DED4ABAD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4;p38">
              <a:extLst>
                <a:ext uri="{FF2B5EF4-FFF2-40B4-BE49-F238E27FC236}">
                  <a16:creationId xmlns:a16="http://schemas.microsoft.com/office/drawing/2014/main" id="{6E2EECB1-A421-5889-7AD0-8169AE12436B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5;p38">
              <a:extLst>
                <a:ext uri="{FF2B5EF4-FFF2-40B4-BE49-F238E27FC236}">
                  <a16:creationId xmlns:a16="http://schemas.microsoft.com/office/drawing/2014/main" id="{0250F6BD-88A2-1F76-56A2-4AAD626AAC24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98185807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1459601" y="1697838"/>
            <a:ext cx="6512826" cy="2929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O usuário deverá ser capaz de fazer o download do relatório de todas as análises feitas para o imóvel.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lang="pt-BR" sz="400" dirty="0">
              <a:solidFill>
                <a:srgbClr val="000000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O software fornecerá telas apropriadas para o usuário visualizar as informações do imóvel dentro de uma determinada safra usando imagens de satélite.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kumimoji="0" lang="pt-BR" sz="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Barlow Light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Cada usuário deve ter um </a:t>
            </a:r>
            <a:r>
              <a:rPr kumimoji="0" lang="pt-BR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username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 único dentro do sistema.</a:t>
            </a:r>
            <a:endParaRPr lang="pt-BR" sz="400" dirty="0">
              <a:solidFill>
                <a:srgbClr val="000000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A8F8D95-07F8-15FD-154E-9DA8EF58B743}"/>
              </a:ext>
            </a:extLst>
          </p:cNvPr>
          <p:cNvSpPr/>
          <p:nvPr/>
        </p:nvSpPr>
        <p:spPr>
          <a:xfrm>
            <a:off x="1190996" y="1872445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BA13EA9-EF4D-214A-E84F-1E9CF78A8C78}"/>
              </a:ext>
            </a:extLst>
          </p:cNvPr>
          <p:cNvSpPr/>
          <p:nvPr/>
        </p:nvSpPr>
        <p:spPr>
          <a:xfrm>
            <a:off x="1190996" y="2724348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Google Shape;558;p19">
            <a:extLst>
              <a:ext uri="{FF2B5EF4-FFF2-40B4-BE49-F238E27FC236}">
                <a16:creationId xmlns:a16="http://schemas.microsoft.com/office/drawing/2014/main" id="{E353F85C-C784-5FF6-1BD8-527CE7624D55}"/>
              </a:ext>
            </a:extLst>
          </p:cNvPr>
          <p:cNvSpPr txBox="1">
            <a:spLocks noGrp="1"/>
          </p:cNvSpPr>
          <p:nvPr/>
        </p:nvSpPr>
        <p:spPr>
          <a:xfrm>
            <a:off x="990401" y="1177109"/>
            <a:ext cx="1169292" cy="495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853DC7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Exemplos: 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1F249BD-880A-F7E3-1E18-D9FBDC1C11D9}"/>
              </a:ext>
            </a:extLst>
          </p:cNvPr>
          <p:cNvSpPr/>
          <p:nvPr/>
        </p:nvSpPr>
        <p:spPr>
          <a:xfrm>
            <a:off x="1190965" y="3893345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5" name="Google Shape;3836;p13">
            <a:extLst>
              <a:ext uri="{FF2B5EF4-FFF2-40B4-BE49-F238E27FC236}">
                <a16:creationId xmlns:a16="http://schemas.microsoft.com/office/drawing/2014/main" id="{DBBC4768-AD53-DE8A-24AA-FA8CBDEA1163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6136482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Requisitos Funcionais (RF)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674575960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226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objeto, placar, desenho&#10;&#10;Descrição gerada automaticamente">
            <a:extLst>
              <a:ext uri="{FF2B5EF4-FFF2-40B4-BE49-F238E27FC236}">
                <a16:creationId xmlns:a16="http://schemas.microsoft.com/office/drawing/2014/main" id="{F8C1C04B-EAD0-4D5D-B778-9DF7B03B8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21661">
            <a:off x="7699233" y="149442"/>
            <a:ext cx="1205549" cy="115703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CA72BEE-943C-4A96-A6F9-C5D8AF4E60E4}"/>
              </a:ext>
            </a:extLst>
          </p:cNvPr>
          <p:cNvSpPr txBox="1"/>
          <p:nvPr/>
        </p:nvSpPr>
        <p:spPr>
          <a:xfrm>
            <a:off x="1021080" y="1535405"/>
            <a:ext cx="7470789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pt-BR" sz="18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Transforme o seguinte requisito de usuário em requisitos funcionais (de sistema) equivalentes:</a:t>
            </a:r>
          </a:p>
          <a:p>
            <a:pPr marL="76200" indent="0">
              <a:buNone/>
            </a:pPr>
            <a:endParaRPr lang="pt-BR" sz="18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76200" indent="0">
              <a:buNone/>
            </a:pPr>
            <a:r>
              <a:rPr lang="pt-BR" sz="1800" b="1" i="1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1. O software deve permitir o download de arquivos históricos.</a:t>
            </a:r>
          </a:p>
          <a:p>
            <a:pPr marL="76200" indent="0">
              <a:buNone/>
            </a:pPr>
            <a:endParaRPr lang="pt-BR" sz="18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76200" indent="0">
              <a:buNone/>
            </a:pPr>
            <a:r>
              <a:rPr lang="pt-BR" sz="18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O que são arquivos?</a:t>
            </a:r>
          </a:p>
          <a:p>
            <a:pPr marL="76200" indent="0">
              <a:buNone/>
            </a:pPr>
            <a:r>
              <a:rPr lang="pt-BR" sz="18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Qual o formato?</a:t>
            </a:r>
          </a:p>
          <a:p>
            <a:pPr marL="76200" indent="0">
              <a:buNone/>
            </a:pPr>
            <a:r>
              <a:rPr lang="pt-BR" sz="18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Que tipo de arquivos?</a:t>
            </a:r>
          </a:p>
          <a:p>
            <a:pPr marL="76200" indent="0">
              <a:buNone/>
            </a:pPr>
            <a:r>
              <a:rPr lang="pt-BR" sz="18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Qual o tempo definido como histórico? </a:t>
            </a:r>
          </a:p>
          <a:p>
            <a:pPr marL="76200" indent="0">
              <a:buNone/>
            </a:pPr>
            <a:r>
              <a:rPr lang="pt-BR" sz="18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Há um limite?</a:t>
            </a:r>
          </a:p>
          <a:p>
            <a:pPr marL="76200" indent="0">
              <a:buNone/>
            </a:pPr>
            <a:endParaRPr lang="pt-BR" sz="18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76200" indent="0">
              <a:buNone/>
            </a:pPr>
            <a:endParaRPr lang="pt-BR" sz="10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76200" indent="0">
              <a:buNone/>
            </a:pPr>
            <a:endParaRPr lang="pt-BR" sz="10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76200" indent="0">
              <a:buNone/>
            </a:pPr>
            <a:endParaRPr kumimoji="0" lang="pt-BR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Quantico" panose="020B0604020202020204" charset="0"/>
              <a:sym typeface="Arial"/>
            </a:endParaRPr>
          </a:p>
        </p:txBody>
      </p:sp>
      <p:sp>
        <p:nvSpPr>
          <p:cNvPr id="2" name="Google Shape;280;p19">
            <a:extLst>
              <a:ext uri="{FF2B5EF4-FFF2-40B4-BE49-F238E27FC236}">
                <a16:creationId xmlns:a16="http://schemas.microsoft.com/office/drawing/2014/main" id="{B02D0230-C8CF-69AC-8100-3FF13E917FE1}"/>
              </a:ext>
            </a:extLst>
          </p:cNvPr>
          <p:cNvSpPr txBox="1">
            <a:spLocks/>
          </p:cNvSpPr>
          <p:nvPr/>
        </p:nvSpPr>
        <p:spPr>
          <a:xfrm>
            <a:off x="1122225" y="727958"/>
            <a:ext cx="5985806" cy="671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>
                <a:ln>
                  <a:noFill/>
                </a:ln>
                <a:solidFill>
                  <a:srgbClr val="ABE852"/>
                </a:solidFill>
                <a:effectLst/>
                <a:uLnTx/>
                <a:uFillTx/>
                <a:latin typeface="Miriam Libre"/>
                <a:cs typeface="Miriam Libre"/>
                <a:sym typeface="Miriam Libre"/>
              </a:rPr>
              <a:t>Atividade I </a:t>
            </a:r>
            <a:r>
              <a:rPr kumimoji="0" lang="pt-BR" sz="2000" i="0" u="none" strike="noStrike" kern="0" cap="none" spc="0" normalizeH="0" baseline="0" noProof="0" dirty="0">
                <a:ln>
                  <a:noFill/>
                </a:ln>
                <a:solidFill>
                  <a:srgbClr val="ABE852"/>
                </a:solidFill>
                <a:effectLst/>
                <a:uLnTx/>
                <a:uFillTx/>
                <a:latin typeface="Miriam Libre"/>
                <a:cs typeface="Miriam Libre"/>
                <a:sym typeface="Miriam Libre"/>
              </a:rPr>
              <a:t>(Requisitos Funcionais)</a:t>
            </a:r>
          </a:p>
        </p:txBody>
      </p:sp>
    </p:spTree>
    <p:extLst>
      <p:ext uri="{BB962C8B-B14F-4D97-AF65-F5344CB8AC3E}">
        <p14:creationId xmlns:p14="http://schemas.microsoft.com/office/powerpoint/2010/main" val="656897512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226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objeto, placar, desenho&#10;&#10;Descrição gerada automaticamente">
            <a:extLst>
              <a:ext uri="{FF2B5EF4-FFF2-40B4-BE49-F238E27FC236}">
                <a16:creationId xmlns:a16="http://schemas.microsoft.com/office/drawing/2014/main" id="{F8C1C04B-EAD0-4D5D-B778-9DF7B03B8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21661">
            <a:off x="7699233" y="149442"/>
            <a:ext cx="1205549" cy="115703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CA72BEE-943C-4A96-A6F9-C5D8AF4E60E4}"/>
              </a:ext>
            </a:extLst>
          </p:cNvPr>
          <p:cNvSpPr txBox="1"/>
          <p:nvPr/>
        </p:nvSpPr>
        <p:spPr>
          <a:xfrm>
            <a:off x="1021081" y="1535405"/>
            <a:ext cx="721566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indent="0" algn="just">
              <a:buNone/>
            </a:pPr>
            <a:r>
              <a:rPr lang="pt-BR" sz="18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Formar grupos de 3 a 4 integrantes.</a:t>
            </a:r>
          </a:p>
          <a:p>
            <a:pPr marL="76200" indent="0" algn="just">
              <a:buNone/>
            </a:pPr>
            <a:endParaRPr lang="pt-BR" sz="18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76200" indent="0" algn="just">
              <a:buNone/>
            </a:pPr>
            <a:r>
              <a:rPr lang="pt-BR" sz="18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Escolher um dos seus projetos de SA que foram apresentados, selecionar 3 requisitos de usuário e listar os requisitos de sistema (funcionais) para cada requisito de usuário.</a:t>
            </a:r>
          </a:p>
          <a:p>
            <a:pPr marL="76200" indent="0">
              <a:buNone/>
            </a:pPr>
            <a:endParaRPr lang="pt-BR" sz="18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76200" indent="0">
              <a:buNone/>
            </a:pPr>
            <a:endParaRPr lang="pt-BR" sz="18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76200" indent="0">
              <a:buNone/>
            </a:pPr>
            <a:endParaRPr lang="pt-BR" sz="10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76200" indent="0">
              <a:buNone/>
            </a:pPr>
            <a:endParaRPr lang="pt-BR" sz="10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76200" indent="0">
              <a:buNone/>
            </a:pPr>
            <a:endParaRPr kumimoji="0" lang="pt-BR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Quantico" panose="020B0604020202020204" charset="0"/>
              <a:sym typeface="Arial"/>
            </a:endParaRPr>
          </a:p>
        </p:txBody>
      </p:sp>
      <p:sp>
        <p:nvSpPr>
          <p:cNvPr id="2" name="Google Shape;280;p19">
            <a:extLst>
              <a:ext uri="{FF2B5EF4-FFF2-40B4-BE49-F238E27FC236}">
                <a16:creationId xmlns:a16="http://schemas.microsoft.com/office/drawing/2014/main" id="{B02D0230-C8CF-69AC-8100-3FF13E917FE1}"/>
              </a:ext>
            </a:extLst>
          </p:cNvPr>
          <p:cNvSpPr txBox="1">
            <a:spLocks/>
          </p:cNvSpPr>
          <p:nvPr/>
        </p:nvSpPr>
        <p:spPr>
          <a:xfrm>
            <a:off x="1122225" y="727958"/>
            <a:ext cx="5985806" cy="671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>
                <a:ln>
                  <a:noFill/>
                </a:ln>
                <a:solidFill>
                  <a:srgbClr val="ABE852"/>
                </a:solidFill>
                <a:effectLst/>
                <a:uLnTx/>
                <a:uFillTx/>
                <a:latin typeface="Miriam Libre"/>
                <a:cs typeface="Miriam Libre"/>
                <a:sym typeface="Miriam Libre"/>
              </a:rPr>
              <a:t>Atividade II </a:t>
            </a:r>
            <a:r>
              <a:rPr kumimoji="0" lang="pt-BR" sz="2000" i="0" u="none" strike="noStrike" kern="0" cap="none" spc="0" normalizeH="0" baseline="0" noProof="0" dirty="0">
                <a:ln>
                  <a:noFill/>
                </a:ln>
                <a:solidFill>
                  <a:srgbClr val="ABE852"/>
                </a:solidFill>
                <a:effectLst/>
                <a:uLnTx/>
                <a:uFillTx/>
                <a:latin typeface="Miriam Libre"/>
                <a:cs typeface="Miriam Libre"/>
                <a:sym typeface="Miriam Libre"/>
              </a:rPr>
              <a:t>(Requisitos Funcionais)</a:t>
            </a:r>
          </a:p>
        </p:txBody>
      </p:sp>
    </p:spTree>
    <p:extLst>
      <p:ext uri="{BB962C8B-B14F-4D97-AF65-F5344CB8AC3E}">
        <p14:creationId xmlns:p14="http://schemas.microsoft.com/office/powerpoint/2010/main" val="3292107871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21B304-9531-46B9-8723-2A027D9D9A31}"/>
              </a:ext>
            </a:extLst>
          </p:cNvPr>
          <p:cNvSpPr/>
          <p:nvPr/>
        </p:nvSpPr>
        <p:spPr>
          <a:xfrm>
            <a:off x="0" y="0"/>
            <a:ext cx="2407920" cy="514350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CA0193-BF79-426C-AB34-929E1AAA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21362">
            <a:off x="6071836" y="577649"/>
            <a:ext cx="2332962" cy="1918777"/>
          </a:xfrm>
          <a:prstGeom prst="rect">
            <a:avLst/>
          </a:prstGeom>
        </p:spPr>
      </p:pic>
      <p:sp>
        <p:nvSpPr>
          <p:cNvPr id="8" name="Google Shape;3851;p15">
            <a:extLst>
              <a:ext uri="{FF2B5EF4-FFF2-40B4-BE49-F238E27FC236}">
                <a16:creationId xmlns:a16="http://schemas.microsoft.com/office/drawing/2014/main" id="{380316E4-86E2-423E-9828-5CD343152618}"/>
              </a:ext>
            </a:extLst>
          </p:cNvPr>
          <p:cNvSpPr txBox="1">
            <a:spLocks/>
          </p:cNvSpPr>
          <p:nvPr/>
        </p:nvSpPr>
        <p:spPr>
          <a:xfrm>
            <a:off x="2968052" y="2866234"/>
            <a:ext cx="5129213" cy="141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Requisitos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Não Funcionais (RNF)</a:t>
            </a:r>
          </a:p>
        </p:txBody>
      </p:sp>
    </p:spTree>
    <p:extLst>
      <p:ext uri="{BB962C8B-B14F-4D97-AF65-F5344CB8AC3E}">
        <p14:creationId xmlns:p14="http://schemas.microsoft.com/office/powerpoint/2010/main" val="3437131428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6136482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Requisitos Não Funcionais (RNF)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1190965" y="1269214"/>
            <a:ext cx="6724310" cy="346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São restrições aos serviços ou funções oferecidos pelo sistema. 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b="1" dirty="0">
                <a:solidFill>
                  <a:srgbClr val="853DC7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Incluem restrições de: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8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tempo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confiabilidade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desempenho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segurança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restrições no processo de desenvolvimento 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restrições impostas por padrões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/>
            </a:r>
            <a:b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18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grpSp>
        <p:nvGrpSpPr>
          <p:cNvPr id="5" name="Google Shape;451;p38">
            <a:extLst>
              <a:ext uri="{FF2B5EF4-FFF2-40B4-BE49-F238E27FC236}">
                <a16:creationId xmlns:a16="http://schemas.microsoft.com/office/drawing/2014/main" id="{A73CB8DC-2D9D-3CB4-1B27-E01DDC978E7E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7" name="Google Shape;452;p38">
              <a:extLst>
                <a:ext uri="{FF2B5EF4-FFF2-40B4-BE49-F238E27FC236}">
                  <a16:creationId xmlns:a16="http://schemas.microsoft.com/office/drawing/2014/main" id="{58963A68-003C-9A03-D33B-62E539F56CDA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3;p38">
              <a:extLst>
                <a:ext uri="{FF2B5EF4-FFF2-40B4-BE49-F238E27FC236}">
                  <a16:creationId xmlns:a16="http://schemas.microsoft.com/office/drawing/2014/main" id="{F8586B3D-5ADA-DE35-A3DF-9F26DED4ABAD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4;p38">
              <a:extLst>
                <a:ext uri="{FF2B5EF4-FFF2-40B4-BE49-F238E27FC236}">
                  <a16:creationId xmlns:a16="http://schemas.microsoft.com/office/drawing/2014/main" id="{6E2EECB1-A421-5889-7AD0-8169AE12436B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5;p38">
              <a:extLst>
                <a:ext uri="{FF2B5EF4-FFF2-40B4-BE49-F238E27FC236}">
                  <a16:creationId xmlns:a16="http://schemas.microsoft.com/office/drawing/2014/main" id="{0250F6BD-88A2-1F76-56A2-4AAD626AAC24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82655665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1190965" y="1269214"/>
            <a:ext cx="6724310" cy="346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Os requisitos não funcionais geralmente </a:t>
            </a:r>
            <a:r>
              <a:rPr lang="pt-BR" sz="1700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se aplicam ao sistema como um todo</a:t>
            </a: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, em vez de recursos ou serviços individuais do sistema.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8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Devem ser </a:t>
            </a:r>
            <a:r>
              <a:rPr lang="pt-BR" sz="1700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quantificados na sua especificação</a:t>
            </a: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, somente assim eles podem ser testados quando o software for entregue.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8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A quantificação </a:t>
            </a:r>
            <a:r>
              <a:rPr lang="pt-BR" sz="1700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deve ser o mais precisa possível</a:t>
            </a: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. Quanto mais detalhe na quantificação, melhor.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/>
            </a:r>
            <a:b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18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grpSp>
        <p:nvGrpSpPr>
          <p:cNvPr id="5" name="Google Shape;451;p38">
            <a:extLst>
              <a:ext uri="{FF2B5EF4-FFF2-40B4-BE49-F238E27FC236}">
                <a16:creationId xmlns:a16="http://schemas.microsoft.com/office/drawing/2014/main" id="{A73CB8DC-2D9D-3CB4-1B27-E01DDC978E7E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7" name="Google Shape;452;p38">
              <a:extLst>
                <a:ext uri="{FF2B5EF4-FFF2-40B4-BE49-F238E27FC236}">
                  <a16:creationId xmlns:a16="http://schemas.microsoft.com/office/drawing/2014/main" id="{58963A68-003C-9A03-D33B-62E539F56CDA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3;p38">
              <a:extLst>
                <a:ext uri="{FF2B5EF4-FFF2-40B4-BE49-F238E27FC236}">
                  <a16:creationId xmlns:a16="http://schemas.microsoft.com/office/drawing/2014/main" id="{F8586B3D-5ADA-DE35-A3DF-9F26DED4ABAD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4;p38">
              <a:extLst>
                <a:ext uri="{FF2B5EF4-FFF2-40B4-BE49-F238E27FC236}">
                  <a16:creationId xmlns:a16="http://schemas.microsoft.com/office/drawing/2014/main" id="{6E2EECB1-A421-5889-7AD0-8169AE12436B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5;p38">
              <a:extLst>
                <a:ext uri="{FF2B5EF4-FFF2-40B4-BE49-F238E27FC236}">
                  <a16:creationId xmlns:a16="http://schemas.microsoft.com/office/drawing/2014/main" id="{0250F6BD-88A2-1F76-56A2-4AAD626AAC24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836;p13">
            <a:extLst>
              <a:ext uri="{FF2B5EF4-FFF2-40B4-BE49-F238E27FC236}">
                <a16:creationId xmlns:a16="http://schemas.microsoft.com/office/drawing/2014/main" id="{73110110-A1BA-9E06-9DD6-A7A8CDF1A80D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6136482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Requisitos Não Funcionais (RNF)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201649296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1459601" y="1697838"/>
            <a:ext cx="6198499" cy="2929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O software deve gerar o relatório do imóvel de forma rápida.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kumimoji="0" lang="pt-BR" sz="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Barlow Light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O software deve gerar o relatório do imóvel o mais rápido possível.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kumimoji="0" lang="pt-BR" sz="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Barlow Light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O software deve gerar o relatório do imóvel instantaneamente.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kumimoji="0" lang="pt-BR" sz="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Barlow Light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O software deve gerar o relatório do imóvel em no máximo 10s.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kumimoji="0" lang="pt-BR" sz="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Barlow Light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O software deve gerar o relatório do imóvel em no máximo 10s em pelo menos 90% das requisições dos usuários.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Barlow Light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lang="pt-BR" sz="400" dirty="0">
              <a:solidFill>
                <a:srgbClr val="000000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A8F8D95-07F8-15FD-154E-9DA8EF58B743}"/>
              </a:ext>
            </a:extLst>
          </p:cNvPr>
          <p:cNvSpPr/>
          <p:nvPr/>
        </p:nvSpPr>
        <p:spPr>
          <a:xfrm>
            <a:off x="1190996" y="1851013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BA13EA9-EF4D-214A-E84F-1E9CF78A8C78}"/>
              </a:ext>
            </a:extLst>
          </p:cNvPr>
          <p:cNvSpPr/>
          <p:nvPr/>
        </p:nvSpPr>
        <p:spPr>
          <a:xfrm>
            <a:off x="1198109" y="2331440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Google Shape;558;p19">
            <a:extLst>
              <a:ext uri="{FF2B5EF4-FFF2-40B4-BE49-F238E27FC236}">
                <a16:creationId xmlns:a16="http://schemas.microsoft.com/office/drawing/2014/main" id="{E353F85C-C784-5FF6-1BD8-527CE7624D55}"/>
              </a:ext>
            </a:extLst>
          </p:cNvPr>
          <p:cNvSpPr txBox="1">
            <a:spLocks noGrp="1"/>
          </p:cNvSpPr>
          <p:nvPr/>
        </p:nvSpPr>
        <p:spPr>
          <a:xfrm>
            <a:off x="990401" y="1177109"/>
            <a:ext cx="1169292" cy="495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853DC7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Exemplos: 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1F249BD-880A-F7E3-1E18-D9FBDC1C11D9}"/>
              </a:ext>
            </a:extLst>
          </p:cNvPr>
          <p:cNvSpPr/>
          <p:nvPr/>
        </p:nvSpPr>
        <p:spPr>
          <a:xfrm>
            <a:off x="1190965" y="3128332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EFE28D43-1ED9-4B49-39DD-0861F62B2D72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6136482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Requisitos Não Funcionais (RNF)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5049629-D834-73ED-304A-ADD3018DDFCE}"/>
              </a:ext>
            </a:extLst>
          </p:cNvPr>
          <p:cNvSpPr/>
          <p:nvPr/>
        </p:nvSpPr>
        <p:spPr>
          <a:xfrm>
            <a:off x="1188464" y="3633985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55519FF-A461-7715-7E55-ADB781D01CBA}"/>
              </a:ext>
            </a:extLst>
          </p:cNvPr>
          <p:cNvSpPr/>
          <p:nvPr/>
        </p:nvSpPr>
        <p:spPr>
          <a:xfrm>
            <a:off x="1181320" y="4145122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2737417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Requisitos Não Funcionais (RNF)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A2CCD15-C682-76EC-86B9-06F23100C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85" y="1424645"/>
            <a:ext cx="7826090" cy="3279388"/>
          </a:xfrm>
          <a:prstGeom prst="rect">
            <a:avLst/>
          </a:prstGeom>
        </p:spPr>
      </p:pic>
      <p:grpSp>
        <p:nvGrpSpPr>
          <p:cNvPr id="7" name="Google Shape;394;p38">
            <a:extLst>
              <a:ext uri="{FF2B5EF4-FFF2-40B4-BE49-F238E27FC236}">
                <a16:creationId xmlns:a16="http://schemas.microsoft.com/office/drawing/2014/main" id="{532B6B18-772B-9822-D087-ED152B64692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9" name="Google Shape;395;p38">
              <a:extLst>
                <a:ext uri="{FF2B5EF4-FFF2-40B4-BE49-F238E27FC236}">
                  <a16:creationId xmlns:a16="http://schemas.microsoft.com/office/drawing/2014/main" id="{BD1DF92E-A281-16A0-0ECE-0E51E5059AA5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96;p38">
              <a:extLst>
                <a:ext uri="{FF2B5EF4-FFF2-40B4-BE49-F238E27FC236}">
                  <a16:creationId xmlns:a16="http://schemas.microsoft.com/office/drawing/2014/main" id="{DE5656C4-A5B4-E8F4-8329-63BFADE32974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97;p38">
              <a:extLst>
                <a:ext uri="{FF2B5EF4-FFF2-40B4-BE49-F238E27FC236}">
                  <a16:creationId xmlns:a16="http://schemas.microsoft.com/office/drawing/2014/main" id="{A52182AD-8013-5A0C-9991-7243E184D314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98;p38">
              <a:extLst>
                <a:ext uri="{FF2B5EF4-FFF2-40B4-BE49-F238E27FC236}">
                  <a16:creationId xmlns:a16="http://schemas.microsoft.com/office/drawing/2014/main" id="{50403FF7-C3C5-058F-BEE1-6466AED060C4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99;p38">
              <a:extLst>
                <a:ext uri="{FF2B5EF4-FFF2-40B4-BE49-F238E27FC236}">
                  <a16:creationId xmlns:a16="http://schemas.microsoft.com/office/drawing/2014/main" id="{DC288804-1ECD-74DB-F816-C999F4CB7997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00;p38">
              <a:extLst>
                <a:ext uri="{FF2B5EF4-FFF2-40B4-BE49-F238E27FC236}">
                  <a16:creationId xmlns:a16="http://schemas.microsoft.com/office/drawing/2014/main" id="{542C8FEB-6C1E-7990-C05A-D88DCF615AF4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49430886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1195281" y="1338707"/>
            <a:ext cx="6198499" cy="3676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RNF de Produtos - </a:t>
            </a:r>
            <a:r>
              <a:rPr kumimoji="0" lang="pt-BR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Especificam o comportamento do software (ex.: desempenho, disponibilidade, confiabilidade, segurança, forma, etc.) </a:t>
            </a:r>
            <a:r>
              <a:rPr kumimoji="0" lang="pt-BR" sz="1400" b="1" i="0" u="sng" strike="noStrike" kern="0" cap="none" spc="0" normalizeH="0" baseline="0" noProof="0" dirty="0">
                <a:ln>
                  <a:noFill/>
                </a:ln>
                <a:solidFill>
                  <a:srgbClr val="80359B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Exemplo</a:t>
            </a:r>
            <a:r>
              <a:rPr kumimoji="0" lang="pt-BR" sz="1400" b="1" i="0" strike="noStrike" kern="0" cap="none" spc="0" normalizeH="0" baseline="0" noProof="0" dirty="0">
                <a:ln>
                  <a:noFill/>
                </a:ln>
                <a:solidFill>
                  <a:srgbClr val="80359B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: </a:t>
            </a: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80359B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A interface do usuário deve ser implementada como simples HTML.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kumimoji="0" lang="pt-BR" sz="800" b="1" i="0" u="none" strike="noStrike" kern="0" cap="none" spc="0" normalizeH="0" baseline="0" noProof="0" dirty="0">
              <a:ln>
                <a:noFill/>
              </a:ln>
              <a:solidFill>
                <a:srgbClr val="80359B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Barlow Light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RNF </a:t>
            </a:r>
            <a:r>
              <a:rPr lang="pt-BR" sz="1400" b="1" dirty="0">
                <a:solidFill>
                  <a:srgbClr val="000000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Organizacionais</a:t>
            </a: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 - </a:t>
            </a:r>
            <a:r>
              <a:rPr kumimoji="0" lang="pt-BR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Dizem respeito às metas da empresa,  políticas estratégicas adotadas, os empregados da empresa com seus respectivos objetivos, a estrutura da organização. </a:t>
            </a:r>
            <a:r>
              <a:rPr kumimoji="0" lang="pt-BR" sz="1400" b="1" i="0" u="sng" strike="noStrike" kern="0" cap="none" spc="0" normalizeH="0" baseline="0" noProof="0" dirty="0">
                <a:ln>
                  <a:noFill/>
                </a:ln>
                <a:solidFill>
                  <a:srgbClr val="80359B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Exemplo</a:t>
            </a:r>
            <a:r>
              <a:rPr kumimoji="0" lang="pt-BR" sz="1400" b="1" i="0" strike="noStrike" kern="0" cap="none" spc="0" normalizeH="0" baseline="0" noProof="0" dirty="0">
                <a:ln>
                  <a:noFill/>
                </a:ln>
                <a:solidFill>
                  <a:srgbClr val="80359B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: </a:t>
            </a: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80359B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O sistema visa aumentar os lucros da empresa.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kumimoji="0" lang="pt-B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Barlow Light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RNF </a:t>
            </a:r>
            <a:r>
              <a:rPr lang="pt-BR" sz="1400" b="1" dirty="0">
                <a:solidFill>
                  <a:srgbClr val="000000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Externos</a:t>
            </a: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 - </a:t>
            </a: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Derivados do ambiente ou fatores externos ao sistema, como a legislação</a:t>
            </a:r>
            <a:r>
              <a:rPr lang="pt-BR" sz="1400" dirty="0">
                <a:solidFill>
                  <a:srgbClr val="000000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.</a:t>
            </a: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 </a:t>
            </a:r>
            <a:r>
              <a:rPr kumimoji="0" lang="pt-BR" sz="1400" b="1" i="0" u="sng" strike="noStrike" kern="0" cap="none" spc="0" normalizeH="0" baseline="0" noProof="0" dirty="0">
                <a:ln>
                  <a:noFill/>
                </a:ln>
                <a:solidFill>
                  <a:srgbClr val="80359B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Exemplo</a:t>
            </a: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80359B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: Informações pessoais dos usuários não podem ser vistas pelos operadores do sistema.</a:t>
            </a:r>
            <a:endParaRPr lang="pt-BR" sz="1400" b="1" dirty="0">
              <a:solidFill>
                <a:srgbClr val="80359B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A8F8D95-07F8-15FD-154E-9DA8EF58B743}"/>
              </a:ext>
            </a:extLst>
          </p:cNvPr>
          <p:cNvSpPr/>
          <p:nvPr/>
        </p:nvSpPr>
        <p:spPr>
          <a:xfrm>
            <a:off x="951121" y="1465250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EFE28D43-1ED9-4B49-39DD-0861F62B2D72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6136482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Requisitos Não Funcionais (RNF)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5049629-D834-73ED-304A-ADD3018DDFCE}"/>
              </a:ext>
            </a:extLst>
          </p:cNvPr>
          <p:cNvSpPr/>
          <p:nvPr/>
        </p:nvSpPr>
        <p:spPr>
          <a:xfrm>
            <a:off x="961825" y="2745326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55519FF-A461-7715-7E55-ADB781D01CBA}"/>
              </a:ext>
            </a:extLst>
          </p:cNvPr>
          <p:cNvSpPr/>
          <p:nvPr/>
        </p:nvSpPr>
        <p:spPr>
          <a:xfrm>
            <a:off x="908725" y="4015762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7007336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21B304-9531-46B9-8723-2A027D9D9A31}"/>
              </a:ext>
            </a:extLst>
          </p:cNvPr>
          <p:cNvSpPr/>
          <p:nvPr/>
        </p:nvSpPr>
        <p:spPr>
          <a:xfrm>
            <a:off x="0" y="0"/>
            <a:ext cx="2407920" cy="514350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CA0193-BF79-426C-AB34-929E1AAA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21362">
            <a:off x="6071836" y="577649"/>
            <a:ext cx="2332962" cy="1918777"/>
          </a:xfrm>
          <a:prstGeom prst="rect">
            <a:avLst/>
          </a:prstGeom>
        </p:spPr>
      </p:pic>
      <p:sp>
        <p:nvSpPr>
          <p:cNvPr id="8" name="Google Shape;3851;p15">
            <a:extLst>
              <a:ext uri="{FF2B5EF4-FFF2-40B4-BE49-F238E27FC236}">
                <a16:creationId xmlns:a16="http://schemas.microsoft.com/office/drawing/2014/main" id="{380316E4-86E2-423E-9828-5CD343152618}"/>
              </a:ext>
            </a:extLst>
          </p:cNvPr>
          <p:cNvSpPr txBox="1">
            <a:spLocks/>
          </p:cNvSpPr>
          <p:nvPr/>
        </p:nvSpPr>
        <p:spPr>
          <a:xfrm>
            <a:off x="2968052" y="2866234"/>
            <a:ext cx="5129213" cy="141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Tipos de Requisitos</a:t>
            </a:r>
          </a:p>
        </p:txBody>
      </p:sp>
    </p:spTree>
    <p:extLst>
      <p:ext uri="{BB962C8B-B14F-4D97-AF65-F5344CB8AC3E}">
        <p14:creationId xmlns:p14="http://schemas.microsoft.com/office/powerpoint/2010/main" val="4112346549"/>
      </p:ext>
    </p:extLst>
  </p:cSld>
  <p:clrMapOvr>
    <a:masterClrMapping/>
  </p:clrMapOvr>
  <p:transition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961825" y="1474439"/>
            <a:ext cx="3562457" cy="2911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80359B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Velocidade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   . Transações processadas por segundo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   . Tempo de resposta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   . Tempo de atualização de tela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kumimoji="0" lang="pt-B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Barlow Light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kumimoji="0" lang="pt-BR" sz="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Barlow Light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80359B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Facilidade de uso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   . Tempo gasto em treinamento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   . Número de frames de ajuda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kumimoji="0" lang="pt-B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Barlow Light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lang="pt-BR" sz="1400" b="1" dirty="0">
              <a:solidFill>
                <a:srgbClr val="80359B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EFE28D43-1ED9-4B49-39DD-0861F62B2D72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6136482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Métricas para RNF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91C6D59-2A45-952D-75B1-DC437BA3819C}"/>
              </a:ext>
            </a:extLst>
          </p:cNvPr>
          <p:cNvSpPr txBox="1"/>
          <p:nvPr/>
        </p:nvSpPr>
        <p:spPr>
          <a:xfrm>
            <a:off x="4685744" y="1503015"/>
            <a:ext cx="3685252" cy="32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80359B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Confiabilidade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   . Tempo médio para falhar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   . Probabilidade de indisponibilidade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   . Taxa de ocorrência de falhas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   . Disponibilidade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kumimoji="0" lang="pt-B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Barlow Light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80359B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Robustez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   . Tempo de reinício após uma falha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   . Porcentagem de eventos que causam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lang="pt-BR" b="1" dirty="0"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  </a:t>
            </a: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   falhas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8015B5E-CECB-745A-2B9E-9279AB10DD89}"/>
              </a:ext>
            </a:extLst>
          </p:cNvPr>
          <p:cNvSpPr/>
          <p:nvPr/>
        </p:nvSpPr>
        <p:spPr>
          <a:xfrm>
            <a:off x="878680" y="1474439"/>
            <a:ext cx="3645601" cy="147593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3A4C04E-842A-1370-7778-30F27C836DAA}"/>
              </a:ext>
            </a:extLst>
          </p:cNvPr>
          <p:cNvSpPr/>
          <p:nvPr/>
        </p:nvSpPr>
        <p:spPr>
          <a:xfrm>
            <a:off x="4619717" y="1471241"/>
            <a:ext cx="3751279" cy="182917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328AACF-62A1-AEC7-DBFA-59A7D6B40129}"/>
              </a:ext>
            </a:extLst>
          </p:cNvPr>
          <p:cNvSpPr/>
          <p:nvPr/>
        </p:nvSpPr>
        <p:spPr>
          <a:xfrm>
            <a:off x="4619717" y="3416722"/>
            <a:ext cx="3751279" cy="149103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5234D72-B5AB-1D69-6A2F-41AF451AF957}"/>
              </a:ext>
            </a:extLst>
          </p:cNvPr>
          <p:cNvSpPr/>
          <p:nvPr/>
        </p:nvSpPr>
        <p:spPr>
          <a:xfrm>
            <a:off x="878680" y="3066678"/>
            <a:ext cx="3645601" cy="149103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587310"/>
      </p:ext>
    </p:ext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21B304-9531-46B9-8723-2A027D9D9A31}"/>
              </a:ext>
            </a:extLst>
          </p:cNvPr>
          <p:cNvSpPr/>
          <p:nvPr/>
        </p:nvSpPr>
        <p:spPr>
          <a:xfrm>
            <a:off x="0" y="0"/>
            <a:ext cx="2407920" cy="514350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CA0193-BF79-426C-AB34-929E1AAA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21362">
            <a:off x="6071836" y="577649"/>
            <a:ext cx="2332962" cy="1918777"/>
          </a:xfrm>
          <a:prstGeom prst="rect">
            <a:avLst/>
          </a:prstGeom>
        </p:spPr>
      </p:pic>
      <p:sp>
        <p:nvSpPr>
          <p:cNvPr id="8" name="Google Shape;3851;p15">
            <a:extLst>
              <a:ext uri="{FF2B5EF4-FFF2-40B4-BE49-F238E27FC236}">
                <a16:creationId xmlns:a16="http://schemas.microsoft.com/office/drawing/2014/main" id="{380316E4-86E2-423E-9828-5CD343152618}"/>
              </a:ext>
            </a:extLst>
          </p:cNvPr>
          <p:cNvSpPr txBox="1">
            <a:spLocks/>
          </p:cNvSpPr>
          <p:nvPr/>
        </p:nvSpPr>
        <p:spPr>
          <a:xfrm>
            <a:off x="2856102" y="2866234"/>
            <a:ext cx="5390136" cy="141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Requisitos </a:t>
            </a:r>
            <a:r>
              <a:rPr lang="en-US" sz="3600" b="1" dirty="0">
                <a:solidFill>
                  <a:srgbClr val="000000"/>
                </a:solidFill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de Domínio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 (Regras de Negócio)</a:t>
            </a:r>
          </a:p>
        </p:txBody>
      </p:sp>
    </p:spTree>
    <p:extLst>
      <p:ext uri="{BB962C8B-B14F-4D97-AF65-F5344CB8AC3E}">
        <p14:creationId xmlns:p14="http://schemas.microsoft.com/office/powerpoint/2010/main" val="1970526036"/>
      </p:ext>
    </p:extLst>
  </p:cSld>
  <p:clrMapOvr>
    <a:masterClrMapping/>
  </p:clrMapOvr>
  <p:transition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6136482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Requisitos de Domínio (RD)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1190965" y="1269214"/>
            <a:ext cx="6724310" cy="346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São requisitos derivados do domínio da aplicação e descrevem características do sistema e qualidades que refletem o domínio. 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Podem ser requisitos funcionais novos, restrições sobre requisitos existentes ou computações específicas. 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Encontrados em leis, padrões, normas, regulamentos, etc.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4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Exemplo: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Fórmulas científicas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Formulários padronizados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Formato de termos técnicos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/>
            </a:r>
            <a:b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18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grpSp>
        <p:nvGrpSpPr>
          <p:cNvPr id="5" name="Google Shape;451;p38">
            <a:extLst>
              <a:ext uri="{FF2B5EF4-FFF2-40B4-BE49-F238E27FC236}">
                <a16:creationId xmlns:a16="http://schemas.microsoft.com/office/drawing/2014/main" id="{A73CB8DC-2D9D-3CB4-1B27-E01DDC978E7E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7" name="Google Shape;452;p38">
              <a:extLst>
                <a:ext uri="{FF2B5EF4-FFF2-40B4-BE49-F238E27FC236}">
                  <a16:creationId xmlns:a16="http://schemas.microsoft.com/office/drawing/2014/main" id="{58963A68-003C-9A03-D33B-62E539F56CDA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3;p38">
              <a:extLst>
                <a:ext uri="{FF2B5EF4-FFF2-40B4-BE49-F238E27FC236}">
                  <a16:creationId xmlns:a16="http://schemas.microsoft.com/office/drawing/2014/main" id="{F8586B3D-5ADA-DE35-A3DF-9F26DED4ABAD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4;p38">
              <a:extLst>
                <a:ext uri="{FF2B5EF4-FFF2-40B4-BE49-F238E27FC236}">
                  <a16:creationId xmlns:a16="http://schemas.microsoft.com/office/drawing/2014/main" id="{6E2EECB1-A421-5889-7AD0-8169AE12436B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5;p38">
              <a:extLst>
                <a:ext uri="{FF2B5EF4-FFF2-40B4-BE49-F238E27FC236}">
                  <a16:creationId xmlns:a16="http://schemas.microsoft.com/office/drawing/2014/main" id="{0250F6BD-88A2-1F76-56A2-4AAD626AAC24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09252418"/>
      </p:ext>
    </p:extLst>
  </p:cSld>
  <p:clrMapOvr>
    <a:masterClrMapping/>
  </p:clrMapOvr>
  <p:transition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6136482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Requisitos de Domínio (RD)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1190965" y="1269214"/>
            <a:ext cx="6724310" cy="346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Exemplos: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4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O cálculo da média final de cada aluno é dado pela fórmula: (Nota1 * 2 + Nota2 * 3)/5.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4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Um aluno pode se matricular em uma disciplina desde que ele tenha sido aprovado nas disciplinas consideradas pré-requisitos.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/>
            </a:r>
            <a:b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18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grpSp>
        <p:nvGrpSpPr>
          <p:cNvPr id="5" name="Google Shape;451;p38">
            <a:extLst>
              <a:ext uri="{FF2B5EF4-FFF2-40B4-BE49-F238E27FC236}">
                <a16:creationId xmlns:a16="http://schemas.microsoft.com/office/drawing/2014/main" id="{A73CB8DC-2D9D-3CB4-1B27-E01DDC978E7E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7" name="Google Shape;452;p38">
              <a:extLst>
                <a:ext uri="{FF2B5EF4-FFF2-40B4-BE49-F238E27FC236}">
                  <a16:creationId xmlns:a16="http://schemas.microsoft.com/office/drawing/2014/main" id="{58963A68-003C-9A03-D33B-62E539F56CDA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3;p38">
              <a:extLst>
                <a:ext uri="{FF2B5EF4-FFF2-40B4-BE49-F238E27FC236}">
                  <a16:creationId xmlns:a16="http://schemas.microsoft.com/office/drawing/2014/main" id="{F8586B3D-5ADA-DE35-A3DF-9F26DED4ABAD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4;p38">
              <a:extLst>
                <a:ext uri="{FF2B5EF4-FFF2-40B4-BE49-F238E27FC236}">
                  <a16:creationId xmlns:a16="http://schemas.microsoft.com/office/drawing/2014/main" id="{6E2EECB1-A421-5889-7AD0-8169AE12436B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5;p38">
              <a:extLst>
                <a:ext uri="{FF2B5EF4-FFF2-40B4-BE49-F238E27FC236}">
                  <a16:creationId xmlns:a16="http://schemas.microsoft.com/office/drawing/2014/main" id="{0250F6BD-88A2-1F76-56A2-4AAD626AAC24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62547097"/>
      </p:ext>
    </p:extLst>
  </p:cSld>
  <p:clrMapOvr>
    <a:masterClrMapping/>
  </p:clrMapOvr>
  <p:transition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21B304-9531-46B9-8723-2A027D9D9A31}"/>
              </a:ext>
            </a:extLst>
          </p:cNvPr>
          <p:cNvSpPr/>
          <p:nvPr/>
        </p:nvSpPr>
        <p:spPr>
          <a:xfrm>
            <a:off x="0" y="0"/>
            <a:ext cx="2407920" cy="514350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CA0193-BF79-426C-AB34-929E1AAA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21362">
            <a:off x="6071836" y="577649"/>
            <a:ext cx="2332962" cy="1918777"/>
          </a:xfrm>
          <a:prstGeom prst="rect">
            <a:avLst/>
          </a:prstGeom>
        </p:spPr>
      </p:pic>
      <p:sp>
        <p:nvSpPr>
          <p:cNvPr id="8" name="Google Shape;3851;p15">
            <a:extLst>
              <a:ext uri="{FF2B5EF4-FFF2-40B4-BE49-F238E27FC236}">
                <a16:creationId xmlns:a16="http://schemas.microsoft.com/office/drawing/2014/main" id="{380316E4-86E2-423E-9828-5CD343152618}"/>
              </a:ext>
            </a:extLst>
          </p:cNvPr>
          <p:cNvSpPr txBox="1">
            <a:spLocks/>
          </p:cNvSpPr>
          <p:nvPr/>
        </p:nvSpPr>
        <p:spPr>
          <a:xfrm>
            <a:off x="2856102" y="2866234"/>
            <a:ext cx="5390136" cy="141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Qualidade dos Requisitos</a:t>
            </a:r>
          </a:p>
        </p:txBody>
      </p:sp>
    </p:spTree>
    <p:extLst>
      <p:ext uri="{BB962C8B-B14F-4D97-AF65-F5344CB8AC3E}">
        <p14:creationId xmlns:p14="http://schemas.microsoft.com/office/powerpoint/2010/main" val="3977638824"/>
      </p:ext>
    </p:extLst>
  </p:cSld>
  <p:clrMapOvr>
    <a:masterClrMapping/>
  </p:clrMapOvr>
  <p:transition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Qualidade dos Requisitos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11" name="Google Shape;558;p19">
            <a:extLst>
              <a:ext uri="{FF2B5EF4-FFF2-40B4-BE49-F238E27FC236}">
                <a16:creationId xmlns:a16="http://schemas.microsoft.com/office/drawing/2014/main" id="{DF77944D-7A67-D636-8D9F-FB3D8C6B04B2}"/>
              </a:ext>
            </a:extLst>
          </p:cNvPr>
          <p:cNvSpPr txBox="1">
            <a:spLocks noGrp="1"/>
          </p:cNvSpPr>
          <p:nvPr/>
        </p:nvSpPr>
        <p:spPr>
          <a:xfrm>
            <a:off x="945133" y="1269214"/>
            <a:ext cx="7391623" cy="346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Correto: 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O requisito deve ser viável e bem definido.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Preciso: 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Interpretação única.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Completo: 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Reflete todas decisões tomadas para a funcionalidade.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Consistente: 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Sem conflitos entre requisitos.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Priorizado: 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Por importância (necessários e indispensáveis).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Verificável: 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Deve ser passível de validação.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Rastreável: 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Antecedentes e consequências.</a:t>
            </a:r>
            <a:endParaRPr lang="pt-BR" sz="1800" b="1" dirty="0">
              <a:solidFill>
                <a:srgbClr val="80359B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grpSp>
        <p:nvGrpSpPr>
          <p:cNvPr id="12" name="Google Shape;394;p38">
            <a:extLst>
              <a:ext uri="{FF2B5EF4-FFF2-40B4-BE49-F238E27FC236}">
                <a16:creationId xmlns:a16="http://schemas.microsoft.com/office/drawing/2014/main" id="{950B094D-8C00-0AD8-8954-949E36584F8F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13" name="Google Shape;395;p38">
              <a:extLst>
                <a:ext uri="{FF2B5EF4-FFF2-40B4-BE49-F238E27FC236}">
                  <a16:creationId xmlns:a16="http://schemas.microsoft.com/office/drawing/2014/main" id="{C587737D-C298-5862-8539-54649FCD8BC0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396;p38">
              <a:extLst>
                <a:ext uri="{FF2B5EF4-FFF2-40B4-BE49-F238E27FC236}">
                  <a16:creationId xmlns:a16="http://schemas.microsoft.com/office/drawing/2014/main" id="{B38BA368-60F7-42D9-EE1F-BC8288D2313D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397;p38">
              <a:extLst>
                <a:ext uri="{FF2B5EF4-FFF2-40B4-BE49-F238E27FC236}">
                  <a16:creationId xmlns:a16="http://schemas.microsoft.com/office/drawing/2014/main" id="{E59B3409-B551-0208-0166-F9A3482D3F0C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398;p38">
              <a:extLst>
                <a:ext uri="{FF2B5EF4-FFF2-40B4-BE49-F238E27FC236}">
                  <a16:creationId xmlns:a16="http://schemas.microsoft.com/office/drawing/2014/main" id="{FCE8AD72-5738-49B1-2314-351CA7EC1B5B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399;p38">
              <a:extLst>
                <a:ext uri="{FF2B5EF4-FFF2-40B4-BE49-F238E27FC236}">
                  <a16:creationId xmlns:a16="http://schemas.microsoft.com/office/drawing/2014/main" id="{FA71BA7F-D6AB-DD96-C9CA-E5C7FF11398F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400;p38">
              <a:extLst>
                <a:ext uri="{FF2B5EF4-FFF2-40B4-BE49-F238E27FC236}">
                  <a16:creationId xmlns:a16="http://schemas.microsoft.com/office/drawing/2014/main" id="{0A100B03-CABA-B65C-DD8D-BC564BA2C663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4353034"/>
      </p:ext>
    </p:extLst>
  </p:cSld>
  <p:clrMapOvr>
    <a:masterClrMapping/>
  </p:clrMapOvr>
  <p:transition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226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objeto, placar, desenho&#10;&#10;Descrição gerada automaticamente">
            <a:extLst>
              <a:ext uri="{FF2B5EF4-FFF2-40B4-BE49-F238E27FC236}">
                <a16:creationId xmlns:a16="http://schemas.microsoft.com/office/drawing/2014/main" id="{F8C1C04B-EAD0-4D5D-B778-9DF7B03B8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21661">
            <a:off x="7699233" y="149442"/>
            <a:ext cx="1205549" cy="115703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CA72BEE-943C-4A96-A6F9-C5D8AF4E60E4}"/>
              </a:ext>
            </a:extLst>
          </p:cNvPr>
          <p:cNvSpPr txBox="1"/>
          <p:nvPr/>
        </p:nvSpPr>
        <p:spPr>
          <a:xfrm>
            <a:off x="1021081" y="1535405"/>
            <a:ext cx="721566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Arial"/>
              </a:rPr>
              <a:t>Analisando os requisitos listados, quanto à </a:t>
            </a:r>
            <a:r>
              <a:rPr kumimoji="0" lang="pt-BR" sz="18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Arial"/>
              </a:rPr>
              <a:t>Qualidade dos Requisitos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Arial"/>
              </a:rPr>
              <a:t>, onde os seguintes requisitos falham?</a:t>
            </a:r>
          </a:p>
          <a:p>
            <a:pPr marL="762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Arial"/>
            </a:endParaRPr>
          </a:p>
          <a:p>
            <a:pPr marL="762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Arial"/>
              </a:rPr>
              <a:t>1. O sistema deverá ter alta disponibilidade.</a:t>
            </a:r>
          </a:p>
          <a:p>
            <a:pPr marL="762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Arial"/>
              </a:rPr>
              <a:t>2. O sistema deverá estar disponível em todas as plataformas.</a:t>
            </a:r>
          </a:p>
          <a:p>
            <a:pPr marL="762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Arial"/>
              </a:rPr>
              <a:t>3. O sistema deve possuir telas agradáveis.</a:t>
            </a:r>
          </a:p>
          <a:p>
            <a:pPr marL="762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Arial"/>
              </a:rPr>
              <a:t>4. O sistema deve possibilitar o usuário de cadastrar dados.</a:t>
            </a:r>
          </a:p>
          <a:p>
            <a:pPr marL="762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Arial"/>
              </a:rPr>
              <a:t>5. O sistema deve possuir diversas telas.</a:t>
            </a:r>
          </a:p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Arial"/>
            </a:endParaRPr>
          </a:p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Arial"/>
            </a:endParaRPr>
          </a:p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Arial"/>
            </a:endParaRPr>
          </a:p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Arial"/>
            </a:endParaRPr>
          </a:p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Quantico" panose="020B0604020202020204" charset="0"/>
              <a:cs typeface="Arial"/>
              <a:sym typeface="Arial"/>
            </a:endParaRPr>
          </a:p>
        </p:txBody>
      </p:sp>
      <p:sp>
        <p:nvSpPr>
          <p:cNvPr id="2" name="Google Shape;280;p19">
            <a:extLst>
              <a:ext uri="{FF2B5EF4-FFF2-40B4-BE49-F238E27FC236}">
                <a16:creationId xmlns:a16="http://schemas.microsoft.com/office/drawing/2014/main" id="{B02D0230-C8CF-69AC-8100-3FF13E917FE1}"/>
              </a:ext>
            </a:extLst>
          </p:cNvPr>
          <p:cNvSpPr txBox="1">
            <a:spLocks/>
          </p:cNvSpPr>
          <p:nvPr/>
        </p:nvSpPr>
        <p:spPr>
          <a:xfrm>
            <a:off x="1122225" y="727958"/>
            <a:ext cx="5985806" cy="671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>
                <a:ln>
                  <a:noFill/>
                </a:ln>
                <a:solidFill>
                  <a:srgbClr val="ABE852"/>
                </a:solidFill>
                <a:effectLst/>
                <a:uLnTx/>
                <a:uFillTx/>
                <a:latin typeface="Miriam Libre"/>
                <a:cs typeface="Miriam Libre"/>
                <a:sym typeface="Miriam Libre"/>
              </a:rPr>
              <a:t>Atividade III </a:t>
            </a: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ABE852"/>
                </a:solidFill>
                <a:effectLst/>
                <a:uLnTx/>
                <a:uFillTx/>
                <a:latin typeface="Miriam Libre"/>
                <a:cs typeface="Miriam Libre"/>
                <a:sym typeface="Miriam Libre"/>
              </a:rPr>
              <a:t>(Qualidade dos Requisitos)</a:t>
            </a:r>
          </a:p>
        </p:txBody>
      </p:sp>
    </p:spTree>
    <p:extLst>
      <p:ext uri="{BB962C8B-B14F-4D97-AF65-F5344CB8AC3E}">
        <p14:creationId xmlns:p14="http://schemas.microsoft.com/office/powerpoint/2010/main" val="1879634680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Tipos de Requisitos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945133" y="1269214"/>
            <a:ext cx="7079073" cy="346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Os requisitos de um sistema, como vimos, são as </a:t>
            </a:r>
            <a:r>
              <a:rPr lang="pt-BR" sz="1800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descrições do que o sistema deve fazer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, quais são suas limitações e suas operações.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8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Alguns problemas que surgem durante um processo na engenharia de requisitos são resultados de uma falha em conseguir tornar clara a separação entre os diferentes níveis de descrição de um requisito, definir, por exemplo, o que são </a:t>
            </a:r>
            <a:r>
              <a:rPr lang="pt-BR" sz="18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requisitos de usuário 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do que são </a:t>
            </a:r>
            <a:r>
              <a:rPr lang="pt-BR" sz="18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requisitos de sistema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.</a:t>
            </a: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/>
            </a:r>
            <a:b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18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grpSp>
        <p:nvGrpSpPr>
          <p:cNvPr id="5" name="Google Shape;451;p38">
            <a:extLst>
              <a:ext uri="{FF2B5EF4-FFF2-40B4-BE49-F238E27FC236}">
                <a16:creationId xmlns:a16="http://schemas.microsoft.com/office/drawing/2014/main" id="{A73CB8DC-2D9D-3CB4-1B27-E01DDC978E7E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7" name="Google Shape;452;p38">
              <a:extLst>
                <a:ext uri="{FF2B5EF4-FFF2-40B4-BE49-F238E27FC236}">
                  <a16:creationId xmlns:a16="http://schemas.microsoft.com/office/drawing/2014/main" id="{58963A68-003C-9A03-D33B-62E539F56CDA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3;p38">
              <a:extLst>
                <a:ext uri="{FF2B5EF4-FFF2-40B4-BE49-F238E27FC236}">
                  <a16:creationId xmlns:a16="http://schemas.microsoft.com/office/drawing/2014/main" id="{F8586B3D-5ADA-DE35-A3DF-9F26DED4ABAD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4;p38">
              <a:extLst>
                <a:ext uri="{FF2B5EF4-FFF2-40B4-BE49-F238E27FC236}">
                  <a16:creationId xmlns:a16="http://schemas.microsoft.com/office/drawing/2014/main" id="{6E2EECB1-A421-5889-7AD0-8169AE12436B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5;p38">
              <a:extLst>
                <a:ext uri="{FF2B5EF4-FFF2-40B4-BE49-F238E27FC236}">
                  <a16:creationId xmlns:a16="http://schemas.microsoft.com/office/drawing/2014/main" id="{0250F6BD-88A2-1F76-56A2-4AAD626AAC24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54090077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Tipos de Requisitos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945134" y="1269214"/>
            <a:ext cx="6945178" cy="346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Diferentes stakeholders terão diferentes visões na especificação do sistema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/>
            </a:r>
            <a:b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18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BAD2B4-FE05-F60D-332C-7A2E9F0D0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18" y="2015376"/>
            <a:ext cx="7351356" cy="299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61680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Requisitos de Usuário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945133" y="1269214"/>
            <a:ext cx="7079073" cy="346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Segundo o Somerville (2011).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8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Os </a:t>
            </a:r>
            <a:r>
              <a:rPr lang="pt-BR" sz="18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requisitos do usuário 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são declarações, em uma linguagem natural ou em diagramas, de quais </a:t>
            </a:r>
            <a:r>
              <a:rPr lang="pt-BR" sz="1800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serviços o sistema deve fornecer aos usuários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do sistema e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as </a:t>
            </a:r>
            <a:r>
              <a:rPr lang="pt-BR" sz="1800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restrições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sob as quais ele deve operar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/>
            </a:r>
            <a:b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18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grpSp>
        <p:nvGrpSpPr>
          <p:cNvPr id="5" name="Google Shape;451;p38">
            <a:extLst>
              <a:ext uri="{FF2B5EF4-FFF2-40B4-BE49-F238E27FC236}">
                <a16:creationId xmlns:a16="http://schemas.microsoft.com/office/drawing/2014/main" id="{A73CB8DC-2D9D-3CB4-1B27-E01DDC978E7E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7" name="Google Shape;452;p38">
              <a:extLst>
                <a:ext uri="{FF2B5EF4-FFF2-40B4-BE49-F238E27FC236}">
                  <a16:creationId xmlns:a16="http://schemas.microsoft.com/office/drawing/2014/main" id="{58963A68-003C-9A03-D33B-62E539F56CDA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3;p38">
              <a:extLst>
                <a:ext uri="{FF2B5EF4-FFF2-40B4-BE49-F238E27FC236}">
                  <a16:creationId xmlns:a16="http://schemas.microsoft.com/office/drawing/2014/main" id="{F8586B3D-5ADA-DE35-A3DF-9F26DED4ABAD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4;p38">
              <a:extLst>
                <a:ext uri="{FF2B5EF4-FFF2-40B4-BE49-F238E27FC236}">
                  <a16:creationId xmlns:a16="http://schemas.microsoft.com/office/drawing/2014/main" id="{6E2EECB1-A421-5889-7AD0-8169AE12436B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5;p38">
              <a:extLst>
                <a:ext uri="{FF2B5EF4-FFF2-40B4-BE49-F238E27FC236}">
                  <a16:creationId xmlns:a16="http://schemas.microsoft.com/office/drawing/2014/main" id="{0250F6BD-88A2-1F76-56A2-4AAD626AAC24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Google Shape;199;p31" descr="Ícone do usuário. | Vetor Premium">
            <a:extLst>
              <a:ext uri="{FF2B5EF4-FFF2-40B4-BE49-F238E27FC236}">
                <a16:creationId xmlns:a16="http://schemas.microsoft.com/office/drawing/2014/main" id="{8ED94E0A-92BD-5EC7-6632-09C8CBFB5EE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25886" y="2645715"/>
            <a:ext cx="2195257" cy="21952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8937955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755482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Requisitos de Usuário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1459601" y="1697838"/>
            <a:ext cx="6512826" cy="334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O sistema deve gerar mensalmente relatórios de gerenciamento mostrando o custo relacionado à compra de equipamentos das fábricas da companhia.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lang="pt-BR" sz="400" dirty="0">
              <a:solidFill>
                <a:srgbClr val="000000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O software deve oferecer um meio de representar e acessar arquivos externos criados por outras ferramentas.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kumimoji="0" lang="pt-BR" sz="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Barlow Light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O editor deve fornecer um recurso de grade, em que uma matriz de linhas horizontais e verticais constitua um fundo da janela do editor.</a:t>
            </a:r>
            <a:endParaRPr lang="pt-BR" sz="400" dirty="0">
              <a:solidFill>
                <a:srgbClr val="000000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A8F8D95-07F8-15FD-154E-9DA8EF58B743}"/>
              </a:ext>
            </a:extLst>
          </p:cNvPr>
          <p:cNvSpPr/>
          <p:nvPr/>
        </p:nvSpPr>
        <p:spPr>
          <a:xfrm>
            <a:off x="1190996" y="1872445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BA13EA9-EF4D-214A-E84F-1E9CF78A8C78}"/>
              </a:ext>
            </a:extLst>
          </p:cNvPr>
          <p:cNvSpPr/>
          <p:nvPr/>
        </p:nvSpPr>
        <p:spPr>
          <a:xfrm>
            <a:off x="1190996" y="3045820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Google Shape;558;p19">
            <a:extLst>
              <a:ext uri="{FF2B5EF4-FFF2-40B4-BE49-F238E27FC236}">
                <a16:creationId xmlns:a16="http://schemas.microsoft.com/office/drawing/2014/main" id="{E353F85C-C784-5FF6-1BD8-527CE7624D55}"/>
              </a:ext>
            </a:extLst>
          </p:cNvPr>
          <p:cNvSpPr txBox="1">
            <a:spLocks noGrp="1"/>
          </p:cNvSpPr>
          <p:nvPr/>
        </p:nvSpPr>
        <p:spPr>
          <a:xfrm>
            <a:off x="990401" y="1177109"/>
            <a:ext cx="1169292" cy="495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853DC7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Exemplos: 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1F249BD-880A-F7E3-1E18-D9FBDC1C11D9}"/>
              </a:ext>
            </a:extLst>
          </p:cNvPr>
          <p:cNvSpPr/>
          <p:nvPr/>
        </p:nvSpPr>
        <p:spPr>
          <a:xfrm>
            <a:off x="1190965" y="3886203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0090807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Requisitos de Sistema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945133" y="1269214"/>
            <a:ext cx="7079073" cy="346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Ainda segundo o Somerville (2011).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8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Os </a:t>
            </a:r>
            <a:r>
              <a:rPr lang="pt-BR" sz="1800" b="1" dirty="0">
                <a:solidFill>
                  <a:srgbClr val="853DC7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requisitos do sistema 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são descrições mais detalhadas das funções, serviços e restrições operacionais do sistema de software.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4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O </a:t>
            </a:r>
            <a:r>
              <a:rPr lang="pt-BR" sz="1800" dirty="0">
                <a:solidFill>
                  <a:srgbClr val="853DC7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documento de requisitos do sistema 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(às vezes chamado de especificação funcional) deve definir exatamente o que deve ser implementado.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/>
            </a:r>
            <a:b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18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grpSp>
        <p:nvGrpSpPr>
          <p:cNvPr id="5" name="Google Shape;451;p38">
            <a:extLst>
              <a:ext uri="{FF2B5EF4-FFF2-40B4-BE49-F238E27FC236}">
                <a16:creationId xmlns:a16="http://schemas.microsoft.com/office/drawing/2014/main" id="{A73CB8DC-2D9D-3CB4-1B27-E01DDC978E7E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7" name="Google Shape;452;p38">
              <a:extLst>
                <a:ext uri="{FF2B5EF4-FFF2-40B4-BE49-F238E27FC236}">
                  <a16:creationId xmlns:a16="http://schemas.microsoft.com/office/drawing/2014/main" id="{58963A68-003C-9A03-D33B-62E539F56CDA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3;p38">
              <a:extLst>
                <a:ext uri="{FF2B5EF4-FFF2-40B4-BE49-F238E27FC236}">
                  <a16:creationId xmlns:a16="http://schemas.microsoft.com/office/drawing/2014/main" id="{F8586B3D-5ADA-DE35-A3DF-9F26DED4ABAD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4;p38">
              <a:extLst>
                <a:ext uri="{FF2B5EF4-FFF2-40B4-BE49-F238E27FC236}">
                  <a16:creationId xmlns:a16="http://schemas.microsoft.com/office/drawing/2014/main" id="{6E2EECB1-A421-5889-7AD0-8169AE12436B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5;p38">
              <a:extLst>
                <a:ext uri="{FF2B5EF4-FFF2-40B4-BE49-F238E27FC236}">
                  <a16:creationId xmlns:a16="http://schemas.microsoft.com/office/drawing/2014/main" id="{0250F6BD-88A2-1F76-56A2-4AAD626AAC24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83355341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755482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Requisitos de Sistema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1459601" y="1697838"/>
            <a:ext cx="6512826" cy="334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No último dia de cada mês um resumo dos equipamentos comprado pela fábrica junto ao seu custo deverá ser gerado.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lang="pt-BR" sz="400" dirty="0">
              <a:solidFill>
                <a:srgbClr val="000000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O sistema deve gerar automaticamente o relatório para imprimir depois das 17h no último dia de trabalho do mês.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kumimoji="0" lang="pt-BR" sz="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Barlow Light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O acesso aos relatórios devem ser restritos a usuários autorizados em um sistema de controle de acesso.</a:t>
            </a:r>
            <a:endParaRPr lang="pt-BR" sz="400" dirty="0">
              <a:solidFill>
                <a:srgbClr val="000000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A8F8D95-07F8-15FD-154E-9DA8EF58B743}"/>
              </a:ext>
            </a:extLst>
          </p:cNvPr>
          <p:cNvSpPr/>
          <p:nvPr/>
        </p:nvSpPr>
        <p:spPr>
          <a:xfrm>
            <a:off x="1190996" y="1872445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BA13EA9-EF4D-214A-E84F-1E9CF78A8C78}"/>
              </a:ext>
            </a:extLst>
          </p:cNvPr>
          <p:cNvSpPr/>
          <p:nvPr/>
        </p:nvSpPr>
        <p:spPr>
          <a:xfrm>
            <a:off x="1190996" y="3045820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Google Shape;558;p19">
            <a:extLst>
              <a:ext uri="{FF2B5EF4-FFF2-40B4-BE49-F238E27FC236}">
                <a16:creationId xmlns:a16="http://schemas.microsoft.com/office/drawing/2014/main" id="{E353F85C-C784-5FF6-1BD8-527CE7624D55}"/>
              </a:ext>
            </a:extLst>
          </p:cNvPr>
          <p:cNvSpPr txBox="1">
            <a:spLocks noGrp="1"/>
          </p:cNvSpPr>
          <p:nvPr/>
        </p:nvSpPr>
        <p:spPr>
          <a:xfrm>
            <a:off x="990401" y="1177109"/>
            <a:ext cx="1169292" cy="495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853DC7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Exemplos: 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1F249BD-880A-F7E3-1E18-D9FBDC1C11D9}"/>
              </a:ext>
            </a:extLst>
          </p:cNvPr>
          <p:cNvSpPr/>
          <p:nvPr/>
        </p:nvSpPr>
        <p:spPr>
          <a:xfrm>
            <a:off x="1190965" y="3893345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1778120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8224</TotalTime>
  <Words>1716</Words>
  <Application>Microsoft Office PowerPoint</Application>
  <PresentationFormat>Apresentação na tela (16:9)</PresentationFormat>
  <Paragraphs>242</Paragraphs>
  <Slides>36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36</vt:i4>
      </vt:variant>
    </vt:vector>
  </HeadingPairs>
  <TitlesOfParts>
    <vt:vector size="48" baseType="lpstr">
      <vt:lpstr>Wingdings</vt:lpstr>
      <vt:lpstr>Miriam Libre</vt:lpstr>
      <vt:lpstr>Barlow</vt:lpstr>
      <vt:lpstr>Barlow Light</vt:lpstr>
      <vt:lpstr>Titillium Web</vt:lpstr>
      <vt:lpstr>Titillium Web Light</vt:lpstr>
      <vt:lpstr>Arial</vt:lpstr>
      <vt:lpstr>Dosis ExtraLight</vt:lpstr>
      <vt:lpstr>Quantico</vt:lpstr>
      <vt:lpstr>Dosis</vt:lpstr>
      <vt:lpstr>Roderigo template</vt:lpstr>
      <vt:lpstr>Mowbray template</vt:lpstr>
      <vt:lpstr>Modelagem de Sistemas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Lucas Naspolini</dc:creator>
  <cp:lastModifiedBy>Professor</cp:lastModifiedBy>
  <cp:revision>119</cp:revision>
  <dcterms:modified xsi:type="dcterms:W3CDTF">2023-08-23T22:10:01Z</dcterms:modified>
</cp:coreProperties>
</file>