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  <p:sldMasterId id="2147483662" r:id="rId2"/>
  </p:sldMasterIdLst>
  <p:notesMasterIdLst>
    <p:notesMasterId r:id="rId28"/>
  </p:notesMasterIdLst>
  <p:sldIdLst>
    <p:sldId id="256" r:id="rId3"/>
    <p:sldId id="328" r:id="rId4"/>
    <p:sldId id="424" r:id="rId5"/>
    <p:sldId id="431" r:id="rId6"/>
    <p:sldId id="519" r:id="rId7"/>
    <p:sldId id="520" r:id="rId8"/>
    <p:sldId id="521" r:id="rId9"/>
    <p:sldId id="522" r:id="rId10"/>
    <p:sldId id="528" r:id="rId11"/>
    <p:sldId id="529" r:id="rId12"/>
    <p:sldId id="530" r:id="rId13"/>
    <p:sldId id="531" r:id="rId14"/>
    <p:sldId id="533" r:id="rId15"/>
    <p:sldId id="534" r:id="rId16"/>
    <p:sldId id="532" r:id="rId17"/>
    <p:sldId id="535" r:id="rId18"/>
    <p:sldId id="536" r:id="rId19"/>
    <p:sldId id="523" r:id="rId20"/>
    <p:sldId id="524" r:id="rId21"/>
    <p:sldId id="525" r:id="rId22"/>
    <p:sldId id="527" r:id="rId23"/>
    <p:sldId id="526" r:id="rId24"/>
    <p:sldId id="538" r:id="rId25"/>
    <p:sldId id="478" r:id="rId26"/>
    <p:sldId id="537" r:id="rId27"/>
  </p:sldIdLst>
  <p:sldSz cx="9144000" cy="5143500" type="screen16x9"/>
  <p:notesSz cx="6858000" cy="9144000"/>
  <p:embeddedFontLst>
    <p:embeddedFont>
      <p:font typeface="Miriam Libre" panose="020B0604020202020204" charset="-79"/>
      <p:regular r:id="rId29"/>
      <p:bold r:id="rId30"/>
    </p:embeddedFont>
    <p:embeddedFont>
      <p:font typeface="Dosis ExtraLight" panose="020B0604020202020204" charset="0"/>
      <p:regular r:id="rId31"/>
    </p:embeddedFont>
    <p:embeddedFont>
      <p:font typeface="Quantico" panose="020B0604020202020204" charset="0"/>
      <p:regular r:id="rId32"/>
      <p:bold r:id="rId33"/>
      <p:italic r:id="rId34"/>
      <p:boldItalic r:id="rId35"/>
    </p:embeddedFont>
    <p:embeddedFont>
      <p:font typeface="Dosis" panose="020B0604020202020204" charset="0"/>
      <p:regular r:id="rId36"/>
      <p:bold r:id="rId37"/>
    </p:embeddedFont>
    <p:embeddedFont>
      <p:font typeface="Barlow Light" panose="020B0604020202020204" charset="0"/>
      <p:regular r:id="rId38"/>
      <p:bold r:id="rId39"/>
      <p:italic r:id="rId40"/>
      <p:boldItalic r:id="rId41"/>
    </p:embeddedFont>
    <p:embeddedFont>
      <p:font typeface="Barlow SemiBold" panose="020B0604020202020204" charset="0"/>
      <p:bold r:id="rId42"/>
      <p:boldItalic r:id="rId43"/>
    </p:embeddedFont>
    <p:embeddedFont>
      <p:font typeface="Barlow" panose="020B060402020202020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359B"/>
    <a:srgbClr val="A753D5"/>
    <a:srgbClr val="BB7BDF"/>
    <a:srgbClr val="ABE852"/>
    <a:srgbClr val="853DC7"/>
    <a:srgbClr val="532264"/>
    <a:srgbClr val="CCFF66"/>
    <a:srgbClr val="92D050"/>
    <a:srgbClr val="057908"/>
    <a:srgbClr val="499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8DF170-8F08-43B5-AB18-4413EC5CB77C}">
  <a:tblStyle styleId="{458DF170-8F08-43B5-AB18-4413EC5CB7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66" autoAdjust="0"/>
    <p:restoredTop sz="95226" autoAdjust="0"/>
  </p:normalViewPr>
  <p:slideViewPr>
    <p:cSldViewPr snapToGrid="0">
      <p:cViewPr varScale="1">
        <p:scale>
          <a:sx n="145" d="100"/>
          <a:sy n="145" d="100"/>
        </p:scale>
        <p:origin x="96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1.fntdata"/><Relationship Id="rId21" Type="http://schemas.openxmlformats.org/officeDocument/2006/relationships/slide" Target="slides/slide19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font" Target="fonts/font19.fntdata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1.fntdata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font" Target="fonts/font18.fntdata"/><Relationship Id="rId20" Type="http://schemas.openxmlformats.org/officeDocument/2006/relationships/slide" Target="slides/slide18.xml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8720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9123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1562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1433697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1D96A-071F-4FF0-8237-D69AF4793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9962EA-7B1A-4505-B6D5-5DE7BD73C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6C76FB-5BE9-497B-BB0D-113571895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669B-BB32-4409-94F7-17F3813ED425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0CF870-4B12-4D49-A1E7-32871D4D9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325E5F-9D97-4F10-A9E9-D5361BA08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FAA5-DC93-49B3-BEFF-D33271B6E9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385096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</p:sldLayoutIdLst>
  <p:transition>
    <p:push dir="u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14800" y="1599700"/>
            <a:ext cx="7189500" cy="2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760013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transition spd="slow">
    <p:push dir="u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2264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1122227" y="2815005"/>
            <a:ext cx="4715866" cy="7574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sz="2400" dirty="0">
                <a:solidFill>
                  <a:srgbClr val="ABE852"/>
                </a:solidFill>
              </a:rPr>
              <a:t>Modelagem de Sistemas</a:t>
            </a:r>
            <a:endParaRPr sz="2400" dirty="0">
              <a:solidFill>
                <a:srgbClr val="ABE852"/>
              </a:solidFill>
            </a:endParaRPr>
          </a:p>
        </p:txBody>
      </p:sp>
      <p:pic>
        <p:nvPicPr>
          <p:cNvPr id="7" name="Imagem 6" descr="Uma imagem contendo objeto, placar, desenho&#10;&#10;Descrição gerada automaticamente">
            <a:extLst>
              <a:ext uri="{FF2B5EF4-FFF2-40B4-BE49-F238E27FC236}">
                <a16:creationId xmlns:a16="http://schemas.microsoft.com/office/drawing/2014/main" id="{F8C1C04B-EAD0-4D5D-B778-9DF7B03B8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21661">
            <a:off x="7699233" y="149442"/>
            <a:ext cx="1205549" cy="1157033"/>
          </a:xfrm>
          <a:prstGeom prst="rect">
            <a:avLst/>
          </a:prstGeom>
        </p:spPr>
      </p:pic>
      <p:sp>
        <p:nvSpPr>
          <p:cNvPr id="5" name="Google Shape;280;p19">
            <a:extLst>
              <a:ext uri="{FF2B5EF4-FFF2-40B4-BE49-F238E27FC236}">
                <a16:creationId xmlns:a16="http://schemas.microsoft.com/office/drawing/2014/main" id="{DEFAFE3F-4A60-4D38-8E7D-4BC62FF1792F}"/>
              </a:ext>
            </a:extLst>
          </p:cNvPr>
          <p:cNvSpPr txBox="1">
            <a:spLocks/>
          </p:cNvSpPr>
          <p:nvPr/>
        </p:nvSpPr>
        <p:spPr>
          <a:xfrm>
            <a:off x="1122227" y="1451523"/>
            <a:ext cx="5573996" cy="618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Desenvolvimento de Sistemas</a:t>
            </a:r>
            <a:endParaRPr lang="pt-BR" sz="1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CA72BEE-943C-4A96-A6F9-C5D8AF4E60E4}"/>
              </a:ext>
            </a:extLst>
          </p:cNvPr>
          <p:cNvSpPr txBox="1"/>
          <p:nvPr/>
        </p:nvSpPr>
        <p:spPr>
          <a:xfrm>
            <a:off x="1122226" y="2029148"/>
            <a:ext cx="26408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pt-BR" sz="1800" dirty="0">
                <a:solidFill>
                  <a:schemeClr val="bg2">
                    <a:lumMod val="20000"/>
                    <a:lumOff val="80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Curso Técnico 2023 </a:t>
            </a:r>
            <a:r>
              <a:rPr lang="pt-BR" sz="24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Dosis" panose="020B0604020202020204" charset="0"/>
                <a:sym typeface="Wingdings" panose="05000000000000000000" pitchFamily="2" charset="2"/>
              </a:rPr>
              <a:t></a:t>
            </a:r>
            <a:r>
              <a:rPr lang="pt-BR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Quantico" panose="020B0604020202020204" charset="0"/>
              </a:rPr>
              <a:t>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351015E-00CF-40E7-8B92-C6DEC1BE8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7661" y="4100846"/>
            <a:ext cx="1667021" cy="433046"/>
          </a:xfrm>
          <a:prstGeom prst="rect">
            <a:avLst/>
          </a:prstGeom>
        </p:spPr>
      </p:pic>
      <p:sp>
        <p:nvSpPr>
          <p:cNvPr id="10" name="Google Shape;57;p12">
            <a:extLst>
              <a:ext uri="{FF2B5EF4-FFF2-40B4-BE49-F238E27FC236}">
                <a16:creationId xmlns:a16="http://schemas.microsoft.com/office/drawing/2014/main" id="{5D1F5265-F3AF-48F7-997A-CCFAF4C66DFC}"/>
              </a:ext>
            </a:extLst>
          </p:cNvPr>
          <p:cNvSpPr txBox="1">
            <a:spLocks/>
          </p:cNvSpPr>
          <p:nvPr/>
        </p:nvSpPr>
        <p:spPr>
          <a:xfrm>
            <a:off x="4175579" y="4121946"/>
            <a:ext cx="2506573" cy="4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1800" dirty="0"/>
              <a:t>Prof. Lucas Naspolini</a:t>
            </a: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Google Shape;3836;p13">
            <a:extLst>
              <a:ext uri="{FF2B5EF4-FFF2-40B4-BE49-F238E27FC236}">
                <a16:creationId xmlns:a16="http://schemas.microsoft.com/office/drawing/2014/main" id="{0F3B6175-5A68-4D76-AB92-49CB84466431}"/>
              </a:ext>
            </a:extLst>
          </p:cNvPr>
          <p:cNvSpPr txBox="1">
            <a:spLocks/>
          </p:cNvSpPr>
          <p:nvPr/>
        </p:nvSpPr>
        <p:spPr>
          <a:xfrm>
            <a:off x="721517" y="516452"/>
            <a:ext cx="6111673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Relacionamentos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grpSp>
        <p:nvGrpSpPr>
          <p:cNvPr id="7" name="Google Shape;451;p38">
            <a:extLst>
              <a:ext uri="{FF2B5EF4-FFF2-40B4-BE49-F238E27FC236}">
                <a16:creationId xmlns:a16="http://schemas.microsoft.com/office/drawing/2014/main" id="{8719902F-7B4C-42DD-819C-A9898F8AC572}"/>
              </a:ext>
            </a:extLst>
          </p:cNvPr>
          <p:cNvGrpSpPr/>
          <p:nvPr/>
        </p:nvGrpSpPr>
        <p:grpSpPr>
          <a:xfrm>
            <a:off x="7543800" y="4000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9" name="Google Shape;452;p38">
              <a:extLst>
                <a:ext uri="{FF2B5EF4-FFF2-40B4-BE49-F238E27FC236}">
                  <a16:creationId xmlns:a16="http://schemas.microsoft.com/office/drawing/2014/main" id="{DC6DFBE1-8843-4082-8E0D-8F461DD0C52E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453;p38">
              <a:extLst>
                <a:ext uri="{FF2B5EF4-FFF2-40B4-BE49-F238E27FC236}">
                  <a16:creationId xmlns:a16="http://schemas.microsoft.com/office/drawing/2014/main" id="{34251AFB-51DE-498A-A70E-D0FD22D4A60B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4;p38">
              <a:extLst>
                <a:ext uri="{FF2B5EF4-FFF2-40B4-BE49-F238E27FC236}">
                  <a16:creationId xmlns:a16="http://schemas.microsoft.com/office/drawing/2014/main" id="{400F145C-2AC5-4302-8464-3373185FFD23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455;p38">
              <a:extLst>
                <a:ext uri="{FF2B5EF4-FFF2-40B4-BE49-F238E27FC236}">
                  <a16:creationId xmlns:a16="http://schemas.microsoft.com/office/drawing/2014/main" id="{F8699987-E12D-4C96-9EEF-8EF885BDD318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523;p14">
            <a:extLst>
              <a:ext uri="{FF2B5EF4-FFF2-40B4-BE49-F238E27FC236}">
                <a16:creationId xmlns:a16="http://schemas.microsoft.com/office/drawing/2014/main" id="{821B4C15-DAC3-43FC-9FE4-B2296F8BF545}"/>
              </a:ext>
            </a:extLst>
          </p:cNvPr>
          <p:cNvSpPr txBox="1">
            <a:spLocks/>
          </p:cNvSpPr>
          <p:nvPr/>
        </p:nvSpPr>
        <p:spPr>
          <a:xfrm>
            <a:off x="973606" y="1414504"/>
            <a:ext cx="7016801" cy="3212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3429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5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6858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35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0287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13716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17145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20574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24003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27432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01600" lvl="0" algn="just">
              <a:buClr>
                <a:srgbClr val="FFAD1D"/>
              </a:buClr>
              <a:defRPr/>
            </a:pPr>
            <a:r>
              <a:rPr lang="pt-BR" dirty="0">
                <a:latin typeface="Miriam Libre" panose="020B0604020202020204" charset="-79"/>
                <a:cs typeface="Miriam Libre" panose="020B0604020202020204" charset="-79"/>
              </a:rPr>
              <a:t>Descreve um vínculo entre duas classes </a:t>
            </a:r>
            <a:endParaRPr lang="pt-BR" dirty="0" smtClean="0">
              <a:latin typeface="Miriam Libre" panose="020B0604020202020204" charset="-79"/>
              <a:cs typeface="Miriam Libre" panose="020B0604020202020204" charset="-79"/>
            </a:endParaRPr>
          </a:p>
          <a:p>
            <a:pPr marL="101600" lvl="0" algn="just">
              <a:buClr>
                <a:srgbClr val="FFAD1D"/>
              </a:buClr>
              <a:defRPr/>
            </a:pPr>
            <a:r>
              <a:rPr lang="pt-BR" dirty="0">
                <a:latin typeface="Miriam Libre" panose="020B0604020202020204" charset="-79"/>
                <a:cs typeface="Miriam Libre" panose="020B0604020202020204" charset="-79"/>
              </a:rPr>
              <a:t>	</a:t>
            </a:r>
            <a:r>
              <a:rPr lang="pt-BR" b="1" dirty="0" smtClean="0">
                <a:solidFill>
                  <a:srgbClr val="80359B"/>
                </a:solidFill>
                <a:latin typeface="Miriam Libre" panose="020B0604020202020204" charset="-79"/>
                <a:cs typeface="Miriam Libre" panose="020B0604020202020204" charset="-79"/>
              </a:rPr>
              <a:t>• Chamado </a:t>
            </a:r>
            <a:r>
              <a:rPr lang="pt-BR" b="1" dirty="0">
                <a:solidFill>
                  <a:srgbClr val="80359B"/>
                </a:solidFill>
                <a:latin typeface="Miriam Libre" panose="020B0604020202020204" charset="-79"/>
                <a:cs typeface="Miriam Libre" panose="020B0604020202020204" charset="-79"/>
              </a:rPr>
              <a:t>Associação Binária </a:t>
            </a:r>
            <a:endParaRPr lang="pt-BR" b="1" dirty="0" smtClean="0">
              <a:solidFill>
                <a:srgbClr val="80359B"/>
              </a:solidFill>
              <a:latin typeface="Miriam Libre" panose="020B0604020202020204" charset="-79"/>
              <a:cs typeface="Miriam Libre" panose="020B0604020202020204" charset="-79"/>
            </a:endParaRPr>
          </a:p>
          <a:p>
            <a:pPr marL="101600" lvl="0" algn="just">
              <a:buClr>
                <a:srgbClr val="FFAD1D"/>
              </a:buClr>
              <a:defRPr/>
            </a:pPr>
            <a:endParaRPr lang="pt-BR" sz="800" dirty="0">
              <a:latin typeface="Miriam Libre" panose="020B0604020202020204" charset="-79"/>
              <a:cs typeface="Miriam Libre" panose="020B0604020202020204" charset="-79"/>
            </a:endParaRPr>
          </a:p>
          <a:p>
            <a:pPr marL="101600" lvl="0" algn="just">
              <a:buClr>
                <a:srgbClr val="FFAD1D"/>
              </a:buClr>
              <a:defRPr/>
            </a:pPr>
            <a:r>
              <a:rPr lang="pt-BR" dirty="0" smtClean="0">
                <a:latin typeface="Miriam Libre" panose="020B0604020202020204" charset="-79"/>
                <a:cs typeface="Miriam Libre" panose="020B0604020202020204" charset="-79"/>
              </a:rPr>
              <a:t>- Determina </a:t>
            </a:r>
            <a:r>
              <a:rPr lang="pt-BR" dirty="0">
                <a:latin typeface="Miriam Libre" panose="020B0604020202020204" charset="-79"/>
                <a:cs typeface="Miriam Libre" panose="020B0604020202020204" charset="-79"/>
              </a:rPr>
              <a:t>que as instâncias de uma classe estão de alguma forma ligadas às instâncias da outra </a:t>
            </a:r>
            <a:r>
              <a:rPr lang="pt-BR" dirty="0" smtClean="0">
                <a:latin typeface="Miriam Libre" panose="020B0604020202020204" charset="-79"/>
                <a:cs typeface="Miriam Libre" panose="020B0604020202020204" charset="-79"/>
              </a:rPr>
              <a:t>classe.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rgbClr val="80359B"/>
              </a:solidFill>
              <a:effectLst/>
              <a:uLnTx/>
              <a:uFillTx/>
              <a:latin typeface="Miriam Libre" panose="020B0604020202020204" charset="-79"/>
              <a:cs typeface="Miriam Libre" panose="020B0604020202020204" charset="-79"/>
              <a:sym typeface="Barlow Light"/>
            </a:endParaRPr>
          </a:p>
        </p:txBody>
      </p:sp>
    </p:spTree>
    <p:extLst>
      <p:ext uri="{BB962C8B-B14F-4D97-AF65-F5344CB8AC3E}">
        <p14:creationId xmlns:p14="http://schemas.microsoft.com/office/powerpoint/2010/main" val="123054122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Google Shape;3836;p13">
            <a:extLst>
              <a:ext uri="{FF2B5EF4-FFF2-40B4-BE49-F238E27FC236}">
                <a16:creationId xmlns:a16="http://schemas.microsoft.com/office/drawing/2014/main" id="{0F3B6175-5A68-4D76-AB92-49CB84466431}"/>
              </a:ext>
            </a:extLst>
          </p:cNvPr>
          <p:cNvSpPr txBox="1">
            <a:spLocks/>
          </p:cNvSpPr>
          <p:nvPr/>
        </p:nvSpPr>
        <p:spPr>
          <a:xfrm>
            <a:off x="721517" y="516452"/>
            <a:ext cx="6111673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Multiplicidade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grpSp>
        <p:nvGrpSpPr>
          <p:cNvPr id="7" name="Google Shape;451;p38">
            <a:extLst>
              <a:ext uri="{FF2B5EF4-FFF2-40B4-BE49-F238E27FC236}">
                <a16:creationId xmlns:a16="http://schemas.microsoft.com/office/drawing/2014/main" id="{8719902F-7B4C-42DD-819C-A9898F8AC572}"/>
              </a:ext>
            </a:extLst>
          </p:cNvPr>
          <p:cNvGrpSpPr/>
          <p:nvPr/>
        </p:nvGrpSpPr>
        <p:grpSpPr>
          <a:xfrm>
            <a:off x="7543800" y="4000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9" name="Google Shape;452;p38">
              <a:extLst>
                <a:ext uri="{FF2B5EF4-FFF2-40B4-BE49-F238E27FC236}">
                  <a16:creationId xmlns:a16="http://schemas.microsoft.com/office/drawing/2014/main" id="{DC6DFBE1-8843-4082-8E0D-8F461DD0C52E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453;p38">
              <a:extLst>
                <a:ext uri="{FF2B5EF4-FFF2-40B4-BE49-F238E27FC236}">
                  <a16:creationId xmlns:a16="http://schemas.microsoft.com/office/drawing/2014/main" id="{34251AFB-51DE-498A-A70E-D0FD22D4A60B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4;p38">
              <a:extLst>
                <a:ext uri="{FF2B5EF4-FFF2-40B4-BE49-F238E27FC236}">
                  <a16:creationId xmlns:a16="http://schemas.microsoft.com/office/drawing/2014/main" id="{400F145C-2AC5-4302-8464-3373185FFD23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455;p38">
              <a:extLst>
                <a:ext uri="{FF2B5EF4-FFF2-40B4-BE49-F238E27FC236}">
                  <a16:creationId xmlns:a16="http://schemas.microsoft.com/office/drawing/2014/main" id="{F8699987-E12D-4C96-9EEF-8EF885BDD318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020" y="1288697"/>
            <a:ext cx="5195888" cy="328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52379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Google Shape;3836;p13">
            <a:extLst>
              <a:ext uri="{FF2B5EF4-FFF2-40B4-BE49-F238E27FC236}">
                <a16:creationId xmlns:a16="http://schemas.microsoft.com/office/drawing/2014/main" id="{0F3B6175-5A68-4D76-AB92-49CB84466431}"/>
              </a:ext>
            </a:extLst>
          </p:cNvPr>
          <p:cNvSpPr txBox="1">
            <a:spLocks/>
          </p:cNvSpPr>
          <p:nvPr/>
        </p:nvSpPr>
        <p:spPr>
          <a:xfrm>
            <a:off x="721517" y="516452"/>
            <a:ext cx="6111673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Representação de Associação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grpSp>
        <p:nvGrpSpPr>
          <p:cNvPr id="7" name="Google Shape;451;p38">
            <a:extLst>
              <a:ext uri="{FF2B5EF4-FFF2-40B4-BE49-F238E27FC236}">
                <a16:creationId xmlns:a16="http://schemas.microsoft.com/office/drawing/2014/main" id="{8719902F-7B4C-42DD-819C-A9898F8AC572}"/>
              </a:ext>
            </a:extLst>
          </p:cNvPr>
          <p:cNvGrpSpPr/>
          <p:nvPr/>
        </p:nvGrpSpPr>
        <p:grpSpPr>
          <a:xfrm>
            <a:off x="7543800" y="4000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9" name="Google Shape;452;p38">
              <a:extLst>
                <a:ext uri="{FF2B5EF4-FFF2-40B4-BE49-F238E27FC236}">
                  <a16:creationId xmlns:a16="http://schemas.microsoft.com/office/drawing/2014/main" id="{DC6DFBE1-8843-4082-8E0D-8F461DD0C52E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453;p38">
              <a:extLst>
                <a:ext uri="{FF2B5EF4-FFF2-40B4-BE49-F238E27FC236}">
                  <a16:creationId xmlns:a16="http://schemas.microsoft.com/office/drawing/2014/main" id="{34251AFB-51DE-498A-A70E-D0FD22D4A60B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4;p38">
              <a:extLst>
                <a:ext uri="{FF2B5EF4-FFF2-40B4-BE49-F238E27FC236}">
                  <a16:creationId xmlns:a16="http://schemas.microsoft.com/office/drawing/2014/main" id="{400F145C-2AC5-4302-8464-3373185FFD23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455;p38">
              <a:extLst>
                <a:ext uri="{FF2B5EF4-FFF2-40B4-BE49-F238E27FC236}">
                  <a16:creationId xmlns:a16="http://schemas.microsoft.com/office/drawing/2014/main" id="{F8699987-E12D-4C96-9EEF-8EF885BDD318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1314592"/>
            <a:ext cx="5124450" cy="320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26990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Google Shape;3836;p13">
            <a:extLst>
              <a:ext uri="{FF2B5EF4-FFF2-40B4-BE49-F238E27FC236}">
                <a16:creationId xmlns:a16="http://schemas.microsoft.com/office/drawing/2014/main" id="{0F3B6175-5A68-4D76-AB92-49CB84466431}"/>
              </a:ext>
            </a:extLst>
          </p:cNvPr>
          <p:cNvSpPr txBox="1">
            <a:spLocks/>
          </p:cNvSpPr>
          <p:nvPr/>
        </p:nvSpPr>
        <p:spPr>
          <a:xfrm>
            <a:off x="721517" y="516452"/>
            <a:ext cx="6111673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Agregação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grpSp>
        <p:nvGrpSpPr>
          <p:cNvPr id="7" name="Google Shape;451;p38">
            <a:extLst>
              <a:ext uri="{FF2B5EF4-FFF2-40B4-BE49-F238E27FC236}">
                <a16:creationId xmlns:a16="http://schemas.microsoft.com/office/drawing/2014/main" id="{8719902F-7B4C-42DD-819C-A9898F8AC572}"/>
              </a:ext>
            </a:extLst>
          </p:cNvPr>
          <p:cNvGrpSpPr/>
          <p:nvPr/>
        </p:nvGrpSpPr>
        <p:grpSpPr>
          <a:xfrm>
            <a:off x="7543800" y="4000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9" name="Google Shape;452;p38">
              <a:extLst>
                <a:ext uri="{FF2B5EF4-FFF2-40B4-BE49-F238E27FC236}">
                  <a16:creationId xmlns:a16="http://schemas.microsoft.com/office/drawing/2014/main" id="{DC6DFBE1-8843-4082-8E0D-8F461DD0C52E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453;p38">
              <a:extLst>
                <a:ext uri="{FF2B5EF4-FFF2-40B4-BE49-F238E27FC236}">
                  <a16:creationId xmlns:a16="http://schemas.microsoft.com/office/drawing/2014/main" id="{34251AFB-51DE-498A-A70E-D0FD22D4A60B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4;p38">
              <a:extLst>
                <a:ext uri="{FF2B5EF4-FFF2-40B4-BE49-F238E27FC236}">
                  <a16:creationId xmlns:a16="http://schemas.microsoft.com/office/drawing/2014/main" id="{400F145C-2AC5-4302-8464-3373185FFD23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455;p38">
              <a:extLst>
                <a:ext uri="{FF2B5EF4-FFF2-40B4-BE49-F238E27FC236}">
                  <a16:creationId xmlns:a16="http://schemas.microsoft.com/office/drawing/2014/main" id="{F8699987-E12D-4C96-9EEF-8EF885BDD318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523;p14">
            <a:extLst>
              <a:ext uri="{FF2B5EF4-FFF2-40B4-BE49-F238E27FC236}">
                <a16:creationId xmlns:a16="http://schemas.microsoft.com/office/drawing/2014/main" id="{821B4C15-DAC3-43FC-9FE4-B2296F8BF545}"/>
              </a:ext>
            </a:extLst>
          </p:cNvPr>
          <p:cNvSpPr txBox="1">
            <a:spLocks/>
          </p:cNvSpPr>
          <p:nvPr/>
        </p:nvSpPr>
        <p:spPr>
          <a:xfrm>
            <a:off x="973606" y="1414505"/>
            <a:ext cx="7489574" cy="45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3429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5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6858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35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0287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13716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17145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20574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24003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27432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01600" lvl="0" algn="just">
              <a:buClr>
                <a:srgbClr val="FFAD1D"/>
              </a:buClr>
              <a:defRPr/>
            </a:pPr>
            <a:r>
              <a:rPr lang="pt-BR" dirty="0">
                <a:latin typeface="Miriam Libre" panose="020B0604020202020204" charset="-79"/>
                <a:cs typeface="Miriam Libre" panose="020B0604020202020204" charset="-79"/>
              </a:rPr>
              <a:t>Um losango na extremidade da classe que contém os objetos-todo</a:t>
            </a:r>
            <a:r>
              <a:rPr lang="pt-BR" dirty="0" smtClean="0">
                <a:solidFill>
                  <a:schemeClr val="tx2">
                    <a:lumMod val="25000"/>
                  </a:schemeClr>
                </a:solidFill>
                <a:latin typeface="Miriam Libre" panose="020B0604020202020204" charset="-79"/>
                <a:cs typeface="Miriam Libre" panose="020B0604020202020204" charset="-79"/>
              </a:rPr>
              <a:t>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462" y="2025281"/>
            <a:ext cx="6078338" cy="167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2398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Google Shape;3836;p13">
            <a:extLst>
              <a:ext uri="{FF2B5EF4-FFF2-40B4-BE49-F238E27FC236}">
                <a16:creationId xmlns:a16="http://schemas.microsoft.com/office/drawing/2014/main" id="{0F3B6175-5A68-4D76-AB92-49CB84466431}"/>
              </a:ext>
            </a:extLst>
          </p:cNvPr>
          <p:cNvSpPr txBox="1">
            <a:spLocks/>
          </p:cNvSpPr>
          <p:nvPr/>
        </p:nvSpPr>
        <p:spPr>
          <a:xfrm>
            <a:off x="721517" y="516452"/>
            <a:ext cx="6111673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Composição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grpSp>
        <p:nvGrpSpPr>
          <p:cNvPr id="7" name="Google Shape;451;p38">
            <a:extLst>
              <a:ext uri="{FF2B5EF4-FFF2-40B4-BE49-F238E27FC236}">
                <a16:creationId xmlns:a16="http://schemas.microsoft.com/office/drawing/2014/main" id="{8719902F-7B4C-42DD-819C-A9898F8AC572}"/>
              </a:ext>
            </a:extLst>
          </p:cNvPr>
          <p:cNvGrpSpPr/>
          <p:nvPr/>
        </p:nvGrpSpPr>
        <p:grpSpPr>
          <a:xfrm>
            <a:off x="7543800" y="4000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9" name="Google Shape;452;p38">
              <a:extLst>
                <a:ext uri="{FF2B5EF4-FFF2-40B4-BE49-F238E27FC236}">
                  <a16:creationId xmlns:a16="http://schemas.microsoft.com/office/drawing/2014/main" id="{DC6DFBE1-8843-4082-8E0D-8F461DD0C52E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453;p38">
              <a:extLst>
                <a:ext uri="{FF2B5EF4-FFF2-40B4-BE49-F238E27FC236}">
                  <a16:creationId xmlns:a16="http://schemas.microsoft.com/office/drawing/2014/main" id="{34251AFB-51DE-498A-A70E-D0FD22D4A60B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4;p38">
              <a:extLst>
                <a:ext uri="{FF2B5EF4-FFF2-40B4-BE49-F238E27FC236}">
                  <a16:creationId xmlns:a16="http://schemas.microsoft.com/office/drawing/2014/main" id="{400F145C-2AC5-4302-8464-3373185FFD23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455;p38">
              <a:extLst>
                <a:ext uri="{FF2B5EF4-FFF2-40B4-BE49-F238E27FC236}">
                  <a16:creationId xmlns:a16="http://schemas.microsoft.com/office/drawing/2014/main" id="{F8699987-E12D-4C96-9EEF-8EF885BDD318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523;p14">
            <a:extLst>
              <a:ext uri="{FF2B5EF4-FFF2-40B4-BE49-F238E27FC236}">
                <a16:creationId xmlns:a16="http://schemas.microsoft.com/office/drawing/2014/main" id="{821B4C15-DAC3-43FC-9FE4-B2296F8BF545}"/>
              </a:ext>
            </a:extLst>
          </p:cNvPr>
          <p:cNvSpPr txBox="1">
            <a:spLocks/>
          </p:cNvSpPr>
          <p:nvPr/>
        </p:nvSpPr>
        <p:spPr>
          <a:xfrm>
            <a:off x="973606" y="1414505"/>
            <a:ext cx="6903569" cy="1433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3429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5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6858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35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0287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13716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17145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20574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24003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27432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01600" lvl="0" algn="just">
              <a:buClr>
                <a:srgbClr val="FFAD1D"/>
              </a:buClr>
              <a:defRPr/>
            </a:pPr>
            <a:r>
              <a:rPr lang="pt-BR" dirty="0" smtClean="0">
                <a:latin typeface="Miriam Libre" panose="020B0604020202020204" charset="-79"/>
                <a:cs typeface="Miriam Libre" panose="020B0604020202020204" charset="-79"/>
              </a:rPr>
              <a:t>Um losango preenchido. </a:t>
            </a:r>
          </a:p>
          <a:p>
            <a:pPr marL="101600" lvl="0" algn="just">
              <a:buClr>
                <a:srgbClr val="FFAD1D"/>
              </a:buClr>
              <a:defRPr/>
            </a:pPr>
            <a:r>
              <a:rPr lang="pt-BR" dirty="0" smtClean="0">
                <a:latin typeface="Miriam Libre" panose="020B0604020202020204" charset="-79"/>
                <a:cs typeface="Miriam Libre" panose="020B0604020202020204" charset="-79"/>
              </a:rPr>
              <a:t>Da mesma forma que na Agregação, deve ficar ao lado do objeto-todo</a:t>
            </a:r>
            <a:r>
              <a:rPr lang="pt-BR" dirty="0" smtClean="0">
                <a:solidFill>
                  <a:schemeClr val="tx2">
                    <a:lumMod val="25000"/>
                  </a:schemeClr>
                </a:solidFill>
                <a:latin typeface="Miriam Libre" panose="020B0604020202020204" charset="-79"/>
                <a:cs typeface="Miriam Libre" panose="020B0604020202020204" charset="-79"/>
              </a:rPr>
              <a:t>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63" y="2972644"/>
            <a:ext cx="4624388" cy="153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39122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Google Shape;3836;p13">
            <a:extLst>
              <a:ext uri="{FF2B5EF4-FFF2-40B4-BE49-F238E27FC236}">
                <a16:creationId xmlns:a16="http://schemas.microsoft.com/office/drawing/2014/main" id="{0F3B6175-5A68-4D76-AB92-49CB84466431}"/>
              </a:ext>
            </a:extLst>
          </p:cNvPr>
          <p:cNvSpPr txBox="1">
            <a:spLocks/>
          </p:cNvSpPr>
          <p:nvPr/>
        </p:nvSpPr>
        <p:spPr>
          <a:xfrm>
            <a:off x="721517" y="516452"/>
            <a:ext cx="6111673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lang="pt-BR" sz="2400" b="1" dirty="0" smtClean="0">
                <a:solidFill>
                  <a:srgbClr val="7030A0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Especialização / Generalização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grpSp>
        <p:nvGrpSpPr>
          <p:cNvPr id="7" name="Google Shape;451;p38">
            <a:extLst>
              <a:ext uri="{FF2B5EF4-FFF2-40B4-BE49-F238E27FC236}">
                <a16:creationId xmlns:a16="http://schemas.microsoft.com/office/drawing/2014/main" id="{8719902F-7B4C-42DD-819C-A9898F8AC572}"/>
              </a:ext>
            </a:extLst>
          </p:cNvPr>
          <p:cNvGrpSpPr/>
          <p:nvPr/>
        </p:nvGrpSpPr>
        <p:grpSpPr>
          <a:xfrm>
            <a:off x="7543800" y="4000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9" name="Google Shape;452;p38">
              <a:extLst>
                <a:ext uri="{FF2B5EF4-FFF2-40B4-BE49-F238E27FC236}">
                  <a16:creationId xmlns:a16="http://schemas.microsoft.com/office/drawing/2014/main" id="{DC6DFBE1-8843-4082-8E0D-8F461DD0C52E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453;p38">
              <a:extLst>
                <a:ext uri="{FF2B5EF4-FFF2-40B4-BE49-F238E27FC236}">
                  <a16:creationId xmlns:a16="http://schemas.microsoft.com/office/drawing/2014/main" id="{34251AFB-51DE-498A-A70E-D0FD22D4A60B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4;p38">
              <a:extLst>
                <a:ext uri="{FF2B5EF4-FFF2-40B4-BE49-F238E27FC236}">
                  <a16:creationId xmlns:a16="http://schemas.microsoft.com/office/drawing/2014/main" id="{400F145C-2AC5-4302-8464-3373185FFD23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455;p38">
              <a:extLst>
                <a:ext uri="{FF2B5EF4-FFF2-40B4-BE49-F238E27FC236}">
                  <a16:creationId xmlns:a16="http://schemas.microsoft.com/office/drawing/2014/main" id="{F8699987-E12D-4C96-9EEF-8EF885BDD318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523;p14">
            <a:extLst>
              <a:ext uri="{FF2B5EF4-FFF2-40B4-BE49-F238E27FC236}">
                <a16:creationId xmlns:a16="http://schemas.microsoft.com/office/drawing/2014/main" id="{821B4C15-DAC3-43FC-9FE4-B2296F8BF545}"/>
              </a:ext>
            </a:extLst>
          </p:cNvPr>
          <p:cNvSpPr txBox="1">
            <a:spLocks/>
          </p:cNvSpPr>
          <p:nvPr/>
        </p:nvSpPr>
        <p:spPr>
          <a:xfrm>
            <a:off x="973606" y="1414505"/>
            <a:ext cx="3722219" cy="213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3429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5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6858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35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0287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13716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17145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20574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24003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27432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01600" lvl="0" algn="just">
              <a:buClr>
                <a:srgbClr val="FFAD1D"/>
              </a:buClr>
              <a:defRPr/>
            </a:pPr>
            <a:r>
              <a:rPr lang="pt-BR" dirty="0" smtClean="0">
                <a:latin typeface="Miriam Libre" panose="020B0604020202020204" charset="-79"/>
                <a:cs typeface="Miriam Libre" panose="020B0604020202020204" charset="-79"/>
              </a:rPr>
              <a:t>• Identificar </a:t>
            </a:r>
            <a:r>
              <a:rPr lang="pt-BR" dirty="0" err="1">
                <a:latin typeface="Miriam Libre" panose="020B0604020202020204" charset="-79"/>
                <a:cs typeface="Miriam Libre" panose="020B0604020202020204" charset="-79"/>
              </a:rPr>
              <a:t>super-classe</a:t>
            </a:r>
            <a:r>
              <a:rPr lang="pt-BR" dirty="0">
                <a:latin typeface="Miriam Libre" panose="020B0604020202020204" charset="-79"/>
                <a:cs typeface="Miriam Libre" panose="020B0604020202020204" charset="-79"/>
              </a:rPr>
              <a:t> (geral) e </a:t>
            </a:r>
            <a:r>
              <a:rPr lang="pt-BR" dirty="0" smtClean="0">
                <a:latin typeface="Miriam Libre" panose="020B0604020202020204" charset="-79"/>
                <a:cs typeface="Miriam Libre" panose="020B0604020202020204" charset="-79"/>
              </a:rPr>
              <a:t>subclasses (</a:t>
            </a:r>
            <a:r>
              <a:rPr lang="pt-BR" dirty="0">
                <a:latin typeface="Miriam Libre" panose="020B0604020202020204" charset="-79"/>
                <a:cs typeface="Miriam Libre" panose="020B0604020202020204" charset="-79"/>
              </a:rPr>
              <a:t>especializadas)</a:t>
            </a:r>
          </a:p>
          <a:p>
            <a:pPr marL="101600" lvl="0" algn="just">
              <a:buClr>
                <a:srgbClr val="FFAD1D"/>
              </a:buClr>
              <a:defRPr/>
            </a:pPr>
            <a:r>
              <a:rPr lang="pt-BR" dirty="0" smtClean="0">
                <a:latin typeface="Miriam Libre" panose="020B0604020202020204" charset="-79"/>
                <a:cs typeface="Miriam Libre" panose="020B0604020202020204" charset="-79"/>
              </a:rPr>
              <a:t>• O que a classe </a:t>
            </a:r>
            <a:r>
              <a:rPr lang="pt-BR" dirty="0">
                <a:latin typeface="Miriam Libre" panose="020B0604020202020204" charset="-79"/>
                <a:cs typeface="Miriam Libre" panose="020B0604020202020204" charset="-79"/>
              </a:rPr>
              <a:t>geral pode fazer, as </a:t>
            </a:r>
            <a:r>
              <a:rPr lang="pt-BR" dirty="0" smtClean="0">
                <a:latin typeface="Miriam Libre" panose="020B0604020202020204" charset="-79"/>
                <a:cs typeface="Miriam Libre" panose="020B0604020202020204" charset="-79"/>
              </a:rPr>
              <a:t>específicas </a:t>
            </a:r>
            <a:r>
              <a:rPr lang="pt-BR" dirty="0">
                <a:latin typeface="Miriam Libre" panose="020B0604020202020204" charset="-79"/>
                <a:cs typeface="Miriam Libre" panose="020B0604020202020204" charset="-79"/>
              </a:rPr>
              <a:t>também </a:t>
            </a:r>
            <a:r>
              <a:rPr lang="pt-BR" dirty="0" smtClean="0">
                <a:latin typeface="Miriam Libre" panose="020B0604020202020204" charset="-79"/>
                <a:cs typeface="Miriam Libre" panose="020B0604020202020204" charset="-79"/>
              </a:rPr>
              <a:t>podem.</a:t>
            </a:r>
            <a:endParaRPr lang="pt-BR" dirty="0">
              <a:latin typeface="Miriam Libre" panose="020B0604020202020204" charset="-79"/>
              <a:cs typeface="Miriam Libre" panose="020B0604020202020204" charset="-79"/>
            </a:endParaRPr>
          </a:p>
          <a:p>
            <a:pPr marL="101600" lvl="0" algn="just">
              <a:buClr>
                <a:srgbClr val="FFAD1D"/>
              </a:buClr>
              <a:defRPr/>
            </a:pPr>
            <a:r>
              <a:rPr lang="pt-BR" dirty="0" smtClean="0">
                <a:latin typeface="Miriam Libre" panose="020B0604020202020204" charset="-79"/>
                <a:cs typeface="Miriam Libre" panose="020B0604020202020204" charset="-79"/>
              </a:rPr>
              <a:t>• Todos </a:t>
            </a:r>
            <a:r>
              <a:rPr lang="pt-BR" dirty="0">
                <a:latin typeface="Miriam Libre" panose="020B0604020202020204" charset="-79"/>
                <a:cs typeface="Miriam Libre" panose="020B0604020202020204" charset="-79"/>
              </a:rPr>
              <a:t>os atributos e métodos definidos </a:t>
            </a:r>
            <a:r>
              <a:rPr lang="pt-BR" dirty="0" smtClean="0">
                <a:latin typeface="Miriam Libre" panose="020B0604020202020204" charset="-79"/>
                <a:cs typeface="Miriam Libre" panose="020B0604020202020204" charset="-79"/>
              </a:rPr>
              <a:t>na  </a:t>
            </a:r>
            <a:r>
              <a:rPr lang="pt-BR" dirty="0" err="1" smtClean="0">
                <a:latin typeface="Miriam Libre" panose="020B0604020202020204" charset="-79"/>
                <a:cs typeface="Miriam Libre" panose="020B0604020202020204" charset="-79"/>
              </a:rPr>
              <a:t>super-classe</a:t>
            </a:r>
            <a:r>
              <a:rPr lang="pt-BR" dirty="0" smtClean="0">
                <a:latin typeface="Miriam Libre" panose="020B0604020202020204" charset="-79"/>
                <a:cs typeface="Miriam Libre" panose="020B0604020202020204" charset="-79"/>
              </a:rPr>
              <a:t> </a:t>
            </a:r>
            <a:r>
              <a:rPr lang="pt-BR" dirty="0">
                <a:latin typeface="Miriam Libre" panose="020B0604020202020204" charset="-79"/>
                <a:cs typeface="Miriam Libre" panose="020B0604020202020204" charset="-79"/>
              </a:rPr>
              <a:t>são herdados pelas </a:t>
            </a:r>
            <a:r>
              <a:rPr lang="pt-BR" dirty="0" err="1" smtClean="0">
                <a:latin typeface="Miriam Libre" panose="020B0604020202020204" charset="-79"/>
                <a:cs typeface="Miriam Libre" panose="020B0604020202020204" charset="-79"/>
              </a:rPr>
              <a:t>sub-classes</a:t>
            </a:r>
            <a:r>
              <a:rPr lang="pt-BR" dirty="0" smtClean="0">
                <a:latin typeface="Miriam Libre" panose="020B0604020202020204" charset="-79"/>
                <a:cs typeface="Miriam Libre" panose="020B0604020202020204" charset="-79"/>
              </a:rPr>
              <a:t>.</a:t>
            </a:r>
            <a:endParaRPr lang="pt-BR" dirty="0" smtClean="0">
              <a:solidFill>
                <a:schemeClr val="tx2">
                  <a:lumMod val="25000"/>
                </a:schemeClr>
              </a:solidFill>
              <a:latin typeface="Miriam Libre" panose="020B0604020202020204" charset="-79"/>
              <a:cs typeface="Miriam Libre" panose="020B0604020202020204" charset="-79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824" y="1464243"/>
            <a:ext cx="3857625" cy="269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33406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Google Shape;3836;p13">
            <a:extLst>
              <a:ext uri="{FF2B5EF4-FFF2-40B4-BE49-F238E27FC236}">
                <a16:creationId xmlns:a16="http://schemas.microsoft.com/office/drawing/2014/main" id="{0F3B6175-5A68-4D76-AB92-49CB84466431}"/>
              </a:ext>
            </a:extLst>
          </p:cNvPr>
          <p:cNvSpPr txBox="1">
            <a:spLocks/>
          </p:cNvSpPr>
          <p:nvPr/>
        </p:nvSpPr>
        <p:spPr>
          <a:xfrm>
            <a:off x="721517" y="516452"/>
            <a:ext cx="6111673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lang="pt-BR" sz="2400" b="1" dirty="0" smtClean="0">
                <a:solidFill>
                  <a:srgbClr val="7030A0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Resumo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grpSp>
        <p:nvGrpSpPr>
          <p:cNvPr id="7" name="Google Shape;451;p38">
            <a:extLst>
              <a:ext uri="{FF2B5EF4-FFF2-40B4-BE49-F238E27FC236}">
                <a16:creationId xmlns:a16="http://schemas.microsoft.com/office/drawing/2014/main" id="{8719902F-7B4C-42DD-819C-A9898F8AC572}"/>
              </a:ext>
            </a:extLst>
          </p:cNvPr>
          <p:cNvGrpSpPr/>
          <p:nvPr/>
        </p:nvGrpSpPr>
        <p:grpSpPr>
          <a:xfrm>
            <a:off x="7543800" y="4000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9" name="Google Shape;452;p38">
              <a:extLst>
                <a:ext uri="{FF2B5EF4-FFF2-40B4-BE49-F238E27FC236}">
                  <a16:creationId xmlns:a16="http://schemas.microsoft.com/office/drawing/2014/main" id="{DC6DFBE1-8843-4082-8E0D-8F461DD0C52E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453;p38">
              <a:extLst>
                <a:ext uri="{FF2B5EF4-FFF2-40B4-BE49-F238E27FC236}">
                  <a16:creationId xmlns:a16="http://schemas.microsoft.com/office/drawing/2014/main" id="{34251AFB-51DE-498A-A70E-D0FD22D4A60B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4;p38">
              <a:extLst>
                <a:ext uri="{FF2B5EF4-FFF2-40B4-BE49-F238E27FC236}">
                  <a16:creationId xmlns:a16="http://schemas.microsoft.com/office/drawing/2014/main" id="{400F145C-2AC5-4302-8464-3373185FFD23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455;p38">
              <a:extLst>
                <a:ext uri="{FF2B5EF4-FFF2-40B4-BE49-F238E27FC236}">
                  <a16:creationId xmlns:a16="http://schemas.microsoft.com/office/drawing/2014/main" id="{F8699987-E12D-4C96-9EEF-8EF885BDD318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" y="1309519"/>
            <a:ext cx="7177088" cy="370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02632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121B304-9531-46B9-8723-2A027D9D9A31}"/>
              </a:ext>
            </a:extLst>
          </p:cNvPr>
          <p:cNvSpPr/>
          <p:nvPr/>
        </p:nvSpPr>
        <p:spPr>
          <a:xfrm>
            <a:off x="0" y="0"/>
            <a:ext cx="2407920" cy="514350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CA0193-BF79-426C-AB34-929E1AAAB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921362">
            <a:off x="6071836" y="577649"/>
            <a:ext cx="2332962" cy="1918777"/>
          </a:xfrm>
          <a:prstGeom prst="rect">
            <a:avLst/>
          </a:prstGeom>
        </p:spPr>
      </p:pic>
      <p:sp>
        <p:nvSpPr>
          <p:cNvPr id="8" name="Google Shape;3851;p15">
            <a:extLst>
              <a:ext uri="{FF2B5EF4-FFF2-40B4-BE49-F238E27FC236}">
                <a16:creationId xmlns:a16="http://schemas.microsoft.com/office/drawing/2014/main" id="{380316E4-86E2-423E-9828-5CD343152618}"/>
              </a:ext>
            </a:extLst>
          </p:cNvPr>
          <p:cNvSpPr txBox="1">
            <a:spLocks/>
          </p:cNvSpPr>
          <p:nvPr/>
        </p:nvSpPr>
        <p:spPr>
          <a:xfrm>
            <a:off x="2778919" y="2789767"/>
            <a:ext cx="5600700" cy="1807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Miriam Libre" panose="00000500000000000000" pitchFamily="2" charset="-79"/>
                <a:ea typeface="Titillium Web"/>
                <a:cs typeface="Miriam Libre" panose="00000500000000000000" pitchFamily="2" charset="-79"/>
                <a:sym typeface="Titillium Web"/>
              </a:rPr>
              <a:t>Diagrama</a:t>
            </a:r>
            <a:r>
              <a:rPr kumimoji="0" lang="en-US" sz="3600" b="1" i="0" u="none" strike="noStrike" kern="0" cap="none" spc="0" normalizeH="0" noProof="0" dirty="0" smtClean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Miriam Libre" panose="00000500000000000000" pitchFamily="2" charset="-79"/>
                <a:ea typeface="Titillium Web"/>
                <a:cs typeface="Miriam Libre" panose="00000500000000000000" pitchFamily="2" charset="-79"/>
                <a:sym typeface="Titillium Web"/>
              </a:rPr>
              <a:t> de Classes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r>
              <a:rPr lang="en-US" b="1" baseline="0" dirty="0" smtClean="0">
                <a:solidFill>
                  <a:srgbClr val="80359B"/>
                </a:solidFill>
                <a:latin typeface="Miriam Libre" panose="00000500000000000000" pitchFamily="2" charset="-79"/>
                <a:ea typeface="Titillium Web"/>
                <a:cs typeface="Miriam Libre" panose="00000500000000000000" pitchFamily="2" charset="-79"/>
                <a:sym typeface="Titillium Web"/>
              </a:rPr>
              <a:t>Exemplos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rgbClr val="80359B"/>
              </a:solidFill>
              <a:effectLst/>
              <a:uLnTx/>
              <a:uFillTx/>
              <a:latin typeface="Miriam Libre" panose="00000500000000000000" pitchFamily="2" charset="-79"/>
              <a:ea typeface="Titillium Web"/>
              <a:cs typeface="Miriam Libre" panose="00000500000000000000" pitchFamily="2" charset="-79"/>
              <a:sym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202107699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Google Shape;3836;p13">
            <a:extLst>
              <a:ext uri="{FF2B5EF4-FFF2-40B4-BE49-F238E27FC236}">
                <a16:creationId xmlns:a16="http://schemas.microsoft.com/office/drawing/2014/main" id="{0F3B6175-5A68-4D76-AB92-49CB84466431}"/>
              </a:ext>
            </a:extLst>
          </p:cNvPr>
          <p:cNvSpPr txBox="1">
            <a:spLocks/>
          </p:cNvSpPr>
          <p:nvPr/>
        </p:nvSpPr>
        <p:spPr>
          <a:xfrm>
            <a:off x="721517" y="516452"/>
            <a:ext cx="6111673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Exemplos Diagrama </a:t>
            </a: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de </a:t>
            </a:r>
            <a:r>
              <a:rPr kumimoji="0" lang="pt-B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Classes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grpSp>
        <p:nvGrpSpPr>
          <p:cNvPr id="7" name="Google Shape;451;p38">
            <a:extLst>
              <a:ext uri="{FF2B5EF4-FFF2-40B4-BE49-F238E27FC236}">
                <a16:creationId xmlns:a16="http://schemas.microsoft.com/office/drawing/2014/main" id="{8719902F-7B4C-42DD-819C-A9898F8AC572}"/>
              </a:ext>
            </a:extLst>
          </p:cNvPr>
          <p:cNvGrpSpPr/>
          <p:nvPr/>
        </p:nvGrpSpPr>
        <p:grpSpPr>
          <a:xfrm>
            <a:off x="7543800" y="4000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9" name="Google Shape;452;p38">
              <a:extLst>
                <a:ext uri="{FF2B5EF4-FFF2-40B4-BE49-F238E27FC236}">
                  <a16:creationId xmlns:a16="http://schemas.microsoft.com/office/drawing/2014/main" id="{DC6DFBE1-8843-4082-8E0D-8F461DD0C52E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453;p38">
              <a:extLst>
                <a:ext uri="{FF2B5EF4-FFF2-40B4-BE49-F238E27FC236}">
                  <a16:creationId xmlns:a16="http://schemas.microsoft.com/office/drawing/2014/main" id="{34251AFB-51DE-498A-A70E-D0FD22D4A60B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4;p38">
              <a:extLst>
                <a:ext uri="{FF2B5EF4-FFF2-40B4-BE49-F238E27FC236}">
                  <a16:creationId xmlns:a16="http://schemas.microsoft.com/office/drawing/2014/main" id="{400F145C-2AC5-4302-8464-3373185FFD23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455;p38">
              <a:extLst>
                <a:ext uri="{FF2B5EF4-FFF2-40B4-BE49-F238E27FC236}">
                  <a16:creationId xmlns:a16="http://schemas.microsoft.com/office/drawing/2014/main" id="{F8699987-E12D-4C96-9EEF-8EF885BDD318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488" y="1049603"/>
            <a:ext cx="5135391" cy="2075739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194" y="3353308"/>
            <a:ext cx="3765129" cy="138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69073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Google Shape;3836;p13">
            <a:extLst>
              <a:ext uri="{FF2B5EF4-FFF2-40B4-BE49-F238E27FC236}">
                <a16:creationId xmlns:a16="http://schemas.microsoft.com/office/drawing/2014/main" id="{0F3B6175-5A68-4D76-AB92-49CB84466431}"/>
              </a:ext>
            </a:extLst>
          </p:cNvPr>
          <p:cNvSpPr txBox="1">
            <a:spLocks/>
          </p:cNvSpPr>
          <p:nvPr/>
        </p:nvSpPr>
        <p:spPr>
          <a:xfrm>
            <a:off x="721517" y="516452"/>
            <a:ext cx="6111673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lvl="0">
              <a:buClr>
                <a:srgbClr val="8184D9"/>
              </a:buClr>
              <a:defRPr/>
            </a:pPr>
            <a:r>
              <a:rPr lang="pt-BR" sz="2400" b="1" dirty="0">
                <a:solidFill>
                  <a:srgbClr val="7030A0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Exemplos Diagrama </a:t>
            </a: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de </a:t>
            </a:r>
            <a:r>
              <a:rPr kumimoji="0" lang="pt-B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Classes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grpSp>
        <p:nvGrpSpPr>
          <p:cNvPr id="7" name="Google Shape;451;p38">
            <a:extLst>
              <a:ext uri="{FF2B5EF4-FFF2-40B4-BE49-F238E27FC236}">
                <a16:creationId xmlns:a16="http://schemas.microsoft.com/office/drawing/2014/main" id="{8719902F-7B4C-42DD-819C-A9898F8AC572}"/>
              </a:ext>
            </a:extLst>
          </p:cNvPr>
          <p:cNvGrpSpPr/>
          <p:nvPr/>
        </p:nvGrpSpPr>
        <p:grpSpPr>
          <a:xfrm>
            <a:off x="7543800" y="4000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9" name="Google Shape;452;p38">
              <a:extLst>
                <a:ext uri="{FF2B5EF4-FFF2-40B4-BE49-F238E27FC236}">
                  <a16:creationId xmlns:a16="http://schemas.microsoft.com/office/drawing/2014/main" id="{DC6DFBE1-8843-4082-8E0D-8F461DD0C52E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453;p38">
              <a:extLst>
                <a:ext uri="{FF2B5EF4-FFF2-40B4-BE49-F238E27FC236}">
                  <a16:creationId xmlns:a16="http://schemas.microsoft.com/office/drawing/2014/main" id="{34251AFB-51DE-498A-A70E-D0FD22D4A60B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4;p38">
              <a:extLst>
                <a:ext uri="{FF2B5EF4-FFF2-40B4-BE49-F238E27FC236}">
                  <a16:creationId xmlns:a16="http://schemas.microsoft.com/office/drawing/2014/main" id="{400F145C-2AC5-4302-8464-3373185FFD23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455;p38">
              <a:extLst>
                <a:ext uri="{FF2B5EF4-FFF2-40B4-BE49-F238E27FC236}">
                  <a16:creationId xmlns:a16="http://schemas.microsoft.com/office/drawing/2014/main" id="{F8699987-E12D-4C96-9EEF-8EF885BDD318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230" y="1164888"/>
            <a:ext cx="6397103" cy="372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9104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2264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oogle Shape;394;p38">
            <a:extLst>
              <a:ext uri="{FF2B5EF4-FFF2-40B4-BE49-F238E27FC236}">
                <a16:creationId xmlns:a16="http://schemas.microsoft.com/office/drawing/2014/main" id="{7C6B9DD7-6FC4-4995-8FB8-B38812FF3AC3}"/>
              </a:ext>
            </a:extLst>
          </p:cNvPr>
          <p:cNvGrpSpPr/>
          <p:nvPr/>
        </p:nvGrpSpPr>
        <p:grpSpPr>
          <a:xfrm>
            <a:off x="8064700" y="406854"/>
            <a:ext cx="583656" cy="738145"/>
            <a:chOff x="584925" y="238125"/>
            <a:chExt cx="415200" cy="525100"/>
          </a:xfrm>
          <a:solidFill>
            <a:schemeClr val="bg1"/>
          </a:solidFill>
        </p:grpSpPr>
        <p:sp>
          <p:nvSpPr>
            <p:cNvPr id="9" name="Google Shape;395;p38">
              <a:extLst>
                <a:ext uri="{FF2B5EF4-FFF2-40B4-BE49-F238E27FC236}">
                  <a16:creationId xmlns:a16="http://schemas.microsoft.com/office/drawing/2014/main" id="{BB718AFA-160C-445C-9ED6-B3DDE8DBE980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396;p38">
              <a:extLst>
                <a:ext uri="{FF2B5EF4-FFF2-40B4-BE49-F238E27FC236}">
                  <a16:creationId xmlns:a16="http://schemas.microsoft.com/office/drawing/2014/main" id="{27375385-BD8C-4218-BBFC-9863F2081BCC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397;p38">
              <a:extLst>
                <a:ext uri="{FF2B5EF4-FFF2-40B4-BE49-F238E27FC236}">
                  <a16:creationId xmlns:a16="http://schemas.microsoft.com/office/drawing/2014/main" id="{CA59BF29-FB1B-4B6B-848B-ECD39059AF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398;p38">
              <a:extLst>
                <a:ext uri="{FF2B5EF4-FFF2-40B4-BE49-F238E27FC236}">
                  <a16:creationId xmlns:a16="http://schemas.microsoft.com/office/drawing/2014/main" id="{A6DCF088-A50E-4FC2-986E-2546DE6E572E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399;p38">
              <a:extLst>
                <a:ext uri="{FF2B5EF4-FFF2-40B4-BE49-F238E27FC236}">
                  <a16:creationId xmlns:a16="http://schemas.microsoft.com/office/drawing/2014/main" id="{4030A827-1C8E-4653-B161-5957D8FF2F4C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00;p38">
              <a:extLst>
                <a:ext uri="{FF2B5EF4-FFF2-40B4-BE49-F238E27FC236}">
                  <a16:creationId xmlns:a16="http://schemas.microsoft.com/office/drawing/2014/main" id="{058BFF1D-AF51-4EDF-A7C3-0008FD594B98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3836;p13">
            <a:extLst>
              <a:ext uri="{FF2B5EF4-FFF2-40B4-BE49-F238E27FC236}">
                <a16:creationId xmlns:a16="http://schemas.microsoft.com/office/drawing/2014/main" id="{E5574DEE-B314-4CD4-8048-BC0DEE2ED5FA}"/>
              </a:ext>
            </a:extLst>
          </p:cNvPr>
          <p:cNvSpPr txBox="1">
            <a:spLocks/>
          </p:cNvSpPr>
          <p:nvPr/>
        </p:nvSpPr>
        <p:spPr>
          <a:xfrm>
            <a:off x="876299" y="1339735"/>
            <a:ext cx="7648459" cy="3317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Dosis ExtraLight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54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Aula </a:t>
            </a:r>
            <a:r>
              <a:rPr kumimoji="0" lang="pt-BR" sz="54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13 </a:t>
            </a:r>
            <a:endParaRPr lang="pt-BR" sz="2400" dirty="0">
              <a:solidFill>
                <a:schemeClr val="bg1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ABE852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Linguagem</a:t>
            </a:r>
            <a:r>
              <a:rPr kumimoji="0" lang="pt-BR" sz="2400" b="0" i="0" u="none" strike="noStrike" kern="0" cap="none" spc="0" normalizeH="0" noProof="0" dirty="0" smtClean="0">
                <a:ln>
                  <a:noFill/>
                </a:ln>
                <a:solidFill>
                  <a:srgbClr val="ABE852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 UML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ABE852"/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Dosis ExtraLight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lang="pt-BR" sz="2400" dirty="0">
              <a:solidFill>
                <a:srgbClr val="ABE852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>
              <a:buClr>
                <a:srgbClr val="8184D9"/>
              </a:buClr>
              <a:defRPr/>
            </a:pPr>
            <a:r>
              <a:rPr kumimoji="0" lang="pt-B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- </a:t>
            </a:r>
            <a:r>
              <a:rPr lang="pt-BR" sz="2400" dirty="0" smtClean="0">
                <a:solidFill>
                  <a:schemeClr val="bg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Diagrama de Classes</a:t>
            </a:r>
          </a:p>
          <a:p>
            <a:pPr>
              <a:buClr>
                <a:srgbClr val="8184D9"/>
              </a:buClr>
              <a:defRPr/>
            </a:pPr>
            <a:r>
              <a:rPr kumimoji="0" lang="pt-B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- </a:t>
            </a:r>
            <a:r>
              <a: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Diagrama </a:t>
            </a:r>
            <a:r>
              <a:rPr kumimoji="0" lang="pt-B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de Caso de Uso</a:t>
            </a:r>
            <a:endParaRPr lang="pt-BR" sz="2400" dirty="0" smtClean="0">
              <a:solidFill>
                <a:schemeClr val="bg1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Dosis ExtraLight"/>
            </a:endParaRPr>
          </a:p>
          <a:p>
            <a:pPr>
              <a:buClr>
                <a:srgbClr val="8184D9"/>
              </a:buClr>
              <a:defRPr/>
            </a:pPr>
            <a:endParaRPr lang="pt-BR" sz="2400" dirty="0">
              <a:solidFill>
                <a:schemeClr val="bg1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Dosis ExtraLight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377916911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Google Shape;3836;p13">
            <a:extLst>
              <a:ext uri="{FF2B5EF4-FFF2-40B4-BE49-F238E27FC236}">
                <a16:creationId xmlns:a16="http://schemas.microsoft.com/office/drawing/2014/main" id="{0F3B6175-5A68-4D76-AB92-49CB84466431}"/>
              </a:ext>
            </a:extLst>
          </p:cNvPr>
          <p:cNvSpPr txBox="1">
            <a:spLocks/>
          </p:cNvSpPr>
          <p:nvPr/>
        </p:nvSpPr>
        <p:spPr>
          <a:xfrm>
            <a:off x="721517" y="516452"/>
            <a:ext cx="6111673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lvl="0">
              <a:buClr>
                <a:srgbClr val="8184D9"/>
              </a:buClr>
              <a:defRPr/>
            </a:pPr>
            <a:r>
              <a:rPr lang="pt-BR" sz="2400" b="1" dirty="0">
                <a:solidFill>
                  <a:srgbClr val="7030A0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Exemplos Diagrama </a:t>
            </a: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de </a:t>
            </a:r>
            <a:r>
              <a:rPr kumimoji="0" lang="pt-B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Classes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grpSp>
        <p:nvGrpSpPr>
          <p:cNvPr id="7" name="Google Shape;451;p38">
            <a:extLst>
              <a:ext uri="{FF2B5EF4-FFF2-40B4-BE49-F238E27FC236}">
                <a16:creationId xmlns:a16="http://schemas.microsoft.com/office/drawing/2014/main" id="{8719902F-7B4C-42DD-819C-A9898F8AC572}"/>
              </a:ext>
            </a:extLst>
          </p:cNvPr>
          <p:cNvGrpSpPr/>
          <p:nvPr/>
        </p:nvGrpSpPr>
        <p:grpSpPr>
          <a:xfrm>
            <a:off x="7543800" y="4000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9" name="Google Shape;452;p38">
              <a:extLst>
                <a:ext uri="{FF2B5EF4-FFF2-40B4-BE49-F238E27FC236}">
                  <a16:creationId xmlns:a16="http://schemas.microsoft.com/office/drawing/2014/main" id="{DC6DFBE1-8843-4082-8E0D-8F461DD0C52E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453;p38">
              <a:extLst>
                <a:ext uri="{FF2B5EF4-FFF2-40B4-BE49-F238E27FC236}">
                  <a16:creationId xmlns:a16="http://schemas.microsoft.com/office/drawing/2014/main" id="{34251AFB-51DE-498A-A70E-D0FD22D4A60B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4;p38">
              <a:extLst>
                <a:ext uri="{FF2B5EF4-FFF2-40B4-BE49-F238E27FC236}">
                  <a16:creationId xmlns:a16="http://schemas.microsoft.com/office/drawing/2014/main" id="{400F145C-2AC5-4302-8464-3373185FFD23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455;p38">
              <a:extLst>
                <a:ext uri="{FF2B5EF4-FFF2-40B4-BE49-F238E27FC236}">
                  <a16:creationId xmlns:a16="http://schemas.microsoft.com/office/drawing/2014/main" id="{F8699987-E12D-4C96-9EEF-8EF885BDD318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7000" contrast="4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7773" y="1309104"/>
            <a:ext cx="6984221" cy="358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86775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Google Shape;3836;p13">
            <a:extLst>
              <a:ext uri="{FF2B5EF4-FFF2-40B4-BE49-F238E27FC236}">
                <a16:creationId xmlns:a16="http://schemas.microsoft.com/office/drawing/2014/main" id="{0F3B6175-5A68-4D76-AB92-49CB84466431}"/>
              </a:ext>
            </a:extLst>
          </p:cNvPr>
          <p:cNvSpPr txBox="1">
            <a:spLocks/>
          </p:cNvSpPr>
          <p:nvPr/>
        </p:nvSpPr>
        <p:spPr>
          <a:xfrm>
            <a:off x="721517" y="516452"/>
            <a:ext cx="6111673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Diagrama de </a:t>
            </a:r>
            <a:r>
              <a:rPr kumimoji="0" lang="pt-B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Classes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grpSp>
        <p:nvGrpSpPr>
          <p:cNvPr id="7" name="Google Shape;451;p38">
            <a:extLst>
              <a:ext uri="{FF2B5EF4-FFF2-40B4-BE49-F238E27FC236}">
                <a16:creationId xmlns:a16="http://schemas.microsoft.com/office/drawing/2014/main" id="{8719902F-7B4C-42DD-819C-A9898F8AC572}"/>
              </a:ext>
            </a:extLst>
          </p:cNvPr>
          <p:cNvGrpSpPr/>
          <p:nvPr/>
        </p:nvGrpSpPr>
        <p:grpSpPr>
          <a:xfrm>
            <a:off x="7543800" y="4000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9" name="Google Shape;452;p38">
              <a:extLst>
                <a:ext uri="{FF2B5EF4-FFF2-40B4-BE49-F238E27FC236}">
                  <a16:creationId xmlns:a16="http://schemas.microsoft.com/office/drawing/2014/main" id="{DC6DFBE1-8843-4082-8E0D-8F461DD0C52E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453;p38">
              <a:extLst>
                <a:ext uri="{FF2B5EF4-FFF2-40B4-BE49-F238E27FC236}">
                  <a16:creationId xmlns:a16="http://schemas.microsoft.com/office/drawing/2014/main" id="{34251AFB-51DE-498A-A70E-D0FD22D4A60B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4;p38">
              <a:extLst>
                <a:ext uri="{FF2B5EF4-FFF2-40B4-BE49-F238E27FC236}">
                  <a16:creationId xmlns:a16="http://schemas.microsoft.com/office/drawing/2014/main" id="{400F145C-2AC5-4302-8464-3373185FFD23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455;p38">
              <a:extLst>
                <a:ext uri="{FF2B5EF4-FFF2-40B4-BE49-F238E27FC236}">
                  <a16:creationId xmlns:a16="http://schemas.microsoft.com/office/drawing/2014/main" id="{F8699987-E12D-4C96-9EEF-8EF885BDD318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" name="Retângulo 2"/>
          <p:cNvSpPr/>
          <p:nvPr/>
        </p:nvSpPr>
        <p:spPr>
          <a:xfrm>
            <a:off x="886301" y="1835379"/>
            <a:ext cx="64813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80359B"/>
                </a:solidFill>
                <a:latin typeface="Miriam Libre" panose="020B0604020202020204" charset="-79"/>
                <a:cs typeface="Miriam Libre" panose="020B0604020202020204" charset="-79"/>
              </a:rPr>
              <a:t>https://creately.com/blog/pt/diagrama/tutorial-diagrama-de-classes/</a:t>
            </a:r>
          </a:p>
        </p:txBody>
      </p:sp>
      <p:sp>
        <p:nvSpPr>
          <p:cNvPr id="14" name="Google Shape;523;p14">
            <a:extLst>
              <a:ext uri="{FF2B5EF4-FFF2-40B4-BE49-F238E27FC236}">
                <a16:creationId xmlns:a16="http://schemas.microsoft.com/office/drawing/2014/main" id="{821B4C15-DAC3-43FC-9FE4-B2296F8BF545}"/>
              </a:ext>
            </a:extLst>
          </p:cNvPr>
          <p:cNvSpPr txBox="1">
            <a:spLocks/>
          </p:cNvSpPr>
          <p:nvPr/>
        </p:nvSpPr>
        <p:spPr>
          <a:xfrm>
            <a:off x="886301" y="1282936"/>
            <a:ext cx="6006095" cy="55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3429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5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6858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35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0287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13716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17145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20574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24003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27432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01600" lvl="0" algn="just">
              <a:buClr>
                <a:srgbClr val="FFAD1D"/>
              </a:buClr>
              <a:defRPr/>
            </a:pPr>
            <a:r>
              <a:rPr lang="pt-BR" b="1" dirty="0" smtClean="0">
                <a:solidFill>
                  <a:schemeClr val="tx2">
                    <a:lumMod val="25000"/>
                  </a:schemeClr>
                </a:solidFill>
                <a:latin typeface="Miriam Libre" panose="020B0604020202020204" charset="-79"/>
                <a:cs typeface="Miriam Libre" panose="020B0604020202020204" charset="-79"/>
              </a:rPr>
              <a:t>Guia para Diagrama de Classes: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25000"/>
                </a:schemeClr>
              </a:solidFill>
              <a:effectLst/>
              <a:uLnTx/>
              <a:uFillTx/>
              <a:latin typeface="Miriam Libre" panose="020B0604020202020204" charset="-79"/>
              <a:cs typeface="Miriam Libre" panose="020B0604020202020204" charset="-79"/>
              <a:sym typeface="Barlow Light"/>
            </a:endParaRPr>
          </a:p>
        </p:txBody>
      </p:sp>
    </p:spTree>
    <p:extLst>
      <p:ext uri="{BB962C8B-B14F-4D97-AF65-F5344CB8AC3E}">
        <p14:creationId xmlns:p14="http://schemas.microsoft.com/office/powerpoint/2010/main" val="303459164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121B304-9531-46B9-8723-2A027D9D9A31}"/>
              </a:ext>
            </a:extLst>
          </p:cNvPr>
          <p:cNvSpPr/>
          <p:nvPr/>
        </p:nvSpPr>
        <p:spPr>
          <a:xfrm>
            <a:off x="0" y="0"/>
            <a:ext cx="2407920" cy="514350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CA0193-BF79-426C-AB34-929E1AAAB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921362">
            <a:off x="6071836" y="577649"/>
            <a:ext cx="2332962" cy="1918777"/>
          </a:xfrm>
          <a:prstGeom prst="rect">
            <a:avLst/>
          </a:prstGeom>
        </p:spPr>
      </p:pic>
      <p:sp>
        <p:nvSpPr>
          <p:cNvPr id="8" name="Google Shape;3851;p15">
            <a:extLst>
              <a:ext uri="{FF2B5EF4-FFF2-40B4-BE49-F238E27FC236}">
                <a16:creationId xmlns:a16="http://schemas.microsoft.com/office/drawing/2014/main" id="{380316E4-86E2-423E-9828-5CD343152618}"/>
              </a:ext>
            </a:extLst>
          </p:cNvPr>
          <p:cNvSpPr txBox="1">
            <a:spLocks/>
          </p:cNvSpPr>
          <p:nvPr/>
        </p:nvSpPr>
        <p:spPr>
          <a:xfrm>
            <a:off x="2778919" y="2789767"/>
            <a:ext cx="5600700" cy="1807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Miriam Libre" panose="00000500000000000000" pitchFamily="2" charset="-79"/>
                <a:ea typeface="Titillium Web"/>
                <a:cs typeface="Miriam Libre" panose="00000500000000000000" pitchFamily="2" charset="-79"/>
                <a:sym typeface="Titillium Web"/>
              </a:rPr>
              <a:t>Diagrama</a:t>
            </a:r>
            <a:r>
              <a:rPr kumimoji="0" lang="en-US" sz="3600" b="1" i="0" u="none" strike="noStrike" kern="0" cap="none" spc="0" normalizeH="0" noProof="0" dirty="0" smtClean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Miriam Libre" panose="00000500000000000000" pitchFamily="2" charset="-79"/>
                <a:ea typeface="Titillium Web"/>
                <a:cs typeface="Miriam Libre" panose="00000500000000000000" pitchFamily="2" charset="-79"/>
                <a:sym typeface="Titillium Web"/>
              </a:rPr>
              <a:t> de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r>
              <a:rPr kumimoji="0" lang="en-US" sz="3600" b="1" i="0" u="none" strike="noStrike" kern="0" cap="none" spc="0" normalizeH="0" noProof="0" dirty="0" smtClean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Miriam Libre" panose="00000500000000000000" pitchFamily="2" charset="-79"/>
                <a:ea typeface="Titillium Web"/>
                <a:cs typeface="Miriam Libre" panose="00000500000000000000" pitchFamily="2" charset="-79"/>
                <a:sym typeface="Titillium Web"/>
              </a:rPr>
              <a:t>Caso </a:t>
            </a:r>
            <a:r>
              <a:rPr lang="en-US" sz="3600" b="1" baseline="0" dirty="0" smtClean="0">
                <a:solidFill>
                  <a:srgbClr val="272A36"/>
                </a:solidFill>
                <a:latin typeface="Miriam Libre" panose="00000500000000000000" pitchFamily="2" charset="-79"/>
                <a:ea typeface="Titillium Web"/>
                <a:cs typeface="Miriam Libre" panose="00000500000000000000" pitchFamily="2" charset="-79"/>
                <a:sym typeface="Titillium Web"/>
              </a:rPr>
              <a:t>De Uso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272A36"/>
              </a:solidFill>
              <a:effectLst/>
              <a:uLnTx/>
              <a:uFillTx/>
              <a:latin typeface="Miriam Libre" panose="00000500000000000000" pitchFamily="2" charset="-79"/>
              <a:ea typeface="Titillium Web"/>
              <a:cs typeface="Miriam Libre" panose="00000500000000000000" pitchFamily="2" charset="-79"/>
              <a:sym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269339405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Google Shape;3836;p13">
            <a:extLst>
              <a:ext uri="{FF2B5EF4-FFF2-40B4-BE49-F238E27FC236}">
                <a16:creationId xmlns:a16="http://schemas.microsoft.com/office/drawing/2014/main" id="{0F3B6175-5A68-4D76-AB92-49CB84466431}"/>
              </a:ext>
            </a:extLst>
          </p:cNvPr>
          <p:cNvSpPr txBox="1">
            <a:spLocks/>
          </p:cNvSpPr>
          <p:nvPr/>
        </p:nvSpPr>
        <p:spPr>
          <a:xfrm>
            <a:off x="721517" y="516452"/>
            <a:ext cx="6111673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Diagrama de </a:t>
            </a:r>
            <a:r>
              <a:rPr kumimoji="0" lang="pt-B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Caso de Uso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grpSp>
        <p:nvGrpSpPr>
          <p:cNvPr id="7" name="Google Shape;451;p38">
            <a:extLst>
              <a:ext uri="{FF2B5EF4-FFF2-40B4-BE49-F238E27FC236}">
                <a16:creationId xmlns:a16="http://schemas.microsoft.com/office/drawing/2014/main" id="{8719902F-7B4C-42DD-819C-A9898F8AC572}"/>
              </a:ext>
            </a:extLst>
          </p:cNvPr>
          <p:cNvGrpSpPr/>
          <p:nvPr/>
        </p:nvGrpSpPr>
        <p:grpSpPr>
          <a:xfrm>
            <a:off x="7543800" y="4000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9" name="Google Shape;452;p38">
              <a:extLst>
                <a:ext uri="{FF2B5EF4-FFF2-40B4-BE49-F238E27FC236}">
                  <a16:creationId xmlns:a16="http://schemas.microsoft.com/office/drawing/2014/main" id="{DC6DFBE1-8843-4082-8E0D-8F461DD0C52E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453;p38">
              <a:extLst>
                <a:ext uri="{FF2B5EF4-FFF2-40B4-BE49-F238E27FC236}">
                  <a16:creationId xmlns:a16="http://schemas.microsoft.com/office/drawing/2014/main" id="{34251AFB-51DE-498A-A70E-D0FD22D4A60B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4;p38">
              <a:extLst>
                <a:ext uri="{FF2B5EF4-FFF2-40B4-BE49-F238E27FC236}">
                  <a16:creationId xmlns:a16="http://schemas.microsoft.com/office/drawing/2014/main" id="{400F145C-2AC5-4302-8464-3373185FFD23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455;p38">
              <a:extLst>
                <a:ext uri="{FF2B5EF4-FFF2-40B4-BE49-F238E27FC236}">
                  <a16:creationId xmlns:a16="http://schemas.microsoft.com/office/drawing/2014/main" id="{F8699987-E12D-4C96-9EEF-8EF885BDD318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" name="Retângulo 2"/>
          <p:cNvSpPr/>
          <p:nvPr/>
        </p:nvSpPr>
        <p:spPr>
          <a:xfrm>
            <a:off x="886301" y="1835379"/>
            <a:ext cx="64813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80359B"/>
                </a:solidFill>
                <a:latin typeface="Miriam Libre" panose="020B0604020202020204" charset="-79"/>
                <a:cs typeface="Miriam Libre" panose="020B0604020202020204" charset="-79"/>
              </a:rPr>
              <a:t>https://creately.com/blog/pt/diagrama/tutorial-de-diagrama-de-caso-de-uso</a:t>
            </a:r>
            <a:r>
              <a:rPr lang="pt-BR" sz="2000" dirty="0" smtClean="0">
                <a:solidFill>
                  <a:srgbClr val="80359B"/>
                </a:solidFill>
                <a:latin typeface="Miriam Libre" panose="020B0604020202020204" charset="-79"/>
                <a:cs typeface="Miriam Libre" panose="020B0604020202020204" charset="-79"/>
              </a:rPr>
              <a:t>/</a:t>
            </a:r>
            <a:endParaRPr lang="pt-BR" sz="2000" dirty="0">
              <a:solidFill>
                <a:srgbClr val="80359B"/>
              </a:solidFill>
              <a:latin typeface="Miriam Libre" panose="020B0604020202020204" charset="-79"/>
              <a:cs typeface="Miriam Libre" panose="020B0604020202020204" charset="-79"/>
            </a:endParaRPr>
          </a:p>
        </p:txBody>
      </p:sp>
      <p:sp>
        <p:nvSpPr>
          <p:cNvPr id="14" name="Google Shape;523;p14">
            <a:extLst>
              <a:ext uri="{FF2B5EF4-FFF2-40B4-BE49-F238E27FC236}">
                <a16:creationId xmlns:a16="http://schemas.microsoft.com/office/drawing/2014/main" id="{821B4C15-DAC3-43FC-9FE4-B2296F8BF545}"/>
              </a:ext>
            </a:extLst>
          </p:cNvPr>
          <p:cNvSpPr txBox="1">
            <a:spLocks/>
          </p:cNvSpPr>
          <p:nvPr/>
        </p:nvSpPr>
        <p:spPr>
          <a:xfrm>
            <a:off x="886301" y="1282936"/>
            <a:ext cx="6006095" cy="55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3429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5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6858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35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0287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13716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17145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20574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24003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27432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01600" lvl="0" algn="just">
              <a:buClr>
                <a:srgbClr val="FFAD1D"/>
              </a:buClr>
              <a:defRPr/>
            </a:pPr>
            <a:r>
              <a:rPr lang="pt-BR" b="1" dirty="0" smtClean="0">
                <a:solidFill>
                  <a:schemeClr val="tx2">
                    <a:lumMod val="25000"/>
                  </a:schemeClr>
                </a:solidFill>
                <a:latin typeface="Miriam Libre" panose="020B0604020202020204" charset="-79"/>
                <a:cs typeface="Miriam Libre" panose="020B0604020202020204" charset="-79"/>
              </a:rPr>
              <a:t>Guia para Diagrama de Caso de Uso: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25000"/>
                </a:schemeClr>
              </a:solidFill>
              <a:effectLst/>
              <a:uLnTx/>
              <a:uFillTx/>
              <a:latin typeface="Miriam Libre" panose="020B0604020202020204" charset="-79"/>
              <a:cs typeface="Miriam Libre" panose="020B0604020202020204" charset="-79"/>
              <a:sym typeface="Barlow Light"/>
            </a:endParaRPr>
          </a:p>
        </p:txBody>
      </p:sp>
    </p:spTree>
    <p:extLst>
      <p:ext uri="{BB962C8B-B14F-4D97-AF65-F5344CB8AC3E}">
        <p14:creationId xmlns:p14="http://schemas.microsoft.com/office/powerpoint/2010/main" val="283984011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2264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objeto, placar, desenho&#10;&#10;Descrição gerada automaticamente">
            <a:extLst>
              <a:ext uri="{FF2B5EF4-FFF2-40B4-BE49-F238E27FC236}">
                <a16:creationId xmlns:a16="http://schemas.microsoft.com/office/drawing/2014/main" id="{F8C1C04B-EAD0-4D5D-B778-9DF7B03B8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21661">
            <a:off x="7699233" y="149442"/>
            <a:ext cx="1205549" cy="115703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CA72BEE-943C-4A96-A6F9-C5D8AF4E60E4}"/>
              </a:ext>
            </a:extLst>
          </p:cNvPr>
          <p:cNvSpPr txBox="1"/>
          <p:nvPr/>
        </p:nvSpPr>
        <p:spPr>
          <a:xfrm>
            <a:off x="1021081" y="1535405"/>
            <a:ext cx="721566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pt-BR" sz="1800" dirty="0" smtClean="0">
                <a:solidFill>
                  <a:srgbClr val="FFFFFF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Utilizar</a:t>
            </a: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Arial"/>
              </a:rPr>
              <a:t> 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Arial"/>
              </a:rPr>
              <a:t>uma ferramenta para criação de diagramas e elaborar dentro dos padrões da linguagem UML, </a:t>
            </a:r>
            <a:r>
              <a:rPr lang="pt-BR" sz="1800" dirty="0" smtClean="0">
                <a:solidFill>
                  <a:srgbClr val="FFFFFF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Diagrama</a:t>
            </a: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Arial"/>
              </a:rPr>
              <a:t> de Classe do projeto</a:t>
            </a:r>
            <a:r>
              <a:rPr kumimoji="0" lang="pt-BR" sz="18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Arial"/>
              </a:rPr>
              <a:t> de</a:t>
            </a: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Arial"/>
              </a:rPr>
              <a:t> Situação</a:t>
            </a:r>
            <a:r>
              <a:rPr kumimoji="0" lang="pt-BR" sz="18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Arial"/>
              </a:rPr>
              <a:t> de Aprendizagem</a:t>
            </a: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Arial"/>
              </a:rPr>
              <a:t>.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Arial"/>
            </a:endParaRPr>
          </a:p>
          <a:p>
            <a:pPr marL="7620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Quantico" panose="020B0604020202020204" charset="0"/>
              <a:cs typeface="Arial"/>
              <a:sym typeface="Arial"/>
            </a:endParaRPr>
          </a:p>
        </p:txBody>
      </p:sp>
      <p:sp>
        <p:nvSpPr>
          <p:cNvPr id="2" name="Google Shape;280;p19">
            <a:extLst>
              <a:ext uri="{FF2B5EF4-FFF2-40B4-BE49-F238E27FC236}">
                <a16:creationId xmlns:a16="http://schemas.microsoft.com/office/drawing/2014/main" id="{B02D0230-C8CF-69AC-8100-3FF13E917FE1}"/>
              </a:ext>
            </a:extLst>
          </p:cNvPr>
          <p:cNvSpPr txBox="1">
            <a:spLocks/>
          </p:cNvSpPr>
          <p:nvPr/>
        </p:nvSpPr>
        <p:spPr>
          <a:xfrm>
            <a:off x="1122225" y="727958"/>
            <a:ext cx="5985806" cy="671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tabLst/>
              <a:defRPr/>
            </a:pPr>
            <a:r>
              <a:rPr kumimoji="0" lang="pt-BR" sz="2800" b="1" i="0" u="none" strike="noStrike" kern="0" cap="none" spc="0" normalizeH="0" baseline="0" noProof="0" dirty="0">
                <a:ln>
                  <a:noFill/>
                </a:ln>
                <a:solidFill>
                  <a:srgbClr val="ABE852"/>
                </a:solidFill>
                <a:effectLst/>
                <a:uLnTx/>
                <a:uFillTx/>
                <a:latin typeface="Miriam Libre"/>
                <a:cs typeface="Miriam Libre"/>
                <a:sym typeface="Miriam Libre"/>
              </a:rPr>
              <a:t>Atividade I </a:t>
            </a: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ABE852"/>
                </a:solidFill>
                <a:effectLst/>
                <a:uLnTx/>
                <a:uFillTx/>
                <a:latin typeface="Miriam Libre"/>
                <a:cs typeface="Miriam Libre"/>
                <a:sym typeface="Miriam Libre"/>
              </a:rPr>
              <a:t>(Diagrama de </a:t>
            </a: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ABE852"/>
                </a:solidFill>
                <a:effectLst/>
                <a:uLnTx/>
                <a:uFillTx/>
                <a:latin typeface="Miriam Libre"/>
                <a:cs typeface="Miriam Libre"/>
                <a:sym typeface="Miriam Libre"/>
              </a:rPr>
              <a:t>Classe)</a:t>
            </a:r>
            <a:endParaRPr kumimoji="0" lang="pt-BR" sz="2000" b="0" i="0" u="none" strike="noStrike" kern="0" cap="none" spc="0" normalizeH="0" baseline="0" noProof="0" dirty="0">
              <a:ln>
                <a:noFill/>
              </a:ln>
              <a:solidFill>
                <a:srgbClr val="ABE852"/>
              </a:solidFill>
              <a:effectLst/>
              <a:uLnTx/>
              <a:uFillTx/>
              <a:latin typeface="Miriam Libre"/>
              <a:cs typeface="Miriam Libre"/>
              <a:sym typeface="Miriam Libre"/>
            </a:endParaRPr>
          </a:p>
        </p:txBody>
      </p:sp>
    </p:spTree>
    <p:extLst>
      <p:ext uri="{BB962C8B-B14F-4D97-AF65-F5344CB8AC3E}">
        <p14:creationId xmlns:p14="http://schemas.microsoft.com/office/powerpoint/2010/main" val="381142900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2264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objeto, placar, desenho&#10;&#10;Descrição gerada automaticamente">
            <a:extLst>
              <a:ext uri="{FF2B5EF4-FFF2-40B4-BE49-F238E27FC236}">
                <a16:creationId xmlns:a16="http://schemas.microsoft.com/office/drawing/2014/main" id="{F8C1C04B-EAD0-4D5D-B778-9DF7B03B8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21661">
            <a:off x="7699233" y="149442"/>
            <a:ext cx="1205549" cy="115703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CA72BEE-943C-4A96-A6F9-C5D8AF4E60E4}"/>
              </a:ext>
            </a:extLst>
          </p:cNvPr>
          <p:cNvSpPr txBox="1"/>
          <p:nvPr/>
        </p:nvSpPr>
        <p:spPr>
          <a:xfrm>
            <a:off x="1021081" y="1535405"/>
            <a:ext cx="721566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Arial"/>
              </a:rPr>
              <a:t>Utilizar 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Arial"/>
              </a:rPr>
              <a:t>uma ferramenta para criação de diagramas e elaborar dentro dos padrões da linguagem UML, </a:t>
            </a:r>
            <a:r>
              <a:rPr lang="pt-BR" sz="1800" dirty="0">
                <a:solidFill>
                  <a:srgbClr val="FFFFFF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D</a:t>
            </a:r>
            <a:r>
              <a:rPr kumimoji="0" lang="pt-B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Arial"/>
              </a:rPr>
              <a:t>iagrama</a:t>
            </a: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Arial"/>
              </a:rPr>
              <a:t> de Caso de Uso, do projeto de Situação de Aprendizagem.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Arial"/>
            </a:endParaRPr>
          </a:p>
          <a:p>
            <a:pPr marL="7620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Quantico" panose="020B0604020202020204" charset="0"/>
              <a:cs typeface="Arial"/>
              <a:sym typeface="Arial"/>
            </a:endParaRPr>
          </a:p>
        </p:txBody>
      </p:sp>
      <p:sp>
        <p:nvSpPr>
          <p:cNvPr id="2" name="Google Shape;280;p19">
            <a:extLst>
              <a:ext uri="{FF2B5EF4-FFF2-40B4-BE49-F238E27FC236}">
                <a16:creationId xmlns:a16="http://schemas.microsoft.com/office/drawing/2014/main" id="{B02D0230-C8CF-69AC-8100-3FF13E917FE1}"/>
              </a:ext>
            </a:extLst>
          </p:cNvPr>
          <p:cNvSpPr txBox="1">
            <a:spLocks/>
          </p:cNvSpPr>
          <p:nvPr/>
        </p:nvSpPr>
        <p:spPr>
          <a:xfrm>
            <a:off x="1122225" y="727958"/>
            <a:ext cx="5985806" cy="671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tabLst/>
              <a:defRPr/>
            </a:pPr>
            <a:r>
              <a:rPr kumimoji="0" lang="pt-BR" sz="2800" b="1" i="0" u="none" strike="noStrike" kern="0" cap="none" spc="0" normalizeH="0" baseline="0" noProof="0" dirty="0">
                <a:ln>
                  <a:noFill/>
                </a:ln>
                <a:solidFill>
                  <a:srgbClr val="ABE852"/>
                </a:solidFill>
                <a:effectLst/>
                <a:uLnTx/>
                <a:uFillTx/>
                <a:latin typeface="Miriam Libre"/>
                <a:cs typeface="Miriam Libre"/>
                <a:sym typeface="Miriam Libre"/>
              </a:rPr>
              <a:t>Atividade </a:t>
            </a:r>
            <a:r>
              <a:rPr kumimoji="0" lang="pt-B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ABE852"/>
                </a:solidFill>
                <a:effectLst/>
                <a:uLnTx/>
                <a:uFillTx/>
                <a:latin typeface="Miriam Libre"/>
                <a:cs typeface="Miriam Libre"/>
                <a:sym typeface="Miriam Libre"/>
              </a:rPr>
              <a:t>II </a:t>
            </a: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ABE852"/>
                </a:solidFill>
                <a:effectLst/>
                <a:uLnTx/>
                <a:uFillTx/>
                <a:latin typeface="Miriam Libre"/>
                <a:cs typeface="Miriam Libre"/>
                <a:sym typeface="Miriam Libre"/>
              </a:rPr>
              <a:t>(Diagrama de </a:t>
            </a: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ABE852"/>
                </a:solidFill>
                <a:effectLst/>
                <a:uLnTx/>
                <a:uFillTx/>
                <a:latin typeface="Miriam Libre"/>
                <a:cs typeface="Miriam Libre"/>
                <a:sym typeface="Miriam Libre"/>
              </a:rPr>
              <a:t>Caso de Uso)</a:t>
            </a:r>
            <a:endParaRPr kumimoji="0" lang="pt-BR" sz="2000" b="0" i="0" u="none" strike="noStrike" kern="0" cap="none" spc="0" normalizeH="0" baseline="0" noProof="0" dirty="0">
              <a:ln>
                <a:noFill/>
              </a:ln>
              <a:solidFill>
                <a:srgbClr val="ABE852"/>
              </a:solidFill>
              <a:effectLst/>
              <a:uLnTx/>
              <a:uFillTx/>
              <a:latin typeface="Miriam Libre"/>
              <a:cs typeface="Miriam Libre"/>
              <a:sym typeface="Miriam Libre"/>
            </a:endParaRPr>
          </a:p>
        </p:txBody>
      </p:sp>
    </p:spTree>
    <p:extLst>
      <p:ext uri="{BB962C8B-B14F-4D97-AF65-F5344CB8AC3E}">
        <p14:creationId xmlns:p14="http://schemas.microsoft.com/office/powerpoint/2010/main" val="360457757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121B304-9531-46B9-8723-2A027D9D9A31}"/>
              </a:ext>
            </a:extLst>
          </p:cNvPr>
          <p:cNvSpPr/>
          <p:nvPr/>
        </p:nvSpPr>
        <p:spPr>
          <a:xfrm>
            <a:off x="0" y="0"/>
            <a:ext cx="2407920" cy="514350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CA0193-BF79-426C-AB34-929E1AAAB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921362">
            <a:off x="6071836" y="577649"/>
            <a:ext cx="2332962" cy="1918777"/>
          </a:xfrm>
          <a:prstGeom prst="rect">
            <a:avLst/>
          </a:prstGeom>
        </p:spPr>
      </p:pic>
      <p:sp>
        <p:nvSpPr>
          <p:cNvPr id="8" name="Google Shape;3851;p15">
            <a:extLst>
              <a:ext uri="{FF2B5EF4-FFF2-40B4-BE49-F238E27FC236}">
                <a16:creationId xmlns:a16="http://schemas.microsoft.com/office/drawing/2014/main" id="{380316E4-86E2-423E-9828-5CD343152618}"/>
              </a:ext>
            </a:extLst>
          </p:cNvPr>
          <p:cNvSpPr txBox="1">
            <a:spLocks/>
          </p:cNvSpPr>
          <p:nvPr/>
        </p:nvSpPr>
        <p:spPr>
          <a:xfrm>
            <a:off x="2778919" y="2789767"/>
            <a:ext cx="5600700" cy="1807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Miriam Libre" panose="00000500000000000000" pitchFamily="2" charset="-79"/>
                <a:ea typeface="Titillium Web"/>
                <a:cs typeface="Miriam Libre" panose="00000500000000000000" pitchFamily="2" charset="-79"/>
                <a:sym typeface="Titillium Web"/>
              </a:rPr>
              <a:t>Diagrama</a:t>
            </a:r>
            <a:r>
              <a:rPr kumimoji="0" lang="en-US" sz="3600" b="1" i="0" u="none" strike="noStrike" kern="0" cap="none" spc="0" normalizeH="0" noProof="0" dirty="0" smtClean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Miriam Libre" panose="00000500000000000000" pitchFamily="2" charset="-79"/>
                <a:ea typeface="Titillium Web"/>
                <a:cs typeface="Miriam Libre" panose="00000500000000000000" pitchFamily="2" charset="-79"/>
                <a:sym typeface="Titillium Web"/>
              </a:rPr>
              <a:t> de Classes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272A36"/>
              </a:solidFill>
              <a:effectLst/>
              <a:uLnTx/>
              <a:uFillTx/>
              <a:latin typeface="Miriam Libre" panose="00000500000000000000" pitchFamily="2" charset="-79"/>
              <a:ea typeface="Titillium Web"/>
              <a:cs typeface="Miriam Libre" panose="00000500000000000000" pitchFamily="2" charset="-79"/>
              <a:sym typeface="Titillium Web"/>
            </a:endParaRPr>
          </a:p>
        </p:txBody>
      </p: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8B27D605-5D5F-9DBB-3700-4CF744DE2ED8}"/>
              </a:ext>
            </a:extLst>
          </p:cNvPr>
          <p:cNvSpPr txBox="1">
            <a:spLocks/>
          </p:cNvSpPr>
          <p:nvPr/>
        </p:nvSpPr>
        <p:spPr>
          <a:xfrm>
            <a:off x="3764758" y="3583796"/>
            <a:ext cx="3836194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0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5047583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Google Shape;3836;p13">
            <a:extLst>
              <a:ext uri="{FF2B5EF4-FFF2-40B4-BE49-F238E27FC236}">
                <a16:creationId xmlns:a16="http://schemas.microsoft.com/office/drawing/2014/main" id="{0F3B6175-5A68-4D76-AB92-49CB84466431}"/>
              </a:ext>
            </a:extLst>
          </p:cNvPr>
          <p:cNvSpPr txBox="1">
            <a:spLocks/>
          </p:cNvSpPr>
          <p:nvPr/>
        </p:nvSpPr>
        <p:spPr>
          <a:xfrm>
            <a:off x="721517" y="516452"/>
            <a:ext cx="6111673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Diagrama de </a:t>
            </a:r>
            <a:r>
              <a:rPr kumimoji="0" lang="pt-B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Classes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grpSp>
        <p:nvGrpSpPr>
          <p:cNvPr id="7" name="Google Shape;451;p38">
            <a:extLst>
              <a:ext uri="{FF2B5EF4-FFF2-40B4-BE49-F238E27FC236}">
                <a16:creationId xmlns:a16="http://schemas.microsoft.com/office/drawing/2014/main" id="{8719902F-7B4C-42DD-819C-A9898F8AC572}"/>
              </a:ext>
            </a:extLst>
          </p:cNvPr>
          <p:cNvGrpSpPr/>
          <p:nvPr/>
        </p:nvGrpSpPr>
        <p:grpSpPr>
          <a:xfrm>
            <a:off x="7543800" y="4000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9" name="Google Shape;452;p38">
              <a:extLst>
                <a:ext uri="{FF2B5EF4-FFF2-40B4-BE49-F238E27FC236}">
                  <a16:creationId xmlns:a16="http://schemas.microsoft.com/office/drawing/2014/main" id="{DC6DFBE1-8843-4082-8E0D-8F461DD0C52E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453;p38">
              <a:extLst>
                <a:ext uri="{FF2B5EF4-FFF2-40B4-BE49-F238E27FC236}">
                  <a16:creationId xmlns:a16="http://schemas.microsoft.com/office/drawing/2014/main" id="{34251AFB-51DE-498A-A70E-D0FD22D4A60B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4;p38">
              <a:extLst>
                <a:ext uri="{FF2B5EF4-FFF2-40B4-BE49-F238E27FC236}">
                  <a16:creationId xmlns:a16="http://schemas.microsoft.com/office/drawing/2014/main" id="{400F145C-2AC5-4302-8464-3373185FFD23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455;p38">
              <a:extLst>
                <a:ext uri="{FF2B5EF4-FFF2-40B4-BE49-F238E27FC236}">
                  <a16:creationId xmlns:a16="http://schemas.microsoft.com/office/drawing/2014/main" id="{F8699987-E12D-4C96-9EEF-8EF885BDD318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523;p14">
            <a:extLst>
              <a:ext uri="{FF2B5EF4-FFF2-40B4-BE49-F238E27FC236}">
                <a16:creationId xmlns:a16="http://schemas.microsoft.com/office/drawing/2014/main" id="{821B4C15-DAC3-43FC-9FE4-B2296F8BF545}"/>
              </a:ext>
            </a:extLst>
          </p:cNvPr>
          <p:cNvSpPr txBox="1">
            <a:spLocks/>
          </p:cNvSpPr>
          <p:nvPr/>
        </p:nvSpPr>
        <p:spPr>
          <a:xfrm>
            <a:off x="973606" y="1414504"/>
            <a:ext cx="7100049" cy="3212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3429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5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6858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35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0287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13716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17145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20574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24003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27432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01600" lvl="0" algn="just">
              <a:buClr>
                <a:srgbClr val="FFAD1D"/>
              </a:buClr>
              <a:defRPr/>
            </a:pPr>
            <a:r>
              <a:rPr lang="pt-BR" dirty="0" smtClean="0">
                <a:solidFill>
                  <a:schemeClr val="tx2">
                    <a:lumMod val="25000"/>
                  </a:schemeClr>
                </a:solidFill>
                <a:latin typeface="Miriam Libre" panose="020B0604020202020204" charset="-79"/>
                <a:cs typeface="Miriam Libre" panose="020B0604020202020204" charset="-79"/>
              </a:rPr>
              <a:t>É </a:t>
            </a:r>
            <a:r>
              <a:rPr lang="pt-BR" dirty="0">
                <a:solidFill>
                  <a:schemeClr val="tx2">
                    <a:lumMod val="25000"/>
                  </a:schemeClr>
                </a:solidFill>
                <a:latin typeface="Miriam Libre" panose="020B0604020202020204" charset="-79"/>
                <a:cs typeface="Miriam Libre" panose="020B0604020202020204" charset="-79"/>
              </a:rPr>
              <a:t>uma representação da </a:t>
            </a:r>
            <a:r>
              <a:rPr lang="pt-BR" b="1" dirty="0">
                <a:solidFill>
                  <a:srgbClr val="7030A0"/>
                </a:solidFill>
                <a:latin typeface="Miriam Libre" panose="020B0604020202020204" charset="-79"/>
                <a:cs typeface="Miriam Libre" panose="020B0604020202020204" charset="-79"/>
              </a:rPr>
              <a:t>estrutura e relações das classes </a:t>
            </a:r>
            <a:r>
              <a:rPr lang="pt-BR" dirty="0">
                <a:solidFill>
                  <a:schemeClr val="tx2">
                    <a:lumMod val="25000"/>
                  </a:schemeClr>
                </a:solidFill>
                <a:latin typeface="Miriam Libre" panose="020B0604020202020204" charset="-79"/>
                <a:cs typeface="Miriam Libre" panose="020B0604020202020204" charset="-79"/>
              </a:rPr>
              <a:t>que servem de modelo para </a:t>
            </a:r>
            <a:r>
              <a:rPr lang="pt-BR" dirty="0" smtClean="0">
                <a:solidFill>
                  <a:schemeClr val="tx2">
                    <a:lumMod val="25000"/>
                  </a:schemeClr>
                </a:solidFill>
                <a:latin typeface="Miriam Libre" panose="020B0604020202020204" charset="-79"/>
                <a:cs typeface="Miriam Libre" panose="020B0604020202020204" charset="-79"/>
              </a:rPr>
              <a:t>objetos com </a:t>
            </a:r>
            <a:r>
              <a:rPr lang="pt-BR" dirty="0">
                <a:solidFill>
                  <a:schemeClr val="tx2">
                    <a:lumMod val="25000"/>
                  </a:schemeClr>
                </a:solidFill>
                <a:latin typeface="Miriam Libre" panose="020B0604020202020204" charset="-79"/>
                <a:cs typeface="Miriam Libre" panose="020B0604020202020204" charset="-79"/>
              </a:rPr>
              <a:t>as mesmas características, assim saberemos identificar objetos e agrupá-los, de forma a encontrar suas respectivas classes. </a:t>
            </a:r>
            <a:endParaRPr lang="pt-BR" dirty="0" smtClean="0">
              <a:solidFill>
                <a:schemeClr val="tx2">
                  <a:lumMod val="25000"/>
                </a:schemeClr>
              </a:solidFill>
              <a:latin typeface="Miriam Libre" panose="020B0604020202020204" charset="-79"/>
              <a:cs typeface="Miriam Libre" panose="020B0604020202020204" charset="-79"/>
            </a:endParaRPr>
          </a:p>
          <a:p>
            <a:pPr marL="101600" lvl="0" algn="just">
              <a:buClr>
                <a:srgbClr val="FFAD1D"/>
              </a:buClr>
              <a:defRPr/>
            </a:pPr>
            <a:endParaRPr kumimoji="0" lang="pt-BR" sz="80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25000"/>
                </a:schemeClr>
              </a:solidFill>
              <a:effectLst/>
              <a:uLnTx/>
              <a:uFillTx/>
              <a:latin typeface="Miriam Libre" panose="020B0604020202020204" charset="-79"/>
              <a:cs typeface="Miriam Libre" panose="020B0604020202020204" charset="-79"/>
              <a:sym typeface="Barlow Light"/>
            </a:endParaRPr>
          </a:p>
          <a:p>
            <a:pPr marL="101600" lvl="0" algn="just">
              <a:buClr>
                <a:srgbClr val="FFAD1D"/>
              </a:buClr>
              <a:defRPr/>
            </a:pPr>
            <a:r>
              <a:rPr lang="pt-BR" dirty="0">
                <a:solidFill>
                  <a:schemeClr val="tx2">
                    <a:lumMod val="25000"/>
                  </a:schemeClr>
                </a:solidFill>
                <a:latin typeface="Miriam Libre" panose="020B0604020202020204" charset="-79"/>
                <a:cs typeface="Miriam Libre" panose="020B0604020202020204" charset="-79"/>
              </a:rPr>
              <a:t>Na </a:t>
            </a:r>
            <a:r>
              <a:rPr lang="pt-BR" dirty="0" smtClean="0">
                <a:solidFill>
                  <a:schemeClr val="tx2">
                    <a:lumMod val="25000"/>
                  </a:schemeClr>
                </a:solidFill>
                <a:latin typeface="Miriam Libre" panose="020B0604020202020204" charset="-79"/>
                <a:cs typeface="Miriam Libre" panose="020B0604020202020204" charset="-79"/>
              </a:rPr>
              <a:t>UML, </a:t>
            </a:r>
            <a:r>
              <a:rPr lang="pt-BR" dirty="0">
                <a:solidFill>
                  <a:schemeClr val="tx2">
                    <a:lumMod val="25000"/>
                  </a:schemeClr>
                </a:solidFill>
                <a:latin typeface="Miriam Libre" panose="020B0604020202020204" charset="-79"/>
                <a:cs typeface="Miriam Libre" panose="020B0604020202020204" charset="-79"/>
              </a:rPr>
              <a:t>em diagrama de </a:t>
            </a:r>
            <a:r>
              <a:rPr lang="pt-BR" dirty="0" smtClean="0">
                <a:solidFill>
                  <a:schemeClr val="tx2">
                    <a:lumMod val="25000"/>
                  </a:schemeClr>
                </a:solidFill>
                <a:latin typeface="Miriam Libre" panose="020B0604020202020204" charset="-79"/>
                <a:cs typeface="Miriam Libre" panose="020B0604020202020204" charset="-79"/>
              </a:rPr>
              <a:t>classes, </a:t>
            </a:r>
            <a:r>
              <a:rPr lang="pt-BR" dirty="0">
                <a:solidFill>
                  <a:schemeClr val="tx2">
                    <a:lumMod val="25000"/>
                  </a:schemeClr>
                </a:solidFill>
                <a:latin typeface="Miriam Libre" panose="020B0604020202020204" charset="-79"/>
                <a:cs typeface="Miriam Libre" panose="020B0604020202020204" charset="-79"/>
              </a:rPr>
              <a:t>uma classe é representada por um retângulo com três divisões, são elas: O </a:t>
            </a:r>
            <a:r>
              <a:rPr lang="pt-BR" b="1" dirty="0">
                <a:solidFill>
                  <a:srgbClr val="7030A0"/>
                </a:solidFill>
                <a:latin typeface="Miriam Libre" panose="020B0604020202020204" charset="-79"/>
                <a:cs typeface="Miriam Libre" panose="020B0604020202020204" charset="-79"/>
              </a:rPr>
              <a:t>nome</a:t>
            </a:r>
            <a:r>
              <a:rPr lang="pt-BR" dirty="0">
                <a:solidFill>
                  <a:schemeClr val="tx2">
                    <a:lumMod val="25000"/>
                  </a:schemeClr>
                </a:solidFill>
                <a:latin typeface="Miriam Libre" panose="020B0604020202020204" charset="-79"/>
                <a:cs typeface="Miriam Libre" panose="020B0604020202020204" charset="-79"/>
              </a:rPr>
              <a:t> da classe, seus </a:t>
            </a:r>
            <a:r>
              <a:rPr lang="pt-BR" b="1" dirty="0">
                <a:solidFill>
                  <a:srgbClr val="7030A0"/>
                </a:solidFill>
                <a:latin typeface="Miriam Libre" panose="020B0604020202020204" charset="-79"/>
                <a:cs typeface="Miriam Libre" panose="020B0604020202020204" charset="-79"/>
              </a:rPr>
              <a:t>atributos</a:t>
            </a:r>
            <a:r>
              <a:rPr lang="pt-BR" dirty="0">
                <a:solidFill>
                  <a:schemeClr val="tx2">
                    <a:lumMod val="25000"/>
                  </a:schemeClr>
                </a:solidFill>
                <a:latin typeface="Miriam Libre" panose="020B0604020202020204" charset="-79"/>
                <a:cs typeface="Miriam Libre" panose="020B0604020202020204" charset="-79"/>
              </a:rPr>
              <a:t> e por fim os </a:t>
            </a:r>
            <a:r>
              <a:rPr lang="pt-BR" b="1" dirty="0" smtClean="0">
                <a:solidFill>
                  <a:srgbClr val="7030A0"/>
                </a:solidFill>
                <a:latin typeface="Miriam Libre" panose="020B0604020202020204" charset="-79"/>
                <a:cs typeface="Miriam Libre" panose="020B0604020202020204" charset="-79"/>
              </a:rPr>
              <a:t>métodos</a:t>
            </a:r>
            <a:r>
              <a:rPr lang="pt-BR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Miriam Libre" panose="020B0604020202020204" charset="-79"/>
                <a:cs typeface="Miriam Libre" panose="020B0604020202020204" charset="-79"/>
              </a:rPr>
              <a:t>.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effectLst/>
              <a:uLnTx/>
              <a:uFillTx/>
              <a:latin typeface="Miriam Libre" panose="020B0604020202020204" charset="-79"/>
              <a:cs typeface="Miriam Libre" panose="020B0604020202020204" charset="-79"/>
              <a:sym typeface="Barlow Light"/>
            </a:endParaRPr>
          </a:p>
        </p:txBody>
      </p:sp>
    </p:spTree>
    <p:extLst>
      <p:ext uri="{BB962C8B-B14F-4D97-AF65-F5344CB8AC3E}">
        <p14:creationId xmlns:p14="http://schemas.microsoft.com/office/powerpoint/2010/main" val="98944217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Google Shape;3836;p13">
            <a:extLst>
              <a:ext uri="{FF2B5EF4-FFF2-40B4-BE49-F238E27FC236}">
                <a16:creationId xmlns:a16="http://schemas.microsoft.com/office/drawing/2014/main" id="{0F3B6175-5A68-4D76-AB92-49CB84466431}"/>
              </a:ext>
            </a:extLst>
          </p:cNvPr>
          <p:cNvSpPr txBox="1">
            <a:spLocks/>
          </p:cNvSpPr>
          <p:nvPr/>
        </p:nvSpPr>
        <p:spPr>
          <a:xfrm>
            <a:off x="721517" y="516452"/>
            <a:ext cx="6111673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Diagrama de </a:t>
            </a:r>
            <a:r>
              <a:rPr kumimoji="0" lang="pt-B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Classes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grpSp>
        <p:nvGrpSpPr>
          <p:cNvPr id="7" name="Google Shape;451;p38">
            <a:extLst>
              <a:ext uri="{FF2B5EF4-FFF2-40B4-BE49-F238E27FC236}">
                <a16:creationId xmlns:a16="http://schemas.microsoft.com/office/drawing/2014/main" id="{8719902F-7B4C-42DD-819C-A9898F8AC572}"/>
              </a:ext>
            </a:extLst>
          </p:cNvPr>
          <p:cNvGrpSpPr/>
          <p:nvPr/>
        </p:nvGrpSpPr>
        <p:grpSpPr>
          <a:xfrm>
            <a:off x="7543800" y="4000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9" name="Google Shape;452;p38">
              <a:extLst>
                <a:ext uri="{FF2B5EF4-FFF2-40B4-BE49-F238E27FC236}">
                  <a16:creationId xmlns:a16="http://schemas.microsoft.com/office/drawing/2014/main" id="{DC6DFBE1-8843-4082-8E0D-8F461DD0C52E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453;p38">
              <a:extLst>
                <a:ext uri="{FF2B5EF4-FFF2-40B4-BE49-F238E27FC236}">
                  <a16:creationId xmlns:a16="http://schemas.microsoft.com/office/drawing/2014/main" id="{34251AFB-51DE-498A-A70E-D0FD22D4A60B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4;p38">
              <a:extLst>
                <a:ext uri="{FF2B5EF4-FFF2-40B4-BE49-F238E27FC236}">
                  <a16:creationId xmlns:a16="http://schemas.microsoft.com/office/drawing/2014/main" id="{400F145C-2AC5-4302-8464-3373185FFD23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455;p38">
              <a:extLst>
                <a:ext uri="{FF2B5EF4-FFF2-40B4-BE49-F238E27FC236}">
                  <a16:creationId xmlns:a16="http://schemas.microsoft.com/office/drawing/2014/main" id="{F8699987-E12D-4C96-9EEF-8EF885BDD318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553" y="2523207"/>
            <a:ext cx="2056099" cy="1288417"/>
          </a:xfrm>
          <a:prstGeom prst="rect">
            <a:avLst/>
          </a:prstGeom>
        </p:spPr>
      </p:pic>
      <p:sp>
        <p:nvSpPr>
          <p:cNvPr id="15" name="Google Shape;523;p14">
            <a:extLst>
              <a:ext uri="{FF2B5EF4-FFF2-40B4-BE49-F238E27FC236}">
                <a16:creationId xmlns:a16="http://schemas.microsoft.com/office/drawing/2014/main" id="{821B4C15-DAC3-43FC-9FE4-B2296F8BF545}"/>
              </a:ext>
            </a:extLst>
          </p:cNvPr>
          <p:cNvSpPr txBox="1">
            <a:spLocks/>
          </p:cNvSpPr>
          <p:nvPr/>
        </p:nvSpPr>
        <p:spPr>
          <a:xfrm>
            <a:off x="886301" y="1282936"/>
            <a:ext cx="6006095" cy="55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3429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5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6858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35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0287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13716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17145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20574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24003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27432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01600" lvl="0" algn="just">
              <a:buClr>
                <a:srgbClr val="FFAD1D"/>
              </a:buClr>
              <a:defRPr/>
            </a:pPr>
            <a:r>
              <a:rPr lang="pt-BR" b="1" dirty="0" smtClean="0">
                <a:solidFill>
                  <a:schemeClr val="tx2">
                    <a:lumMod val="25000"/>
                  </a:schemeClr>
                </a:solidFill>
                <a:latin typeface="Miriam Libre" panose="020B0604020202020204" charset="-79"/>
                <a:cs typeface="Miriam Libre" panose="020B0604020202020204" charset="-79"/>
              </a:rPr>
              <a:t>Classe é a representação dos requisitos do sistema</a:t>
            </a:r>
            <a:r>
              <a:rPr lang="pt-BR" dirty="0" smtClean="0">
                <a:solidFill>
                  <a:schemeClr val="tx2">
                    <a:lumMod val="25000"/>
                  </a:schemeClr>
                </a:solidFill>
                <a:latin typeface="Miriam Libre" panose="020B0604020202020204" charset="-79"/>
                <a:cs typeface="Miriam Libre" panose="020B0604020202020204" charset="-79"/>
              </a:rPr>
              <a:t>.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25000"/>
                </a:schemeClr>
              </a:solidFill>
              <a:effectLst/>
              <a:uLnTx/>
              <a:uFillTx/>
              <a:latin typeface="Miriam Libre" panose="020B0604020202020204" charset="-79"/>
              <a:cs typeface="Miriam Libre" panose="020B0604020202020204" charset="-79"/>
              <a:sym typeface="Barlow Light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644443" y="2203770"/>
            <a:ext cx="4197030" cy="2368230"/>
          </a:xfrm>
          <a:prstGeom prst="rect">
            <a:avLst/>
          </a:prstGeom>
          <a:solidFill>
            <a:srgbClr val="80359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Google Shape;523;p14">
            <a:extLst>
              <a:ext uri="{FF2B5EF4-FFF2-40B4-BE49-F238E27FC236}">
                <a16:creationId xmlns:a16="http://schemas.microsoft.com/office/drawing/2014/main" id="{821B4C15-DAC3-43FC-9FE4-B2296F8BF545}"/>
              </a:ext>
            </a:extLst>
          </p:cNvPr>
          <p:cNvSpPr txBox="1">
            <a:spLocks/>
          </p:cNvSpPr>
          <p:nvPr/>
        </p:nvSpPr>
        <p:spPr>
          <a:xfrm>
            <a:off x="3828594" y="2299020"/>
            <a:ext cx="3670756" cy="2171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3429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5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6858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35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0287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13716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17145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20574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24003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27432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01600" lvl="0" algn="just">
              <a:buClr>
                <a:srgbClr val="FFAD1D"/>
              </a:buClr>
              <a:defRPr/>
            </a:pPr>
            <a:r>
              <a:rPr lang="pt-BR" sz="1900" b="1" dirty="0" smtClean="0">
                <a:solidFill>
                  <a:schemeClr val="bg1"/>
                </a:solidFill>
                <a:latin typeface="Miriam Libre" panose="020B0604020202020204" charset="-79"/>
                <a:cs typeface="Miriam Libre" panose="020B0604020202020204" charset="-79"/>
              </a:rPr>
              <a:t>Para identificar uma classe devemos analisar se o objeto:</a:t>
            </a:r>
          </a:p>
          <a:p>
            <a:pPr marL="101600" lvl="0" algn="just">
              <a:buClr>
                <a:srgbClr val="FFAD1D"/>
              </a:buClr>
              <a:defRPr/>
            </a:pPr>
            <a:endParaRPr kumimoji="0" lang="pt-BR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riam Libre" panose="020B0604020202020204" charset="-79"/>
              <a:cs typeface="Miriam Libre" panose="020B0604020202020204" charset="-79"/>
              <a:sym typeface="Barlow Light"/>
            </a:endParaRPr>
          </a:p>
          <a:p>
            <a:pPr marL="101600" lvl="0" algn="just">
              <a:buClr>
                <a:srgbClr val="FFAD1D"/>
              </a:buClr>
              <a:defRPr/>
            </a:pPr>
            <a:r>
              <a:rPr lang="pt-BR" sz="1400" b="1" dirty="0" smtClean="0">
                <a:solidFill>
                  <a:schemeClr val="bg1"/>
                </a:solidFill>
                <a:latin typeface="Miriam Libre" panose="020B0604020202020204" charset="-79"/>
                <a:cs typeface="Miriam Libre" panose="020B0604020202020204" charset="-79"/>
              </a:rPr>
              <a:t>- Possui vida própria</a:t>
            </a:r>
          </a:p>
          <a:p>
            <a:pPr marL="101600" lvl="0" algn="just">
              <a:buClr>
                <a:srgbClr val="FFAD1D"/>
              </a:buClr>
              <a:defRPr/>
            </a:pPr>
            <a:r>
              <a:rPr kumimoji="0" lang="pt-B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- Possui mais de um atributo</a:t>
            </a:r>
          </a:p>
          <a:p>
            <a:pPr marL="101600" lvl="0" algn="just">
              <a:buClr>
                <a:srgbClr val="FFAD1D"/>
              </a:buClr>
              <a:defRPr/>
            </a:pPr>
            <a:r>
              <a:rPr kumimoji="0" lang="pt-B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- Deseja-se acompanhar existência</a:t>
            </a:r>
            <a:endParaRPr kumimoji="0" lang="pt-BR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riam Libre" panose="020B0604020202020204" charset="-79"/>
              <a:cs typeface="Miriam Libre" panose="020B0604020202020204" charset="-79"/>
              <a:sym typeface="Barlow Light"/>
            </a:endParaRPr>
          </a:p>
        </p:txBody>
      </p:sp>
    </p:spTree>
    <p:extLst>
      <p:ext uri="{BB962C8B-B14F-4D97-AF65-F5344CB8AC3E}">
        <p14:creationId xmlns:p14="http://schemas.microsoft.com/office/powerpoint/2010/main" val="135179538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Google Shape;3836;p13">
            <a:extLst>
              <a:ext uri="{FF2B5EF4-FFF2-40B4-BE49-F238E27FC236}">
                <a16:creationId xmlns:a16="http://schemas.microsoft.com/office/drawing/2014/main" id="{0F3B6175-5A68-4D76-AB92-49CB84466431}"/>
              </a:ext>
            </a:extLst>
          </p:cNvPr>
          <p:cNvSpPr txBox="1">
            <a:spLocks/>
          </p:cNvSpPr>
          <p:nvPr/>
        </p:nvSpPr>
        <p:spPr>
          <a:xfrm>
            <a:off x="721517" y="516452"/>
            <a:ext cx="6111673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Diagrama de </a:t>
            </a:r>
            <a:r>
              <a:rPr kumimoji="0" lang="pt-B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Classes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grpSp>
        <p:nvGrpSpPr>
          <p:cNvPr id="7" name="Google Shape;451;p38">
            <a:extLst>
              <a:ext uri="{FF2B5EF4-FFF2-40B4-BE49-F238E27FC236}">
                <a16:creationId xmlns:a16="http://schemas.microsoft.com/office/drawing/2014/main" id="{8719902F-7B4C-42DD-819C-A9898F8AC572}"/>
              </a:ext>
            </a:extLst>
          </p:cNvPr>
          <p:cNvGrpSpPr/>
          <p:nvPr/>
        </p:nvGrpSpPr>
        <p:grpSpPr>
          <a:xfrm>
            <a:off x="7543800" y="4000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9" name="Google Shape;452;p38">
              <a:extLst>
                <a:ext uri="{FF2B5EF4-FFF2-40B4-BE49-F238E27FC236}">
                  <a16:creationId xmlns:a16="http://schemas.microsoft.com/office/drawing/2014/main" id="{DC6DFBE1-8843-4082-8E0D-8F461DD0C52E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453;p38">
              <a:extLst>
                <a:ext uri="{FF2B5EF4-FFF2-40B4-BE49-F238E27FC236}">
                  <a16:creationId xmlns:a16="http://schemas.microsoft.com/office/drawing/2014/main" id="{34251AFB-51DE-498A-A70E-D0FD22D4A60B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4;p38">
              <a:extLst>
                <a:ext uri="{FF2B5EF4-FFF2-40B4-BE49-F238E27FC236}">
                  <a16:creationId xmlns:a16="http://schemas.microsoft.com/office/drawing/2014/main" id="{400F145C-2AC5-4302-8464-3373185FFD23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455;p38">
              <a:extLst>
                <a:ext uri="{FF2B5EF4-FFF2-40B4-BE49-F238E27FC236}">
                  <a16:creationId xmlns:a16="http://schemas.microsoft.com/office/drawing/2014/main" id="{F8699987-E12D-4C96-9EEF-8EF885BDD318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553" y="2523207"/>
            <a:ext cx="2056099" cy="1288417"/>
          </a:xfrm>
          <a:prstGeom prst="rect">
            <a:avLst/>
          </a:prstGeom>
        </p:spPr>
      </p:pic>
      <p:sp>
        <p:nvSpPr>
          <p:cNvPr id="15" name="Google Shape;523;p14">
            <a:extLst>
              <a:ext uri="{FF2B5EF4-FFF2-40B4-BE49-F238E27FC236}">
                <a16:creationId xmlns:a16="http://schemas.microsoft.com/office/drawing/2014/main" id="{821B4C15-DAC3-43FC-9FE4-B2296F8BF545}"/>
              </a:ext>
            </a:extLst>
          </p:cNvPr>
          <p:cNvSpPr txBox="1">
            <a:spLocks/>
          </p:cNvSpPr>
          <p:nvPr/>
        </p:nvSpPr>
        <p:spPr>
          <a:xfrm>
            <a:off x="886301" y="1282936"/>
            <a:ext cx="6006095" cy="55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3429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5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6858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35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0287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13716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17145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20574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24003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27432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01600" lvl="0" algn="just">
              <a:buClr>
                <a:srgbClr val="FFAD1D"/>
              </a:buClr>
              <a:defRPr/>
            </a:pPr>
            <a:r>
              <a:rPr lang="pt-BR" b="1" dirty="0" smtClean="0">
                <a:solidFill>
                  <a:schemeClr val="tx2">
                    <a:lumMod val="25000"/>
                  </a:schemeClr>
                </a:solidFill>
                <a:latin typeface="Miriam Libre" panose="020B0604020202020204" charset="-79"/>
                <a:cs typeface="Miriam Libre" panose="020B0604020202020204" charset="-79"/>
              </a:rPr>
              <a:t>Classe é a representação dos requisitos do sistema</a:t>
            </a:r>
            <a:r>
              <a:rPr lang="pt-BR" dirty="0" smtClean="0">
                <a:solidFill>
                  <a:schemeClr val="tx2">
                    <a:lumMod val="25000"/>
                  </a:schemeClr>
                </a:solidFill>
                <a:latin typeface="Miriam Libre" panose="020B0604020202020204" charset="-79"/>
                <a:cs typeface="Miriam Libre" panose="020B0604020202020204" charset="-79"/>
              </a:rPr>
              <a:t>.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25000"/>
                </a:schemeClr>
              </a:solidFill>
              <a:effectLst/>
              <a:uLnTx/>
              <a:uFillTx/>
              <a:latin typeface="Miriam Libre" panose="020B0604020202020204" charset="-79"/>
              <a:cs typeface="Miriam Libre" panose="020B0604020202020204" charset="-79"/>
              <a:sym typeface="Barlow Light"/>
            </a:endParaRPr>
          </a:p>
        </p:txBody>
      </p:sp>
      <p:cxnSp>
        <p:nvCxnSpPr>
          <p:cNvPr id="6" name="Conector reto 5"/>
          <p:cNvCxnSpPr/>
          <p:nvPr/>
        </p:nvCxnSpPr>
        <p:spPr>
          <a:xfrm flipV="1">
            <a:off x="3072913" y="2182752"/>
            <a:ext cx="1575287" cy="651094"/>
          </a:xfrm>
          <a:prstGeom prst="line">
            <a:avLst/>
          </a:prstGeom>
          <a:ln w="28575">
            <a:solidFill>
              <a:srgbClr val="8035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oogle Shape;523;p14">
            <a:extLst>
              <a:ext uri="{FF2B5EF4-FFF2-40B4-BE49-F238E27FC236}">
                <a16:creationId xmlns:a16="http://schemas.microsoft.com/office/drawing/2014/main" id="{821B4C15-DAC3-43FC-9FE4-B2296F8BF545}"/>
              </a:ext>
            </a:extLst>
          </p:cNvPr>
          <p:cNvSpPr txBox="1">
            <a:spLocks/>
          </p:cNvSpPr>
          <p:nvPr/>
        </p:nvSpPr>
        <p:spPr>
          <a:xfrm>
            <a:off x="4756134" y="1931179"/>
            <a:ext cx="3707046" cy="929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3429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5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6858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35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0287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13716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17145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20574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24003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27432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01600" lvl="0" algn="just">
              <a:buClr>
                <a:srgbClr val="FFAD1D"/>
              </a:buClr>
              <a:defRPr/>
            </a:pPr>
            <a:r>
              <a:rPr lang="pt-BR" noProof="0" dirty="0" smtClean="0">
                <a:solidFill>
                  <a:schemeClr val="tx2">
                    <a:lumMod val="25000"/>
                  </a:schemeClr>
                </a:solidFill>
                <a:latin typeface="Miriam Libre" panose="020B0604020202020204" charset="-79"/>
                <a:cs typeface="Miriam Libre" panose="020B0604020202020204" charset="-79"/>
              </a:rPr>
              <a:t>Nome da Classe</a:t>
            </a:r>
          </a:p>
          <a:p>
            <a:pPr marL="101600" lvl="0" algn="just">
              <a:buClr>
                <a:srgbClr val="FFAD1D"/>
              </a:buClr>
              <a:defRPr/>
            </a:pPr>
            <a:r>
              <a:rPr kumimoji="0" lang="pt-BR" sz="1400" b="1" i="0" u="none" strike="noStrike" kern="0" cap="none" spc="0" normalizeH="0" baseline="0" dirty="0" smtClean="0">
                <a:ln>
                  <a:noFill/>
                </a:ln>
                <a:solidFill>
                  <a:srgbClr val="A753D5"/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Deve representar o conjunto.</a:t>
            </a:r>
            <a:endParaRPr kumimoji="0" lang="pt-BR" sz="1400" b="1" i="0" u="none" strike="noStrike" kern="0" cap="none" spc="0" normalizeH="0" baseline="0" noProof="0" dirty="0">
              <a:ln>
                <a:noFill/>
              </a:ln>
              <a:solidFill>
                <a:srgbClr val="A753D5"/>
              </a:solidFill>
              <a:effectLst/>
              <a:uLnTx/>
              <a:uFillTx/>
              <a:latin typeface="Miriam Libre" panose="020B0604020202020204" charset="-79"/>
              <a:cs typeface="Miriam Libre" panose="020B0604020202020204" charset="-79"/>
              <a:sym typeface="Barlow Light"/>
            </a:endParaRPr>
          </a:p>
        </p:txBody>
      </p:sp>
      <p:cxnSp>
        <p:nvCxnSpPr>
          <p:cNvPr id="18" name="Conector reto 17"/>
          <p:cNvCxnSpPr/>
          <p:nvPr/>
        </p:nvCxnSpPr>
        <p:spPr>
          <a:xfrm>
            <a:off x="3072913" y="3530579"/>
            <a:ext cx="1530837" cy="516186"/>
          </a:xfrm>
          <a:prstGeom prst="line">
            <a:avLst/>
          </a:prstGeom>
          <a:ln w="28575">
            <a:solidFill>
              <a:srgbClr val="8035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 flipV="1">
            <a:off x="3078746" y="3167415"/>
            <a:ext cx="1569454" cy="15792"/>
          </a:xfrm>
          <a:prstGeom prst="line">
            <a:avLst/>
          </a:prstGeom>
          <a:ln w="28575">
            <a:solidFill>
              <a:srgbClr val="8035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523;p14">
            <a:extLst>
              <a:ext uri="{FF2B5EF4-FFF2-40B4-BE49-F238E27FC236}">
                <a16:creationId xmlns:a16="http://schemas.microsoft.com/office/drawing/2014/main" id="{821B4C15-DAC3-43FC-9FE4-B2296F8BF545}"/>
              </a:ext>
            </a:extLst>
          </p:cNvPr>
          <p:cNvSpPr txBox="1">
            <a:spLocks/>
          </p:cNvSpPr>
          <p:nvPr/>
        </p:nvSpPr>
        <p:spPr>
          <a:xfrm>
            <a:off x="4756135" y="2912676"/>
            <a:ext cx="3082331" cy="766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3429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5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6858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35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0287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13716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17145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20574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24003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27432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01600" lvl="0" algn="just">
              <a:buClr>
                <a:srgbClr val="FFAD1D"/>
              </a:buClr>
              <a:defRPr/>
            </a:pPr>
            <a:r>
              <a:rPr lang="pt-BR" dirty="0" smtClean="0">
                <a:solidFill>
                  <a:schemeClr val="tx2">
                    <a:lumMod val="25000"/>
                  </a:schemeClr>
                </a:solidFill>
                <a:latin typeface="Miriam Libre" panose="020B0604020202020204" charset="-79"/>
                <a:cs typeface="Miriam Libre" panose="020B0604020202020204" charset="-79"/>
              </a:rPr>
              <a:t>Atributos</a:t>
            </a:r>
          </a:p>
          <a:p>
            <a:pPr marL="101600" algn="just">
              <a:buClr>
                <a:srgbClr val="FFAD1D"/>
              </a:buClr>
              <a:defRPr/>
            </a:pPr>
            <a:r>
              <a:rPr lang="pt-BR" sz="1400" b="1" dirty="0" smtClean="0">
                <a:solidFill>
                  <a:srgbClr val="A753D5"/>
                </a:solidFill>
                <a:latin typeface="Miriam Libre" panose="020B0604020202020204" charset="-79"/>
                <a:cs typeface="Miriam Libre" panose="020B0604020202020204" charset="-79"/>
              </a:rPr>
              <a:t>Características do objeto.</a:t>
            </a:r>
            <a:endParaRPr lang="pt-BR" sz="1400" b="1" dirty="0">
              <a:solidFill>
                <a:srgbClr val="A753D5"/>
              </a:solidFill>
              <a:latin typeface="Miriam Libre" panose="020B0604020202020204" charset="-79"/>
              <a:cs typeface="Miriam Libre" panose="020B0604020202020204" charset="-79"/>
            </a:endParaRPr>
          </a:p>
          <a:p>
            <a:pPr marL="101600" lvl="0" algn="just">
              <a:buClr>
                <a:srgbClr val="FFAD1D"/>
              </a:buClr>
              <a:defRPr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effectLst/>
              <a:uLnTx/>
              <a:uFillTx/>
              <a:latin typeface="Miriam Libre" panose="020B0604020202020204" charset="-79"/>
              <a:cs typeface="Miriam Libre" panose="020B0604020202020204" charset="-79"/>
              <a:sym typeface="Barlow Light"/>
            </a:endParaRPr>
          </a:p>
        </p:txBody>
      </p:sp>
      <p:sp>
        <p:nvSpPr>
          <p:cNvPr id="25" name="Google Shape;523;p14">
            <a:extLst>
              <a:ext uri="{FF2B5EF4-FFF2-40B4-BE49-F238E27FC236}">
                <a16:creationId xmlns:a16="http://schemas.microsoft.com/office/drawing/2014/main" id="{821B4C15-DAC3-43FC-9FE4-B2296F8BF545}"/>
              </a:ext>
            </a:extLst>
          </p:cNvPr>
          <p:cNvSpPr txBox="1">
            <a:spLocks/>
          </p:cNvSpPr>
          <p:nvPr/>
        </p:nvSpPr>
        <p:spPr>
          <a:xfrm>
            <a:off x="4718872" y="3811624"/>
            <a:ext cx="3297701" cy="727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3429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5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6858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35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0287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13716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17145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20574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24003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27432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01600" lvl="0" algn="just">
              <a:buClr>
                <a:srgbClr val="FFAD1D"/>
              </a:buClr>
              <a:defRPr/>
            </a:pPr>
            <a:r>
              <a:rPr lang="pt-BR" dirty="0" smtClean="0">
                <a:solidFill>
                  <a:schemeClr val="tx2">
                    <a:lumMod val="25000"/>
                  </a:schemeClr>
                </a:solidFill>
                <a:latin typeface="Miriam Libre" panose="020B0604020202020204" charset="-79"/>
                <a:cs typeface="Miriam Libre" panose="020B0604020202020204" charset="-79"/>
              </a:rPr>
              <a:t>Métodos</a:t>
            </a:r>
          </a:p>
          <a:p>
            <a:pPr marL="101600" algn="just">
              <a:buClr>
                <a:srgbClr val="FFAD1D"/>
              </a:buClr>
              <a:defRPr/>
            </a:pPr>
            <a:r>
              <a:rPr lang="pt-BR" sz="1400" b="1" dirty="0" smtClean="0">
                <a:solidFill>
                  <a:srgbClr val="A753D5"/>
                </a:solidFill>
                <a:latin typeface="Miriam Libre" panose="020B0604020202020204" charset="-79"/>
                <a:cs typeface="Miriam Libre" panose="020B0604020202020204" charset="-79"/>
              </a:rPr>
              <a:t>Operações realizadas pelo objeto</a:t>
            </a:r>
            <a:r>
              <a:rPr lang="pt-BR" sz="1400" b="1" dirty="0">
                <a:solidFill>
                  <a:srgbClr val="A753D5"/>
                </a:solidFill>
                <a:latin typeface="Miriam Libre" panose="020B0604020202020204" charset="-79"/>
                <a:cs typeface="Miriam Libre" panose="020B0604020202020204" charset="-79"/>
              </a:rPr>
              <a:t>.</a:t>
            </a:r>
          </a:p>
          <a:p>
            <a:pPr marL="101600" lvl="0" algn="just">
              <a:buClr>
                <a:srgbClr val="FFAD1D"/>
              </a:buClr>
              <a:defRPr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effectLst/>
              <a:uLnTx/>
              <a:uFillTx/>
              <a:latin typeface="Miriam Libre" panose="020B0604020202020204" charset="-79"/>
              <a:cs typeface="Miriam Libre" panose="020B0604020202020204" charset="-79"/>
              <a:sym typeface="Barlow Light"/>
            </a:endParaRPr>
          </a:p>
        </p:txBody>
      </p:sp>
    </p:spTree>
    <p:extLst>
      <p:ext uri="{BB962C8B-B14F-4D97-AF65-F5344CB8AC3E}">
        <p14:creationId xmlns:p14="http://schemas.microsoft.com/office/powerpoint/2010/main" val="308757476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Google Shape;3836;p13">
            <a:extLst>
              <a:ext uri="{FF2B5EF4-FFF2-40B4-BE49-F238E27FC236}">
                <a16:creationId xmlns:a16="http://schemas.microsoft.com/office/drawing/2014/main" id="{0F3B6175-5A68-4D76-AB92-49CB84466431}"/>
              </a:ext>
            </a:extLst>
          </p:cNvPr>
          <p:cNvSpPr txBox="1">
            <a:spLocks/>
          </p:cNvSpPr>
          <p:nvPr/>
        </p:nvSpPr>
        <p:spPr>
          <a:xfrm>
            <a:off x="721517" y="516452"/>
            <a:ext cx="6111673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Diagrama de </a:t>
            </a:r>
            <a:r>
              <a:rPr kumimoji="0" lang="pt-B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Classes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grpSp>
        <p:nvGrpSpPr>
          <p:cNvPr id="7" name="Google Shape;451;p38">
            <a:extLst>
              <a:ext uri="{FF2B5EF4-FFF2-40B4-BE49-F238E27FC236}">
                <a16:creationId xmlns:a16="http://schemas.microsoft.com/office/drawing/2014/main" id="{8719902F-7B4C-42DD-819C-A9898F8AC572}"/>
              </a:ext>
            </a:extLst>
          </p:cNvPr>
          <p:cNvGrpSpPr/>
          <p:nvPr/>
        </p:nvGrpSpPr>
        <p:grpSpPr>
          <a:xfrm>
            <a:off x="7543800" y="4000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9" name="Google Shape;452;p38">
              <a:extLst>
                <a:ext uri="{FF2B5EF4-FFF2-40B4-BE49-F238E27FC236}">
                  <a16:creationId xmlns:a16="http://schemas.microsoft.com/office/drawing/2014/main" id="{DC6DFBE1-8843-4082-8E0D-8F461DD0C52E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453;p38">
              <a:extLst>
                <a:ext uri="{FF2B5EF4-FFF2-40B4-BE49-F238E27FC236}">
                  <a16:creationId xmlns:a16="http://schemas.microsoft.com/office/drawing/2014/main" id="{34251AFB-51DE-498A-A70E-D0FD22D4A60B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4;p38">
              <a:extLst>
                <a:ext uri="{FF2B5EF4-FFF2-40B4-BE49-F238E27FC236}">
                  <a16:creationId xmlns:a16="http://schemas.microsoft.com/office/drawing/2014/main" id="{400F145C-2AC5-4302-8464-3373185FFD23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455;p38">
              <a:extLst>
                <a:ext uri="{FF2B5EF4-FFF2-40B4-BE49-F238E27FC236}">
                  <a16:creationId xmlns:a16="http://schemas.microsoft.com/office/drawing/2014/main" id="{F8699987-E12D-4C96-9EEF-8EF885BDD318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523;p14">
            <a:extLst>
              <a:ext uri="{FF2B5EF4-FFF2-40B4-BE49-F238E27FC236}">
                <a16:creationId xmlns:a16="http://schemas.microsoft.com/office/drawing/2014/main" id="{821B4C15-DAC3-43FC-9FE4-B2296F8BF545}"/>
              </a:ext>
            </a:extLst>
          </p:cNvPr>
          <p:cNvSpPr txBox="1">
            <a:spLocks/>
          </p:cNvSpPr>
          <p:nvPr/>
        </p:nvSpPr>
        <p:spPr>
          <a:xfrm>
            <a:off x="1153592" y="3067829"/>
            <a:ext cx="7203008" cy="929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3429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5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6858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35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0287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13716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17145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20574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24003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27432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01600" lvl="0" algn="just">
              <a:buClr>
                <a:srgbClr val="FFAD1D"/>
              </a:buClr>
              <a:defRPr/>
            </a:pPr>
            <a:r>
              <a:rPr lang="pt-BR" sz="1400" noProof="0" dirty="0" smtClean="0">
                <a:solidFill>
                  <a:schemeClr val="tx2">
                    <a:lumMod val="25000"/>
                  </a:schemeClr>
                </a:solidFill>
                <a:latin typeface="Miriam Libre" panose="020B0604020202020204" charset="-79"/>
                <a:cs typeface="Miriam Libre" panose="020B0604020202020204" charset="-79"/>
              </a:rPr>
              <a:t>Associação - </a:t>
            </a:r>
            <a:r>
              <a:rPr kumimoji="0" lang="pt-BR" sz="1400" b="1" i="0" u="none" strike="noStrike" kern="0" cap="none" spc="0" normalizeH="0" baseline="0" dirty="0" smtClean="0">
                <a:ln>
                  <a:noFill/>
                </a:ln>
                <a:solidFill>
                  <a:srgbClr val="A753D5"/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Ligação entre as classes por necessidade</a:t>
            </a:r>
            <a:r>
              <a:rPr kumimoji="0" lang="pt-BR" sz="1400" b="1" i="0" u="none" strike="noStrike" kern="0" cap="none" spc="0" normalizeH="0" dirty="0" smtClean="0">
                <a:ln>
                  <a:noFill/>
                </a:ln>
                <a:solidFill>
                  <a:srgbClr val="A753D5"/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 de comportamento</a:t>
            </a:r>
            <a:r>
              <a:rPr kumimoji="0" lang="pt-BR" sz="1400" b="1" i="0" u="none" strike="noStrike" kern="0" cap="none" spc="0" normalizeH="0" baseline="0" dirty="0" smtClean="0">
                <a:ln>
                  <a:noFill/>
                </a:ln>
                <a:solidFill>
                  <a:srgbClr val="A753D5"/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.</a:t>
            </a:r>
          </a:p>
          <a:p>
            <a:pPr marL="101600" algn="just">
              <a:buClr>
                <a:srgbClr val="FFAD1D"/>
              </a:buClr>
              <a:defRPr/>
            </a:pPr>
            <a:r>
              <a:rPr lang="pt-BR" sz="1400" dirty="0" smtClean="0">
                <a:solidFill>
                  <a:schemeClr val="tx2">
                    <a:lumMod val="25000"/>
                  </a:schemeClr>
                </a:solidFill>
                <a:latin typeface="Miriam Libre" panose="020B0604020202020204" charset="-79"/>
                <a:cs typeface="Miriam Libre" panose="020B0604020202020204" charset="-79"/>
              </a:rPr>
              <a:t>Papel</a:t>
            </a:r>
            <a:r>
              <a:rPr lang="pt-BR" sz="1400" dirty="0">
                <a:solidFill>
                  <a:schemeClr val="tx2">
                    <a:lumMod val="25000"/>
                  </a:schemeClr>
                </a:solidFill>
                <a:latin typeface="Miriam Libre" panose="020B0604020202020204" charset="-79"/>
                <a:cs typeface="Miriam Libre" panose="020B0604020202020204" charset="-79"/>
              </a:rPr>
              <a:t> - </a:t>
            </a:r>
            <a:r>
              <a:rPr lang="pt-BR" sz="1400" b="1" dirty="0" smtClean="0">
                <a:solidFill>
                  <a:srgbClr val="A753D5"/>
                </a:solidFill>
                <a:latin typeface="Miriam Libre" panose="020B0604020202020204" charset="-79"/>
                <a:cs typeface="Miriam Libre" panose="020B0604020202020204" charset="-79"/>
              </a:rPr>
              <a:t>Nome da associação, tornando claro no diagrama a ligação estabelecida.</a:t>
            </a:r>
          </a:p>
          <a:p>
            <a:pPr marL="101600" algn="just">
              <a:buClr>
                <a:srgbClr val="FFAD1D"/>
              </a:buClr>
              <a:defRPr/>
            </a:pPr>
            <a:r>
              <a:rPr lang="pt-BR" sz="1400" dirty="0" smtClean="0">
                <a:solidFill>
                  <a:schemeClr val="tx2">
                    <a:lumMod val="25000"/>
                  </a:schemeClr>
                </a:solidFill>
                <a:latin typeface="Miriam Libre" panose="020B0604020202020204" charset="-79"/>
                <a:cs typeface="Miriam Libre" panose="020B0604020202020204" charset="-79"/>
              </a:rPr>
              <a:t>Multiplicidade </a:t>
            </a:r>
            <a:r>
              <a:rPr lang="pt-BR" sz="1400" dirty="0">
                <a:solidFill>
                  <a:schemeClr val="tx2">
                    <a:lumMod val="25000"/>
                  </a:schemeClr>
                </a:solidFill>
                <a:latin typeface="Miriam Libre" panose="020B0604020202020204" charset="-79"/>
                <a:cs typeface="Miriam Libre" panose="020B0604020202020204" charset="-79"/>
              </a:rPr>
              <a:t>- </a:t>
            </a:r>
            <a:r>
              <a:rPr lang="pt-BR" sz="1400" b="1" dirty="0" smtClean="0">
                <a:solidFill>
                  <a:srgbClr val="A753D5"/>
                </a:solidFill>
                <a:latin typeface="Miriam Libre" panose="020B0604020202020204" charset="-79"/>
                <a:cs typeface="Miriam Libre" panose="020B0604020202020204" charset="-79"/>
              </a:rPr>
              <a:t>Define o número de vezes que o objeto participa da associação.</a:t>
            </a:r>
            <a:endParaRPr lang="pt-BR" sz="1400" b="1" dirty="0">
              <a:solidFill>
                <a:srgbClr val="A753D5"/>
              </a:solidFill>
              <a:latin typeface="Miriam Libre" panose="020B0604020202020204" charset="-79"/>
              <a:cs typeface="Miriam Libre" panose="020B0604020202020204" charset="-79"/>
            </a:endParaRPr>
          </a:p>
          <a:p>
            <a:pPr marL="101600" lvl="0" algn="just">
              <a:buClr>
                <a:srgbClr val="FFAD1D"/>
              </a:buClr>
              <a:defRPr/>
            </a:pPr>
            <a:endParaRPr kumimoji="0" lang="pt-BR" sz="1400" b="1" i="0" u="none" strike="noStrike" kern="0" cap="none" spc="0" normalizeH="0" baseline="0" noProof="0" dirty="0">
              <a:ln>
                <a:noFill/>
              </a:ln>
              <a:solidFill>
                <a:srgbClr val="A753D5"/>
              </a:solidFill>
              <a:effectLst/>
              <a:uLnTx/>
              <a:uFillTx/>
              <a:latin typeface="Miriam Libre" panose="020B0604020202020204" charset="-79"/>
              <a:cs typeface="Miriam Libre" panose="020B0604020202020204" charset="-79"/>
              <a:sym typeface="Barlow Light"/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690" y="1605615"/>
            <a:ext cx="5518660" cy="1227565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3136901" y="1613525"/>
            <a:ext cx="1695450" cy="11741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3304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16" y="1337509"/>
            <a:ext cx="7695437" cy="2543757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Google Shape;3836;p13">
            <a:extLst>
              <a:ext uri="{FF2B5EF4-FFF2-40B4-BE49-F238E27FC236}">
                <a16:creationId xmlns:a16="http://schemas.microsoft.com/office/drawing/2014/main" id="{0F3B6175-5A68-4D76-AB92-49CB84466431}"/>
              </a:ext>
            </a:extLst>
          </p:cNvPr>
          <p:cNvSpPr txBox="1">
            <a:spLocks/>
          </p:cNvSpPr>
          <p:nvPr/>
        </p:nvSpPr>
        <p:spPr>
          <a:xfrm>
            <a:off x="721517" y="516452"/>
            <a:ext cx="6111673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Diagrama de </a:t>
            </a:r>
            <a:r>
              <a:rPr kumimoji="0" lang="pt-B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Classes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grpSp>
        <p:nvGrpSpPr>
          <p:cNvPr id="7" name="Google Shape;451;p38">
            <a:extLst>
              <a:ext uri="{FF2B5EF4-FFF2-40B4-BE49-F238E27FC236}">
                <a16:creationId xmlns:a16="http://schemas.microsoft.com/office/drawing/2014/main" id="{8719902F-7B4C-42DD-819C-A9898F8AC572}"/>
              </a:ext>
            </a:extLst>
          </p:cNvPr>
          <p:cNvGrpSpPr/>
          <p:nvPr/>
        </p:nvGrpSpPr>
        <p:grpSpPr>
          <a:xfrm>
            <a:off x="7543800" y="4000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9" name="Google Shape;452;p38">
              <a:extLst>
                <a:ext uri="{FF2B5EF4-FFF2-40B4-BE49-F238E27FC236}">
                  <a16:creationId xmlns:a16="http://schemas.microsoft.com/office/drawing/2014/main" id="{DC6DFBE1-8843-4082-8E0D-8F461DD0C52E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453;p38">
              <a:extLst>
                <a:ext uri="{FF2B5EF4-FFF2-40B4-BE49-F238E27FC236}">
                  <a16:creationId xmlns:a16="http://schemas.microsoft.com/office/drawing/2014/main" id="{34251AFB-51DE-498A-A70E-D0FD22D4A60B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4;p38">
              <a:extLst>
                <a:ext uri="{FF2B5EF4-FFF2-40B4-BE49-F238E27FC236}">
                  <a16:creationId xmlns:a16="http://schemas.microsoft.com/office/drawing/2014/main" id="{400F145C-2AC5-4302-8464-3373185FFD23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455;p38">
              <a:extLst>
                <a:ext uri="{FF2B5EF4-FFF2-40B4-BE49-F238E27FC236}">
                  <a16:creationId xmlns:a16="http://schemas.microsoft.com/office/drawing/2014/main" id="{F8699987-E12D-4C96-9EEF-8EF885BDD318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5" name="Elipse 4"/>
          <p:cNvSpPr/>
          <p:nvPr/>
        </p:nvSpPr>
        <p:spPr>
          <a:xfrm>
            <a:off x="4951758" y="2680827"/>
            <a:ext cx="2139776" cy="14818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Google Shape;523;p14">
            <a:extLst>
              <a:ext uri="{FF2B5EF4-FFF2-40B4-BE49-F238E27FC236}">
                <a16:creationId xmlns:a16="http://schemas.microsoft.com/office/drawing/2014/main" id="{821B4C15-DAC3-43FC-9FE4-B2296F8BF545}"/>
              </a:ext>
            </a:extLst>
          </p:cNvPr>
          <p:cNvSpPr txBox="1">
            <a:spLocks/>
          </p:cNvSpPr>
          <p:nvPr/>
        </p:nvSpPr>
        <p:spPr>
          <a:xfrm>
            <a:off x="680819" y="3068368"/>
            <a:ext cx="4151532" cy="1287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3429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5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6858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35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0287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13716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17145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20574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24003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27432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01600" lvl="0" algn="just">
              <a:buClr>
                <a:srgbClr val="FFAD1D"/>
              </a:buClr>
              <a:defRPr/>
            </a:pPr>
            <a:r>
              <a:rPr lang="pt-BR" sz="1400" noProof="0" dirty="0" smtClean="0">
                <a:solidFill>
                  <a:schemeClr val="tx2">
                    <a:lumMod val="25000"/>
                  </a:schemeClr>
                </a:solidFill>
                <a:latin typeface="Miriam Libre" panose="020B0604020202020204" charset="-79"/>
                <a:cs typeface="Miriam Libre" panose="020B0604020202020204" charset="-79"/>
              </a:rPr>
              <a:t>Classe Associativa - </a:t>
            </a:r>
            <a:r>
              <a:rPr lang="pt-BR" sz="1400" b="1" dirty="0" smtClean="0">
                <a:solidFill>
                  <a:srgbClr val="A753D5"/>
                </a:solidFill>
                <a:latin typeface="Miriam Libre" panose="020B0604020202020204" charset="-79"/>
                <a:cs typeface="Miriam Libre" panose="020B0604020202020204" charset="-79"/>
              </a:rPr>
              <a:t>Representa </a:t>
            </a:r>
            <a:r>
              <a:rPr lang="pt-BR" sz="1400" b="1" dirty="0">
                <a:solidFill>
                  <a:srgbClr val="A753D5"/>
                </a:solidFill>
                <a:latin typeface="Miriam Libre" panose="020B0604020202020204" charset="-79"/>
                <a:cs typeface="Miriam Libre" panose="020B0604020202020204" charset="-79"/>
              </a:rPr>
              <a:t>os objetos resultados de uma associação, com </a:t>
            </a:r>
            <a:r>
              <a:rPr lang="pt-BR" sz="1400" b="1" dirty="0" smtClean="0">
                <a:solidFill>
                  <a:srgbClr val="A753D5"/>
                </a:solidFill>
                <a:latin typeface="Miriam Libre" panose="020B0604020202020204" charset="-79"/>
                <a:cs typeface="Miriam Libre" panose="020B0604020202020204" charset="-79"/>
              </a:rPr>
              <a:t>atributos, características </a:t>
            </a:r>
            <a:r>
              <a:rPr lang="pt-BR" sz="1400" b="1" dirty="0">
                <a:solidFill>
                  <a:srgbClr val="A753D5"/>
                </a:solidFill>
                <a:latin typeface="Miriam Libre" panose="020B0604020202020204" charset="-79"/>
                <a:cs typeface="Miriam Libre" panose="020B0604020202020204" charset="-79"/>
              </a:rPr>
              <a:t>e operações </a:t>
            </a:r>
            <a:r>
              <a:rPr lang="pt-BR" sz="1400" b="1" dirty="0" smtClean="0">
                <a:solidFill>
                  <a:srgbClr val="A753D5"/>
                </a:solidFill>
                <a:latin typeface="Miriam Libre" panose="020B0604020202020204" charset="-79"/>
                <a:cs typeface="Miriam Libre" panose="020B0604020202020204" charset="-79"/>
              </a:rPr>
              <a:t>próprias.</a:t>
            </a:r>
            <a:endParaRPr kumimoji="0" lang="pt-BR" sz="1400" b="1" i="0" u="none" strike="noStrike" kern="0" cap="none" spc="0" normalizeH="0" baseline="0" dirty="0" smtClean="0">
              <a:ln>
                <a:noFill/>
              </a:ln>
              <a:solidFill>
                <a:srgbClr val="A753D5"/>
              </a:solidFill>
              <a:effectLst/>
              <a:uLnTx/>
              <a:uFillTx/>
              <a:latin typeface="Miriam Libre" panose="020B0604020202020204" charset="-79"/>
              <a:cs typeface="Miriam Libre" panose="020B0604020202020204" charset="-79"/>
              <a:sym typeface="Barlow Light"/>
            </a:endParaRPr>
          </a:p>
        </p:txBody>
      </p:sp>
    </p:spTree>
    <p:extLst>
      <p:ext uri="{BB962C8B-B14F-4D97-AF65-F5344CB8AC3E}">
        <p14:creationId xmlns:p14="http://schemas.microsoft.com/office/powerpoint/2010/main" val="102731677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Google Shape;3836;p13">
            <a:extLst>
              <a:ext uri="{FF2B5EF4-FFF2-40B4-BE49-F238E27FC236}">
                <a16:creationId xmlns:a16="http://schemas.microsoft.com/office/drawing/2014/main" id="{0F3B6175-5A68-4D76-AB92-49CB84466431}"/>
              </a:ext>
            </a:extLst>
          </p:cNvPr>
          <p:cNvSpPr txBox="1">
            <a:spLocks/>
          </p:cNvSpPr>
          <p:nvPr/>
        </p:nvSpPr>
        <p:spPr>
          <a:xfrm>
            <a:off x="721517" y="516452"/>
            <a:ext cx="6111673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Relacionamentos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grpSp>
        <p:nvGrpSpPr>
          <p:cNvPr id="7" name="Google Shape;451;p38">
            <a:extLst>
              <a:ext uri="{FF2B5EF4-FFF2-40B4-BE49-F238E27FC236}">
                <a16:creationId xmlns:a16="http://schemas.microsoft.com/office/drawing/2014/main" id="{8719902F-7B4C-42DD-819C-A9898F8AC572}"/>
              </a:ext>
            </a:extLst>
          </p:cNvPr>
          <p:cNvGrpSpPr/>
          <p:nvPr/>
        </p:nvGrpSpPr>
        <p:grpSpPr>
          <a:xfrm>
            <a:off x="7543800" y="4000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9" name="Google Shape;452;p38">
              <a:extLst>
                <a:ext uri="{FF2B5EF4-FFF2-40B4-BE49-F238E27FC236}">
                  <a16:creationId xmlns:a16="http://schemas.microsoft.com/office/drawing/2014/main" id="{DC6DFBE1-8843-4082-8E0D-8F461DD0C52E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453;p38">
              <a:extLst>
                <a:ext uri="{FF2B5EF4-FFF2-40B4-BE49-F238E27FC236}">
                  <a16:creationId xmlns:a16="http://schemas.microsoft.com/office/drawing/2014/main" id="{34251AFB-51DE-498A-A70E-D0FD22D4A60B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4;p38">
              <a:extLst>
                <a:ext uri="{FF2B5EF4-FFF2-40B4-BE49-F238E27FC236}">
                  <a16:creationId xmlns:a16="http://schemas.microsoft.com/office/drawing/2014/main" id="{400F145C-2AC5-4302-8464-3373185FFD23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455;p38">
              <a:extLst>
                <a:ext uri="{FF2B5EF4-FFF2-40B4-BE49-F238E27FC236}">
                  <a16:creationId xmlns:a16="http://schemas.microsoft.com/office/drawing/2014/main" id="{F8699987-E12D-4C96-9EEF-8EF885BDD318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523;p14">
            <a:extLst>
              <a:ext uri="{FF2B5EF4-FFF2-40B4-BE49-F238E27FC236}">
                <a16:creationId xmlns:a16="http://schemas.microsoft.com/office/drawing/2014/main" id="{821B4C15-DAC3-43FC-9FE4-B2296F8BF545}"/>
              </a:ext>
            </a:extLst>
          </p:cNvPr>
          <p:cNvSpPr txBox="1">
            <a:spLocks/>
          </p:cNvSpPr>
          <p:nvPr/>
        </p:nvSpPr>
        <p:spPr>
          <a:xfrm>
            <a:off x="973606" y="1414504"/>
            <a:ext cx="7570319" cy="3212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3429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5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6858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35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0287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13716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17145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20574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24003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27432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01600" lvl="0" algn="just">
              <a:buClr>
                <a:srgbClr val="FFAD1D"/>
              </a:buClr>
              <a:defRPr/>
            </a:pPr>
            <a:r>
              <a:rPr lang="pt-BR" dirty="0">
                <a:solidFill>
                  <a:schemeClr val="tx2">
                    <a:lumMod val="25000"/>
                  </a:schemeClr>
                </a:solidFill>
                <a:latin typeface="Miriam Libre" panose="020B0604020202020204" charset="-79"/>
                <a:cs typeface="Miriam Libre" panose="020B0604020202020204" charset="-79"/>
              </a:rPr>
              <a:t>Classes possuem relacionamentos entre </a:t>
            </a:r>
            <a:r>
              <a:rPr lang="pt-BR" dirty="0" smtClean="0">
                <a:solidFill>
                  <a:schemeClr val="tx2">
                    <a:lumMod val="25000"/>
                  </a:schemeClr>
                </a:solidFill>
                <a:latin typeface="Miriam Libre" panose="020B0604020202020204" charset="-79"/>
                <a:cs typeface="Miriam Libre" panose="020B0604020202020204" charset="-79"/>
              </a:rPr>
              <a:t>elas (</a:t>
            </a:r>
            <a:r>
              <a:rPr lang="pt-BR" dirty="0">
                <a:solidFill>
                  <a:schemeClr val="tx2">
                    <a:lumMod val="25000"/>
                  </a:schemeClr>
                </a:solidFill>
                <a:latin typeface="Miriam Libre" panose="020B0604020202020204" charset="-79"/>
                <a:cs typeface="Miriam Libre" panose="020B0604020202020204" charset="-79"/>
              </a:rPr>
              <a:t>para comunicação</a:t>
            </a:r>
            <a:r>
              <a:rPr lang="pt-BR" dirty="0" smtClean="0">
                <a:solidFill>
                  <a:schemeClr val="tx2">
                    <a:lumMod val="25000"/>
                  </a:schemeClr>
                </a:solidFill>
                <a:latin typeface="Miriam Libre" panose="020B0604020202020204" charset="-79"/>
                <a:cs typeface="Miriam Libre" panose="020B0604020202020204" charset="-79"/>
              </a:rPr>
              <a:t>).</a:t>
            </a:r>
          </a:p>
          <a:p>
            <a:pPr marL="101600" lvl="0" algn="just">
              <a:buClr>
                <a:srgbClr val="FFAD1D"/>
              </a:buClr>
              <a:defRPr/>
            </a:pPr>
            <a:endParaRPr lang="pt-BR" sz="800" dirty="0">
              <a:solidFill>
                <a:schemeClr val="tx2">
                  <a:lumMod val="25000"/>
                </a:schemeClr>
              </a:solidFill>
              <a:latin typeface="Miriam Libre" panose="020B0604020202020204" charset="-79"/>
              <a:cs typeface="Miriam Libre" panose="020B0604020202020204" charset="-79"/>
            </a:endParaRPr>
          </a:p>
          <a:p>
            <a:pPr marL="101600" lvl="0" algn="just">
              <a:buClr>
                <a:srgbClr val="FFAD1D"/>
              </a:buClr>
              <a:defRPr/>
            </a:pPr>
            <a:r>
              <a:rPr lang="pt-BR" dirty="0" smtClean="0">
                <a:solidFill>
                  <a:schemeClr val="tx2">
                    <a:lumMod val="25000"/>
                  </a:schemeClr>
                </a:solidFill>
                <a:latin typeface="Miriam Libre" panose="020B0604020202020204" charset="-79"/>
                <a:cs typeface="Miriam Libre" panose="020B0604020202020204" charset="-79"/>
              </a:rPr>
              <a:t>- Compartilham informações e colaboram </a:t>
            </a:r>
            <a:r>
              <a:rPr lang="pt-BR" dirty="0">
                <a:solidFill>
                  <a:schemeClr val="tx2">
                    <a:lumMod val="25000"/>
                  </a:schemeClr>
                </a:solidFill>
                <a:latin typeface="Miriam Libre" panose="020B0604020202020204" charset="-79"/>
                <a:cs typeface="Miriam Libre" panose="020B0604020202020204" charset="-79"/>
              </a:rPr>
              <a:t>umas com as outras</a:t>
            </a:r>
          </a:p>
          <a:p>
            <a:pPr marL="101600" lvl="0" algn="just">
              <a:buClr>
                <a:srgbClr val="FFAD1D"/>
              </a:buClr>
              <a:defRPr/>
            </a:pPr>
            <a:endParaRPr lang="pt-BR" sz="800" dirty="0" smtClean="0">
              <a:solidFill>
                <a:schemeClr val="tx2">
                  <a:lumMod val="25000"/>
                </a:schemeClr>
              </a:solidFill>
              <a:latin typeface="Miriam Libre" panose="020B0604020202020204" charset="-79"/>
              <a:cs typeface="Miriam Libre" panose="020B0604020202020204" charset="-79"/>
            </a:endParaRPr>
          </a:p>
          <a:p>
            <a:pPr marL="101600" lvl="0" algn="just">
              <a:buClr>
                <a:srgbClr val="FFAD1D"/>
              </a:buClr>
              <a:defRPr/>
            </a:pPr>
            <a:r>
              <a:rPr lang="pt-BR" dirty="0" smtClean="0">
                <a:solidFill>
                  <a:schemeClr val="tx2">
                    <a:lumMod val="25000"/>
                  </a:schemeClr>
                </a:solidFill>
                <a:latin typeface="Miriam Libre" panose="020B0604020202020204" charset="-79"/>
                <a:cs typeface="Miriam Libre" panose="020B0604020202020204" charset="-79"/>
              </a:rPr>
              <a:t>Principais </a:t>
            </a:r>
            <a:r>
              <a:rPr lang="pt-BR" dirty="0">
                <a:solidFill>
                  <a:schemeClr val="tx2">
                    <a:lumMod val="25000"/>
                  </a:schemeClr>
                </a:solidFill>
                <a:latin typeface="Miriam Libre" panose="020B0604020202020204" charset="-79"/>
                <a:cs typeface="Miriam Libre" panose="020B0604020202020204" charset="-79"/>
              </a:rPr>
              <a:t>tipos de </a:t>
            </a:r>
            <a:r>
              <a:rPr lang="pt-BR" dirty="0" smtClean="0">
                <a:solidFill>
                  <a:schemeClr val="tx2">
                    <a:lumMod val="25000"/>
                  </a:schemeClr>
                </a:solidFill>
                <a:latin typeface="Miriam Libre" panose="020B0604020202020204" charset="-79"/>
                <a:cs typeface="Miriam Libre" panose="020B0604020202020204" charset="-79"/>
              </a:rPr>
              <a:t>relacionamentos:</a:t>
            </a:r>
          </a:p>
          <a:p>
            <a:pPr marL="101600" lvl="0" algn="just">
              <a:buClr>
                <a:srgbClr val="FFAD1D"/>
              </a:buClr>
              <a:defRPr/>
            </a:pPr>
            <a:endParaRPr lang="pt-BR" sz="800" dirty="0">
              <a:solidFill>
                <a:schemeClr val="tx2">
                  <a:lumMod val="25000"/>
                </a:schemeClr>
              </a:solidFill>
              <a:latin typeface="Miriam Libre" panose="020B0604020202020204" charset="-79"/>
              <a:cs typeface="Miriam Libre" panose="020B0604020202020204" charset="-79"/>
            </a:endParaRPr>
          </a:p>
          <a:p>
            <a:pPr marL="101600" lvl="0" algn="just">
              <a:buClr>
                <a:srgbClr val="FFAD1D"/>
              </a:buClr>
              <a:defRPr/>
            </a:pPr>
            <a:r>
              <a:rPr lang="pt-BR" b="1" dirty="0">
                <a:solidFill>
                  <a:srgbClr val="80359B"/>
                </a:solidFill>
                <a:latin typeface="Miriam Libre" panose="020B0604020202020204" charset="-79"/>
                <a:cs typeface="Miriam Libre" panose="020B0604020202020204" charset="-79"/>
              </a:rPr>
              <a:t>• Associação</a:t>
            </a:r>
          </a:p>
          <a:p>
            <a:pPr marL="101600" lvl="0" algn="just">
              <a:buClr>
                <a:srgbClr val="FFAD1D"/>
              </a:buClr>
              <a:defRPr/>
            </a:pPr>
            <a:r>
              <a:rPr lang="pt-BR" b="1" dirty="0">
                <a:solidFill>
                  <a:srgbClr val="80359B"/>
                </a:solidFill>
                <a:latin typeface="Miriam Libre" panose="020B0604020202020204" charset="-79"/>
                <a:cs typeface="Miriam Libre" panose="020B0604020202020204" charset="-79"/>
              </a:rPr>
              <a:t>• Agregação/Composição</a:t>
            </a:r>
          </a:p>
          <a:p>
            <a:pPr marL="101600" lvl="0" algn="just">
              <a:buClr>
                <a:srgbClr val="FFAD1D"/>
              </a:buClr>
              <a:defRPr/>
            </a:pPr>
            <a:r>
              <a:rPr lang="pt-BR" b="1" dirty="0">
                <a:solidFill>
                  <a:srgbClr val="80359B"/>
                </a:solidFill>
                <a:latin typeface="Miriam Libre" panose="020B0604020202020204" charset="-79"/>
                <a:cs typeface="Miriam Libre" panose="020B0604020202020204" charset="-79"/>
              </a:rPr>
              <a:t>• Herança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rgbClr val="80359B"/>
              </a:solidFill>
              <a:effectLst/>
              <a:uLnTx/>
              <a:uFillTx/>
              <a:latin typeface="Miriam Libre" panose="020B0604020202020204" charset="-79"/>
              <a:cs typeface="Miriam Libre" panose="020B0604020202020204" charset="-79"/>
              <a:sym typeface="Barlow Light"/>
            </a:endParaRPr>
          </a:p>
        </p:txBody>
      </p:sp>
    </p:spTree>
    <p:extLst>
      <p:ext uri="{BB962C8B-B14F-4D97-AF65-F5344CB8AC3E}">
        <p14:creationId xmlns:p14="http://schemas.microsoft.com/office/powerpoint/2010/main" val="146439528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odovico template">
  <a:themeElements>
    <a:clrScheme name="Custom 347">
      <a:dk1>
        <a:srgbClr val="272A36"/>
      </a:dk1>
      <a:lt1>
        <a:srgbClr val="FFFFFF"/>
      </a:lt1>
      <a:dk2>
        <a:srgbClr val="808392"/>
      </a:dk2>
      <a:lt2>
        <a:srgbClr val="E0E0E7"/>
      </a:lt2>
      <a:accent1>
        <a:srgbClr val="FFAD1D"/>
      </a:accent1>
      <a:accent2>
        <a:srgbClr val="EB7700"/>
      </a:accent2>
      <a:accent3>
        <a:srgbClr val="FD7E6B"/>
      </a:accent3>
      <a:accent4>
        <a:srgbClr val="F03131"/>
      </a:accent4>
      <a:accent5>
        <a:srgbClr val="41B5FF"/>
      </a:accent5>
      <a:accent6>
        <a:srgbClr val="1E87CA"/>
      </a:accent6>
      <a:hlink>
        <a:srgbClr val="272A3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9680</TotalTime>
  <Words>496</Words>
  <Application>Microsoft Office PowerPoint</Application>
  <PresentationFormat>Apresentação na tela (16:9)</PresentationFormat>
  <Paragraphs>82</Paragraphs>
  <Slides>25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25</vt:i4>
      </vt:variant>
    </vt:vector>
  </HeadingPairs>
  <TitlesOfParts>
    <vt:vector size="37" baseType="lpstr">
      <vt:lpstr>Miriam Libre</vt:lpstr>
      <vt:lpstr>Dosis ExtraLight</vt:lpstr>
      <vt:lpstr>Quantico</vt:lpstr>
      <vt:lpstr>Dosis</vt:lpstr>
      <vt:lpstr>Wingdings</vt:lpstr>
      <vt:lpstr>Barlow Light</vt:lpstr>
      <vt:lpstr>Barlow SemiBold</vt:lpstr>
      <vt:lpstr>Titillium Web</vt:lpstr>
      <vt:lpstr>Arial</vt:lpstr>
      <vt:lpstr>Barlow</vt:lpstr>
      <vt:lpstr>Roderigo template</vt:lpstr>
      <vt:lpstr>Lodovico template</vt:lpstr>
      <vt:lpstr>Modelagem de Sistemas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Lucas Naspolini</dc:creator>
  <cp:lastModifiedBy>Professor Senai</cp:lastModifiedBy>
  <cp:revision>171</cp:revision>
  <dcterms:modified xsi:type="dcterms:W3CDTF">2023-11-01T22:51:55Z</dcterms:modified>
</cp:coreProperties>
</file>