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328" r:id="rId3"/>
    <p:sldId id="438" r:id="rId4"/>
    <p:sldId id="413" r:id="rId5"/>
    <p:sldId id="414" r:id="rId6"/>
    <p:sldId id="467" r:id="rId7"/>
    <p:sldId id="468" r:id="rId8"/>
    <p:sldId id="439" r:id="rId9"/>
    <p:sldId id="470" r:id="rId10"/>
    <p:sldId id="469" r:id="rId11"/>
    <p:sldId id="471" r:id="rId12"/>
    <p:sldId id="472" r:id="rId13"/>
    <p:sldId id="440" r:id="rId14"/>
    <p:sldId id="473" r:id="rId15"/>
    <p:sldId id="474" r:id="rId16"/>
  </p:sldIdLst>
  <p:sldSz cx="9144000" cy="5143500" type="screen16x9"/>
  <p:notesSz cx="6858000" cy="9144000"/>
  <p:embeddedFontLst>
    <p:embeddedFont>
      <p:font typeface="Dosis ExtraLight" panose="020B0604020202020204" charset="0"/>
      <p:regular r:id="rId18"/>
    </p:embeddedFont>
    <p:embeddedFont>
      <p:font typeface="Barlow" panose="020B0604020202020204" charset="0"/>
      <p:regular r:id="rId19"/>
      <p:bold r:id="rId20"/>
      <p:italic r:id="rId21"/>
      <p:boldItalic r:id="rId22"/>
    </p:embeddedFont>
    <p:embeddedFont>
      <p:font typeface="Dosis" panose="020B0604020202020204" charset="0"/>
      <p:regular r:id="rId23"/>
      <p:bold r:id="rId24"/>
    </p:embeddedFont>
    <p:embeddedFont>
      <p:font typeface="Quantico" panose="020B0604020202020204" charset="0"/>
      <p:regular r:id="rId25"/>
      <p:bold r:id="rId26"/>
      <p:italic r:id="rId27"/>
      <p:boldItalic r:id="rId28"/>
    </p:embeddedFont>
    <p:embeddedFont>
      <p:font typeface="Miriam Libre" panose="020B0604020202020204" charset="-79"/>
      <p:regular r:id="rId29"/>
      <p:bold r:id="rId30"/>
    </p:embeddedFont>
    <p:embeddedFont>
      <p:font typeface="Barlow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852"/>
    <a:srgbClr val="80359B"/>
    <a:srgbClr val="853DC7"/>
    <a:srgbClr val="BB7BDF"/>
    <a:srgbClr val="532264"/>
    <a:srgbClr val="A753D5"/>
    <a:srgbClr val="CCFF66"/>
    <a:srgbClr val="92D050"/>
    <a:srgbClr val="057908"/>
    <a:srgbClr val="499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DF170-8F08-43B5-AB18-4413EC5CB77C}">
  <a:tblStyle styleId="{458DF170-8F08-43B5-AB18-4413EC5CB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23" autoAdjust="0"/>
    <p:restoredTop sz="95226" autoAdjust="0"/>
  </p:normalViewPr>
  <p:slideViewPr>
    <p:cSldViewPr snapToGrid="0">
      <p:cViewPr varScale="1">
        <p:scale>
          <a:sx n="91" d="100"/>
          <a:sy n="91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2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4336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9665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122227" y="2815005"/>
            <a:ext cx="4715866" cy="757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rgbClr val="ABE852"/>
                </a:solidFill>
              </a:rPr>
              <a:t>Modelagem de Sistemas</a:t>
            </a:r>
            <a:endParaRPr sz="2400" dirty="0">
              <a:solidFill>
                <a:srgbClr val="ABE852"/>
              </a:solidFill>
            </a:endParaRPr>
          </a:p>
        </p:txBody>
      </p:sp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5" name="Google Shape;280;p19">
            <a:extLst>
              <a:ext uri="{FF2B5EF4-FFF2-40B4-BE49-F238E27FC236}">
                <a16:creationId xmlns:a16="http://schemas.microsoft.com/office/drawing/2014/main" id="{DEFAFE3F-4A60-4D38-8E7D-4BC62FF1792F}"/>
              </a:ext>
            </a:extLst>
          </p:cNvPr>
          <p:cNvSpPr txBox="1">
            <a:spLocks/>
          </p:cNvSpPr>
          <p:nvPr/>
        </p:nvSpPr>
        <p:spPr>
          <a:xfrm>
            <a:off x="1122227" y="1451523"/>
            <a:ext cx="5573996" cy="61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Desenvolvimento de Sistemas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122226" y="2029148"/>
            <a:ext cx="2640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Curso Técnico 2023 </a:t>
            </a:r>
            <a:r>
              <a:rPr lang="pt-BR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Dosis" panose="020B060402020202020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Quantico" panose="020B060402020202020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51015E-00CF-40E7-8B92-C6DEC1BE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61" y="4100846"/>
            <a:ext cx="1667021" cy="433046"/>
          </a:xfrm>
          <a:prstGeom prst="rect">
            <a:avLst/>
          </a:prstGeom>
        </p:spPr>
      </p:pic>
      <p:sp>
        <p:nvSpPr>
          <p:cNvPr id="10" name="Google Shape;57;p12">
            <a:extLst>
              <a:ext uri="{FF2B5EF4-FFF2-40B4-BE49-F238E27FC236}">
                <a16:creationId xmlns:a16="http://schemas.microsoft.com/office/drawing/2014/main" id="{5D1F5265-F3AF-48F7-997A-CCFAF4C66DFC}"/>
              </a:ext>
            </a:extLst>
          </p:cNvPr>
          <p:cNvSpPr txBox="1">
            <a:spLocks/>
          </p:cNvSpPr>
          <p:nvPr/>
        </p:nvSpPr>
        <p:spPr>
          <a:xfrm>
            <a:off x="4175579" y="4121946"/>
            <a:ext cx="2506573" cy="4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800" dirty="0"/>
              <a:t>Prof. Lucas Naspolini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Etapas do Design Thinking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oogle Shape;96;p19">
            <a:extLst>
              <a:ext uri="{FF2B5EF4-FFF2-40B4-BE49-F238E27FC236}">
                <a16:creationId xmlns:a16="http://schemas.microsoft.com/office/drawing/2014/main" id="{89AC197C-87E1-10CF-5130-7AFCC676F1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84790" y="1250330"/>
            <a:ext cx="3723129" cy="3578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75853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Etapas do Design Thinking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4" name="Google Shape;558;p19">
            <a:extLst>
              <a:ext uri="{FF2B5EF4-FFF2-40B4-BE49-F238E27FC236}">
                <a16:creationId xmlns:a16="http://schemas.microsoft.com/office/drawing/2014/main" id="{48E9858E-940A-992E-F5F6-A856B09A04C5}"/>
              </a:ext>
            </a:extLst>
          </p:cNvPr>
          <p:cNvSpPr txBox="1">
            <a:spLocks noGrp="1"/>
          </p:cNvSpPr>
          <p:nvPr/>
        </p:nvSpPr>
        <p:spPr>
          <a:xfrm>
            <a:off x="1190965" y="1276358"/>
            <a:ext cx="6645729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Empatia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Entender as necessidades e motivações do outro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Definição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- Delimitar as oportunidades de inovação.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Ideação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- Gerar ideias que possam servir como soluções.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Protótipo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- Construir protótipos que representem a ideia.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Teste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- Validar os protótipos e implementar a ideia.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7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34AF10-DC16-C452-5887-A96ECB9BE117}"/>
              </a:ext>
            </a:extLst>
          </p:cNvPr>
          <p:cNvSpPr/>
          <p:nvPr/>
        </p:nvSpPr>
        <p:spPr>
          <a:xfrm>
            <a:off x="947880" y="144382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87E578-B9A8-FA71-3898-A8C62B59051B}"/>
              </a:ext>
            </a:extLst>
          </p:cNvPr>
          <p:cNvSpPr/>
          <p:nvPr/>
        </p:nvSpPr>
        <p:spPr>
          <a:xfrm>
            <a:off x="947880" y="208855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322F6C1-0AAF-8146-BD26-EC3B22934CE4}"/>
              </a:ext>
            </a:extLst>
          </p:cNvPr>
          <p:cNvSpPr/>
          <p:nvPr/>
        </p:nvSpPr>
        <p:spPr>
          <a:xfrm>
            <a:off x="947849" y="269318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3F457B0-D161-4805-44B8-4EC496ED5DD0}"/>
              </a:ext>
            </a:extLst>
          </p:cNvPr>
          <p:cNvSpPr/>
          <p:nvPr/>
        </p:nvSpPr>
        <p:spPr>
          <a:xfrm>
            <a:off x="941943" y="335497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DEECDD4-C5E5-E22B-27FA-03ABBF302695}"/>
              </a:ext>
            </a:extLst>
          </p:cNvPr>
          <p:cNvSpPr/>
          <p:nvPr/>
        </p:nvSpPr>
        <p:spPr>
          <a:xfrm>
            <a:off x="941943" y="402256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90566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Ferramentas de Prototipação</a:t>
            </a:r>
          </a:p>
        </p:txBody>
      </p:sp>
    </p:spTree>
    <p:extLst>
      <p:ext uri="{BB962C8B-B14F-4D97-AF65-F5344CB8AC3E}">
        <p14:creationId xmlns:p14="http://schemas.microsoft.com/office/powerpoint/2010/main" val="246251916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Ferramentas de Prototipação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459601" y="1697838"/>
            <a:ext cx="6512826" cy="334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Papel, post-it, etc.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Softwares CAD.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Software para design gráfico/animações.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Software para interface de aplicativos.</a:t>
            </a: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1190996" y="187244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1191027" y="255746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F249BD-880A-F7E3-1E18-D9FBDC1C11D9}"/>
              </a:ext>
            </a:extLst>
          </p:cNvPr>
          <p:cNvSpPr/>
          <p:nvPr/>
        </p:nvSpPr>
        <p:spPr>
          <a:xfrm>
            <a:off x="1190996" y="322639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63BAC2-147D-A172-B3CF-69C87CB29243}"/>
              </a:ext>
            </a:extLst>
          </p:cNvPr>
          <p:cNvSpPr/>
          <p:nvPr/>
        </p:nvSpPr>
        <p:spPr>
          <a:xfrm>
            <a:off x="1190995" y="391140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2" name="Google Shape;258;p39" descr="VETORIZAÇÃO E RIG DE PERSONAGENS PARA ANIMAÇÃO 2D no Elo7 | Estúdio  CaricaturasMac (E6642C)">
            <a:extLst>
              <a:ext uri="{FF2B5EF4-FFF2-40B4-BE49-F238E27FC236}">
                <a16:creationId xmlns:a16="http://schemas.microsoft.com/office/drawing/2014/main" id="{086B6331-58FD-5CAE-D34E-D31E54C938E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62224" y="1338001"/>
            <a:ext cx="2532788" cy="137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57;p39" descr="AUTO CAD 2D | Unicoff Universidade">
            <a:extLst>
              <a:ext uri="{FF2B5EF4-FFF2-40B4-BE49-F238E27FC236}">
                <a16:creationId xmlns:a16="http://schemas.microsoft.com/office/drawing/2014/main" id="{FED98264-EB99-75E9-8F61-A64D1A222B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561" y="1670356"/>
            <a:ext cx="2371776" cy="131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59;p39">
            <a:extLst>
              <a:ext uri="{FF2B5EF4-FFF2-40B4-BE49-F238E27FC236}">
                <a16:creationId xmlns:a16="http://schemas.microsoft.com/office/drawing/2014/main" id="{342102B8-C420-9A90-7DBB-BD11A52AEA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3448" t="20529" r="22409" b="21182"/>
          <a:stretch/>
        </p:blipFill>
        <p:spPr>
          <a:xfrm>
            <a:off x="6192526" y="2899269"/>
            <a:ext cx="2304126" cy="1073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09080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Papel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9" name="Google Shape;265;p40" descr="Prototipação, a melhor forma de testar e validar um projeto | Design com  Café">
            <a:extLst>
              <a:ext uri="{FF2B5EF4-FFF2-40B4-BE49-F238E27FC236}">
                <a16:creationId xmlns:a16="http://schemas.microsoft.com/office/drawing/2014/main" id="{3C5F79DC-A0F9-3A22-2154-526ABD9273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7989" y="1544430"/>
            <a:ext cx="7200283" cy="30826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451;p38">
            <a:extLst>
              <a:ext uri="{FF2B5EF4-FFF2-40B4-BE49-F238E27FC236}">
                <a16:creationId xmlns:a16="http://schemas.microsoft.com/office/drawing/2014/main" id="{1835C0A5-2C83-C47B-AD20-EBD6FBBFF951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15" name="Google Shape;452;p38">
              <a:extLst>
                <a:ext uri="{FF2B5EF4-FFF2-40B4-BE49-F238E27FC236}">
                  <a16:creationId xmlns:a16="http://schemas.microsoft.com/office/drawing/2014/main" id="{8ED18EE7-DD15-F6D2-4869-2383964F03D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3;p38">
              <a:extLst>
                <a:ext uri="{FF2B5EF4-FFF2-40B4-BE49-F238E27FC236}">
                  <a16:creationId xmlns:a16="http://schemas.microsoft.com/office/drawing/2014/main" id="{21A8CCF6-54F5-5FA1-8852-8AD5D37C5AF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;p38">
              <a:extLst>
                <a:ext uri="{FF2B5EF4-FFF2-40B4-BE49-F238E27FC236}">
                  <a16:creationId xmlns:a16="http://schemas.microsoft.com/office/drawing/2014/main" id="{2A43CE67-6C92-2568-E41C-2A90E59EA420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5;p38">
              <a:extLst>
                <a:ext uri="{FF2B5EF4-FFF2-40B4-BE49-F238E27FC236}">
                  <a16:creationId xmlns:a16="http://schemas.microsoft.com/office/drawing/2014/main" id="{11664525-CA30-838E-60B9-190127E56EC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29598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Softwares para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14" name="Google Shape;451;p38">
            <a:extLst>
              <a:ext uri="{FF2B5EF4-FFF2-40B4-BE49-F238E27FC236}">
                <a16:creationId xmlns:a16="http://schemas.microsoft.com/office/drawing/2014/main" id="{1835C0A5-2C83-C47B-AD20-EBD6FBBFF951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15" name="Google Shape;452;p38">
              <a:extLst>
                <a:ext uri="{FF2B5EF4-FFF2-40B4-BE49-F238E27FC236}">
                  <a16:creationId xmlns:a16="http://schemas.microsoft.com/office/drawing/2014/main" id="{8ED18EE7-DD15-F6D2-4869-2383964F03D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3;p38">
              <a:extLst>
                <a:ext uri="{FF2B5EF4-FFF2-40B4-BE49-F238E27FC236}">
                  <a16:creationId xmlns:a16="http://schemas.microsoft.com/office/drawing/2014/main" id="{21A8CCF6-54F5-5FA1-8852-8AD5D37C5AF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;p38">
              <a:extLst>
                <a:ext uri="{FF2B5EF4-FFF2-40B4-BE49-F238E27FC236}">
                  <a16:creationId xmlns:a16="http://schemas.microsoft.com/office/drawing/2014/main" id="{2A43CE67-6C92-2568-E41C-2A90E59EA420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5;p38">
              <a:extLst>
                <a:ext uri="{FF2B5EF4-FFF2-40B4-BE49-F238E27FC236}">
                  <a16:creationId xmlns:a16="http://schemas.microsoft.com/office/drawing/2014/main" id="{11664525-CA30-838E-60B9-190127E56EC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15989FE6-875C-2CC8-226D-030DF0EC59BD}"/>
              </a:ext>
            </a:extLst>
          </p:cNvPr>
          <p:cNvGrpSpPr/>
          <p:nvPr/>
        </p:nvGrpSpPr>
        <p:grpSpPr>
          <a:xfrm>
            <a:off x="7696200" y="5524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4" name="Google Shape;452;p38">
              <a:extLst>
                <a:ext uri="{FF2B5EF4-FFF2-40B4-BE49-F238E27FC236}">
                  <a16:creationId xmlns:a16="http://schemas.microsoft.com/office/drawing/2014/main" id="{B614D497-634A-BA32-6680-9D610BB34A6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3;p38">
              <a:extLst>
                <a:ext uri="{FF2B5EF4-FFF2-40B4-BE49-F238E27FC236}">
                  <a16:creationId xmlns:a16="http://schemas.microsoft.com/office/drawing/2014/main" id="{CD77818B-C869-AE0B-4DC9-13E1D77B788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FB4A9198-9D17-805E-92A9-1248456E4BB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9FA0A5-DBF8-9002-270A-E9DF2E4BB147}"/>
              </a:ext>
            </a:extLst>
          </p:cNvPr>
          <p:cNvSpPr/>
          <p:nvPr/>
        </p:nvSpPr>
        <p:spPr>
          <a:xfrm>
            <a:off x="947880" y="144382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CE3391-515D-B822-01C5-313C79EC6CD9}"/>
              </a:ext>
            </a:extLst>
          </p:cNvPr>
          <p:cNvSpPr/>
          <p:nvPr/>
        </p:nvSpPr>
        <p:spPr>
          <a:xfrm>
            <a:off x="947880" y="181708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206F4A-269C-719F-FC4F-7E73A0C5D3BD}"/>
              </a:ext>
            </a:extLst>
          </p:cNvPr>
          <p:cNvSpPr/>
          <p:nvPr/>
        </p:nvSpPr>
        <p:spPr>
          <a:xfrm>
            <a:off x="947849" y="219311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50AC684-4FCD-01BE-7854-7B63C7C6B4D9}"/>
              </a:ext>
            </a:extLst>
          </p:cNvPr>
          <p:cNvSpPr/>
          <p:nvPr/>
        </p:nvSpPr>
        <p:spPr>
          <a:xfrm>
            <a:off x="941943" y="256201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A714B9D-5556-9B98-3084-69B9B9BC7D9C}"/>
              </a:ext>
            </a:extLst>
          </p:cNvPr>
          <p:cNvSpPr/>
          <p:nvPr/>
        </p:nvSpPr>
        <p:spPr>
          <a:xfrm>
            <a:off x="941943" y="294384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1" name="Google Shape;558;p19">
            <a:extLst>
              <a:ext uri="{FF2B5EF4-FFF2-40B4-BE49-F238E27FC236}">
                <a16:creationId xmlns:a16="http://schemas.microsoft.com/office/drawing/2014/main" id="{5015ED4D-3732-8FD2-1C74-147027133B2B}"/>
              </a:ext>
            </a:extLst>
          </p:cNvPr>
          <p:cNvSpPr txBox="1">
            <a:spLocks noGrp="1"/>
          </p:cNvSpPr>
          <p:nvPr/>
        </p:nvSpPr>
        <p:spPr>
          <a:xfrm>
            <a:off x="1190965" y="1276358"/>
            <a:ext cx="6645729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Fluid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Axure</a:t>
            </a: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WebFlow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Adobe XD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Figma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Excalidraw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Invision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Ninja Mock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A5ED058-40E9-2B0B-99ED-1DDDC780EBE0}"/>
              </a:ext>
            </a:extLst>
          </p:cNvPr>
          <p:cNvSpPr/>
          <p:nvPr/>
        </p:nvSpPr>
        <p:spPr>
          <a:xfrm>
            <a:off x="944611" y="330416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4504288-6396-5A23-7C95-79E4F41563ED}"/>
              </a:ext>
            </a:extLst>
          </p:cNvPr>
          <p:cNvSpPr/>
          <p:nvPr/>
        </p:nvSpPr>
        <p:spPr>
          <a:xfrm>
            <a:off x="944611" y="370028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1281157-0C8D-8D22-1130-153A477FA141}"/>
              </a:ext>
            </a:extLst>
          </p:cNvPr>
          <p:cNvSpPr/>
          <p:nvPr/>
        </p:nvSpPr>
        <p:spPr>
          <a:xfrm>
            <a:off x="946084" y="4074889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D026E01-EBBC-D1AF-DF30-E1D166BA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525" y="1405487"/>
            <a:ext cx="2037825" cy="823189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648BA7FC-7577-E674-3E03-26B16A417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003" y="2357805"/>
            <a:ext cx="1435993" cy="722783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7580759-DD89-7F27-E388-48E6D9875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963" y="1939877"/>
            <a:ext cx="1983050" cy="725193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F9CB329C-E177-443F-A8B2-DEA01F52E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6044" y="3209717"/>
            <a:ext cx="2110913" cy="8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2700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7C6B9DD7-6FC4-4995-8FB8-B38812FF3AC3}"/>
              </a:ext>
            </a:extLst>
          </p:cNvPr>
          <p:cNvGrpSpPr/>
          <p:nvPr/>
        </p:nvGrpSpPr>
        <p:grpSpPr>
          <a:xfrm>
            <a:off x="8064700" y="406854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B718AFA-160C-445C-9ED6-B3DDE8DBE98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96;p38">
              <a:extLst>
                <a:ext uri="{FF2B5EF4-FFF2-40B4-BE49-F238E27FC236}">
                  <a16:creationId xmlns:a16="http://schemas.microsoft.com/office/drawing/2014/main" id="{27375385-BD8C-4218-BBFC-9863F2081BC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97;p38">
              <a:extLst>
                <a:ext uri="{FF2B5EF4-FFF2-40B4-BE49-F238E27FC236}">
                  <a16:creationId xmlns:a16="http://schemas.microsoft.com/office/drawing/2014/main" id="{CA59BF29-FB1B-4B6B-848B-ECD39059AF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98;p38">
              <a:extLst>
                <a:ext uri="{FF2B5EF4-FFF2-40B4-BE49-F238E27FC236}">
                  <a16:creationId xmlns:a16="http://schemas.microsoft.com/office/drawing/2014/main" id="{A6DCF088-A50E-4FC2-986E-2546DE6E57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9;p38">
              <a:extLst>
                <a:ext uri="{FF2B5EF4-FFF2-40B4-BE49-F238E27FC236}">
                  <a16:creationId xmlns:a16="http://schemas.microsoft.com/office/drawing/2014/main" id="{4030A827-1C8E-4653-B161-5957D8FF2F4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00;p38">
              <a:extLst>
                <a:ext uri="{FF2B5EF4-FFF2-40B4-BE49-F238E27FC236}">
                  <a16:creationId xmlns:a16="http://schemas.microsoft.com/office/drawing/2014/main" id="{058BFF1D-AF51-4EDF-A7C3-0008FD594B9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3836;p13">
            <a:extLst>
              <a:ext uri="{FF2B5EF4-FFF2-40B4-BE49-F238E27FC236}">
                <a16:creationId xmlns:a16="http://schemas.microsoft.com/office/drawing/2014/main" id="{E5574DEE-B314-4CD4-8048-BC0DEE2ED5FA}"/>
              </a:ext>
            </a:extLst>
          </p:cNvPr>
          <p:cNvSpPr txBox="1">
            <a:spLocks/>
          </p:cNvSpPr>
          <p:nvPr/>
        </p:nvSpPr>
        <p:spPr>
          <a:xfrm>
            <a:off x="876299" y="1339735"/>
            <a:ext cx="6769749" cy="331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Aula 6 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Prototipação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lang="pt-BR" sz="2400" dirty="0">
              <a:solidFill>
                <a:srgbClr val="ABE85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Conceito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</a:t>
            </a: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Abordagens (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Design Thinking)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Ferramentas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>
              <a:buClr>
                <a:srgbClr val="8184D9"/>
              </a:buClr>
              <a:defRPr/>
            </a:pP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1691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Prototipação</a:t>
            </a:r>
          </a:p>
        </p:txBody>
      </p:sp>
    </p:spTree>
    <p:extLst>
      <p:ext uri="{BB962C8B-B14F-4D97-AF65-F5344CB8AC3E}">
        <p14:creationId xmlns:p14="http://schemas.microsoft.com/office/powerpoint/2010/main" val="411234654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Prototipação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 prototipação é um processo para desenvolver um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produto mínimo viável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(MVP), que é utilizado para simulações e testes de um produto ou serviço antes do seu lançamento.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 prototipação pode ser implantada em diferentes fases do projeto: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conceitual, preliminar ou detalhado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 ideia de criar um protótipo antes de dar prosseguimento com o desenvolvimento é que geralmente a prototipação leva menos tempo e é mais rápido que a criação do sistema final, pois apenas a interface está sendo desenvolvida.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40900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Vantagens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4" name="Google Shape;558;p19">
            <a:extLst>
              <a:ext uri="{FF2B5EF4-FFF2-40B4-BE49-F238E27FC236}">
                <a16:creationId xmlns:a16="http://schemas.microsoft.com/office/drawing/2014/main" id="{48E9858E-940A-992E-F5F6-A856B09A04C5}"/>
              </a:ext>
            </a:extLst>
          </p:cNvPr>
          <p:cNvSpPr txBox="1">
            <a:spLocks noGrp="1"/>
          </p:cNvSpPr>
          <p:nvPr/>
        </p:nvSpPr>
        <p:spPr>
          <a:xfrm>
            <a:off x="1190965" y="1276358"/>
            <a:ext cx="6645729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Perceber como as pessoas reagem ao produto / serviço.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Testar as metodologias de desenvolvimento.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Captar feedbacks para melhorias.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Validar as ideias antes do produto possuir alto valor agregado.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Evitar a perda de tempo.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34AF10-DC16-C452-5887-A96ECB9BE117}"/>
              </a:ext>
            </a:extLst>
          </p:cNvPr>
          <p:cNvSpPr/>
          <p:nvPr/>
        </p:nvSpPr>
        <p:spPr>
          <a:xfrm>
            <a:off x="947880" y="144382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87E578-B9A8-FA71-3898-A8C62B59051B}"/>
              </a:ext>
            </a:extLst>
          </p:cNvPr>
          <p:cNvSpPr/>
          <p:nvPr/>
        </p:nvSpPr>
        <p:spPr>
          <a:xfrm>
            <a:off x="947880" y="209569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322F6C1-0AAF-8146-BD26-EC3B22934CE4}"/>
              </a:ext>
            </a:extLst>
          </p:cNvPr>
          <p:cNvSpPr/>
          <p:nvPr/>
        </p:nvSpPr>
        <p:spPr>
          <a:xfrm>
            <a:off x="947849" y="2771769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3F457B0-D161-4805-44B8-4EC496ED5DD0}"/>
              </a:ext>
            </a:extLst>
          </p:cNvPr>
          <p:cNvSpPr/>
          <p:nvPr/>
        </p:nvSpPr>
        <p:spPr>
          <a:xfrm>
            <a:off x="941943" y="349785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DEECDD4-C5E5-E22B-27FA-03ABBF302695}"/>
              </a:ext>
            </a:extLst>
          </p:cNvPr>
          <p:cNvSpPr/>
          <p:nvPr/>
        </p:nvSpPr>
        <p:spPr>
          <a:xfrm>
            <a:off x="941943" y="416543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976168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Classificação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protótipo pode ser classificado de acordo com os diferentes recursos que estes podem entregar ao usuário no momento de teste. De acordo com as diferenças entre o protótipo e a versão final, o protótipo pode ser classificado como de: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	Baixa fidelidade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	Média fidelidade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	Alta fidelidade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83BF4A0C-DCE3-C777-A10E-03DF87AD75F9}"/>
              </a:ext>
            </a:extLst>
          </p:cNvPr>
          <p:cNvSpPr/>
          <p:nvPr/>
        </p:nvSpPr>
        <p:spPr>
          <a:xfrm>
            <a:off x="1583674" y="299401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46FB31C-7077-1A0E-86C5-1C66DD4FC3DC}"/>
              </a:ext>
            </a:extLst>
          </p:cNvPr>
          <p:cNvSpPr/>
          <p:nvPr/>
        </p:nvSpPr>
        <p:spPr>
          <a:xfrm>
            <a:off x="1583674" y="338156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31692E1-E3B8-58CB-96EC-2602CD7F94A1}"/>
              </a:ext>
            </a:extLst>
          </p:cNvPr>
          <p:cNvSpPr/>
          <p:nvPr/>
        </p:nvSpPr>
        <p:spPr>
          <a:xfrm>
            <a:off x="1583643" y="377903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58636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263939801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Design Thinking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Design Thinking é uma abordagem que busca a solução de problemas de forma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coletiva e colaborativa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, em uma perspectiva de empatia máxima com seus </a:t>
            </a:r>
            <a:r>
              <a:rPr lang="pt-B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stakeholders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(interessados):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As pessoas são colocadas no centro de desenvolvimento do produto - não somente o consumidor final, mas todos os envolvidos na ideia (trabalhos em equipes multidisciplinares são comuns nesse conceito).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893795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Design Thinking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processo consiste em tentar mapear e mesclar a experiência cultural, a visão de mundo e os processos inseridos na vida dos indivíduos, no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intuito de obter uma visão mais completa na solução de problemas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e, dessa forma, melhor identificar as barreiras e gerar alternativas viáveis para transpô-las.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Não parte de premissas matemáticas, parte do levantamento das reais necessidades de seu consumidor; trata-se de uma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abordagem preponderantemente “humana”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 que pode ser usada em qualquer área de negócio.</a:t>
            </a: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663032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8400</TotalTime>
  <Words>467</Words>
  <Application>Microsoft Office PowerPoint</Application>
  <PresentationFormat>Apresentação na tela (16:9)</PresentationFormat>
  <Paragraphs>82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Dosis ExtraLight</vt:lpstr>
      <vt:lpstr>Barlow</vt:lpstr>
      <vt:lpstr>Dosis</vt:lpstr>
      <vt:lpstr>Arial</vt:lpstr>
      <vt:lpstr>Quantico</vt:lpstr>
      <vt:lpstr>Miriam Libre</vt:lpstr>
      <vt:lpstr>Wingdings</vt:lpstr>
      <vt:lpstr>Barlow Light</vt:lpstr>
      <vt:lpstr>Titillium Web</vt:lpstr>
      <vt:lpstr>Roderigo template</vt:lpstr>
      <vt:lpstr>Modelagem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Naspolini</dc:creator>
  <cp:lastModifiedBy>Professor</cp:lastModifiedBy>
  <cp:revision>131</cp:revision>
  <dcterms:modified xsi:type="dcterms:W3CDTF">2023-08-31T01:14:44Z</dcterms:modified>
</cp:coreProperties>
</file>