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28" r:id="rId3"/>
    <p:sldId id="438" r:id="rId4"/>
    <p:sldId id="413" r:id="rId5"/>
    <p:sldId id="475" r:id="rId6"/>
    <p:sldId id="414" r:id="rId7"/>
    <p:sldId id="476" r:id="rId8"/>
    <p:sldId id="468" r:id="rId9"/>
    <p:sldId id="439" r:id="rId10"/>
    <p:sldId id="477" r:id="rId11"/>
    <p:sldId id="469" r:id="rId12"/>
    <p:sldId id="478" r:id="rId13"/>
  </p:sldIdLst>
  <p:sldSz cx="9144000" cy="5143500" type="screen16x9"/>
  <p:notesSz cx="6858000" cy="9144000"/>
  <p:embeddedFontLst>
    <p:embeddedFont>
      <p:font typeface="Quantico" panose="020B0604020202020204" charset="0"/>
      <p:regular r:id="rId15"/>
      <p:bold r:id="rId16"/>
      <p:italic r:id="rId17"/>
      <p:boldItalic r:id="rId18"/>
    </p:embeddedFont>
    <p:embeddedFont>
      <p:font typeface="Miriam Libre" panose="020B0604020202020204" charset="-79"/>
      <p:regular r:id="rId19"/>
      <p:bold r:id="rId20"/>
    </p:embeddedFon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Dosis" panose="020B0604020202020204" charset="0"/>
      <p:regular r:id="rId25"/>
      <p:bold r:id="rId26"/>
    </p:embeddedFont>
    <p:embeddedFont>
      <p:font typeface="Dosis ExtraLight" panose="020B0604020202020204" charset="0"/>
      <p:regular r:id="rId27"/>
    </p:embeddedFont>
    <p:embeddedFont>
      <p:font typeface="Barlow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852"/>
    <a:srgbClr val="80359B"/>
    <a:srgbClr val="853DC7"/>
    <a:srgbClr val="BB7BDF"/>
    <a:srgbClr val="532264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5226" autoAdjust="0"/>
  </p:normalViewPr>
  <p:slideViewPr>
    <p:cSldViewPr snapToGrid="0">
      <p:cViewPr varScale="1">
        <p:scale>
          <a:sx n="91" d="100"/>
          <a:sy n="91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87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12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966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Fluxo do Usuário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9" name="Google Shape;558;p19">
            <a:extLst>
              <a:ext uri="{FF2B5EF4-FFF2-40B4-BE49-F238E27FC236}">
                <a16:creationId xmlns:a16="http://schemas.microsoft.com/office/drawing/2014/main" id="{6CE77A41-D73D-8664-EFEB-B128650E785F}"/>
              </a:ext>
            </a:extLst>
          </p:cNvPr>
          <p:cNvSpPr txBox="1">
            <a:spLocks noGrp="1"/>
          </p:cNvSpPr>
          <p:nvPr/>
        </p:nvSpPr>
        <p:spPr>
          <a:xfrm>
            <a:off x="856736" y="1162053"/>
            <a:ext cx="7079073" cy="72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 simples de fluxo de usuário e telas: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9F3BF79-275F-958C-0A2A-5FA0006D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" y="2014537"/>
            <a:ext cx="7643813" cy="200881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F6A0F31-D1AB-95DA-CFD3-8E42E4F41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815" y="325311"/>
            <a:ext cx="561922" cy="6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598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Fluxo do Usuário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1CA16C-D4A7-F202-AC2F-0B3E546A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6" y="1609024"/>
            <a:ext cx="7386638" cy="32970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B174302-6130-5D50-0575-30A86B29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815" y="325311"/>
            <a:ext cx="561922" cy="629468"/>
          </a:xfrm>
          <a:prstGeom prst="rect">
            <a:avLst/>
          </a:prstGeom>
        </p:spPr>
      </p:pic>
      <p:sp>
        <p:nvSpPr>
          <p:cNvPr id="12" name="Google Shape;558;p19">
            <a:extLst>
              <a:ext uri="{FF2B5EF4-FFF2-40B4-BE49-F238E27FC236}">
                <a16:creationId xmlns:a16="http://schemas.microsoft.com/office/drawing/2014/main" id="{8CD15CDC-B6EF-803C-EC53-2E0B72F10EA3}"/>
              </a:ext>
            </a:extLst>
          </p:cNvPr>
          <p:cNvSpPr txBox="1">
            <a:spLocks noGrp="1"/>
          </p:cNvSpPr>
          <p:nvPr/>
        </p:nvSpPr>
        <p:spPr>
          <a:xfrm>
            <a:off x="856736" y="1162053"/>
            <a:ext cx="7079073" cy="72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Exemplo mais completo de fluxo de usuário e telas: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758534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Desenvolver um fluxograma (fluxo de usuário / fluxo de telas) da mesma aplicação da atividade anterior: uma plataforma para divulgação de cursos de robótica. Enviar no AVA.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(Fluxo de Usuário / Telas)</a:t>
            </a:r>
          </a:p>
        </p:txBody>
      </p:sp>
    </p:spTree>
    <p:extLst>
      <p:ext uri="{BB962C8B-B14F-4D97-AF65-F5344CB8AC3E}">
        <p14:creationId xmlns:p14="http://schemas.microsoft.com/office/powerpoint/2010/main" val="381142900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764845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7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Prototipação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</a:t>
            </a: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Desenvolvimento de Wireframes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- </a:t>
            </a: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Fluxo de Usuário / Fluxo de Telas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Prototipação de Telas (Prática)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411234654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Wireframe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945133" y="1269214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Um </a:t>
            </a:r>
            <a:r>
              <a:rPr lang="pt-B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wireframe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é um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diagrama visual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que esboça a estrutura de uma tela de um site ou de aplicativo. Também conhecido como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protótipo de tela ou app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, tem o intuito de demonstrar como os elementos se relacionam entre si e como são estruturados.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</a:t>
            </a:r>
            <a:r>
              <a:rPr lang="pt-B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wireframing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(ato de criar </a:t>
            </a:r>
            <a:r>
              <a:rPr lang="pt-BR" sz="1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wireframes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) é um processo que busca criar uma visão geral de uma tela. Designers de </a:t>
            </a:r>
            <a:r>
              <a:rPr lang="pt-BR" sz="1800" b="1" i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User Experience (UX)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 utilizam para mapear o design e o layout sem entrar em muitos detalhes. É a primeira etapa do processo de design antes de definir cores, fontes, imagens, etc.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5" name="Google Shape;451;p38">
            <a:extLst>
              <a:ext uri="{FF2B5EF4-FFF2-40B4-BE49-F238E27FC236}">
                <a16:creationId xmlns:a16="http://schemas.microsoft.com/office/drawing/2014/main" id="{A73CB8DC-2D9D-3CB4-1B27-E01DDC978E7E}"/>
              </a:ext>
            </a:extLst>
          </p:cNvPr>
          <p:cNvGrpSpPr/>
          <p:nvPr/>
        </p:nvGrpSpPr>
        <p:grpSpPr>
          <a:xfrm>
            <a:off x="7543800" y="400041"/>
            <a:ext cx="721519" cy="600243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7" name="Google Shape;452;p38">
              <a:extLst>
                <a:ext uri="{FF2B5EF4-FFF2-40B4-BE49-F238E27FC236}">
                  <a16:creationId xmlns:a16="http://schemas.microsoft.com/office/drawing/2014/main" id="{58963A68-003C-9A03-D33B-62E539F56CDA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3;p38">
              <a:extLst>
                <a:ext uri="{FF2B5EF4-FFF2-40B4-BE49-F238E27FC236}">
                  <a16:creationId xmlns:a16="http://schemas.microsoft.com/office/drawing/2014/main" id="{F8586B3D-5ADA-DE35-A3DF-9F26DED4ABA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4;p38">
              <a:extLst>
                <a:ext uri="{FF2B5EF4-FFF2-40B4-BE49-F238E27FC236}">
                  <a16:creationId xmlns:a16="http://schemas.microsoft.com/office/drawing/2014/main" id="{6E2EECB1-A421-5889-7AD0-8169AE12436B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5;p38">
              <a:extLst>
                <a:ext uri="{FF2B5EF4-FFF2-40B4-BE49-F238E27FC236}">
                  <a16:creationId xmlns:a16="http://schemas.microsoft.com/office/drawing/2014/main" id="{0250F6BD-88A2-1F76-56A2-4AAD626AAC24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09007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Wireframe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9CA3BEF-DF30-0C8D-B1F9-4F2DB0D0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62" y="1112500"/>
            <a:ext cx="6453083" cy="386404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F61DBFB-F3B3-6EC0-3CF4-6F8ECA08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815" y="325311"/>
            <a:ext cx="561922" cy="6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9545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18" name="Google Shape;394;p38">
            <a:extLst>
              <a:ext uri="{FF2B5EF4-FFF2-40B4-BE49-F238E27FC236}">
                <a16:creationId xmlns:a16="http://schemas.microsoft.com/office/drawing/2014/main" id="{00659D19-6F67-4EB7-920E-7929FE6299FC}"/>
              </a:ext>
            </a:extLst>
          </p:cNvPr>
          <p:cNvGrpSpPr/>
          <p:nvPr/>
        </p:nvGrpSpPr>
        <p:grpSpPr>
          <a:xfrm>
            <a:off x="7695946" y="406854"/>
            <a:ext cx="449579" cy="568579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23" name="Google Shape;395;p38">
              <a:extLst>
                <a:ext uri="{FF2B5EF4-FFF2-40B4-BE49-F238E27FC236}">
                  <a16:creationId xmlns:a16="http://schemas.microsoft.com/office/drawing/2014/main" id="{2A244647-3A4D-4E02-9CE7-C13A1E2E2E01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6;p38">
              <a:extLst>
                <a:ext uri="{FF2B5EF4-FFF2-40B4-BE49-F238E27FC236}">
                  <a16:creationId xmlns:a16="http://schemas.microsoft.com/office/drawing/2014/main" id="{77A41AEC-BE61-4D2D-8306-4A777AB050D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7;p38">
              <a:extLst>
                <a:ext uri="{FF2B5EF4-FFF2-40B4-BE49-F238E27FC236}">
                  <a16:creationId xmlns:a16="http://schemas.microsoft.com/office/drawing/2014/main" id="{0572578F-A0FD-4289-9D7A-AB3F8BDC55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8;p38">
              <a:extLst>
                <a:ext uri="{FF2B5EF4-FFF2-40B4-BE49-F238E27FC236}">
                  <a16:creationId xmlns:a16="http://schemas.microsoft.com/office/drawing/2014/main" id="{ECC30475-CAAA-47A0-BFC0-0EBB5BF07148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;p38">
              <a:extLst>
                <a:ext uri="{FF2B5EF4-FFF2-40B4-BE49-F238E27FC236}">
                  <a16:creationId xmlns:a16="http://schemas.microsoft.com/office/drawing/2014/main" id="{C9430D9F-F197-411F-B5F1-3246CD77DC5E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0;p38">
              <a:extLst>
                <a:ext uri="{FF2B5EF4-FFF2-40B4-BE49-F238E27FC236}">
                  <a16:creationId xmlns:a16="http://schemas.microsoft.com/office/drawing/2014/main" id="{49F79082-DDC8-466E-BBDE-716C3B8A5EBF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Elementos do wireframe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4" name="Google Shape;558;p19">
            <a:extLst>
              <a:ext uri="{FF2B5EF4-FFF2-40B4-BE49-F238E27FC236}">
                <a16:creationId xmlns:a16="http://schemas.microsoft.com/office/drawing/2014/main" id="{48E9858E-940A-992E-F5F6-A856B09A04C5}"/>
              </a:ext>
            </a:extLst>
          </p:cNvPr>
          <p:cNvSpPr txBox="1">
            <a:spLocks noGrp="1"/>
          </p:cNvSpPr>
          <p:nvPr/>
        </p:nvSpPr>
        <p:spPr>
          <a:xfrm>
            <a:off x="1190965" y="1276358"/>
            <a:ext cx="6699346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Estrutura da página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- Delineamento de elementos e ideia mais ampla de como será o design da aplicação.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b="1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Arquitetura da informação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- Organização de elementos e definições de posicionamento, prioridade e hierarquia.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Fluxo do usuário (User Flow) </a:t>
            </a:r>
            <a:r>
              <a:rPr lang="pt-BR" sz="1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</a:t>
            </a: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Definição de transição entre páginas e fluxo de telas. Como o usuário irá navegar na página.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sz="17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Funcionalidade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- Definição de qual ou quais funcionalidade(s) compõem cada tela, o que o usuário pode realizar.</a:t>
            </a: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34AF10-DC16-C452-5887-A96ECB9BE117}"/>
              </a:ext>
            </a:extLst>
          </p:cNvPr>
          <p:cNvSpPr/>
          <p:nvPr/>
        </p:nvSpPr>
        <p:spPr>
          <a:xfrm>
            <a:off x="919304" y="1443820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87E578-B9A8-FA71-3898-A8C62B59051B}"/>
              </a:ext>
            </a:extLst>
          </p:cNvPr>
          <p:cNvSpPr/>
          <p:nvPr/>
        </p:nvSpPr>
        <p:spPr>
          <a:xfrm>
            <a:off x="919304" y="2331437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22F6C1-0AAF-8146-BD26-EC3B22934CE4}"/>
              </a:ext>
            </a:extLst>
          </p:cNvPr>
          <p:cNvSpPr/>
          <p:nvPr/>
        </p:nvSpPr>
        <p:spPr>
          <a:xfrm>
            <a:off x="919273" y="321468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3F457B0-D161-4805-44B8-4EC496ED5DD0}"/>
              </a:ext>
            </a:extLst>
          </p:cNvPr>
          <p:cNvSpPr/>
          <p:nvPr/>
        </p:nvSpPr>
        <p:spPr>
          <a:xfrm>
            <a:off x="913367" y="4105072"/>
            <a:ext cx="127449" cy="122795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92D050"/>
                </a:solidFill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76168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Uma escola de robótica deseja desenvolver uma plataforma para divulgar e oferecer de forma digital os seus cursos.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A aplicação deve conter 6 telas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: tela principal, tela de cadastro e login, tela com catálogo de cursos, tela do perfil do usuário, tela com os cursos do usuário, tela detalhada de um curso.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Arial"/>
            </a:endParaRP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Criar wireframes (de forma analógica ou digital) para as telas dessa possível aplicação. Enviar no AVA. Caso não seja digital, enviar imagens.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(Wireframes)</a:t>
            </a:r>
          </a:p>
        </p:txBody>
      </p:sp>
    </p:spTree>
    <p:extLst>
      <p:ext uri="{BB962C8B-B14F-4D97-AF65-F5344CB8AC3E}">
        <p14:creationId xmlns:p14="http://schemas.microsoft.com/office/powerpoint/2010/main" val="215162274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968052" y="2866234"/>
            <a:ext cx="5129213" cy="141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Fluxo de Usuário</a:t>
            </a:r>
          </a:p>
        </p:txBody>
      </p:sp>
    </p:spTree>
    <p:extLst>
      <p:ext uri="{BB962C8B-B14F-4D97-AF65-F5344CB8AC3E}">
        <p14:creationId xmlns:p14="http://schemas.microsoft.com/office/powerpoint/2010/main" val="263939801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960FBEA8-06AD-D81B-7D5D-374D77165AFF}"/>
              </a:ext>
            </a:extLst>
          </p:cNvPr>
          <p:cNvSpPr txBox="1">
            <a:spLocks/>
          </p:cNvSpPr>
          <p:nvPr/>
        </p:nvSpPr>
        <p:spPr>
          <a:xfrm>
            <a:off x="721518" y="516452"/>
            <a:ext cx="5004368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Fluxo de Usuário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3" name="Google Shape;558;p19">
            <a:extLst>
              <a:ext uri="{FF2B5EF4-FFF2-40B4-BE49-F238E27FC236}">
                <a16:creationId xmlns:a16="http://schemas.microsoft.com/office/drawing/2014/main" id="{37B04CB6-7640-BFA9-9CA1-A6BB1402407F}"/>
              </a:ext>
            </a:extLst>
          </p:cNvPr>
          <p:cNvSpPr txBox="1">
            <a:spLocks noGrp="1"/>
          </p:cNvSpPr>
          <p:nvPr/>
        </p:nvSpPr>
        <p:spPr>
          <a:xfrm>
            <a:off x="878680" y="1159616"/>
            <a:ext cx="7079073" cy="346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Fluxo de usuário (User Flow) é uma técnica que te permite mapear todo </a:t>
            </a:r>
            <a:r>
              <a:rPr lang="pt-BR" sz="1800" b="1" dirty="0">
                <a:solidFill>
                  <a:srgbClr val="80359B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fluxo de telas do seu site ou aplicativo </a:t>
            </a: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de forma rápida. Essa técnica funciona bem para alinhar os caminhos e ações que o usuário pode fazer junto com os membros do time.</a:t>
            </a: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endParaRPr lang="pt-BR" sz="800" dirty="0">
              <a:solidFill>
                <a:schemeClr val="tx1">
                  <a:lumMod val="85000"/>
                  <a:lumOff val="15000"/>
                </a:schemeClr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  <a:t/>
            </a:r>
            <a:br>
              <a:rPr lang="pt-BR" sz="1800" b="0" i="0" u="none" strike="noStrike" baseline="0" dirty="0">
                <a:latin typeface="Miriam Libre" panose="00000500000000000000" pitchFamily="2" charset="-79"/>
                <a:cs typeface="Miriam Libre" panose="00000500000000000000" pitchFamily="2" charset="-79"/>
              </a:rPr>
            </a:br>
            <a:endParaRPr lang="pt-BR" sz="18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grpSp>
        <p:nvGrpSpPr>
          <p:cNvPr id="4" name="Google Shape;451;p38">
            <a:extLst>
              <a:ext uri="{FF2B5EF4-FFF2-40B4-BE49-F238E27FC236}">
                <a16:creationId xmlns:a16="http://schemas.microsoft.com/office/drawing/2014/main" id="{386B79D6-BDBA-284E-616C-F9D5FC35542E}"/>
              </a:ext>
            </a:extLst>
          </p:cNvPr>
          <p:cNvGrpSpPr/>
          <p:nvPr/>
        </p:nvGrpSpPr>
        <p:grpSpPr>
          <a:xfrm>
            <a:off x="7543800" y="400041"/>
            <a:ext cx="721519" cy="600243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10" name="Google Shape;452;p38">
              <a:extLst>
                <a:ext uri="{FF2B5EF4-FFF2-40B4-BE49-F238E27FC236}">
                  <a16:creationId xmlns:a16="http://schemas.microsoft.com/office/drawing/2014/main" id="{676906C5-9CDB-BCD9-592A-913AF7A0E322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3;p38">
              <a:extLst>
                <a:ext uri="{FF2B5EF4-FFF2-40B4-BE49-F238E27FC236}">
                  <a16:creationId xmlns:a16="http://schemas.microsoft.com/office/drawing/2014/main" id="{3DFAB235-04D9-FC0F-19F7-FFAE830FEF0D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4;p38">
              <a:extLst>
                <a:ext uri="{FF2B5EF4-FFF2-40B4-BE49-F238E27FC236}">
                  <a16:creationId xmlns:a16="http://schemas.microsoft.com/office/drawing/2014/main" id="{A2E33DF6-E421-464C-60AA-D29373064D44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5;p38">
              <a:extLst>
                <a:ext uri="{FF2B5EF4-FFF2-40B4-BE49-F238E27FC236}">
                  <a16:creationId xmlns:a16="http://schemas.microsoft.com/office/drawing/2014/main" id="{213E92C1-BB21-5976-08C3-72F89098932C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C410EDB6-EF7F-70DA-6325-3CB6BC88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07" y="3041634"/>
            <a:ext cx="6529388" cy="11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795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8485</TotalTime>
  <Words>449</Words>
  <Application>Microsoft Office PowerPoint</Application>
  <PresentationFormat>Apresentação na tela (16:9)</PresentationFormat>
  <Paragraphs>46</Paragraphs>
  <Slides>12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Quantico</vt:lpstr>
      <vt:lpstr>Wingdings</vt:lpstr>
      <vt:lpstr>Miriam Libre</vt:lpstr>
      <vt:lpstr>Barlow Light</vt:lpstr>
      <vt:lpstr>Dosis</vt:lpstr>
      <vt:lpstr>Dosis ExtraLight</vt:lpstr>
      <vt:lpstr>Titillium Web</vt:lpstr>
      <vt:lpstr>Arial</vt:lpstr>
      <vt:lpstr>Barlow</vt:lpstr>
      <vt:lpstr>Roderigo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 Senai</cp:lastModifiedBy>
  <cp:revision>133</cp:revision>
  <dcterms:modified xsi:type="dcterms:W3CDTF">2023-09-07T00:47:08Z</dcterms:modified>
</cp:coreProperties>
</file>