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74" r:id="rId5"/>
    <p:sldId id="275" r:id="rId6"/>
    <p:sldId id="262" r:id="rId7"/>
    <p:sldId id="268" r:id="rId8"/>
    <p:sldId id="269" r:id="rId9"/>
    <p:sldId id="270" r:id="rId10"/>
    <p:sldId id="271" r:id="rId11"/>
    <p:sldId id="260" r:id="rId12"/>
    <p:sldId id="261" r:id="rId13"/>
    <p:sldId id="265" r:id="rId14"/>
    <p:sldId id="263" r:id="rId15"/>
    <p:sldId id="264" r:id="rId16"/>
    <p:sldId id="266" r:id="rId17"/>
    <p:sldId id="267"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80BAF9A1-D854-42C9-BF3A-F2CF261D5CAA}">
          <p14:sldIdLst>
            <p14:sldId id="256"/>
            <p14:sldId id="257"/>
            <p14:sldId id="258"/>
            <p14:sldId id="274"/>
            <p14:sldId id="275"/>
            <p14:sldId id="262"/>
            <p14:sldId id="268"/>
            <p14:sldId id="269"/>
            <p14:sldId id="270"/>
            <p14:sldId id="271"/>
            <p14:sldId id="260"/>
            <p14:sldId id="261"/>
            <p14:sldId id="265"/>
            <p14:sldId id="263"/>
            <p14:sldId id="264"/>
            <p14:sldId id="266"/>
            <p14:sldId id="267"/>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9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237F65A-5359-4A85-89EC-E8619032F761}" type="datetimeFigureOut">
              <a:rPr lang="pt-BR" smtClean="0"/>
              <a:t>08/08/2019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145580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308713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7354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213032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55390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640283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3096970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136960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324578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7F65A-5359-4A85-89EC-E8619032F761}" type="datetimeFigureOut">
              <a:rPr lang="pt-BR" smtClean="0"/>
              <a:t>08/08/2019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393512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37F65A-5359-4A85-89EC-E8619032F761}" type="datetimeFigureOut">
              <a:rPr lang="pt-BR" smtClean="0"/>
              <a:t>08/08/2019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55043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237F65A-5359-4A85-89EC-E8619032F761}" type="datetimeFigureOut">
              <a:rPr lang="pt-BR" smtClean="0"/>
              <a:t>08/08/2019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103705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237F65A-5359-4A85-89EC-E8619032F761}" type="datetimeFigureOut">
              <a:rPr lang="pt-BR" smtClean="0"/>
              <a:t>08/08/2019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146866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7F65A-5359-4A85-89EC-E8619032F761}" type="datetimeFigureOut">
              <a:rPr lang="pt-BR" smtClean="0"/>
              <a:t>08/08/2019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190664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37F65A-5359-4A85-89EC-E8619032F761}" type="datetimeFigureOut">
              <a:rPr lang="pt-BR" smtClean="0"/>
              <a:t>08/08/2019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355909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37F65A-5359-4A85-89EC-E8619032F761}" type="datetimeFigureOut">
              <a:rPr lang="pt-BR" smtClean="0"/>
              <a:t>08/08/2019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549E7-574D-4EE7-8542-3E59E3070401}" type="slidenum">
              <a:rPr lang="pt-BR" smtClean="0"/>
              <a:t>‹nº›</a:t>
            </a:fld>
            <a:endParaRPr lang="pt-BR"/>
          </a:p>
        </p:txBody>
      </p:sp>
    </p:spTree>
    <p:extLst>
      <p:ext uri="{BB962C8B-B14F-4D97-AF65-F5344CB8AC3E}">
        <p14:creationId xmlns:p14="http://schemas.microsoft.com/office/powerpoint/2010/main" val="217687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237F65A-5359-4A85-89EC-E8619032F761}" type="datetimeFigureOut">
              <a:rPr lang="pt-BR" smtClean="0"/>
              <a:t>08/08/2019</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54549E7-574D-4EE7-8542-3E59E3070401}" type="slidenum">
              <a:rPr lang="pt-BR" smtClean="0"/>
              <a:t>‹nº›</a:t>
            </a:fld>
            <a:endParaRPr lang="pt-BR"/>
          </a:p>
        </p:txBody>
      </p:sp>
    </p:spTree>
    <p:extLst>
      <p:ext uri="{BB962C8B-B14F-4D97-AF65-F5344CB8AC3E}">
        <p14:creationId xmlns:p14="http://schemas.microsoft.com/office/powerpoint/2010/main" val="282401633"/>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1F75A85-C083-41DB-BC8C-B80C8D379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932" y="0"/>
            <a:ext cx="5026068" cy="6858000"/>
          </a:xfrm>
          <a:prstGeom prst="rect">
            <a:avLst/>
          </a:prstGeom>
        </p:spPr>
      </p:pic>
      <p:sp>
        <p:nvSpPr>
          <p:cNvPr id="6" name="CaixaDeTexto 5">
            <a:extLst>
              <a:ext uri="{FF2B5EF4-FFF2-40B4-BE49-F238E27FC236}">
                <a16:creationId xmlns:a16="http://schemas.microsoft.com/office/drawing/2014/main" id="{C681B986-03F3-4683-8524-8CD5B0A57C15}"/>
              </a:ext>
            </a:extLst>
          </p:cNvPr>
          <p:cNvSpPr txBox="1"/>
          <p:nvPr/>
        </p:nvSpPr>
        <p:spPr>
          <a:xfrm>
            <a:off x="619168" y="258901"/>
            <a:ext cx="5689600" cy="3170099"/>
          </a:xfrm>
          <a:prstGeom prst="rect">
            <a:avLst/>
          </a:prstGeom>
          <a:noFill/>
        </p:spPr>
        <p:txBody>
          <a:bodyPr wrap="square" rtlCol="0">
            <a:spAutoFit/>
          </a:bodyPr>
          <a:lstStyle/>
          <a:p>
            <a:pPr algn="ctr"/>
            <a:r>
              <a:rPr lang="pt-BR" sz="5000" dirty="0">
                <a:solidFill>
                  <a:schemeClr val="bg1">
                    <a:lumMod val="95000"/>
                    <a:lumOff val="5000"/>
                  </a:schemeClr>
                </a:solidFill>
                <a:latin typeface="Arial" panose="020B0604020202020204" pitchFamily="34" charset="0"/>
                <a:cs typeface="Arial" panose="020B0604020202020204" pitchFamily="34" charset="0"/>
              </a:rPr>
              <a:t>Seminário</a:t>
            </a:r>
            <a:r>
              <a:rPr lang="pt-BR" dirty="0">
                <a:solidFill>
                  <a:schemeClr val="bg1">
                    <a:lumMod val="95000"/>
                    <a:lumOff val="5000"/>
                  </a:schemeClr>
                </a:solidFill>
              </a:rPr>
              <a:t> </a:t>
            </a:r>
          </a:p>
          <a:p>
            <a:pPr algn="ctr"/>
            <a:r>
              <a:rPr lang="pt-BR" sz="5000" dirty="0">
                <a:solidFill>
                  <a:schemeClr val="bg1">
                    <a:lumMod val="95000"/>
                    <a:lumOff val="5000"/>
                  </a:schemeClr>
                </a:solidFill>
                <a:latin typeface="Arial" panose="020B0604020202020204" pitchFamily="34" charset="0"/>
                <a:cs typeface="Arial" panose="020B0604020202020204" pitchFamily="34" charset="0"/>
              </a:rPr>
              <a:t>Sobre </a:t>
            </a:r>
          </a:p>
          <a:p>
            <a:pPr algn="ctr"/>
            <a:r>
              <a:rPr lang="pt-BR" sz="5000" dirty="0">
                <a:solidFill>
                  <a:schemeClr val="bg1">
                    <a:lumMod val="95000"/>
                    <a:lumOff val="5000"/>
                  </a:schemeClr>
                </a:solidFill>
                <a:latin typeface="Arial" panose="020B0604020202020204" pitchFamily="34" charset="0"/>
                <a:cs typeface="Arial" panose="020B0604020202020204" pitchFamily="34" charset="0"/>
              </a:rPr>
              <a:t>Getúlio Dornelles Vargas</a:t>
            </a:r>
          </a:p>
        </p:txBody>
      </p:sp>
      <p:sp>
        <p:nvSpPr>
          <p:cNvPr id="7" name="CaixaDeTexto 6">
            <a:extLst>
              <a:ext uri="{FF2B5EF4-FFF2-40B4-BE49-F238E27FC236}">
                <a16:creationId xmlns:a16="http://schemas.microsoft.com/office/drawing/2014/main" id="{79B882D4-A387-4EBF-B8D4-E3CB34582D16}"/>
              </a:ext>
            </a:extLst>
          </p:cNvPr>
          <p:cNvSpPr txBox="1"/>
          <p:nvPr/>
        </p:nvSpPr>
        <p:spPr>
          <a:xfrm>
            <a:off x="393700" y="5943600"/>
            <a:ext cx="5915068" cy="400110"/>
          </a:xfrm>
          <a:prstGeom prst="rect">
            <a:avLst/>
          </a:prstGeom>
          <a:noFill/>
        </p:spPr>
        <p:txBody>
          <a:bodyPr wrap="square" rtlCol="0">
            <a:spAutoFit/>
          </a:bodyPr>
          <a:lstStyle/>
          <a:p>
            <a:r>
              <a:rPr lang="pt-BR" sz="2000" b="1" dirty="0">
                <a:solidFill>
                  <a:schemeClr val="bg1">
                    <a:lumMod val="95000"/>
                    <a:lumOff val="5000"/>
                  </a:schemeClr>
                </a:solidFill>
                <a:latin typeface="Arial" panose="020B0604020202020204" pitchFamily="34" charset="0"/>
                <a:cs typeface="Arial" panose="020B0604020202020204" pitchFamily="34" charset="0"/>
              </a:rPr>
              <a:t>Professor: </a:t>
            </a:r>
            <a:r>
              <a:rPr lang="pt-BR" sz="2000" dirty="0">
                <a:solidFill>
                  <a:schemeClr val="bg1">
                    <a:lumMod val="95000"/>
                    <a:lumOff val="5000"/>
                  </a:schemeClr>
                </a:solidFill>
              </a:rPr>
              <a:t>Renato Gomes</a:t>
            </a:r>
          </a:p>
        </p:txBody>
      </p:sp>
      <p:sp>
        <p:nvSpPr>
          <p:cNvPr id="8" name="CaixaDeTexto 7">
            <a:extLst>
              <a:ext uri="{FF2B5EF4-FFF2-40B4-BE49-F238E27FC236}">
                <a16:creationId xmlns:a16="http://schemas.microsoft.com/office/drawing/2014/main" id="{4652DCA4-4222-442B-9E06-AD8810E4E36C}"/>
              </a:ext>
            </a:extLst>
          </p:cNvPr>
          <p:cNvSpPr txBox="1"/>
          <p:nvPr/>
        </p:nvSpPr>
        <p:spPr>
          <a:xfrm>
            <a:off x="876300" y="3759200"/>
            <a:ext cx="5219700" cy="861774"/>
          </a:xfrm>
          <a:prstGeom prst="rect">
            <a:avLst/>
          </a:prstGeom>
          <a:noFill/>
        </p:spPr>
        <p:txBody>
          <a:bodyPr wrap="square" rtlCol="0">
            <a:spAutoFit/>
          </a:bodyPr>
          <a:lstStyle/>
          <a:p>
            <a:pPr algn="ctr"/>
            <a:r>
              <a:rPr lang="pt-BR" sz="2500" dirty="0">
                <a:solidFill>
                  <a:schemeClr val="bg1">
                    <a:lumMod val="95000"/>
                    <a:lumOff val="5000"/>
                  </a:schemeClr>
                </a:solidFill>
                <a:latin typeface="Arial" panose="020B0604020202020204" pitchFamily="34" charset="0"/>
                <a:cs typeface="Arial" panose="020B0604020202020204" pitchFamily="34" charset="0"/>
              </a:rPr>
              <a:t>Ex-Presidente do Brasil</a:t>
            </a:r>
          </a:p>
          <a:p>
            <a:pPr algn="ctr"/>
            <a:r>
              <a:rPr lang="pt-BR" sz="2300" dirty="0">
                <a:solidFill>
                  <a:schemeClr val="bg1">
                    <a:lumMod val="95000"/>
                    <a:lumOff val="5000"/>
                  </a:schemeClr>
                </a:solidFill>
                <a:latin typeface="Arial" panose="020B0604020202020204" pitchFamily="34" charset="0"/>
                <a:cs typeface="Arial" panose="020B0604020202020204" pitchFamily="34" charset="0"/>
              </a:rPr>
              <a:t>(</a:t>
            </a:r>
            <a:r>
              <a:rPr lang="pt-BR" sz="2300" dirty="0">
                <a:solidFill>
                  <a:schemeClr val="bg1">
                    <a:lumMod val="95000"/>
                    <a:lumOff val="5000"/>
                  </a:schemeClr>
                </a:solidFill>
              </a:rPr>
              <a:t>1882-1954)</a:t>
            </a:r>
            <a:endParaRPr lang="pt-BR" sz="23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28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894B9629-3468-4A2F-88A4-A54920C88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535" y="177800"/>
            <a:ext cx="10054352" cy="6311899"/>
          </a:xfrm>
        </p:spPr>
      </p:pic>
    </p:spTree>
    <p:extLst>
      <p:ext uri="{BB962C8B-B14F-4D97-AF65-F5344CB8AC3E}">
        <p14:creationId xmlns:p14="http://schemas.microsoft.com/office/powerpoint/2010/main" val="121299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EF2AD728-A07A-492C-B8B4-C180870EAD6C}"/>
              </a:ext>
            </a:extLst>
          </p:cNvPr>
          <p:cNvSpPr txBox="1"/>
          <p:nvPr/>
        </p:nvSpPr>
        <p:spPr>
          <a:xfrm>
            <a:off x="1644650" y="444500"/>
            <a:ext cx="8902700" cy="584775"/>
          </a:xfrm>
          <a:prstGeom prst="rect">
            <a:avLst/>
          </a:prstGeom>
          <a:noFill/>
        </p:spPr>
        <p:txBody>
          <a:bodyPr wrap="square" rtlCol="0">
            <a:spAutoFit/>
          </a:bodyPr>
          <a:lstStyle/>
          <a:p>
            <a:r>
              <a:rPr lang="pt-BR" sz="3200" dirty="0">
                <a:solidFill>
                  <a:schemeClr val="bg1">
                    <a:lumMod val="95000"/>
                    <a:lumOff val="5000"/>
                  </a:schemeClr>
                </a:solidFill>
                <a:latin typeface="Arial" panose="020B0604020202020204" pitchFamily="34" charset="0"/>
                <a:cs typeface="Arial" panose="020B0604020202020204" pitchFamily="34" charset="0"/>
              </a:rPr>
              <a:t>Politica trabalhista  Direito dos trabalhadores</a:t>
            </a:r>
          </a:p>
        </p:txBody>
      </p:sp>
      <p:sp>
        <p:nvSpPr>
          <p:cNvPr id="6" name="CaixaDeTexto 5">
            <a:extLst>
              <a:ext uri="{FF2B5EF4-FFF2-40B4-BE49-F238E27FC236}">
                <a16:creationId xmlns:a16="http://schemas.microsoft.com/office/drawing/2014/main" id="{D641D335-24BB-4A11-9360-C835BECF6A2F}"/>
              </a:ext>
            </a:extLst>
          </p:cNvPr>
          <p:cNvSpPr txBox="1"/>
          <p:nvPr/>
        </p:nvSpPr>
        <p:spPr>
          <a:xfrm>
            <a:off x="622300" y="2246512"/>
            <a:ext cx="10185400" cy="2862322"/>
          </a:xfrm>
          <a:prstGeom prst="rect">
            <a:avLst/>
          </a:prstGeom>
          <a:noFill/>
        </p:spPr>
        <p:txBody>
          <a:bodyPr wrap="square" rtlCol="0">
            <a:spAutoFit/>
          </a:bodyPr>
          <a:lstStyle/>
          <a:p>
            <a:r>
              <a:rPr lang="pt-BR" sz="3000" b="1" dirty="0">
                <a:solidFill>
                  <a:schemeClr val="bg1">
                    <a:lumMod val="95000"/>
                    <a:lumOff val="5000"/>
                  </a:schemeClr>
                </a:solidFill>
                <a:latin typeface="Arial" panose="020B0604020202020204" pitchFamily="34" charset="0"/>
                <a:cs typeface="Arial" panose="020B0604020202020204" pitchFamily="34" charset="0"/>
              </a:rPr>
              <a:t>Mecanismos:</a:t>
            </a:r>
          </a:p>
          <a:p>
            <a:r>
              <a:rPr lang="pt-BR" sz="3000" dirty="0">
                <a:solidFill>
                  <a:schemeClr val="bg1">
                    <a:lumMod val="95000"/>
                    <a:lumOff val="5000"/>
                  </a:schemeClr>
                </a:solidFill>
                <a:latin typeface="Arial" panose="020B0604020202020204" pitchFamily="34" charset="0"/>
                <a:cs typeface="Arial" panose="020B0604020202020204" pitchFamily="34" charset="0"/>
              </a:rPr>
              <a:t>▪apresentar as leis trabalhistas como doação do governo</a:t>
            </a:r>
          </a:p>
          <a:p>
            <a:r>
              <a:rPr lang="pt-BR" sz="3000" dirty="0">
                <a:solidFill>
                  <a:schemeClr val="bg1">
                    <a:lumMod val="95000"/>
                    <a:lumOff val="5000"/>
                  </a:schemeClr>
                </a:solidFill>
                <a:latin typeface="Arial" panose="020B0604020202020204" pitchFamily="34" charset="0"/>
                <a:cs typeface="Arial" panose="020B0604020202020204" pitchFamily="34" charset="0"/>
              </a:rPr>
              <a:t>▪neutralizar elementos considerados perigosos comunistas e socialista etc.</a:t>
            </a:r>
          </a:p>
          <a:p>
            <a:r>
              <a:rPr lang="pt-BR" sz="3000" dirty="0">
                <a:solidFill>
                  <a:schemeClr val="bg1">
                    <a:lumMod val="95000"/>
                    <a:lumOff val="5000"/>
                  </a:schemeClr>
                </a:solidFill>
                <a:latin typeface="Arial" panose="020B0604020202020204" pitchFamily="34" charset="0"/>
                <a:cs typeface="Arial" panose="020B0604020202020204" pitchFamily="34" charset="0"/>
              </a:rPr>
              <a:t>▪criar sindicatos (pelegos): defensores da colaboração submissa da classe operaria com os padrões do estado.</a:t>
            </a:r>
          </a:p>
        </p:txBody>
      </p:sp>
      <p:sp>
        <p:nvSpPr>
          <p:cNvPr id="7" name="CaixaDeTexto 6">
            <a:extLst>
              <a:ext uri="{FF2B5EF4-FFF2-40B4-BE49-F238E27FC236}">
                <a16:creationId xmlns:a16="http://schemas.microsoft.com/office/drawing/2014/main" id="{CE3BCC0A-98DB-419D-A51F-42A3F2A7DF5C}"/>
              </a:ext>
            </a:extLst>
          </p:cNvPr>
          <p:cNvSpPr txBox="1"/>
          <p:nvPr/>
        </p:nvSpPr>
        <p:spPr>
          <a:xfrm>
            <a:off x="622300" y="1469766"/>
            <a:ext cx="8166100" cy="553998"/>
          </a:xfrm>
          <a:prstGeom prst="rect">
            <a:avLst/>
          </a:prstGeom>
          <a:noFill/>
        </p:spPr>
        <p:txBody>
          <a:bodyPr wrap="square" rtlCol="0">
            <a:spAutoFit/>
          </a:bodyPr>
          <a:lstStyle/>
          <a:p>
            <a:r>
              <a:rPr lang="pt-BR" sz="3000" dirty="0">
                <a:solidFill>
                  <a:schemeClr val="bg1">
                    <a:lumMod val="95000"/>
                    <a:lumOff val="5000"/>
                  </a:schemeClr>
                </a:solidFill>
                <a:latin typeface="Arial" panose="020B0604020202020204" pitchFamily="34" charset="0"/>
                <a:cs typeface="Arial" panose="020B0604020202020204" pitchFamily="34" charset="0"/>
              </a:rPr>
              <a:t>Objetivo: Cooptar a classe Operaria </a:t>
            </a:r>
          </a:p>
        </p:txBody>
      </p:sp>
      <p:sp>
        <p:nvSpPr>
          <p:cNvPr id="8" name="CaixaDeTexto 7">
            <a:extLst>
              <a:ext uri="{FF2B5EF4-FFF2-40B4-BE49-F238E27FC236}">
                <a16:creationId xmlns:a16="http://schemas.microsoft.com/office/drawing/2014/main" id="{212582CF-1362-4696-B850-B4FF2C3FBE36}"/>
              </a:ext>
            </a:extLst>
          </p:cNvPr>
          <p:cNvSpPr txBox="1"/>
          <p:nvPr/>
        </p:nvSpPr>
        <p:spPr>
          <a:xfrm>
            <a:off x="1397000" y="5486400"/>
            <a:ext cx="9398000" cy="707886"/>
          </a:xfrm>
          <a:prstGeom prst="rect">
            <a:avLst/>
          </a:prstGeom>
          <a:noFill/>
        </p:spPr>
        <p:txBody>
          <a:bodyPr wrap="square" rtlCol="0">
            <a:spAutoFit/>
          </a:bodyPr>
          <a:lstStyle/>
          <a:p>
            <a:pPr algn="ctr"/>
            <a:r>
              <a:rPr lang="pt-BR" sz="2000" b="1" dirty="0">
                <a:solidFill>
                  <a:schemeClr val="bg1">
                    <a:lumMod val="95000"/>
                    <a:lumOff val="5000"/>
                  </a:schemeClr>
                </a:solidFill>
                <a:latin typeface="Arial" panose="020B0604020202020204" pitchFamily="34" charset="0"/>
                <a:cs typeface="Arial" panose="020B0604020202020204" pitchFamily="34" charset="0"/>
              </a:rPr>
              <a:t>Pelego É um agente disfarçado do governo que procura agir politicamente nos sindicatos dos trabalhadores</a:t>
            </a:r>
          </a:p>
        </p:txBody>
      </p:sp>
      <p:sp>
        <p:nvSpPr>
          <p:cNvPr id="9" name="CaixaDeTexto 8">
            <a:extLst>
              <a:ext uri="{FF2B5EF4-FFF2-40B4-BE49-F238E27FC236}">
                <a16:creationId xmlns:a16="http://schemas.microsoft.com/office/drawing/2014/main" id="{FCDD9F36-6677-4660-A806-7755CD506A9D}"/>
              </a:ext>
            </a:extLst>
          </p:cNvPr>
          <p:cNvSpPr txBox="1"/>
          <p:nvPr/>
        </p:nvSpPr>
        <p:spPr>
          <a:xfrm>
            <a:off x="10922000" y="6324600"/>
            <a:ext cx="965200" cy="369332"/>
          </a:xfrm>
          <a:prstGeom prst="rect">
            <a:avLst/>
          </a:prstGeom>
          <a:noFill/>
        </p:spPr>
        <p:txBody>
          <a:bodyPr wrap="square" rtlCol="0">
            <a:spAutoFit/>
          </a:bodyPr>
          <a:lstStyle/>
          <a:p>
            <a:r>
              <a:rPr lang="pt-BR" dirty="0" err="1">
                <a:solidFill>
                  <a:schemeClr val="bg1">
                    <a:lumMod val="95000"/>
                    <a:lumOff val="5000"/>
                  </a:schemeClr>
                </a:solidFill>
              </a:rPr>
              <a:t>narry</a:t>
            </a:r>
            <a:endParaRPr lang="pt-BR" dirty="0">
              <a:solidFill>
                <a:schemeClr val="bg1">
                  <a:lumMod val="95000"/>
                  <a:lumOff val="5000"/>
                </a:schemeClr>
              </a:solidFill>
            </a:endParaRPr>
          </a:p>
        </p:txBody>
      </p:sp>
    </p:spTree>
    <p:extLst>
      <p:ext uri="{BB962C8B-B14F-4D97-AF65-F5344CB8AC3E}">
        <p14:creationId xmlns:p14="http://schemas.microsoft.com/office/powerpoint/2010/main" val="17721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C2466163-84DA-40A9-8E1F-09EEC16D7E37}"/>
              </a:ext>
            </a:extLst>
          </p:cNvPr>
          <p:cNvSpPr/>
          <p:nvPr/>
        </p:nvSpPr>
        <p:spPr>
          <a:xfrm>
            <a:off x="1866900" y="330200"/>
            <a:ext cx="7378700" cy="5693866"/>
          </a:xfrm>
          <a:prstGeom prst="rect">
            <a:avLst/>
          </a:prstGeom>
        </p:spPr>
        <p:txBody>
          <a:bodyPr wrap="square">
            <a:spAutoFit/>
          </a:bodyPr>
          <a:lstStyle/>
          <a:p>
            <a:r>
              <a:rPr lang="pt-BR" sz="2800" b="1" dirty="0">
                <a:solidFill>
                  <a:schemeClr val="bg1">
                    <a:lumMod val="95000"/>
                    <a:lumOff val="5000"/>
                  </a:schemeClr>
                </a:solidFill>
                <a:latin typeface="Arial" panose="020B0604020202020204" pitchFamily="34" charset="0"/>
                <a:cs typeface="Arial" panose="020B0604020202020204" pitchFamily="34" charset="0"/>
              </a:rPr>
              <a:t>As Principais leis trabalhistas criada na Era Vargas:</a:t>
            </a:r>
          </a:p>
          <a:p>
            <a:endParaRPr lang="pt-BR" sz="2800" b="1" dirty="0">
              <a:solidFill>
                <a:schemeClr val="bg1">
                  <a:lumMod val="95000"/>
                  <a:lumOff val="5000"/>
                </a:schemeClr>
              </a:solidFill>
              <a:latin typeface="Arial" panose="020B0604020202020204" pitchFamily="34" charset="0"/>
              <a:cs typeface="Arial" panose="020B0604020202020204" pitchFamily="34" charset="0"/>
            </a:endParaRPr>
          </a:p>
          <a:p>
            <a:r>
              <a:rPr lang="pt-BR" sz="2800" dirty="0">
                <a:solidFill>
                  <a:schemeClr val="bg1">
                    <a:lumMod val="95000"/>
                    <a:lumOff val="5000"/>
                  </a:schemeClr>
                </a:solidFill>
                <a:latin typeface="Arial" panose="020B0604020202020204" pitchFamily="34" charset="0"/>
                <a:cs typeface="Arial" panose="020B0604020202020204" pitchFamily="34" charset="0"/>
              </a:rPr>
              <a:t>▪Jornada de trabalho de 8 horas por dia</a:t>
            </a:r>
          </a:p>
          <a:p>
            <a:r>
              <a:rPr lang="pt-BR" sz="2800" dirty="0">
                <a:solidFill>
                  <a:schemeClr val="bg1">
                    <a:lumMod val="95000"/>
                    <a:lumOff val="5000"/>
                  </a:schemeClr>
                </a:solidFill>
                <a:latin typeface="Arial" panose="020B0604020202020204" pitchFamily="34" charset="0"/>
                <a:cs typeface="Arial" panose="020B0604020202020204" pitchFamily="34" charset="0"/>
              </a:rPr>
              <a:t>▪Regulamentação do trabalho feminino e infantil</a:t>
            </a:r>
          </a:p>
          <a:p>
            <a:r>
              <a:rPr lang="pt-BR" sz="2800" dirty="0">
                <a:solidFill>
                  <a:schemeClr val="bg1">
                    <a:lumMod val="95000"/>
                    <a:lumOff val="5000"/>
                  </a:schemeClr>
                </a:solidFill>
                <a:latin typeface="Arial" panose="020B0604020202020204" pitchFamily="34" charset="0"/>
                <a:cs typeface="Arial" panose="020B0604020202020204" pitchFamily="34" charset="0"/>
              </a:rPr>
              <a:t>▪Licença de maternidade(2 meses)</a:t>
            </a:r>
          </a:p>
          <a:p>
            <a:r>
              <a:rPr lang="pt-BR" sz="2800" dirty="0">
                <a:solidFill>
                  <a:schemeClr val="bg1">
                    <a:lumMod val="95000"/>
                    <a:lumOff val="5000"/>
                  </a:schemeClr>
                </a:solidFill>
                <a:latin typeface="Arial" panose="020B0604020202020204" pitchFamily="34" charset="0"/>
                <a:cs typeface="Arial" panose="020B0604020202020204" pitchFamily="34" charset="0"/>
              </a:rPr>
              <a:t>▪Regulamentação de 15 dias de ferias (por ano)</a:t>
            </a:r>
          </a:p>
          <a:p>
            <a:r>
              <a:rPr lang="pt-BR" sz="2800" dirty="0">
                <a:solidFill>
                  <a:schemeClr val="bg1">
                    <a:lumMod val="95000"/>
                    <a:lumOff val="5000"/>
                  </a:schemeClr>
                </a:solidFill>
                <a:latin typeface="Arial" panose="020B0604020202020204" pitchFamily="34" charset="0"/>
                <a:cs typeface="Arial" panose="020B0604020202020204" pitchFamily="34" charset="0"/>
              </a:rPr>
              <a:t>▪Criação da previdência social (IAPS)</a:t>
            </a:r>
          </a:p>
          <a:p>
            <a:r>
              <a:rPr lang="pt-BR" sz="2800" dirty="0">
                <a:solidFill>
                  <a:schemeClr val="bg1">
                    <a:lumMod val="95000"/>
                    <a:lumOff val="5000"/>
                  </a:schemeClr>
                </a:solidFill>
                <a:latin typeface="Arial" panose="020B0604020202020204" pitchFamily="34" charset="0"/>
                <a:cs typeface="Arial" panose="020B0604020202020204" pitchFamily="34" charset="0"/>
              </a:rPr>
              <a:t>▪Compilação de toda legislação trabalhista garantindo se os direitos alcançados em 1930</a:t>
            </a:r>
          </a:p>
        </p:txBody>
      </p:sp>
      <p:sp>
        <p:nvSpPr>
          <p:cNvPr id="5" name="CaixaDeTexto 4">
            <a:extLst>
              <a:ext uri="{FF2B5EF4-FFF2-40B4-BE49-F238E27FC236}">
                <a16:creationId xmlns:a16="http://schemas.microsoft.com/office/drawing/2014/main" id="{9DBCB2B7-2648-4ADD-B91B-F191B966278C}"/>
              </a:ext>
            </a:extLst>
          </p:cNvPr>
          <p:cNvSpPr txBox="1"/>
          <p:nvPr/>
        </p:nvSpPr>
        <p:spPr>
          <a:xfrm>
            <a:off x="10947400" y="6337300"/>
            <a:ext cx="965200" cy="369332"/>
          </a:xfrm>
          <a:prstGeom prst="rect">
            <a:avLst/>
          </a:prstGeom>
          <a:noFill/>
        </p:spPr>
        <p:txBody>
          <a:bodyPr wrap="square" rtlCol="0">
            <a:spAutoFit/>
          </a:bodyPr>
          <a:lstStyle/>
          <a:p>
            <a:r>
              <a:rPr lang="pt-BR" dirty="0" err="1">
                <a:solidFill>
                  <a:schemeClr val="bg1">
                    <a:lumMod val="95000"/>
                    <a:lumOff val="5000"/>
                  </a:schemeClr>
                </a:solidFill>
              </a:rPr>
              <a:t>narry</a:t>
            </a:r>
            <a:endParaRPr lang="pt-BR" dirty="0">
              <a:solidFill>
                <a:schemeClr val="bg1">
                  <a:lumMod val="95000"/>
                  <a:lumOff val="5000"/>
                </a:schemeClr>
              </a:solidFill>
            </a:endParaRPr>
          </a:p>
        </p:txBody>
      </p:sp>
    </p:spTree>
    <p:extLst>
      <p:ext uri="{BB962C8B-B14F-4D97-AF65-F5344CB8AC3E}">
        <p14:creationId xmlns:p14="http://schemas.microsoft.com/office/powerpoint/2010/main" val="17107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A7CB382-1841-4389-9072-86DF0764DF41}"/>
              </a:ext>
            </a:extLst>
          </p:cNvPr>
          <p:cNvSpPr txBox="1"/>
          <p:nvPr/>
        </p:nvSpPr>
        <p:spPr>
          <a:xfrm>
            <a:off x="666750" y="1816100"/>
            <a:ext cx="10858500" cy="3554819"/>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O Departamento de Imprensa e Propaganda foi criado dia 27 de Outubro de 1939 na Era Vargas, o DIP tinha uma grande função de promover censura, então muitos canais de rádio sofreram intervenção pelo governo. Era obrigatório todos os canais exibirem um programa durante 1h chamado "Hora do Brasil" que era organizado pelo DIP, o programa falava sobre realizações do governo, do que o governo promovia, sobre músicas, pontos turísticos e momentos históricos da vida Brasileira e outras coisas que favoreciam Vargas e que mostrava ele como uma pessoa boa para a população.</a:t>
            </a:r>
          </a:p>
        </p:txBody>
      </p:sp>
      <p:sp>
        <p:nvSpPr>
          <p:cNvPr id="3" name="CaixaDeTexto 2">
            <a:extLst>
              <a:ext uri="{FF2B5EF4-FFF2-40B4-BE49-F238E27FC236}">
                <a16:creationId xmlns:a16="http://schemas.microsoft.com/office/drawing/2014/main" id="{474264DF-688C-4EEB-8735-EB538F635F21}"/>
              </a:ext>
            </a:extLst>
          </p:cNvPr>
          <p:cNvSpPr txBox="1"/>
          <p:nvPr/>
        </p:nvSpPr>
        <p:spPr>
          <a:xfrm>
            <a:off x="3784600" y="330200"/>
            <a:ext cx="4064000" cy="861774"/>
          </a:xfrm>
          <a:prstGeom prst="rect">
            <a:avLst/>
          </a:prstGeom>
          <a:noFill/>
        </p:spPr>
        <p:txBody>
          <a:bodyPr wrap="square" rtlCol="0">
            <a:spAutoFit/>
          </a:bodyPr>
          <a:lstStyle/>
          <a:p>
            <a:pPr algn="ctr"/>
            <a:r>
              <a:rPr lang="pt-BR" sz="5000" dirty="0">
                <a:solidFill>
                  <a:schemeClr val="bg1">
                    <a:lumMod val="95000"/>
                    <a:lumOff val="5000"/>
                  </a:schemeClr>
                </a:solidFill>
                <a:latin typeface="Arial" panose="020B0604020202020204" pitchFamily="34" charset="0"/>
                <a:cs typeface="Arial" panose="020B0604020202020204" pitchFamily="34" charset="0"/>
              </a:rPr>
              <a:t>DIP</a:t>
            </a:r>
          </a:p>
        </p:txBody>
      </p:sp>
      <p:sp>
        <p:nvSpPr>
          <p:cNvPr id="4" name="CaixaDeTexto 3">
            <a:extLst>
              <a:ext uri="{FF2B5EF4-FFF2-40B4-BE49-F238E27FC236}">
                <a16:creationId xmlns:a16="http://schemas.microsoft.com/office/drawing/2014/main" id="{3BAFAA1F-24A2-4E8B-86B3-FEA54FDF4844}"/>
              </a:ext>
            </a:extLst>
          </p:cNvPr>
          <p:cNvSpPr txBox="1"/>
          <p:nvPr/>
        </p:nvSpPr>
        <p:spPr>
          <a:xfrm>
            <a:off x="11303000" y="6400800"/>
            <a:ext cx="889000" cy="646331"/>
          </a:xfrm>
          <a:prstGeom prst="rect">
            <a:avLst/>
          </a:prstGeom>
          <a:noFill/>
        </p:spPr>
        <p:txBody>
          <a:bodyPr wrap="square" rtlCol="0">
            <a:spAutoFit/>
          </a:bodyPr>
          <a:lstStyle/>
          <a:p>
            <a:r>
              <a:rPr lang="pt-BR" dirty="0" err="1">
                <a:solidFill>
                  <a:schemeClr val="bg1">
                    <a:lumMod val="95000"/>
                    <a:lumOff val="5000"/>
                  </a:schemeClr>
                </a:solidFill>
              </a:rPr>
              <a:t>Lutti</a:t>
            </a:r>
            <a:endParaRPr lang="pt-BR" dirty="0">
              <a:solidFill>
                <a:schemeClr val="bg1">
                  <a:lumMod val="95000"/>
                  <a:lumOff val="5000"/>
                </a:schemeClr>
              </a:solidFill>
            </a:endParaRPr>
          </a:p>
          <a:p>
            <a:endParaRPr lang="pt-BR" dirty="0">
              <a:solidFill>
                <a:schemeClr val="bg1">
                  <a:lumMod val="95000"/>
                  <a:lumOff val="5000"/>
                </a:schemeClr>
              </a:solidFill>
            </a:endParaRPr>
          </a:p>
        </p:txBody>
      </p:sp>
    </p:spTree>
    <p:extLst>
      <p:ext uri="{BB962C8B-B14F-4D97-AF65-F5344CB8AC3E}">
        <p14:creationId xmlns:p14="http://schemas.microsoft.com/office/powerpoint/2010/main" val="405368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EE3A24F-3D0F-4BC3-BE5B-E09C4FD542D2}"/>
              </a:ext>
            </a:extLst>
          </p:cNvPr>
          <p:cNvSpPr txBox="1"/>
          <p:nvPr/>
        </p:nvSpPr>
        <p:spPr>
          <a:xfrm>
            <a:off x="781050" y="2146300"/>
            <a:ext cx="10629900" cy="3939540"/>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No dia 1º de setembro de 1939, as forças nazistas de Adolf Hitler invadiram a Polônia, dando início à Segunda Guerra Mundial. O Brasil passou a participar do conflito a partir de 1942. Na época, o presidente da República era Getúlio Vargas</a:t>
            </a: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r>
              <a:rPr lang="pt-BR" sz="2500" dirty="0">
                <a:solidFill>
                  <a:schemeClr val="bg1">
                    <a:lumMod val="95000"/>
                    <a:lumOff val="5000"/>
                  </a:schemeClr>
                </a:solidFill>
                <a:latin typeface="Arial" panose="020B0604020202020204" pitchFamily="34" charset="0"/>
                <a:cs typeface="Arial" panose="020B0604020202020204" pitchFamily="34" charset="0"/>
              </a:rPr>
              <a:t>No início o Brasil ficou neutro , depois de alguns ataques a navios brasileiros , Getúlio Vargas fez um acordo com o presidente americano Roosevelt para participação do país na </a:t>
            </a:r>
            <a:r>
              <a:rPr lang="pt-BR" sz="2500" dirty="0" err="1">
                <a:solidFill>
                  <a:schemeClr val="bg1">
                    <a:lumMod val="95000"/>
                    <a:lumOff val="5000"/>
                  </a:schemeClr>
                </a:solidFill>
                <a:latin typeface="Arial" panose="020B0604020202020204" pitchFamily="34" charset="0"/>
                <a:cs typeface="Arial" panose="020B0604020202020204" pitchFamily="34" charset="0"/>
              </a:rPr>
              <a:t>guerraDo</a:t>
            </a:r>
            <a:r>
              <a:rPr lang="pt-BR" sz="2500" dirty="0">
                <a:solidFill>
                  <a:schemeClr val="bg1">
                    <a:lumMod val="95000"/>
                    <a:lumOff val="5000"/>
                  </a:schemeClr>
                </a:solidFill>
                <a:latin typeface="Arial" panose="020B0604020202020204" pitchFamily="34" charset="0"/>
                <a:cs typeface="Arial" panose="020B0604020202020204" pitchFamily="34" charset="0"/>
              </a:rPr>
              <a:t> lado dos aliados ( Estados unidos, </a:t>
            </a:r>
            <a:r>
              <a:rPr lang="pt-BR" sz="2500" dirty="0" err="1">
                <a:solidFill>
                  <a:schemeClr val="bg1">
                    <a:lumMod val="95000"/>
                    <a:lumOff val="5000"/>
                  </a:schemeClr>
                </a:solidFill>
                <a:latin typeface="Arial" panose="020B0604020202020204" pitchFamily="34" charset="0"/>
                <a:cs typeface="Arial" panose="020B0604020202020204" pitchFamily="34" charset="0"/>
              </a:rPr>
              <a:t>Inglaterra,França</a:t>
            </a:r>
            <a:r>
              <a:rPr lang="pt-BR" sz="2500" dirty="0">
                <a:solidFill>
                  <a:schemeClr val="bg1">
                    <a:lumMod val="95000"/>
                    <a:lumOff val="5000"/>
                  </a:schemeClr>
                </a:solidFill>
                <a:latin typeface="Arial" panose="020B0604020202020204" pitchFamily="34" charset="0"/>
                <a:cs typeface="Arial" panose="020B0604020202020204" pitchFamily="34" charset="0"/>
              </a:rPr>
              <a:t>, União Soviética, entre outros) </a:t>
            </a:r>
          </a:p>
        </p:txBody>
      </p:sp>
      <p:sp>
        <p:nvSpPr>
          <p:cNvPr id="5" name="CaixaDeTexto 4">
            <a:extLst>
              <a:ext uri="{FF2B5EF4-FFF2-40B4-BE49-F238E27FC236}">
                <a16:creationId xmlns:a16="http://schemas.microsoft.com/office/drawing/2014/main" id="{257A8DE8-7661-47E9-8177-D7BE3C3C5944}"/>
              </a:ext>
            </a:extLst>
          </p:cNvPr>
          <p:cNvSpPr txBox="1"/>
          <p:nvPr/>
        </p:nvSpPr>
        <p:spPr>
          <a:xfrm>
            <a:off x="2374900" y="416699"/>
            <a:ext cx="7708900" cy="553998"/>
          </a:xfrm>
          <a:prstGeom prst="rect">
            <a:avLst/>
          </a:prstGeom>
          <a:noFill/>
        </p:spPr>
        <p:txBody>
          <a:bodyPr wrap="square" rtlCol="0">
            <a:spAutoFit/>
          </a:bodyPr>
          <a:lstStyle/>
          <a:p>
            <a:pPr algn="ctr"/>
            <a:r>
              <a:rPr lang="pt-BR" sz="3000" b="1" dirty="0">
                <a:solidFill>
                  <a:schemeClr val="bg1">
                    <a:lumMod val="95000"/>
                    <a:lumOff val="5000"/>
                  </a:schemeClr>
                </a:solidFill>
                <a:latin typeface="Arial" panose="020B0604020202020204" pitchFamily="34" charset="0"/>
                <a:cs typeface="Arial" panose="020B0604020202020204" pitchFamily="34" charset="0"/>
              </a:rPr>
              <a:t>Inicio da 2º Guerra Mundial</a:t>
            </a:r>
          </a:p>
        </p:txBody>
      </p:sp>
      <p:sp>
        <p:nvSpPr>
          <p:cNvPr id="6" name="CaixaDeTexto 5">
            <a:extLst>
              <a:ext uri="{FF2B5EF4-FFF2-40B4-BE49-F238E27FC236}">
                <a16:creationId xmlns:a16="http://schemas.microsoft.com/office/drawing/2014/main" id="{5BEB56E9-B41A-431B-BF93-CADADD4F820D}"/>
              </a:ext>
            </a:extLst>
          </p:cNvPr>
          <p:cNvSpPr txBox="1"/>
          <p:nvPr/>
        </p:nvSpPr>
        <p:spPr>
          <a:xfrm>
            <a:off x="11055350" y="6316094"/>
            <a:ext cx="889000" cy="646331"/>
          </a:xfrm>
          <a:prstGeom prst="rect">
            <a:avLst/>
          </a:prstGeom>
          <a:noFill/>
        </p:spPr>
        <p:txBody>
          <a:bodyPr wrap="square" rtlCol="0">
            <a:spAutoFit/>
          </a:bodyPr>
          <a:lstStyle/>
          <a:p>
            <a:r>
              <a:rPr lang="pt-BR" dirty="0" err="1">
                <a:solidFill>
                  <a:schemeClr val="bg1">
                    <a:lumMod val="95000"/>
                    <a:lumOff val="5000"/>
                  </a:schemeClr>
                </a:solidFill>
              </a:rPr>
              <a:t>Guxt</a:t>
            </a:r>
            <a:endParaRPr lang="pt-BR" dirty="0">
              <a:solidFill>
                <a:schemeClr val="bg1">
                  <a:lumMod val="95000"/>
                  <a:lumOff val="5000"/>
                </a:schemeClr>
              </a:solidFill>
            </a:endParaRPr>
          </a:p>
          <a:p>
            <a:endParaRPr lang="pt-BR" dirty="0">
              <a:solidFill>
                <a:schemeClr val="bg1">
                  <a:lumMod val="95000"/>
                  <a:lumOff val="5000"/>
                </a:schemeClr>
              </a:solidFill>
            </a:endParaRPr>
          </a:p>
        </p:txBody>
      </p:sp>
    </p:spTree>
    <p:extLst>
      <p:ext uri="{BB962C8B-B14F-4D97-AF65-F5344CB8AC3E}">
        <p14:creationId xmlns:p14="http://schemas.microsoft.com/office/powerpoint/2010/main" val="236909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451A116-121B-4734-808B-6C84285C7F67}"/>
              </a:ext>
            </a:extLst>
          </p:cNvPr>
          <p:cNvSpPr txBox="1"/>
          <p:nvPr/>
        </p:nvSpPr>
        <p:spPr>
          <a:xfrm>
            <a:off x="857250" y="457200"/>
            <a:ext cx="10477500" cy="1246495"/>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O Brasil enviou para Itália cerca de 25 mil militares da FEB ( Força Expedicionária Brasileira) 42 pilotos e 400 homens de apoio de da FAB ( Força Aérea Brasileira).</a:t>
            </a:r>
          </a:p>
        </p:txBody>
      </p:sp>
      <p:sp>
        <p:nvSpPr>
          <p:cNvPr id="5" name="CaixaDeTexto 4">
            <a:extLst>
              <a:ext uri="{FF2B5EF4-FFF2-40B4-BE49-F238E27FC236}">
                <a16:creationId xmlns:a16="http://schemas.microsoft.com/office/drawing/2014/main" id="{9ACE32B7-A5BB-477D-A8B5-7E356DF49114}"/>
              </a:ext>
            </a:extLst>
          </p:cNvPr>
          <p:cNvSpPr txBox="1"/>
          <p:nvPr/>
        </p:nvSpPr>
        <p:spPr>
          <a:xfrm>
            <a:off x="857250" y="2265790"/>
            <a:ext cx="11112500" cy="1631216"/>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Os militares brasileiros da FEB ( também conhecidos com pracinhas) conseguiram, ao lado de soldados aliados , importantes vitórias , Os militares brasileiros ajudaram na tomada das cidades de Monte Castelo, Turim , </a:t>
            </a:r>
            <a:r>
              <a:rPr lang="pt-BR" sz="2500" dirty="0" err="1">
                <a:solidFill>
                  <a:schemeClr val="bg1">
                    <a:lumMod val="95000"/>
                    <a:lumOff val="5000"/>
                  </a:schemeClr>
                </a:solidFill>
                <a:latin typeface="Arial" panose="020B0604020202020204" pitchFamily="34" charset="0"/>
                <a:cs typeface="Arial" panose="020B0604020202020204" pitchFamily="34" charset="0"/>
              </a:rPr>
              <a:t>Montese</a:t>
            </a:r>
            <a:r>
              <a:rPr lang="pt-BR" sz="2500" dirty="0">
                <a:solidFill>
                  <a:schemeClr val="bg1">
                    <a:lumMod val="95000"/>
                    <a:lumOff val="5000"/>
                  </a:schemeClr>
                </a:solidFill>
                <a:latin typeface="Arial" panose="020B0604020202020204" pitchFamily="34" charset="0"/>
                <a:cs typeface="Arial" panose="020B0604020202020204" pitchFamily="34" charset="0"/>
              </a:rPr>
              <a:t> e outras cidades </a:t>
            </a:r>
          </a:p>
        </p:txBody>
      </p:sp>
      <p:sp>
        <p:nvSpPr>
          <p:cNvPr id="6" name="CaixaDeTexto 5">
            <a:extLst>
              <a:ext uri="{FF2B5EF4-FFF2-40B4-BE49-F238E27FC236}">
                <a16:creationId xmlns:a16="http://schemas.microsoft.com/office/drawing/2014/main" id="{01E40EF0-2617-4C24-8B72-0BAC682ABF5D}"/>
              </a:ext>
            </a:extLst>
          </p:cNvPr>
          <p:cNvSpPr txBox="1"/>
          <p:nvPr/>
        </p:nvSpPr>
        <p:spPr>
          <a:xfrm>
            <a:off x="857250" y="4356100"/>
            <a:ext cx="10737850" cy="1246495"/>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Apesar das vitórias , centenas de soldados brasileiros morreram em combate. Na batalha de Monte Castelo (a Mais difícil) Morreram cerca de 400 militares brasileiros foram mortos.</a:t>
            </a:r>
          </a:p>
        </p:txBody>
      </p:sp>
      <p:sp>
        <p:nvSpPr>
          <p:cNvPr id="7" name="CaixaDeTexto 6">
            <a:extLst>
              <a:ext uri="{FF2B5EF4-FFF2-40B4-BE49-F238E27FC236}">
                <a16:creationId xmlns:a16="http://schemas.microsoft.com/office/drawing/2014/main" id="{26523F84-F565-4506-91B3-698A617B0242}"/>
              </a:ext>
            </a:extLst>
          </p:cNvPr>
          <p:cNvSpPr txBox="1"/>
          <p:nvPr/>
        </p:nvSpPr>
        <p:spPr>
          <a:xfrm>
            <a:off x="11296650" y="6366894"/>
            <a:ext cx="889000" cy="646331"/>
          </a:xfrm>
          <a:prstGeom prst="rect">
            <a:avLst/>
          </a:prstGeom>
          <a:noFill/>
        </p:spPr>
        <p:txBody>
          <a:bodyPr wrap="square" rtlCol="0">
            <a:spAutoFit/>
          </a:bodyPr>
          <a:lstStyle/>
          <a:p>
            <a:r>
              <a:rPr lang="pt-BR" dirty="0" err="1">
                <a:solidFill>
                  <a:schemeClr val="bg1">
                    <a:lumMod val="95000"/>
                    <a:lumOff val="5000"/>
                  </a:schemeClr>
                </a:solidFill>
              </a:rPr>
              <a:t>Guxt</a:t>
            </a:r>
            <a:endParaRPr lang="pt-BR" dirty="0">
              <a:solidFill>
                <a:schemeClr val="bg1">
                  <a:lumMod val="95000"/>
                  <a:lumOff val="5000"/>
                </a:schemeClr>
              </a:solidFill>
            </a:endParaRPr>
          </a:p>
          <a:p>
            <a:endParaRPr lang="pt-BR" dirty="0">
              <a:solidFill>
                <a:schemeClr val="bg1">
                  <a:lumMod val="95000"/>
                  <a:lumOff val="5000"/>
                </a:schemeClr>
              </a:solidFill>
            </a:endParaRPr>
          </a:p>
        </p:txBody>
      </p:sp>
    </p:spTree>
    <p:extLst>
      <p:ext uri="{BB962C8B-B14F-4D97-AF65-F5344CB8AC3E}">
        <p14:creationId xmlns:p14="http://schemas.microsoft.com/office/powerpoint/2010/main" val="208357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94C6EB3-7F09-427B-A45F-DB8ADD75DBEB}"/>
              </a:ext>
            </a:extLst>
          </p:cNvPr>
          <p:cNvSpPr txBox="1"/>
          <p:nvPr/>
        </p:nvSpPr>
        <p:spPr>
          <a:xfrm>
            <a:off x="1968500" y="330200"/>
            <a:ext cx="8356600" cy="553998"/>
          </a:xfrm>
          <a:prstGeom prst="rect">
            <a:avLst/>
          </a:prstGeom>
          <a:noFill/>
        </p:spPr>
        <p:txBody>
          <a:bodyPr wrap="square" rtlCol="0">
            <a:spAutoFit/>
          </a:bodyPr>
          <a:lstStyle/>
          <a:p>
            <a:pPr algn="ctr"/>
            <a:r>
              <a:rPr lang="pt-BR" sz="3000" dirty="0">
                <a:solidFill>
                  <a:schemeClr val="bg1">
                    <a:lumMod val="95000"/>
                    <a:lumOff val="5000"/>
                  </a:schemeClr>
                </a:solidFill>
                <a:latin typeface="Arial" panose="020B0604020202020204" pitchFamily="34" charset="0"/>
                <a:cs typeface="Arial" panose="020B0604020202020204" pitchFamily="34" charset="0"/>
              </a:rPr>
              <a:t>Perseguição aos Opositores</a:t>
            </a:r>
          </a:p>
        </p:txBody>
      </p:sp>
      <p:sp>
        <p:nvSpPr>
          <p:cNvPr id="5" name="CaixaDeTexto 4">
            <a:extLst>
              <a:ext uri="{FF2B5EF4-FFF2-40B4-BE49-F238E27FC236}">
                <a16:creationId xmlns:a16="http://schemas.microsoft.com/office/drawing/2014/main" id="{695D3D9D-5800-406C-B8BF-80B1E51C06DA}"/>
              </a:ext>
            </a:extLst>
          </p:cNvPr>
          <p:cNvSpPr txBox="1"/>
          <p:nvPr/>
        </p:nvSpPr>
        <p:spPr>
          <a:xfrm>
            <a:off x="1778000" y="1816100"/>
            <a:ext cx="8737600" cy="2554545"/>
          </a:xfrm>
          <a:prstGeom prst="rect">
            <a:avLst/>
          </a:prstGeom>
          <a:noFill/>
        </p:spPr>
        <p:txBody>
          <a:bodyPr wrap="square" rtlCol="0">
            <a:spAutoFit/>
          </a:bodyPr>
          <a:lstStyle/>
          <a:p>
            <a:pPr marL="342900" indent="-342900">
              <a:buFont typeface="Wingdings" panose="05000000000000000000" pitchFamily="2" charset="2"/>
              <a:buChar char="q"/>
            </a:pPr>
            <a:r>
              <a:rPr lang="pt-BR" sz="4000" dirty="0">
                <a:solidFill>
                  <a:schemeClr val="bg1">
                    <a:lumMod val="95000"/>
                    <a:lumOff val="5000"/>
                  </a:schemeClr>
                </a:solidFill>
                <a:latin typeface="Arial" panose="020B0604020202020204" pitchFamily="34" charset="0"/>
                <a:cs typeface="Arial" panose="020B0604020202020204" pitchFamily="34" charset="0"/>
              </a:rPr>
              <a:t>União Democrática Nacional</a:t>
            </a:r>
          </a:p>
          <a:p>
            <a:pPr marL="342900" indent="-342900">
              <a:buFont typeface="Wingdings" panose="05000000000000000000" pitchFamily="2" charset="2"/>
              <a:buChar char="q"/>
            </a:pPr>
            <a:r>
              <a:rPr lang="pt-BR" sz="4000" dirty="0">
                <a:solidFill>
                  <a:schemeClr val="bg1">
                    <a:lumMod val="95000"/>
                    <a:lumOff val="5000"/>
                  </a:schemeClr>
                </a:solidFill>
                <a:latin typeface="Arial" panose="020B0604020202020204" pitchFamily="34" charset="0"/>
                <a:cs typeface="Arial" panose="020B0604020202020204" pitchFamily="34" charset="0"/>
              </a:rPr>
              <a:t>Perigo Vermelho</a:t>
            </a:r>
          </a:p>
          <a:p>
            <a:pPr marL="342900" indent="-342900">
              <a:buFont typeface="Wingdings" panose="05000000000000000000" pitchFamily="2" charset="2"/>
              <a:buChar char="q"/>
            </a:pPr>
            <a:r>
              <a:rPr lang="pt-BR" sz="4000" dirty="0">
                <a:solidFill>
                  <a:schemeClr val="bg1">
                    <a:lumMod val="95000"/>
                    <a:lumOff val="5000"/>
                  </a:schemeClr>
                </a:solidFill>
                <a:latin typeface="Arial" panose="020B0604020202020204" pitchFamily="34" charset="0"/>
                <a:cs typeface="Arial" panose="020B0604020202020204" pitchFamily="34" charset="0"/>
              </a:rPr>
              <a:t>DIP</a:t>
            </a:r>
          </a:p>
          <a:p>
            <a:pPr marL="342900" indent="-342900">
              <a:buFont typeface="Wingdings" panose="05000000000000000000" pitchFamily="2" charset="2"/>
              <a:buChar char="q"/>
            </a:pPr>
            <a:r>
              <a:rPr lang="pt-BR" sz="4000" dirty="0">
                <a:solidFill>
                  <a:schemeClr val="bg1">
                    <a:lumMod val="95000"/>
                    <a:lumOff val="5000"/>
                  </a:schemeClr>
                </a:solidFill>
                <a:latin typeface="Arial" panose="020B0604020202020204" pitchFamily="34" charset="0"/>
                <a:cs typeface="Arial" panose="020B0604020202020204" pitchFamily="34" charset="0"/>
              </a:rPr>
              <a:t>Liberais e Nacionalistas</a:t>
            </a:r>
          </a:p>
        </p:txBody>
      </p:sp>
    </p:spTree>
    <p:extLst>
      <p:ext uri="{BB962C8B-B14F-4D97-AF65-F5344CB8AC3E}">
        <p14:creationId xmlns:p14="http://schemas.microsoft.com/office/powerpoint/2010/main" val="68688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7C28F041-DE5A-478F-AD75-6B3B6B8BE4F7}"/>
              </a:ext>
            </a:extLst>
          </p:cNvPr>
          <p:cNvSpPr/>
          <p:nvPr/>
        </p:nvSpPr>
        <p:spPr>
          <a:xfrm rot="6665024" flipH="1">
            <a:off x="5239125" y="-800016"/>
            <a:ext cx="183760" cy="737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rapezoide 5">
            <a:extLst>
              <a:ext uri="{FF2B5EF4-FFF2-40B4-BE49-F238E27FC236}">
                <a16:creationId xmlns:a16="http://schemas.microsoft.com/office/drawing/2014/main" id="{A9A98A8D-005F-4263-840B-D57CC1E44CEC}"/>
              </a:ext>
            </a:extLst>
          </p:cNvPr>
          <p:cNvSpPr/>
          <p:nvPr/>
        </p:nvSpPr>
        <p:spPr>
          <a:xfrm>
            <a:off x="4416604" y="2654300"/>
            <a:ext cx="1828800" cy="215638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riângulo isósceles 3">
            <a:extLst>
              <a:ext uri="{FF2B5EF4-FFF2-40B4-BE49-F238E27FC236}">
                <a16:creationId xmlns:a16="http://schemas.microsoft.com/office/drawing/2014/main" id="{517A07C3-9751-401D-BD04-83E8E38CB84D}"/>
              </a:ext>
            </a:extLst>
          </p:cNvPr>
          <p:cNvSpPr/>
          <p:nvPr/>
        </p:nvSpPr>
        <p:spPr>
          <a:xfrm>
            <a:off x="882671" y="392393"/>
            <a:ext cx="2489319" cy="33401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id="{380B5F49-854A-4EBB-AB17-9F4012B70181}"/>
              </a:ext>
            </a:extLst>
          </p:cNvPr>
          <p:cNvSpPr txBox="1"/>
          <p:nvPr/>
        </p:nvSpPr>
        <p:spPr>
          <a:xfrm>
            <a:off x="1395095" y="1476374"/>
            <a:ext cx="1464469" cy="1938992"/>
          </a:xfrm>
          <a:prstGeom prst="rect">
            <a:avLst/>
          </a:prstGeom>
          <a:noFill/>
        </p:spPr>
        <p:txBody>
          <a:bodyPr wrap="square" rtlCol="0">
            <a:spAutoFit/>
          </a:bodyPr>
          <a:lstStyle/>
          <a:p>
            <a:pPr algn="ctr"/>
            <a:r>
              <a:rPr lang="pt-BR" sz="2000" b="1" dirty="0">
                <a:solidFill>
                  <a:schemeClr val="bg1">
                    <a:lumMod val="95000"/>
                    <a:lumOff val="5000"/>
                  </a:schemeClr>
                </a:solidFill>
                <a:latin typeface="Arial" panose="020B0604020202020204" pitchFamily="34" charset="0"/>
                <a:cs typeface="Arial" panose="020B0604020202020204" pitchFamily="34" charset="0"/>
              </a:rPr>
              <a:t>PTB</a:t>
            </a:r>
          </a:p>
          <a:p>
            <a:pPr algn="ctr"/>
            <a:r>
              <a:rPr lang="pt-BR" sz="2000" b="1" dirty="0">
                <a:solidFill>
                  <a:schemeClr val="bg1">
                    <a:lumMod val="95000"/>
                    <a:lumOff val="5000"/>
                  </a:schemeClr>
                </a:solidFill>
                <a:latin typeface="Arial" panose="020B0604020202020204" pitchFamily="34" charset="0"/>
                <a:cs typeface="Arial" panose="020B0604020202020204" pitchFamily="34" charset="0"/>
              </a:rPr>
              <a:t>PSB</a:t>
            </a:r>
          </a:p>
          <a:p>
            <a:pPr algn="ctr"/>
            <a:r>
              <a:rPr lang="pt-BR" sz="2000" b="1" dirty="0">
                <a:solidFill>
                  <a:schemeClr val="bg1">
                    <a:lumMod val="95000"/>
                    <a:lumOff val="5000"/>
                  </a:schemeClr>
                </a:solidFill>
                <a:latin typeface="Arial" panose="020B0604020202020204" pitchFamily="34" charset="0"/>
                <a:cs typeface="Arial" panose="020B0604020202020204" pitchFamily="34" charset="0"/>
              </a:rPr>
              <a:t>ELITE</a:t>
            </a:r>
          </a:p>
          <a:p>
            <a:pPr algn="ctr"/>
            <a:r>
              <a:rPr lang="pt-BR" sz="2000" b="1" dirty="0">
                <a:solidFill>
                  <a:schemeClr val="bg1">
                    <a:lumMod val="95000"/>
                    <a:lumOff val="5000"/>
                  </a:schemeClr>
                </a:solidFill>
                <a:latin typeface="Arial" panose="020B0604020202020204" pitchFamily="34" charset="0"/>
                <a:cs typeface="Arial" panose="020B0604020202020204" pitchFamily="34" charset="0"/>
              </a:rPr>
              <a:t>Opressão Militar e Industrial</a:t>
            </a:r>
          </a:p>
        </p:txBody>
      </p:sp>
      <p:sp>
        <p:nvSpPr>
          <p:cNvPr id="13" name="CaixaDeTexto 12">
            <a:extLst>
              <a:ext uri="{FF2B5EF4-FFF2-40B4-BE49-F238E27FC236}">
                <a16:creationId xmlns:a16="http://schemas.microsoft.com/office/drawing/2014/main" id="{F17B4A1D-953E-4FF8-99D0-134A8A0A4FBC}"/>
              </a:ext>
            </a:extLst>
          </p:cNvPr>
          <p:cNvSpPr txBox="1"/>
          <p:nvPr/>
        </p:nvSpPr>
        <p:spPr>
          <a:xfrm>
            <a:off x="4507181" y="2889250"/>
            <a:ext cx="1647646" cy="1246495"/>
          </a:xfrm>
          <a:prstGeom prst="rect">
            <a:avLst/>
          </a:prstGeom>
          <a:noFill/>
        </p:spPr>
        <p:txBody>
          <a:bodyPr wrap="square" rtlCol="0">
            <a:spAutoFit/>
          </a:bodyPr>
          <a:lstStyle/>
          <a:p>
            <a:pPr algn="ctr"/>
            <a:r>
              <a:rPr lang="pt-BR" sz="2500" b="1" dirty="0">
                <a:solidFill>
                  <a:schemeClr val="bg1">
                    <a:lumMod val="95000"/>
                    <a:lumOff val="5000"/>
                  </a:schemeClr>
                </a:solidFill>
                <a:latin typeface="Arial" panose="020B0604020202020204" pitchFamily="34" charset="0"/>
                <a:cs typeface="Arial" panose="020B0604020202020204" pitchFamily="34" charset="0"/>
              </a:rPr>
              <a:t>Jogo </a:t>
            </a:r>
          </a:p>
          <a:p>
            <a:pPr algn="ctr"/>
            <a:r>
              <a:rPr lang="pt-BR" sz="2500" b="1" dirty="0">
                <a:solidFill>
                  <a:schemeClr val="bg1">
                    <a:lumMod val="95000"/>
                    <a:lumOff val="5000"/>
                  </a:schemeClr>
                </a:solidFill>
                <a:latin typeface="Arial" panose="020B0604020202020204" pitchFamily="34" charset="0"/>
                <a:cs typeface="Arial" panose="020B0604020202020204" pitchFamily="34" charset="0"/>
              </a:rPr>
              <a:t>De </a:t>
            </a:r>
          </a:p>
          <a:p>
            <a:pPr algn="ctr"/>
            <a:r>
              <a:rPr lang="pt-BR" sz="2500" b="1" dirty="0">
                <a:solidFill>
                  <a:schemeClr val="bg1">
                    <a:lumMod val="95000"/>
                    <a:lumOff val="5000"/>
                  </a:schemeClr>
                </a:solidFill>
                <a:latin typeface="Arial" panose="020B0604020202020204" pitchFamily="34" charset="0"/>
                <a:cs typeface="Arial" panose="020B0604020202020204" pitchFamily="34" charset="0"/>
              </a:rPr>
              <a:t>Balança</a:t>
            </a:r>
          </a:p>
        </p:txBody>
      </p:sp>
      <p:sp>
        <p:nvSpPr>
          <p:cNvPr id="5" name="Triângulo isósceles 4">
            <a:extLst>
              <a:ext uri="{FF2B5EF4-FFF2-40B4-BE49-F238E27FC236}">
                <a16:creationId xmlns:a16="http://schemas.microsoft.com/office/drawing/2014/main" id="{EC1F8CE5-BA14-4D94-9B48-6CDA0D6B9065}"/>
              </a:ext>
            </a:extLst>
          </p:cNvPr>
          <p:cNvSpPr/>
          <p:nvPr/>
        </p:nvSpPr>
        <p:spPr>
          <a:xfrm>
            <a:off x="7194770" y="2146408"/>
            <a:ext cx="2584569" cy="33401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AB69AF63-7BAA-4EBC-B726-857C9BC92DF2}"/>
              </a:ext>
            </a:extLst>
          </p:cNvPr>
          <p:cNvSpPr txBox="1"/>
          <p:nvPr/>
        </p:nvSpPr>
        <p:spPr>
          <a:xfrm rot="20724148">
            <a:off x="7255136" y="4400920"/>
            <a:ext cx="2165440" cy="477054"/>
          </a:xfrm>
          <a:prstGeom prst="rect">
            <a:avLst/>
          </a:prstGeom>
          <a:noFill/>
        </p:spPr>
        <p:txBody>
          <a:bodyPr wrap="square" rtlCol="0">
            <a:spAutoFit/>
          </a:bodyPr>
          <a:lstStyle/>
          <a:p>
            <a:pPr algn="r"/>
            <a:r>
              <a:rPr lang="pt-BR" sz="2500" b="1" dirty="0">
                <a:solidFill>
                  <a:schemeClr val="bg1">
                    <a:lumMod val="95000"/>
                    <a:lumOff val="5000"/>
                  </a:schemeClr>
                </a:solidFill>
                <a:latin typeface="Arial" panose="020B0604020202020204" pitchFamily="34" charset="0"/>
                <a:cs typeface="Arial" panose="020B0604020202020204" pitchFamily="34" charset="0"/>
              </a:rPr>
              <a:t>Opositores</a:t>
            </a:r>
          </a:p>
        </p:txBody>
      </p:sp>
    </p:spTree>
    <p:extLst>
      <p:ext uri="{BB962C8B-B14F-4D97-AF65-F5344CB8AC3E}">
        <p14:creationId xmlns:p14="http://schemas.microsoft.com/office/powerpoint/2010/main" val="257209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5FBA1E7-0DB4-4AE2-AC0A-E2D585BBDDCF}"/>
              </a:ext>
            </a:extLst>
          </p:cNvPr>
          <p:cNvSpPr txBox="1"/>
          <p:nvPr/>
        </p:nvSpPr>
        <p:spPr>
          <a:xfrm>
            <a:off x="3657600" y="139700"/>
            <a:ext cx="5448300" cy="1938992"/>
          </a:xfrm>
          <a:prstGeom prst="rect">
            <a:avLst/>
          </a:prstGeom>
          <a:noFill/>
        </p:spPr>
        <p:txBody>
          <a:bodyPr wrap="square" rtlCol="0">
            <a:spAutoFit/>
          </a:bodyPr>
          <a:lstStyle/>
          <a:p>
            <a:pPr algn="ctr"/>
            <a:r>
              <a:rPr lang="pt-PT" sz="4000" dirty="0">
                <a:solidFill>
                  <a:schemeClr val="bg1">
                    <a:lumMod val="95000"/>
                    <a:lumOff val="5000"/>
                  </a:schemeClr>
                </a:solidFill>
                <a:latin typeface="Arial" panose="020B0604020202020204" pitchFamily="34" charset="0"/>
                <a:cs typeface="Arial" panose="020B0604020202020204" pitchFamily="34" charset="0"/>
              </a:rPr>
              <a:t>Carta-testamento de Getúlio Vargas</a:t>
            </a:r>
          </a:p>
          <a:p>
            <a:pPr algn="ctr"/>
            <a:endParaRPr lang="pt-BR"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6D34B7C2-7A5A-4D21-8DF5-8259723DA13E}"/>
              </a:ext>
            </a:extLst>
          </p:cNvPr>
          <p:cNvSpPr txBox="1"/>
          <p:nvPr/>
        </p:nvSpPr>
        <p:spPr>
          <a:xfrm>
            <a:off x="774700" y="2078692"/>
            <a:ext cx="10807700" cy="707886"/>
          </a:xfrm>
          <a:prstGeom prst="rect">
            <a:avLst/>
          </a:prstGeom>
          <a:noFill/>
        </p:spPr>
        <p:txBody>
          <a:bodyPr wrap="square" rtlCol="0">
            <a:spAutoFit/>
          </a:bodyPr>
          <a:lstStyle/>
          <a:p>
            <a:r>
              <a:rPr lang="pt-BR" sz="2000" dirty="0">
                <a:solidFill>
                  <a:schemeClr val="bg1">
                    <a:lumMod val="95000"/>
                    <a:lumOff val="5000"/>
                  </a:schemeClr>
                </a:solidFill>
                <a:latin typeface="Arial" panose="020B0604020202020204" pitchFamily="34" charset="0"/>
                <a:cs typeface="Arial" panose="020B0604020202020204" pitchFamily="34" charset="0"/>
              </a:rPr>
              <a:t>A </a:t>
            </a:r>
            <a:r>
              <a:rPr lang="pt-BR" sz="2000" b="1" dirty="0">
                <a:solidFill>
                  <a:schemeClr val="bg1">
                    <a:lumMod val="95000"/>
                    <a:lumOff val="5000"/>
                  </a:schemeClr>
                </a:solidFill>
                <a:latin typeface="Arial" panose="020B0604020202020204" pitchFamily="34" charset="0"/>
                <a:cs typeface="Arial" panose="020B0604020202020204" pitchFamily="34" charset="0"/>
              </a:rPr>
              <a:t>Carta Testamento de Getúlio Vargas</a:t>
            </a:r>
            <a:r>
              <a:rPr lang="pt-BR" sz="2000" dirty="0">
                <a:solidFill>
                  <a:schemeClr val="bg1">
                    <a:lumMod val="95000"/>
                    <a:lumOff val="5000"/>
                  </a:schemeClr>
                </a:solidFill>
                <a:latin typeface="Arial" panose="020B0604020202020204" pitchFamily="34" charset="0"/>
                <a:cs typeface="Arial" panose="020B0604020202020204" pitchFamily="34" charset="0"/>
              </a:rPr>
              <a:t> é um documento endereçado ao povo brasileiro escrito por Getúlio Vargas horas antes de seu suicídio, na data de 24 de agosto de 1954.</a:t>
            </a:r>
          </a:p>
        </p:txBody>
      </p:sp>
      <p:sp>
        <p:nvSpPr>
          <p:cNvPr id="10" name="CaixaDeTexto 9">
            <a:extLst>
              <a:ext uri="{FF2B5EF4-FFF2-40B4-BE49-F238E27FC236}">
                <a16:creationId xmlns:a16="http://schemas.microsoft.com/office/drawing/2014/main" id="{45215944-AE52-4153-90F2-7EB24DBF32BB}"/>
              </a:ext>
            </a:extLst>
          </p:cNvPr>
          <p:cNvSpPr txBox="1"/>
          <p:nvPr/>
        </p:nvSpPr>
        <p:spPr>
          <a:xfrm>
            <a:off x="774700" y="3429000"/>
            <a:ext cx="10007600" cy="3170099"/>
          </a:xfrm>
          <a:prstGeom prst="rect">
            <a:avLst/>
          </a:prstGeom>
          <a:noFill/>
        </p:spPr>
        <p:txBody>
          <a:bodyPr wrap="square" rtlCol="0">
            <a:spAutoFit/>
          </a:bodyPr>
          <a:lstStyle/>
          <a:p>
            <a:r>
              <a:rPr lang="pt-BR" sz="2000" i="1" dirty="0">
                <a:solidFill>
                  <a:schemeClr val="bg1">
                    <a:lumMod val="95000"/>
                    <a:lumOff val="5000"/>
                  </a:schemeClr>
                </a:solidFill>
                <a:latin typeface="Arial" panose="020B0604020202020204" pitchFamily="34" charset="0"/>
                <a:cs typeface="Arial" panose="020B0604020202020204" pitchFamily="34" charset="0"/>
              </a:rPr>
              <a:t>Trecho da Carta de Testamento de Getúlio Vargas:</a:t>
            </a:r>
          </a:p>
          <a:p>
            <a:endParaRPr lang="pt-BR" sz="2000" i="1" dirty="0">
              <a:solidFill>
                <a:schemeClr val="bg1">
                  <a:lumMod val="95000"/>
                  <a:lumOff val="5000"/>
                </a:schemeClr>
              </a:solidFill>
              <a:latin typeface="Arial" panose="020B0604020202020204" pitchFamily="34" charset="0"/>
              <a:cs typeface="Arial" panose="020B0604020202020204" pitchFamily="34" charset="0"/>
            </a:endParaRPr>
          </a:p>
          <a:p>
            <a:r>
              <a:rPr lang="pt-BR" sz="2000" i="1" dirty="0">
                <a:solidFill>
                  <a:schemeClr val="bg1">
                    <a:lumMod val="95000"/>
                    <a:lumOff val="5000"/>
                  </a:schemeClr>
                </a:solidFill>
                <a:latin typeface="Arial" panose="020B0604020202020204" pitchFamily="34" charset="0"/>
                <a:cs typeface="Arial" panose="020B0604020202020204" pitchFamily="34" charset="0"/>
              </a:rPr>
              <a:t>Mais uma vez as forças e os interesses contra o povo coordenaram-se e se desencadeiam sobre mim. Não me acusam, insultam; não me combatem, caluniam; e não me dão o direito de defesa. Precisam sufocar a minha voz e impedir a minha ação, para que eu não continue a defender, como sempre defendi, o povo e principalmente os humildes.</a:t>
            </a:r>
            <a:br>
              <a:rPr lang="pt-BR" sz="2000" dirty="0">
                <a:solidFill>
                  <a:schemeClr val="bg1">
                    <a:lumMod val="95000"/>
                    <a:lumOff val="5000"/>
                  </a:schemeClr>
                </a:solidFill>
                <a:latin typeface="Arial" panose="020B0604020202020204" pitchFamily="34" charset="0"/>
                <a:cs typeface="Arial" panose="020B0604020202020204" pitchFamily="34" charset="0"/>
              </a:rPr>
            </a:br>
            <a:r>
              <a:rPr lang="pt-BR" sz="2000" i="1" dirty="0">
                <a:solidFill>
                  <a:schemeClr val="bg1">
                    <a:lumMod val="95000"/>
                    <a:lumOff val="5000"/>
                  </a:schemeClr>
                </a:solidFill>
                <a:latin typeface="Arial" panose="020B0604020202020204" pitchFamily="34" charset="0"/>
                <a:cs typeface="Arial" panose="020B0604020202020204" pitchFamily="34" charset="0"/>
              </a:rPr>
              <a:t>Sigo o destino que me é imposto. Depois de decênios de domínio e espoliação dos grupos econômicos e financeiros internacionais, fiz-me chefe de uma revolução e venci.</a:t>
            </a:r>
            <a:endParaRPr lang="pt-BR" sz="20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60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65E4FBC-1B38-4BC2-8F23-915EFC2A190B}"/>
              </a:ext>
            </a:extLst>
          </p:cNvPr>
          <p:cNvSpPr>
            <a:spLocks noChangeArrowheads="1"/>
          </p:cNvSpPr>
          <p:nvPr/>
        </p:nvSpPr>
        <p:spPr bwMode="auto">
          <a:xfrm>
            <a:off x="279400" y="667554"/>
            <a:ext cx="1137285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Deixo à sanha dos meus inimigos o legado da minha morte.</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Levo o pesar de não haver podido fazer, por este bom e generoso povo brasileiro e principalmente pelos mais necessitados, todo o bem que pretendia.</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A mentira, a calúnia, as mais torpes invencionices foram geradas pela malignidade de rancorosos e gratuitos inimigos numa publicidade dirigida, sistemática e escandalosa.</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Acrescente-se a fraqueza de amigos que não me defenderam nas posições que ocupavam, a felonia de hipócritas e traidores a quem beneficiei com honras e mercês e a insensibilidade moral de sicários que entreguei à Justiça, contribuindo todos para criar um falso ambiente na opinião pública do país contra a minha pessoa.</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Se a simples renúncia ao posto a que fui elevado pelo sufrágio do povo me permitisse viver esquecido e tranquilo no chão da Pátria, de bom grado renunciaria. Mas tal renúncia daria apenas ensejo para, com mais fúria, perseguirem-me e humilharem. Querem destruir-me a qualquer preço. Tornei-me perigoso aos poderosos do dia e às castas privilegiadas. Velho e cansado, preferi ir prestar contas ao Senhor, não de crimes que não cometi, mas de poderosos interesses que contrariei, ora porque se opunham aos próprios interesses nacionais, ora porque exploravam, impiedosamente, aos pobres e aos humildes.</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Só Deus sabe das minhas amarguras e sofrimentos. Que o sangue de um inocente sirva para aplacar a ira dos fariseus.</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Agradeço aos que de perto ou de longe trouxeram-me o conforto de sua amizade.</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1" u="none" strike="noStrike" cap="none" normalizeH="0" baseline="0" dirty="0">
                <a:ln>
                  <a:noFill/>
                </a:ln>
                <a:solidFill>
                  <a:schemeClr val="bg1">
                    <a:lumMod val="95000"/>
                    <a:lumOff val="5000"/>
                  </a:schemeClr>
                </a:solidFill>
                <a:effectLst/>
                <a:latin typeface="Arial" panose="020B0604020202020204" pitchFamily="34" charset="0"/>
              </a:rPr>
              <a:t>A resposta do povo virá mais tarde...</a:t>
            </a:r>
            <a:endParaRPr kumimoji="0" lang="pt-BR" altLang="pt-BR" sz="2000" b="0" i="0" u="none" strike="noStrike" cap="none" normalizeH="0" baseline="0" dirty="0">
              <a:ln>
                <a:noFill/>
              </a:ln>
              <a:solidFill>
                <a:schemeClr val="bg1">
                  <a:lumMod val="95000"/>
                  <a:lumOff val="5000"/>
                </a:schemeClr>
              </a:solidFill>
              <a:effectLst/>
              <a:latin typeface="Arial" panose="020B0604020202020204" pitchFamily="34" charset="0"/>
            </a:endParaRPr>
          </a:p>
        </p:txBody>
      </p:sp>
      <p:sp>
        <p:nvSpPr>
          <p:cNvPr id="6" name="CaixaDeTexto 5">
            <a:extLst>
              <a:ext uri="{FF2B5EF4-FFF2-40B4-BE49-F238E27FC236}">
                <a16:creationId xmlns:a16="http://schemas.microsoft.com/office/drawing/2014/main" id="{7F0675F3-D684-4D67-9124-093D062B8595}"/>
              </a:ext>
            </a:extLst>
          </p:cNvPr>
          <p:cNvSpPr txBox="1"/>
          <p:nvPr/>
        </p:nvSpPr>
        <p:spPr>
          <a:xfrm>
            <a:off x="381000" y="190500"/>
            <a:ext cx="9969500" cy="477054"/>
          </a:xfrm>
          <a:prstGeom prst="rect">
            <a:avLst/>
          </a:prstGeom>
          <a:noFill/>
        </p:spPr>
        <p:txBody>
          <a:bodyPr wrap="square" rtlCol="0">
            <a:spAutoFit/>
          </a:bodyPr>
          <a:lstStyle/>
          <a:p>
            <a:pPr algn="ctr"/>
            <a:r>
              <a:rPr lang="pt-BR" sz="2500" dirty="0">
                <a:solidFill>
                  <a:schemeClr val="bg1">
                    <a:lumMod val="95000"/>
                    <a:lumOff val="5000"/>
                  </a:schemeClr>
                </a:solidFill>
                <a:latin typeface="Arial" panose="020B0604020202020204" pitchFamily="34" charset="0"/>
                <a:cs typeface="Arial" panose="020B0604020202020204" pitchFamily="34" charset="0"/>
              </a:rPr>
              <a:t>Carta de Despedida </a:t>
            </a:r>
          </a:p>
        </p:txBody>
      </p:sp>
    </p:spTree>
    <p:extLst>
      <p:ext uri="{BB962C8B-B14F-4D97-AF65-F5344CB8AC3E}">
        <p14:creationId xmlns:p14="http://schemas.microsoft.com/office/powerpoint/2010/main" val="385438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AB56295-69D8-4534-A73A-3C31BAD43BC5}"/>
              </a:ext>
            </a:extLst>
          </p:cNvPr>
          <p:cNvSpPr txBox="1"/>
          <p:nvPr/>
        </p:nvSpPr>
        <p:spPr>
          <a:xfrm>
            <a:off x="1130300" y="566678"/>
            <a:ext cx="9931400" cy="5170646"/>
          </a:xfrm>
          <a:prstGeom prst="rect">
            <a:avLst/>
          </a:prstGeom>
          <a:noFill/>
        </p:spPr>
        <p:txBody>
          <a:bodyPr wrap="square" rtlCol="0">
            <a:spAutoFit/>
          </a:bodyPr>
          <a:lstStyle/>
          <a:p>
            <a:r>
              <a:rPr lang="pt-BR" sz="3000" b="1" dirty="0">
                <a:solidFill>
                  <a:schemeClr val="bg1">
                    <a:lumMod val="95000"/>
                    <a:lumOff val="5000"/>
                  </a:schemeClr>
                </a:solidFill>
                <a:latin typeface="Arial" panose="020B0604020202020204" pitchFamily="34" charset="0"/>
                <a:cs typeface="Arial" panose="020B0604020202020204" pitchFamily="34" charset="0"/>
              </a:rPr>
              <a:t>Nome: </a:t>
            </a:r>
            <a:r>
              <a:rPr lang="pt-BR" sz="3000" dirty="0">
                <a:solidFill>
                  <a:schemeClr val="bg1">
                    <a:lumMod val="95000"/>
                    <a:lumOff val="5000"/>
                  </a:schemeClr>
                </a:solidFill>
                <a:latin typeface="Arial" panose="020B0604020202020204" pitchFamily="34" charset="0"/>
                <a:cs typeface="Arial" panose="020B0604020202020204" pitchFamily="34" charset="0"/>
              </a:rPr>
              <a:t>Getúlio Dornelles Vargas</a:t>
            </a:r>
          </a:p>
          <a:p>
            <a:r>
              <a:rPr lang="pt-BR" sz="3000" b="1" dirty="0">
                <a:solidFill>
                  <a:schemeClr val="bg1">
                    <a:lumMod val="95000"/>
                    <a:lumOff val="5000"/>
                  </a:schemeClr>
                </a:solidFill>
                <a:latin typeface="Arial" panose="020B0604020202020204" pitchFamily="34" charset="0"/>
                <a:cs typeface="Arial" panose="020B0604020202020204" pitchFamily="34" charset="0"/>
              </a:rPr>
              <a:t>Nascimento: </a:t>
            </a:r>
            <a:r>
              <a:rPr lang="pt-BR" sz="3000" dirty="0">
                <a:solidFill>
                  <a:schemeClr val="bg1">
                    <a:lumMod val="95000"/>
                    <a:lumOff val="5000"/>
                  </a:schemeClr>
                </a:solidFill>
                <a:latin typeface="Arial" panose="020B0604020202020204" pitchFamily="34" charset="0"/>
                <a:cs typeface="Arial" panose="020B0604020202020204" pitchFamily="34" charset="0"/>
              </a:rPr>
              <a:t>19 de abril de 1882, São Borja, Rio Grande do Sul</a:t>
            </a:r>
          </a:p>
          <a:p>
            <a:r>
              <a:rPr lang="pt-BR" sz="3000" b="1" dirty="0">
                <a:solidFill>
                  <a:schemeClr val="bg1">
                    <a:lumMod val="95000"/>
                    <a:lumOff val="5000"/>
                  </a:schemeClr>
                </a:solidFill>
                <a:latin typeface="Arial" panose="020B0604020202020204" pitchFamily="34" charset="0"/>
                <a:cs typeface="Arial" panose="020B0604020202020204" pitchFamily="34" charset="0"/>
              </a:rPr>
              <a:t>Falecimento: </a:t>
            </a:r>
            <a:r>
              <a:rPr lang="pt-BR" sz="3000" dirty="0">
                <a:solidFill>
                  <a:schemeClr val="bg1">
                    <a:lumMod val="95000"/>
                    <a:lumOff val="5000"/>
                  </a:schemeClr>
                </a:solidFill>
                <a:latin typeface="Arial" panose="020B0604020202020204" pitchFamily="34" charset="0"/>
                <a:cs typeface="Arial" panose="020B0604020202020204" pitchFamily="34" charset="0"/>
              </a:rPr>
              <a:t>24 de agosto de 1954, Palácio do Catete, Rio de Janeiro</a:t>
            </a:r>
          </a:p>
          <a:p>
            <a:r>
              <a:rPr lang="pt-BR" sz="3000" b="1" dirty="0">
                <a:solidFill>
                  <a:schemeClr val="bg1">
                    <a:lumMod val="95000"/>
                    <a:lumOff val="5000"/>
                  </a:schemeClr>
                </a:solidFill>
                <a:latin typeface="Arial" panose="020B0604020202020204" pitchFamily="34" charset="0"/>
                <a:cs typeface="Arial" panose="020B0604020202020204" pitchFamily="34" charset="0"/>
              </a:rPr>
              <a:t>Profissões:</a:t>
            </a:r>
            <a:r>
              <a:rPr lang="pt-BR" sz="3000" dirty="0">
                <a:solidFill>
                  <a:schemeClr val="bg1">
                    <a:lumMod val="95000"/>
                    <a:lumOff val="5000"/>
                  </a:schemeClr>
                </a:solidFill>
                <a:latin typeface="Arial" panose="020B0604020202020204" pitchFamily="34" charset="0"/>
                <a:cs typeface="Arial" panose="020B0604020202020204" pitchFamily="34" charset="0"/>
              </a:rPr>
              <a:t> advogado, militar e político brasileiro.</a:t>
            </a:r>
          </a:p>
          <a:p>
            <a:r>
              <a:rPr lang="pt-BR" sz="3000" b="1" dirty="0">
                <a:solidFill>
                  <a:schemeClr val="bg1">
                    <a:lumMod val="95000"/>
                    <a:lumOff val="5000"/>
                  </a:schemeClr>
                </a:solidFill>
                <a:latin typeface="Arial" panose="020B0604020202020204" pitchFamily="34" charset="0"/>
                <a:cs typeface="Arial" panose="020B0604020202020204" pitchFamily="34" charset="0"/>
              </a:rPr>
              <a:t>Mandatos presidenciais: </a:t>
            </a:r>
            <a:r>
              <a:rPr lang="pt-BR" sz="3000" dirty="0">
                <a:solidFill>
                  <a:schemeClr val="bg1">
                    <a:lumMod val="95000"/>
                    <a:lumOff val="5000"/>
                  </a:schemeClr>
                </a:solidFill>
                <a:latin typeface="Arial" panose="020B0604020202020204" pitchFamily="34" charset="0"/>
                <a:cs typeface="Arial" panose="020B0604020202020204" pitchFamily="34" charset="0"/>
              </a:rPr>
              <a:t>(20 de julho de 1934 – 29 de outubro de 1945) (31 de janeiro de 1951 – 24 de agosto de 1954)</a:t>
            </a:r>
          </a:p>
          <a:p>
            <a:r>
              <a:rPr lang="pt-BR" sz="3000" b="1" dirty="0">
                <a:solidFill>
                  <a:schemeClr val="bg1">
                    <a:lumMod val="95000"/>
                    <a:lumOff val="5000"/>
                  </a:schemeClr>
                </a:solidFill>
                <a:latin typeface="Arial" panose="020B0604020202020204" pitchFamily="34" charset="0"/>
                <a:cs typeface="Arial" panose="020B0604020202020204" pitchFamily="34" charset="0"/>
              </a:rPr>
              <a:t>Filhos: </a:t>
            </a:r>
            <a:r>
              <a:rPr lang="pt-BR" sz="3000" dirty="0">
                <a:solidFill>
                  <a:schemeClr val="bg1">
                    <a:lumMod val="95000"/>
                    <a:lumOff val="5000"/>
                  </a:schemeClr>
                </a:solidFill>
                <a:latin typeface="Arial" panose="020B0604020202020204" pitchFamily="34" charset="0"/>
                <a:cs typeface="Arial" panose="020B0604020202020204" pitchFamily="34" charset="0"/>
              </a:rPr>
              <a:t>Alzira Vargas, Lutero Vargas, Manuel </a:t>
            </a:r>
            <a:r>
              <a:rPr lang="pt-BR" sz="3000" dirty="0" err="1">
                <a:solidFill>
                  <a:schemeClr val="bg1">
                    <a:lumMod val="95000"/>
                    <a:lumOff val="5000"/>
                  </a:schemeClr>
                </a:solidFill>
                <a:latin typeface="Arial" panose="020B0604020202020204" pitchFamily="34" charset="0"/>
                <a:cs typeface="Arial" panose="020B0604020202020204" pitchFamily="34" charset="0"/>
              </a:rPr>
              <a:t>Sarmanho</a:t>
            </a:r>
            <a:r>
              <a:rPr lang="pt-BR" sz="3000" dirty="0">
                <a:solidFill>
                  <a:schemeClr val="bg1">
                    <a:lumMod val="95000"/>
                    <a:lumOff val="5000"/>
                  </a:schemeClr>
                </a:solidFill>
                <a:latin typeface="Arial" panose="020B0604020202020204" pitchFamily="34" charset="0"/>
                <a:cs typeface="Arial" panose="020B0604020202020204" pitchFamily="34" charset="0"/>
              </a:rPr>
              <a:t> Vargas, Jandira Vargas, Getúlio Filho Vargas</a:t>
            </a:r>
          </a:p>
        </p:txBody>
      </p:sp>
    </p:spTree>
    <p:extLst>
      <p:ext uri="{BB962C8B-B14F-4D97-AF65-F5344CB8AC3E}">
        <p14:creationId xmlns:p14="http://schemas.microsoft.com/office/powerpoint/2010/main" val="30368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1E5A5-5DDC-4D9C-B358-C3ECDC337ECC}"/>
              </a:ext>
            </a:extLst>
          </p:cNvPr>
          <p:cNvSpPr txBox="1"/>
          <p:nvPr/>
        </p:nvSpPr>
        <p:spPr>
          <a:xfrm>
            <a:off x="406400" y="330200"/>
            <a:ext cx="10934700" cy="5478423"/>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Em 1900 ingressou na Escola Tática de Rio Pardo (RS), tendo ingressando anteriormente na carreira militar chegando ao posto de segundo sargento do 6° Batalhão de Infantaria de São Borja. Em 1902, transferiu-se para o 25° Batalhão de infantaria, em Porto Alegre. Nessa época havia disputa do Brasil com a Bolívia em torno do território do Acre e Getúlio chegou a ser enviado para Corumbá, no Mato Grosso. Porém, com a resolução diplomática do conflito, retornou ao Rio Grande do Sul.</a:t>
            </a: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r>
              <a:rPr lang="pt-BR" sz="2500" dirty="0">
                <a:solidFill>
                  <a:schemeClr val="bg1">
                    <a:lumMod val="95000"/>
                    <a:lumOff val="5000"/>
                  </a:schemeClr>
                </a:solidFill>
                <a:latin typeface="Arial" panose="020B0604020202020204" pitchFamily="34" charset="0"/>
                <a:cs typeface="Arial" panose="020B0604020202020204" pitchFamily="34" charset="0"/>
              </a:rPr>
              <a:t>Após sair do exército, ingressou na Faculdade de Direito em 1904. Em 1907 conclui o curso em um momento que já se encontrava envolvido nas disputas políticas com o PPR, tendo fundado o Bloco Acadêmico Castilhista com os colegas da faculdade com objetivo de apoiar as ideias de </a:t>
            </a:r>
            <a:r>
              <a:rPr lang="pt-BR" sz="2500" dirty="0" err="1">
                <a:solidFill>
                  <a:schemeClr val="bg1">
                    <a:lumMod val="95000"/>
                    <a:lumOff val="5000"/>
                  </a:schemeClr>
                </a:solidFill>
                <a:latin typeface="Arial" panose="020B0604020202020204" pitchFamily="34" charset="0"/>
                <a:cs typeface="Arial" panose="020B0604020202020204" pitchFamily="34" charset="0"/>
              </a:rPr>
              <a:t>Julio</a:t>
            </a:r>
            <a:r>
              <a:rPr lang="pt-BR" sz="2500" dirty="0">
                <a:solidFill>
                  <a:schemeClr val="bg1">
                    <a:lumMod val="95000"/>
                    <a:lumOff val="5000"/>
                  </a:schemeClr>
                </a:solidFill>
                <a:latin typeface="Arial" panose="020B0604020202020204" pitchFamily="34" charset="0"/>
                <a:cs typeface="Arial" panose="020B0604020202020204" pitchFamily="34" charset="0"/>
              </a:rPr>
              <a:t> Castilhos, líder e fundador do PRR.</a:t>
            </a:r>
          </a:p>
        </p:txBody>
      </p:sp>
    </p:spTree>
    <p:extLst>
      <p:ext uri="{BB962C8B-B14F-4D97-AF65-F5344CB8AC3E}">
        <p14:creationId xmlns:p14="http://schemas.microsoft.com/office/powerpoint/2010/main" val="131225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6367E27-5F75-479B-A851-CD2F7DB87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81000"/>
            <a:ext cx="9906000" cy="5493328"/>
          </a:xfrm>
          <a:prstGeom prst="rect">
            <a:avLst/>
          </a:prstGeom>
        </p:spPr>
      </p:pic>
    </p:spTree>
    <p:extLst>
      <p:ext uri="{BB962C8B-B14F-4D97-AF65-F5344CB8AC3E}">
        <p14:creationId xmlns:p14="http://schemas.microsoft.com/office/powerpoint/2010/main" val="351996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60FD1AAC-539C-4DA3-BE2F-D6FB9613B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150" y="42862"/>
            <a:ext cx="9029700" cy="6772275"/>
          </a:xfrm>
        </p:spPr>
      </p:pic>
    </p:spTree>
    <p:extLst>
      <p:ext uri="{BB962C8B-B14F-4D97-AF65-F5344CB8AC3E}">
        <p14:creationId xmlns:p14="http://schemas.microsoft.com/office/powerpoint/2010/main" val="23909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0EFE74B-40E4-47B3-A6EB-606420A34910}"/>
              </a:ext>
            </a:extLst>
          </p:cNvPr>
          <p:cNvSpPr txBox="1"/>
          <p:nvPr/>
        </p:nvSpPr>
        <p:spPr>
          <a:xfrm>
            <a:off x="400050" y="228600"/>
            <a:ext cx="11391900" cy="1015663"/>
          </a:xfrm>
          <a:prstGeom prst="rect">
            <a:avLst/>
          </a:prstGeom>
          <a:noFill/>
        </p:spPr>
        <p:txBody>
          <a:bodyPr wrap="square" rtlCol="0">
            <a:spAutoFit/>
          </a:bodyPr>
          <a:lstStyle/>
          <a:p>
            <a:pPr algn="ctr"/>
            <a:r>
              <a:rPr lang="pt-BR" sz="3000" dirty="0">
                <a:solidFill>
                  <a:schemeClr val="bg1">
                    <a:lumMod val="95000"/>
                    <a:lumOff val="5000"/>
                  </a:schemeClr>
                </a:solidFill>
                <a:latin typeface="Arial" panose="020B0604020202020204" pitchFamily="34" charset="0"/>
                <a:cs typeface="Arial" panose="020B0604020202020204" pitchFamily="34" charset="0"/>
              </a:rPr>
              <a:t>A política de Boa Vizinhança norte-americana coincidiu com o governo de Getúlio Vargas no Brasil.</a:t>
            </a:r>
          </a:p>
        </p:txBody>
      </p:sp>
      <p:sp>
        <p:nvSpPr>
          <p:cNvPr id="5" name="CaixaDeTexto 4">
            <a:extLst>
              <a:ext uri="{FF2B5EF4-FFF2-40B4-BE49-F238E27FC236}">
                <a16:creationId xmlns:a16="http://schemas.microsoft.com/office/drawing/2014/main" id="{43E9B88A-5893-40BC-B4CB-47F8808A63D9}"/>
              </a:ext>
            </a:extLst>
          </p:cNvPr>
          <p:cNvSpPr txBox="1"/>
          <p:nvPr/>
        </p:nvSpPr>
        <p:spPr>
          <a:xfrm>
            <a:off x="228600" y="1955800"/>
            <a:ext cx="11709400" cy="3939540"/>
          </a:xfrm>
          <a:prstGeom prst="rect">
            <a:avLst/>
          </a:prstGeom>
          <a:noFill/>
        </p:spPr>
        <p:txBody>
          <a:bodyPr wrap="square" rtlCol="0">
            <a:spAutoFit/>
          </a:bodyPr>
          <a:lstStyle/>
          <a:p>
            <a:r>
              <a:rPr lang="pt-BR" sz="2500" dirty="0">
                <a:solidFill>
                  <a:schemeClr val="bg1">
                    <a:lumMod val="95000"/>
                    <a:lumOff val="5000"/>
                  </a:schemeClr>
                </a:solidFill>
                <a:latin typeface="Arial" panose="020B0604020202020204" pitchFamily="34" charset="0"/>
                <a:cs typeface="Arial" panose="020B0604020202020204" pitchFamily="34" charset="0"/>
              </a:rPr>
              <a:t>Getúlio Vargas negociou com os americanos empréstimos a fim de modernizar o parque industrial brasileiro. Em troca, garantiu a entrada de produtos estadunidenses e fornecimento de matéria-prima.</a:t>
            </a: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endParaRPr lang="pt-BR" sz="2500" dirty="0">
              <a:solidFill>
                <a:schemeClr val="bg1">
                  <a:lumMod val="95000"/>
                  <a:lumOff val="5000"/>
                </a:schemeClr>
              </a:solidFill>
              <a:latin typeface="Arial" panose="020B0604020202020204" pitchFamily="34" charset="0"/>
              <a:cs typeface="Arial" panose="020B0604020202020204" pitchFamily="34" charset="0"/>
            </a:endParaRPr>
          </a:p>
          <a:p>
            <a:r>
              <a:rPr lang="pt-BR" sz="2500" dirty="0">
                <a:solidFill>
                  <a:schemeClr val="bg1">
                    <a:lumMod val="95000"/>
                    <a:lumOff val="5000"/>
                  </a:schemeClr>
                </a:solidFill>
                <a:latin typeface="Arial" panose="020B0604020202020204" pitchFamily="34" charset="0"/>
                <a:cs typeface="Arial" panose="020B0604020202020204" pitchFamily="34" charset="0"/>
              </a:rPr>
              <a:t>Do mesmo modo, em termos de política externa, o Brasil, num primeiro momento se declarou neutro diante da guerra e, depois, participou do conflito. Importante lembrar que aqueles que simpatizavam com o nazismo e o fascismo no Brasil foram perseguidos, assim como foram proibidas as escolas que ensinavam em língua estrangeira.</a:t>
            </a:r>
          </a:p>
        </p:txBody>
      </p:sp>
      <p:sp>
        <p:nvSpPr>
          <p:cNvPr id="6" name="CaixaDeTexto 5">
            <a:extLst>
              <a:ext uri="{FF2B5EF4-FFF2-40B4-BE49-F238E27FC236}">
                <a16:creationId xmlns:a16="http://schemas.microsoft.com/office/drawing/2014/main" id="{DDC2684B-F2B4-407F-AC71-597425A5DCD3}"/>
              </a:ext>
            </a:extLst>
          </p:cNvPr>
          <p:cNvSpPr txBox="1"/>
          <p:nvPr/>
        </p:nvSpPr>
        <p:spPr>
          <a:xfrm>
            <a:off x="11036300" y="6306234"/>
            <a:ext cx="1155700" cy="646331"/>
          </a:xfrm>
          <a:prstGeom prst="rect">
            <a:avLst/>
          </a:prstGeom>
          <a:noFill/>
        </p:spPr>
        <p:txBody>
          <a:bodyPr wrap="square" rtlCol="0">
            <a:spAutoFit/>
          </a:bodyPr>
          <a:lstStyle/>
          <a:p>
            <a:r>
              <a:rPr lang="pt-BR" dirty="0" err="1"/>
              <a:t>Sazon</a:t>
            </a:r>
            <a:endParaRPr lang="pt-BR" dirty="0"/>
          </a:p>
          <a:p>
            <a:endParaRPr lang="pt-BR" dirty="0"/>
          </a:p>
        </p:txBody>
      </p:sp>
    </p:spTree>
    <p:extLst>
      <p:ext uri="{BB962C8B-B14F-4D97-AF65-F5344CB8AC3E}">
        <p14:creationId xmlns:p14="http://schemas.microsoft.com/office/powerpoint/2010/main" val="425814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F692D25-0FCE-451B-AF63-D19CE3A10EBB}"/>
              </a:ext>
            </a:extLst>
          </p:cNvPr>
          <p:cNvSpPr txBox="1"/>
          <p:nvPr/>
        </p:nvSpPr>
        <p:spPr>
          <a:xfrm>
            <a:off x="1371600" y="571500"/>
            <a:ext cx="9281160" cy="707886"/>
          </a:xfrm>
          <a:prstGeom prst="rect">
            <a:avLst/>
          </a:prstGeom>
          <a:noFill/>
        </p:spPr>
        <p:txBody>
          <a:bodyPr wrap="square" rtlCol="0">
            <a:spAutoFit/>
          </a:bodyPr>
          <a:lstStyle/>
          <a:p>
            <a:pPr algn="ctr"/>
            <a:r>
              <a:rPr lang="pt-BR" sz="4000" dirty="0">
                <a:solidFill>
                  <a:schemeClr val="bg1">
                    <a:lumMod val="95000"/>
                    <a:lumOff val="5000"/>
                  </a:schemeClr>
                </a:solidFill>
                <a:latin typeface="Arial" panose="020B0604020202020204" pitchFamily="34" charset="0"/>
                <a:cs typeface="Arial" panose="020B0604020202020204" pitchFamily="34" charset="0"/>
              </a:rPr>
              <a:t>União da Petrobrás</a:t>
            </a:r>
          </a:p>
        </p:txBody>
      </p:sp>
      <p:sp>
        <p:nvSpPr>
          <p:cNvPr id="5" name="CaixaDeTexto 4">
            <a:extLst>
              <a:ext uri="{FF2B5EF4-FFF2-40B4-BE49-F238E27FC236}">
                <a16:creationId xmlns:a16="http://schemas.microsoft.com/office/drawing/2014/main" id="{E07C15D6-B490-4B45-A530-71186FD55D16}"/>
              </a:ext>
            </a:extLst>
          </p:cNvPr>
          <p:cNvSpPr txBox="1"/>
          <p:nvPr/>
        </p:nvSpPr>
        <p:spPr>
          <a:xfrm>
            <a:off x="965200" y="2133600"/>
            <a:ext cx="11226800" cy="3785652"/>
          </a:xfrm>
          <a:prstGeom prst="rect">
            <a:avLst/>
          </a:prstGeom>
          <a:noFill/>
        </p:spPr>
        <p:txBody>
          <a:bodyPr wrap="square" rtlCol="0">
            <a:spAutoFit/>
          </a:bodyPr>
          <a:lstStyle/>
          <a:p>
            <a:pPr marL="285750" indent="-285750">
              <a:buFont typeface="Wingdings" panose="05000000000000000000" pitchFamily="2" charset="2"/>
              <a:buChar char="q"/>
            </a:pPr>
            <a:r>
              <a:rPr lang="pt-BR" sz="3000" dirty="0">
                <a:solidFill>
                  <a:schemeClr val="bg1">
                    <a:lumMod val="95000"/>
                    <a:lumOff val="5000"/>
                  </a:schemeClr>
                </a:solidFill>
                <a:latin typeface="Arial" panose="020B0604020202020204" pitchFamily="34" charset="0"/>
                <a:cs typeface="Arial" panose="020B0604020202020204" pitchFamily="34" charset="0"/>
              </a:rPr>
              <a:t>A sua criação foi sobre o período do governo de Getúlio Vargas.</a:t>
            </a:r>
          </a:p>
          <a:p>
            <a:pPr marL="285750" indent="-285750">
              <a:buFont typeface="Wingdings" panose="05000000000000000000" pitchFamily="2" charset="2"/>
              <a:buChar char="q"/>
            </a:pPr>
            <a:r>
              <a:rPr lang="pt-BR" sz="3000" dirty="0">
                <a:solidFill>
                  <a:schemeClr val="bg1">
                    <a:lumMod val="95000"/>
                    <a:lumOff val="5000"/>
                  </a:schemeClr>
                </a:solidFill>
                <a:latin typeface="Arial" panose="020B0604020202020204" pitchFamily="34" charset="0"/>
                <a:cs typeface="Arial" panose="020B0604020202020204" pitchFamily="34" charset="0"/>
              </a:rPr>
              <a:t>Marcou a década de 50.</a:t>
            </a:r>
          </a:p>
          <a:p>
            <a:pPr marL="285750" indent="-285750">
              <a:buFont typeface="Wingdings" panose="05000000000000000000" pitchFamily="2" charset="2"/>
              <a:buChar char="q"/>
            </a:pPr>
            <a:r>
              <a:rPr lang="pt-BR" sz="3000" dirty="0">
                <a:solidFill>
                  <a:schemeClr val="bg1">
                    <a:lumMod val="95000"/>
                    <a:lumOff val="5000"/>
                  </a:schemeClr>
                </a:solidFill>
                <a:latin typeface="Arial" panose="020B0604020202020204" pitchFamily="34" charset="0"/>
                <a:cs typeface="Arial" panose="020B0604020202020204" pitchFamily="34" charset="0"/>
              </a:rPr>
              <a:t>Hoje em dia completa 65 anos</a:t>
            </a:r>
          </a:p>
          <a:p>
            <a:pPr marL="285750" indent="-285750">
              <a:buFont typeface="Wingdings" panose="05000000000000000000" pitchFamily="2" charset="2"/>
              <a:buChar char="q"/>
            </a:pPr>
            <a:r>
              <a:rPr lang="pt-BR" sz="3000" dirty="0">
                <a:solidFill>
                  <a:schemeClr val="bg1">
                    <a:lumMod val="95000"/>
                    <a:lumOff val="5000"/>
                  </a:schemeClr>
                </a:solidFill>
                <a:latin typeface="Arial" panose="020B0604020202020204" pitchFamily="34" charset="0"/>
                <a:cs typeface="Arial" panose="020B0604020202020204" pitchFamily="34" charset="0"/>
              </a:rPr>
              <a:t>O nome Petrobras vem de Petróleo brasileiro.</a:t>
            </a:r>
          </a:p>
          <a:p>
            <a:pPr marL="285750" indent="-285750">
              <a:buFont typeface="Wingdings" panose="05000000000000000000" pitchFamily="2" charset="2"/>
              <a:buChar char="q"/>
            </a:pPr>
            <a:r>
              <a:rPr lang="pt-BR" sz="3000" dirty="0">
                <a:solidFill>
                  <a:schemeClr val="bg1">
                    <a:lumMod val="95000"/>
                    <a:lumOff val="5000"/>
                  </a:schemeClr>
                </a:solidFill>
                <a:latin typeface="Arial" panose="020B0604020202020204" pitchFamily="34" charset="0"/>
                <a:cs typeface="Arial" panose="020B0604020202020204" pitchFamily="34" charset="0"/>
              </a:rPr>
              <a:t>A Petrobras trabalha inicialmente, na exploração e na produção de petróleo e muito na sua comercialização.</a:t>
            </a:r>
          </a:p>
          <a:p>
            <a:pPr marL="285750" indent="-285750">
              <a:buFont typeface="Wingdings" panose="05000000000000000000" pitchFamily="2" charset="2"/>
              <a:buChar char="q"/>
            </a:pPr>
            <a:endParaRPr lang="pt-BR" sz="30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31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C59F89-D59C-4FBE-949E-23FCB24B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170443"/>
            <a:ext cx="12585700" cy="4517113"/>
          </a:xfrm>
          <a:prstGeom prst="rect">
            <a:avLst/>
          </a:prstGeom>
        </p:spPr>
      </p:pic>
    </p:spTree>
    <p:extLst>
      <p:ext uri="{BB962C8B-B14F-4D97-AF65-F5344CB8AC3E}">
        <p14:creationId xmlns:p14="http://schemas.microsoft.com/office/powerpoint/2010/main" val="209011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FC8110DE-3781-4D25-B16D-4DBE4A363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90400" cy="6213122"/>
          </a:xfrm>
        </p:spPr>
      </p:pic>
    </p:spTree>
    <p:extLst>
      <p:ext uri="{BB962C8B-B14F-4D97-AF65-F5344CB8AC3E}">
        <p14:creationId xmlns:p14="http://schemas.microsoft.com/office/powerpoint/2010/main" val="2133298527"/>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551</TotalTime>
  <Words>1139</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Century Gothic</vt:lpstr>
      <vt:lpstr>Wingdings</vt:lpstr>
      <vt:lpstr>Wingdings 3</vt:lpstr>
      <vt:lpstr>Fatia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kaue vinicius</dc:creator>
  <cp:lastModifiedBy>kaue vinicius</cp:lastModifiedBy>
  <cp:revision>29</cp:revision>
  <dcterms:created xsi:type="dcterms:W3CDTF">2019-06-08T21:47:48Z</dcterms:created>
  <dcterms:modified xsi:type="dcterms:W3CDTF">2019-08-08T21:50:32Z</dcterms:modified>
</cp:coreProperties>
</file>