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3B9491-E0A1-4E63-8B24-8FFE4013E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6DF1F07-37C8-41D2-828C-FED33147B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6FA621-DC08-4506-8662-9E9F9EA03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DAEF-B149-4234-A179-D031330CAFC7}" type="datetimeFigureOut">
              <a:rPr lang="pt-BR" smtClean="0"/>
              <a:t>28/02/2021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74B45A-5D18-4592-956C-BE7D5ACCB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25B42F-ECDB-405C-BEC3-F50D5C1D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4D25-BDE3-4304-88D8-8F08E3536A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642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BCB30D-C18B-4AA8-8966-BAF841CB8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74FB594-3C31-4AEA-81F8-0C468EFED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988D2E-309F-4705-A5E2-3669A5E6F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DAEF-B149-4234-A179-D031330CAFC7}" type="datetimeFigureOut">
              <a:rPr lang="pt-BR" smtClean="0"/>
              <a:t>28/02/2021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8C46CF-C700-40E8-9644-515ED06EC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913830-BADB-4EA6-838F-499A7A188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4D25-BDE3-4304-88D8-8F08E3536A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0195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F26405B-D7C2-4473-B148-629AC48FB9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9968956-D226-411F-956E-88DA21888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703026-AC58-41C6-8B0D-D161855BD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DAEF-B149-4234-A179-D031330CAFC7}" type="datetimeFigureOut">
              <a:rPr lang="pt-BR" smtClean="0"/>
              <a:t>28/02/2021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072231-ADF8-4EC7-BEA2-22A835BF1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F43F06-F958-41A1-B191-4C164D407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4D25-BDE3-4304-88D8-8F08E3536A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5451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FF44A-B8F6-4741-8B29-ACBB7CDAC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974B20-4197-4DD2-BEF1-FE9BF683C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F93C9D-941F-4BA2-89BD-83566B3BC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DAEF-B149-4234-A179-D031330CAFC7}" type="datetimeFigureOut">
              <a:rPr lang="pt-BR" smtClean="0"/>
              <a:t>28/02/2021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928FA6-DB7B-478B-B71B-A93E1845D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3E9C1E-DD23-4D6D-957E-7252E693A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4D25-BDE3-4304-88D8-8F08E3536A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9316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919FC0-DAB2-4A76-8D84-9317D371C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1FEAE8A-E0C1-4436-8390-4BBD69B05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4DD0A7-45E9-4029-9F8B-6D9152199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DAEF-B149-4234-A179-D031330CAFC7}" type="datetimeFigureOut">
              <a:rPr lang="pt-BR" smtClean="0"/>
              <a:t>28/02/2021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6AC605-1475-48D1-982C-63648ED16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4D7FAB-2186-49B8-9373-DC5F5F5AE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4D25-BDE3-4304-88D8-8F08E3536A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5256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D7CE11-4628-4615-BB68-15A19AE05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07F817-BE74-45F7-841D-7B09F532C8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44B66C7-752C-4D37-A4D9-62E4227626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F4D0C9B-E450-49F8-83F0-08BDCA895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DAEF-B149-4234-A179-D031330CAFC7}" type="datetimeFigureOut">
              <a:rPr lang="pt-BR" smtClean="0"/>
              <a:t>28/02/2021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CE8604E-DC65-4F11-9B30-3DC393222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D274B86-E6FD-4E7E-BD11-C8F41C4F0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4D25-BDE3-4304-88D8-8F08E3536A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792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04176F-8C71-4239-A969-7E75AE0E9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1D1366-ABFB-4FB1-84E5-BE5DC38E4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F18EC82-D339-4AEC-A583-1E1D7F74D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5F4C74B-329A-4106-9F95-6F20B5377E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75EC892-6FFD-4D45-9EAB-54D161CBFC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1F51333-5D12-4670-A399-FE21A068B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DAEF-B149-4234-A179-D031330CAFC7}" type="datetimeFigureOut">
              <a:rPr lang="pt-BR" smtClean="0"/>
              <a:t>28/02/2021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848956C-3626-4BE6-B123-D2531203B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EBC9F27-AC7E-425A-8235-0AFE6527D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4D25-BDE3-4304-88D8-8F08E3536A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7938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859BB-6296-4EED-931A-7D614EDD4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CEC00B4-FACE-4180-948D-233720E3A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DAEF-B149-4234-A179-D031330CAFC7}" type="datetimeFigureOut">
              <a:rPr lang="pt-BR" smtClean="0"/>
              <a:t>28/02/2021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C626DA3-32D2-4C56-997E-2E4C67EB7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7F841DD-0117-4CDC-9D7F-96423CCA8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4D25-BDE3-4304-88D8-8F08E3536A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508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108488E-62D2-4049-A288-01797334D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DAEF-B149-4234-A179-D031330CAFC7}" type="datetimeFigureOut">
              <a:rPr lang="pt-BR" smtClean="0"/>
              <a:t>28/02/2021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8C1730B-71A9-4285-82B9-37B15ECBA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94DADC9-5577-4BE8-A5B3-77F180564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4D25-BDE3-4304-88D8-8F08E3536A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2801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54A5BE-D4B8-4B24-8B23-147E35173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59E5C9-B95C-491C-87B2-4C20ED98F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D3F8FF7-F8D4-4B4F-97E0-6D1689A5E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2B85CFF-2687-4AF3-BC7A-F080C9F52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DAEF-B149-4234-A179-D031330CAFC7}" type="datetimeFigureOut">
              <a:rPr lang="pt-BR" smtClean="0"/>
              <a:t>28/02/2021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D02209-2C06-456E-8194-E47C77018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698DAF3-9745-4CF0-965D-9E47F4C7C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4D25-BDE3-4304-88D8-8F08E3536A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464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E07D1E-54E1-4956-8EB1-1E08497AC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1E380F8-D66D-48F1-8E50-F3ACEAA675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64391CD-BDE6-4384-8E4B-5565A6445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C20D3F-D2C9-40D5-A7BC-116247494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DAEF-B149-4234-A179-D031330CAFC7}" type="datetimeFigureOut">
              <a:rPr lang="pt-BR" smtClean="0"/>
              <a:t>28/02/2021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2E6D0D-03AC-4FC5-9D24-DAC1F6381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8FB4E86-CC41-46F3-A5CD-88F7A6331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4D25-BDE3-4304-88D8-8F08E3536A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4585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56DD513-8B6F-4FCE-8524-458E5C18A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0A8701-ED36-4DC6-AD84-D11940155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088827-C762-47DD-97FE-E4AE81335C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ADAEF-B149-4234-A179-D031330CAFC7}" type="datetimeFigureOut">
              <a:rPr lang="pt-BR" smtClean="0"/>
              <a:t>28/02/2021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1BA677-A5C1-4377-813D-7F7124651D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A1F996-F129-4A8C-8003-15B871468A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54D25-BDE3-4304-88D8-8F08E3536A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1279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QfHQP-JLcA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youtube.com/watch?v=O0O0jFeCrZ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421B4C-AA27-4F32-AA73-DA587F272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6110"/>
            <a:ext cx="6769978" cy="5905761"/>
          </a:xfrm>
          <a:custGeom>
            <a:avLst/>
            <a:gdLst>
              <a:gd name="connsiteX0" fmla="*/ 0 w 6769978"/>
              <a:gd name="connsiteY0" fmla="*/ 0 h 5905761"/>
              <a:gd name="connsiteX1" fmla="*/ 6769978 w 6769978"/>
              <a:gd name="connsiteY1" fmla="*/ 0 h 5905761"/>
              <a:gd name="connsiteX2" fmla="*/ 3973138 w 6769978"/>
              <a:gd name="connsiteY2" fmla="*/ 5905761 h 5905761"/>
              <a:gd name="connsiteX3" fmla="*/ 0 w 6769978"/>
              <a:gd name="connsiteY3" fmla="*/ 5905761 h 590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9978" h="5905761">
                <a:moveTo>
                  <a:pt x="0" y="0"/>
                </a:moveTo>
                <a:lnTo>
                  <a:pt x="6769978" y="0"/>
                </a:lnTo>
                <a:lnTo>
                  <a:pt x="3973138" y="5905761"/>
                </a:lnTo>
                <a:lnTo>
                  <a:pt x="0" y="590576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F3E385-F572-4C40-8572-C712FCA81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1655286"/>
            <a:ext cx="4224048" cy="2610042"/>
          </a:xfrm>
        </p:spPr>
        <p:txBody>
          <a:bodyPr>
            <a:normAutofit/>
          </a:bodyPr>
          <a:lstStyle/>
          <a:p>
            <a:pPr algn="l"/>
            <a:r>
              <a:rPr lang="pt-BR" sz="3400">
                <a:solidFill>
                  <a:srgbClr val="FFFFFF"/>
                </a:solidFill>
              </a:rPr>
              <a:t>EMPREGO DE ALGUMAS PALAVRAS: </a:t>
            </a:r>
            <a:r>
              <a:rPr lang="pt-BR" sz="3400" b="1">
                <a:solidFill>
                  <a:srgbClr val="FFFFFF"/>
                </a:solidFill>
              </a:rPr>
              <a:t>PORQUE/PORQUÊ/POR QUE/POR QUÊ</a:t>
            </a:r>
            <a:br>
              <a:rPr lang="pt-BR" sz="3400">
                <a:solidFill>
                  <a:srgbClr val="FFFFFF"/>
                </a:solidFill>
              </a:rPr>
            </a:br>
            <a:endParaRPr lang="pt-BR" sz="340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9C7667-F89A-4A71-9B45-60C6527470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373384"/>
            <a:ext cx="3405900" cy="829055"/>
          </a:xfrm>
        </p:spPr>
        <p:txBody>
          <a:bodyPr>
            <a:normAutofit/>
          </a:bodyPr>
          <a:lstStyle/>
          <a:p>
            <a:pPr algn="l"/>
            <a:r>
              <a:rPr lang="pt-BR" sz="2000" dirty="0">
                <a:solidFill>
                  <a:srgbClr val="FFFFFF"/>
                </a:solidFill>
              </a:rPr>
              <a:t>Prof. Arinda</a:t>
            </a:r>
          </a:p>
        </p:txBody>
      </p:sp>
      <p:pic>
        <p:nvPicPr>
          <p:cNvPr id="5" name="Imagem 4" descr="Uma imagem contendo atletismo, placar&#10;&#10;Descrição gerada automaticamente">
            <a:extLst>
              <a:ext uri="{FF2B5EF4-FFF2-40B4-BE49-F238E27FC236}">
                <a16:creationId xmlns:a16="http://schemas.microsoft.com/office/drawing/2014/main" id="{6563D405-19D5-458C-90A8-1187A29BA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977" y="1987610"/>
            <a:ext cx="4580777" cy="343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449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7EC8B0-8E58-4F5F-BB0B-70C2715DC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 fontScale="90000"/>
          </a:bodyPr>
          <a:lstStyle/>
          <a:p>
            <a:r>
              <a:rPr lang="pt-BR" sz="2800" b="1" dirty="0">
                <a:solidFill>
                  <a:srgbClr val="FFFFFF"/>
                </a:solidFill>
              </a:rPr>
              <a:t>Quando usar</a:t>
            </a:r>
            <a:br>
              <a:rPr lang="pt-BR" sz="2800" b="1" dirty="0">
                <a:solidFill>
                  <a:srgbClr val="FFFFFF"/>
                </a:solidFill>
              </a:rPr>
            </a:br>
            <a:r>
              <a:rPr lang="pt-BR" sz="2800" b="1" dirty="0">
                <a:solidFill>
                  <a:srgbClr val="FFFFFF"/>
                </a:solidFill>
              </a:rPr>
              <a:t> Por que?</a:t>
            </a:r>
            <a:br>
              <a:rPr lang="pt-BR" sz="2800" b="1" dirty="0">
                <a:solidFill>
                  <a:srgbClr val="FFFFFF"/>
                </a:solidFill>
              </a:rPr>
            </a:br>
            <a:br>
              <a:rPr lang="pt-BR" sz="2800" b="1" dirty="0">
                <a:solidFill>
                  <a:srgbClr val="FFFFFF"/>
                </a:solidFill>
              </a:rPr>
            </a:br>
            <a:r>
              <a:rPr lang="pt-BR" sz="2800" dirty="0">
                <a:solidFill>
                  <a:srgbClr val="FFFFFF"/>
                </a:solidFill>
              </a:rPr>
              <a:t>Por que -  separado e sem acento é usado no início das frases interrogativas diretas ou no meio, no caso de frases interrogativas indiretas.</a:t>
            </a:r>
            <a:br>
              <a:rPr lang="pt-BR" sz="2800" b="1" dirty="0">
                <a:solidFill>
                  <a:srgbClr val="FFFFFF"/>
                </a:solidFill>
              </a:rPr>
            </a:br>
            <a:endParaRPr lang="pt-BR" sz="2800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F3AF4C-163A-4D7C-B035-79A386996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463826"/>
            <a:ext cx="6906491" cy="5713137"/>
          </a:xfrm>
        </p:spPr>
        <p:txBody>
          <a:bodyPr anchor="ctr">
            <a:normAutofit/>
          </a:bodyPr>
          <a:lstStyle/>
          <a:p>
            <a:r>
              <a:rPr lang="pt-BR" b="1" dirty="0"/>
              <a:t>Por que</a:t>
            </a:r>
            <a:r>
              <a:rPr lang="pt-BR" dirty="0"/>
              <a:t>: utilizado em perguntas. </a:t>
            </a:r>
          </a:p>
          <a:p>
            <a:pPr marL="0" indent="0">
              <a:buNone/>
            </a:pPr>
            <a:r>
              <a:rPr lang="pt-BR" dirty="0"/>
              <a:t>- Por que não voltamos para a casa?</a:t>
            </a:r>
          </a:p>
          <a:p>
            <a:r>
              <a:rPr lang="pt-BR" dirty="0"/>
              <a:t>É usado equivalendo a: pelo qual, pelos quais, pela qual, pelas quais.</a:t>
            </a:r>
          </a:p>
          <a:p>
            <a:pPr>
              <a:buFontTx/>
              <a:buChar char="-"/>
            </a:pPr>
            <a:r>
              <a:rPr lang="pt-BR" dirty="0"/>
              <a:t>São muitos os lugares por que passamos (pelos quais)</a:t>
            </a:r>
          </a:p>
          <a:p>
            <a:r>
              <a:rPr lang="pt-BR" dirty="0"/>
              <a:t>Usado indicado: motivo, razão e causa nas frases interrogativas diretas e indiretas</a:t>
            </a:r>
          </a:p>
          <a:p>
            <a:pPr marL="0" indent="0">
              <a:buNone/>
            </a:pPr>
            <a:r>
              <a:rPr lang="pt-BR" dirty="0"/>
              <a:t>- Não sei por que vocês fazem isso.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0800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59B4E0-3E80-4EEC-A3E7-3529F81F5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 fontScale="90000"/>
          </a:bodyPr>
          <a:lstStyle/>
          <a:p>
            <a:r>
              <a:rPr lang="pt-BR" sz="2800" b="1" dirty="0">
                <a:solidFill>
                  <a:srgbClr val="FFFFFF"/>
                </a:solidFill>
              </a:rPr>
              <a:t>Quando usar Porque</a:t>
            </a:r>
            <a:br>
              <a:rPr lang="pt-BR" sz="2800" b="1" dirty="0">
                <a:solidFill>
                  <a:srgbClr val="FFFFFF"/>
                </a:solidFill>
              </a:rPr>
            </a:br>
            <a:br>
              <a:rPr lang="pt-BR" sz="2800" b="1" dirty="0">
                <a:solidFill>
                  <a:srgbClr val="FFFFFF"/>
                </a:solidFill>
              </a:rPr>
            </a:br>
            <a:r>
              <a:rPr lang="pt-BR" sz="2800" dirty="0" err="1">
                <a:solidFill>
                  <a:srgbClr val="FFFFFF"/>
                </a:solidFill>
              </a:rPr>
              <a:t>Porque</a:t>
            </a:r>
            <a:r>
              <a:rPr lang="pt-BR" sz="2800" dirty="0">
                <a:solidFill>
                  <a:srgbClr val="FFFFFF"/>
                </a:solidFill>
              </a:rPr>
              <a:t> -  escrito junto e sem acento, é utilizado em </a:t>
            </a:r>
            <a:r>
              <a:rPr lang="pt-BR" sz="2800" b="1" dirty="0">
                <a:solidFill>
                  <a:srgbClr val="FFFFFF"/>
                </a:solidFill>
              </a:rPr>
              <a:t>respostas</a:t>
            </a:r>
            <a:r>
              <a:rPr lang="pt-BR" sz="2800" dirty="0">
                <a:solidFill>
                  <a:srgbClr val="FFFFFF"/>
                </a:solidFill>
              </a:rPr>
              <a:t>. Ele exerce a função de uma conjunção subordinativa causal ou coordenativa explicativa</a:t>
            </a:r>
            <a:br>
              <a:rPr lang="pt-BR" sz="2800" b="1" dirty="0">
                <a:solidFill>
                  <a:srgbClr val="FFFFFF"/>
                </a:solidFill>
              </a:rPr>
            </a:br>
            <a:endParaRPr lang="pt-BR" sz="2800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EEAA6F-0CB3-4218-96A5-B35869C2C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dirty="0"/>
              <a:t>É usado Introduzindo</a:t>
            </a:r>
          </a:p>
          <a:p>
            <a:r>
              <a:rPr lang="pt-BR" dirty="0"/>
              <a:t> explicação:</a:t>
            </a:r>
          </a:p>
          <a:p>
            <a:pPr>
              <a:buFontTx/>
              <a:buChar char="-"/>
            </a:pPr>
            <a:r>
              <a:rPr lang="pt-BR" dirty="0"/>
              <a:t>Não preciso de mais exemplos, porque já entendi</a:t>
            </a:r>
          </a:p>
          <a:p>
            <a:r>
              <a:rPr lang="pt-BR" dirty="0"/>
              <a:t>Causa:</a:t>
            </a:r>
          </a:p>
          <a:p>
            <a:pPr marL="0" indent="0">
              <a:buNone/>
            </a:pPr>
            <a:r>
              <a:rPr lang="pt-BR" dirty="0"/>
              <a:t>- Faltou à aula porque estava doente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2855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7A7DF9-AAFA-4A6D-BDA8-C848E3869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br>
              <a:rPr lang="pt-BR" sz="2100" b="1" dirty="0">
                <a:solidFill>
                  <a:srgbClr val="FFFFFF"/>
                </a:solidFill>
              </a:rPr>
            </a:br>
            <a:br>
              <a:rPr lang="pt-BR" sz="2100" b="1" dirty="0">
                <a:solidFill>
                  <a:srgbClr val="FFFFFF"/>
                </a:solidFill>
              </a:rPr>
            </a:br>
            <a:br>
              <a:rPr lang="pt-BR" sz="2100" b="1" dirty="0">
                <a:solidFill>
                  <a:srgbClr val="FFFFFF"/>
                </a:solidFill>
              </a:rPr>
            </a:br>
            <a:r>
              <a:rPr lang="pt-BR" sz="2100" b="1" dirty="0">
                <a:solidFill>
                  <a:srgbClr val="FFFFFF"/>
                </a:solidFill>
              </a:rPr>
              <a:t>Quando usar Por quê?</a:t>
            </a:r>
            <a:br>
              <a:rPr lang="pt-BR" sz="2100" b="1" dirty="0">
                <a:solidFill>
                  <a:srgbClr val="FFFFFF"/>
                </a:solidFill>
              </a:rPr>
            </a:br>
            <a:br>
              <a:rPr lang="pt-BR" sz="2100" b="1" dirty="0">
                <a:solidFill>
                  <a:srgbClr val="FFFFFF"/>
                </a:solidFill>
              </a:rPr>
            </a:br>
            <a:r>
              <a:rPr lang="pt-BR" sz="2100" dirty="0">
                <a:solidFill>
                  <a:srgbClr val="FFFFFF"/>
                </a:solidFill>
              </a:rPr>
              <a:t>Por quê -  escrito separado e com acento circunflexo, é usado em </a:t>
            </a:r>
            <a:r>
              <a:rPr lang="pt-BR" sz="2100" b="1" dirty="0">
                <a:solidFill>
                  <a:srgbClr val="FFFFFF"/>
                </a:solidFill>
              </a:rPr>
              <a:t>perguntas no</a:t>
            </a:r>
            <a:r>
              <a:rPr lang="pt-BR" sz="2100" dirty="0">
                <a:solidFill>
                  <a:srgbClr val="FFFFFF"/>
                </a:solidFill>
              </a:rPr>
              <a:t> </a:t>
            </a:r>
            <a:r>
              <a:rPr lang="pt-BR" sz="2100" b="1" dirty="0">
                <a:solidFill>
                  <a:srgbClr val="FFFFFF"/>
                </a:solidFill>
              </a:rPr>
              <a:t>fim das frases </a:t>
            </a:r>
            <a:r>
              <a:rPr lang="pt-BR" sz="2100" dirty="0">
                <a:solidFill>
                  <a:srgbClr val="FFFFFF"/>
                </a:solidFill>
              </a:rPr>
              <a:t>interrogativas diretas ou de maneira isolada.</a:t>
            </a:r>
            <a:br>
              <a:rPr lang="pt-BR" sz="2100" b="1" dirty="0">
                <a:solidFill>
                  <a:srgbClr val="FFFFFF"/>
                </a:solidFill>
              </a:rPr>
            </a:br>
            <a:br>
              <a:rPr lang="pt-BR" sz="2100" b="1" dirty="0">
                <a:solidFill>
                  <a:srgbClr val="FFFFFF"/>
                </a:solidFill>
              </a:rPr>
            </a:br>
            <a:br>
              <a:rPr lang="pt-BR" sz="2100" b="1" dirty="0">
                <a:solidFill>
                  <a:srgbClr val="FFFFFF"/>
                </a:solidFill>
              </a:rPr>
            </a:br>
            <a:endParaRPr lang="pt-BR" sz="2100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BB0105-9E49-4C86-B6C1-B753D73E8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- O almoço não foi servido por quê?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</a:t>
            </a:r>
          </a:p>
          <a:p>
            <a:pPr marL="0" indent="0">
              <a:buNone/>
            </a:pPr>
            <a:r>
              <a:rPr lang="pt-BR" dirty="0"/>
              <a:t>- Não vai errar mais? Por quê?</a:t>
            </a:r>
          </a:p>
        </p:txBody>
      </p:sp>
    </p:spTree>
    <p:extLst>
      <p:ext uri="{BB962C8B-B14F-4D97-AF65-F5344CB8AC3E}">
        <p14:creationId xmlns:p14="http://schemas.microsoft.com/office/powerpoint/2010/main" val="317688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35C7213-13BC-4D78-8D1E-46283699D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 fontScale="90000"/>
          </a:bodyPr>
          <a:lstStyle/>
          <a:p>
            <a:r>
              <a:rPr lang="pt-BR" sz="3100" b="1" dirty="0">
                <a:solidFill>
                  <a:srgbClr val="FFFFFF"/>
                </a:solidFill>
              </a:rPr>
              <a:t>Quando usar Porquê?</a:t>
            </a:r>
            <a:br>
              <a:rPr lang="pt-BR" sz="3100" b="1" dirty="0">
                <a:solidFill>
                  <a:srgbClr val="FFFFFF"/>
                </a:solidFill>
              </a:rPr>
            </a:br>
            <a:br>
              <a:rPr lang="pt-BR" sz="3100" b="1" dirty="0">
                <a:solidFill>
                  <a:srgbClr val="FFFFFF"/>
                </a:solidFill>
              </a:rPr>
            </a:br>
            <a:r>
              <a:rPr lang="pt-BR" sz="3100" dirty="0">
                <a:solidFill>
                  <a:srgbClr val="FFFFFF"/>
                </a:solidFill>
              </a:rPr>
              <a:t>Porquê, escrito junto e com acento circunflexo, possui o </a:t>
            </a:r>
            <a:r>
              <a:rPr lang="pt-BR" sz="3100" b="1" dirty="0">
                <a:solidFill>
                  <a:srgbClr val="FFFFFF"/>
                </a:solidFill>
              </a:rPr>
              <a:t>valor de substantivo</a:t>
            </a:r>
            <a:r>
              <a:rPr lang="pt-BR" sz="3100" dirty="0">
                <a:solidFill>
                  <a:srgbClr val="FFFFFF"/>
                </a:solidFill>
              </a:rPr>
              <a:t> na frase e significa “motivo” ou “razão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1FE5F0-0D42-4CB7-9B23-536F76176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endParaRPr lang="pt-BR" dirty="0"/>
          </a:p>
          <a:p>
            <a:pPr marL="0" indent="0">
              <a:buNone/>
            </a:pPr>
            <a:r>
              <a:rPr lang="pt-BR" dirty="0"/>
              <a:t>- Não foi explicado o porquê de tanto barulho na noite de ontem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- Queria entender o porquê de isto estar acontecendo</a:t>
            </a:r>
          </a:p>
        </p:txBody>
      </p:sp>
    </p:spTree>
    <p:extLst>
      <p:ext uri="{BB962C8B-B14F-4D97-AF65-F5344CB8AC3E}">
        <p14:creationId xmlns:p14="http://schemas.microsoft.com/office/powerpoint/2010/main" val="3313779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irinha do 'Porque'">
            <a:extLst>
              <a:ext uri="{FF2B5EF4-FFF2-40B4-BE49-F238E27FC236}">
                <a16:creationId xmlns:a16="http://schemas.microsoft.com/office/drawing/2014/main" id="{63C80109-9999-4FC4-8205-8881973DD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547876"/>
            <a:ext cx="10905066" cy="3762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25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Óculos em cima de um livro">
            <a:extLst>
              <a:ext uri="{FF2B5EF4-FFF2-40B4-BE49-F238E27FC236}">
                <a16:creationId xmlns:a16="http://schemas.microsoft.com/office/drawing/2014/main" id="{D3855998-E714-4251-8D23-76D68591DC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23872"/>
          <a:stretch/>
        </p:blipFill>
        <p:spPr>
          <a:xfrm>
            <a:off x="3974238" y="356616"/>
            <a:ext cx="8217761" cy="650138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6AFB956-0BD6-4612-9CBD-FF35F5574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/>
              <a:t>LINKS DAS AULAS</a:t>
            </a:r>
            <a:br>
              <a:rPr lang="en-US" sz="2800"/>
            </a:br>
            <a:endParaRPr lang="en-US" sz="2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E06B3BF-5D07-4B6F-8A17-112FEDCDEE5C}"/>
              </a:ext>
            </a:extLst>
          </p:cNvPr>
          <p:cNvSpPr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1700" u="sng" dirty="0" err="1">
                <a:hlinkClick r:id="rId3"/>
              </a:rPr>
              <a:t>Os</a:t>
            </a:r>
            <a:r>
              <a:rPr lang="en-US" sz="1700" u="sng" dirty="0">
                <a:hlinkClick r:id="rId3"/>
              </a:rPr>
              <a:t> </a:t>
            </a:r>
            <a:r>
              <a:rPr lang="en-US" sz="1700" u="sng" dirty="0" err="1">
                <a:hlinkClick r:id="rId3"/>
              </a:rPr>
              <a:t>porquês</a:t>
            </a:r>
            <a:r>
              <a:rPr lang="en-US" sz="1700" u="sng" dirty="0">
                <a:hlinkClick r:id="rId3"/>
              </a:rPr>
              <a:t>:</a:t>
            </a:r>
          </a:p>
          <a:p>
            <a:pPr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700" u="sng" dirty="0">
              <a:hlinkClick r:id="rId3"/>
            </a:endParaRPr>
          </a:p>
          <a:p>
            <a:pPr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700" u="sng" dirty="0">
                <a:hlinkClick r:id="rId3"/>
              </a:rPr>
              <a:t>https://www.youtube.com/watch?v=AQfHQP-JLcA</a:t>
            </a:r>
            <a:r>
              <a:rPr lang="en-US" sz="1700" u="sng" dirty="0"/>
              <a:t> – </a:t>
            </a:r>
            <a:r>
              <a:rPr lang="en-US" sz="1700" b="1" u="sng" dirty="0" err="1"/>
              <a:t>Noslen</a:t>
            </a:r>
            <a:r>
              <a:rPr lang="en-US" sz="1700" b="1" u="sng" dirty="0"/>
              <a:t> -  4’</a:t>
            </a:r>
          </a:p>
          <a:p>
            <a:pPr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                       </a:t>
            </a:r>
            <a:r>
              <a:rPr lang="en-US" sz="1700" dirty="0">
                <a:hlinkClick r:id="rId4"/>
              </a:rPr>
              <a:t>https://www.youtube.com/watch?v=O0O0jFeCrZI</a:t>
            </a:r>
            <a:r>
              <a:rPr lang="en-US" sz="1700" dirty="0"/>
              <a:t> – </a:t>
            </a:r>
            <a:r>
              <a:rPr lang="en-US" sz="1700" b="1" dirty="0" err="1"/>
              <a:t>Noslen</a:t>
            </a:r>
            <a:r>
              <a:rPr lang="en-US" sz="1700" b="1" dirty="0"/>
              <a:t> 3’</a:t>
            </a:r>
          </a:p>
          <a:p>
            <a:pPr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5224872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2434760A354884C9ADAB9FD5C374726" ma:contentTypeVersion="5" ma:contentTypeDescription="Crie um novo documento." ma:contentTypeScope="" ma:versionID="8e7273e24b76a69d8b72c06b7a3974d9">
  <xsd:schema xmlns:xsd="http://www.w3.org/2001/XMLSchema" xmlns:xs="http://www.w3.org/2001/XMLSchema" xmlns:p="http://schemas.microsoft.com/office/2006/metadata/properties" xmlns:ns2="0d7fb3f2-834e-4aa9-9fb8-b3af8cfabb8c" targetNamespace="http://schemas.microsoft.com/office/2006/metadata/properties" ma:root="true" ma:fieldsID="d0661dd78dd2a50cf627ac627c45f8b0" ns2:_="">
    <xsd:import namespace="0d7fb3f2-834e-4aa9-9fb8-b3af8cfabb8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7fb3f2-834e-4aa9-9fb8-b3af8cfabb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4E745A2-D142-4ADC-9408-203249017212}"/>
</file>

<file path=customXml/itemProps2.xml><?xml version="1.0" encoding="utf-8"?>
<ds:datastoreItem xmlns:ds="http://schemas.openxmlformats.org/officeDocument/2006/customXml" ds:itemID="{1E3A1D15-C242-406B-8E63-BE96C9F529C2}"/>
</file>

<file path=customXml/itemProps3.xml><?xml version="1.0" encoding="utf-8"?>
<ds:datastoreItem xmlns:ds="http://schemas.openxmlformats.org/officeDocument/2006/customXml" ds:itemID="{A484B67F-938A-4815-9690-5F5CECF36876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328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EMPREGO DE ALGUMAS PALAVRAS: PORQUE/PORQUÊ/POR QUE/POR QUÊ </vt:lpstr>
      <vt:lpstr>Quando usar  Por que?  Por que -  separado e sem acento é usado no início das frases interrogativas diretas ou no meio, no caso de frases interrogativas indiretas. </vt:lpstr>
      <vt:lpstr>Quando usar Porque  Porque -  escrito junto e sem acento, é utilizado em respostas. Ele exerce a função de uma conjunção subordinativa causal ou coordenativa explicativa </vt:lpstr>
      <vt:lpstr>   Quando usar Por quê?  Por quê -  escrito separado e com acento circunflexo, é usado em perguntas no fim das frases interrogativas diretas ou de maneira isolada.   </vt:lpstr>
      <vt:lpstr>Quando usar Porquê?  Porquê, escrito junto e com acento circunflexo, possui o valor de substantivo na frase e significa “motivo” ou “razão</vt:lpstr>
      <vt:lpstr>Apresentação do PowerPoint</vt:lpstr>
      <vt:lpstr>LINKS DAS AULAS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EMPREGO DE ALGUMAS PALAVRAS: PORQUE/PORQUÊ/POR QUE/POR QUÊ </dc:title>
  <dc:creator>Arinda</dc:creator>
  <cp:lastModifiedBy>Arinda</cp:lastModifiedBy>
  <cp:revision>1</cp:revision>
  <dcterms:created xsi:type="dcterms:W3CDTF">2021-02-28T21:05:05Z</dcterms:created>
  <dcterms:modified xsi:type="dcterms:W3CDTF">2021-02-28T21:05:27Z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0x010100F2434760A354884C9ADAB9FD5C374726</vt:lpwstr>
  </property>
</Properties>
</file>