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66" r:id="rId15"/>
    <p:sldId id="267" r:id="rId16"/>
    <p:sldId id="268" r:id="rId17"/>
    <p:sldId id="269" r:id="rId18"/>
    <p:sldId id="279" r:id="rId19"/>
    <p:sldId id="272" r:id="rId20"/>
    <p:sldId id="270" r:id="rId21"/>
    <p:sldId id="273" r:id="rId22"/>
    <p:sldId id="277" r:id="rId23"/>
    <p:sldId id="281" r:id="rId24"/>
    <p:sldId id="280" r:id="rId25"/>
    <p:sldId id="282" r:id="rId26"/>
    <p:sldId id="283" r:id="rId27"/>
    <p:sldId id="284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40985-FDF0-485B-AC6F-AF0051CCF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BC48B3-8C99-4BBE-8C12-55E2D69F4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6431A-4AC0-42B8-A333-216B8DA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CC0E6-2DF2-41C9-87C2-C9217549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0410A-EEF3-4BBC-BC1D-618AACB7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9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826DF-FF30-41CB-A9A2-D2FD390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A6CE14-82A2-45C6-AC48-31427178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345DD-87D6-4938-B3FB-0543954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33AA9-819A-455D-B79A-68493717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51B86-9211-4D86-A73D-63538900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CC7E5-D8E4-45D2-883E-147D9E5FD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CBD58-698E-42E6-BA0D-049C093D1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9ED26-884F-4155-9EF2-AB2D35F8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AF967-F59D-4805-BBFC-8115F911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57C50-2EEA-4E22-AA71-971B7D1A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0928F-250C-4C64-850A-A2B1757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9363D-1025-461A-9214-4D01CB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F9A00-6B62-4D21-BBE2-50B3B852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05B2C-6126-4BF1-BF65-46964765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FA27B-0958-4B8A-A040-458C7859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5EC01-5DCE-4FAC-A8B0-864492A6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E0B18-8D40-4943-B2CB-12DD9AD2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3643D-8360-4397-9683-432434B4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7A207B-ED0B-42A6-8315-598F13AD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492E-8D4F-4774-B3CF-18479272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03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D4D8-666E-426A-89B9-70BFE53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C3E4E-FC4F-4E1D-93EB-CED8DF73F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7A9B63-22E6-4FCB-BD0E-D9893B06A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8D348-0D05-4F6B-98E5-49DC48FA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C4A604-9D0E-4E1E-B9BB-E802DA99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58ADAA-4436-41FF-8329-C1FB43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D46CE-87A6-47C0-A62D-C17A39D9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AE17C-7212-4BF0-AD75-0A088385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C48281-E753-44DC-BEE0-055658865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D0641A-8983-4C49-85DC-A0442CC4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95C4E0-C682-43BC-9528-7440B2EAF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95423A-826F-47A7-9631-52BB58B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506CCB-D192-46D5-BB7F-F3BA0219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9F4EBB-3404-4CC9-A405-4674DE83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61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8A37-7936-4F3F-896C-39839AB0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FF5874-0976-4B82-83F3-6413BCDB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1C1F48-520F-451F-81A6-59009B69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F545AD-9E15-4F1C-8559-356CDC5E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23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8E4927-D98B-4B09-9544-66D380DA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9ABBE1-4C64-4920-821A-05BE8B8E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EA21A8-E7C5-4154-A016-6D3161D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79462-3C04-4E60-84DB-7C5807A0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14350-1ADD-4A4F-924D-405DB584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97883F-E1A5-4EA9-BAFC-C367F4471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9CCEC-D5A1-474A-9A11-E90D7909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A238A-A79D-4B78-97FA-7E08D15F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72615-7309-4520-9042-785559B8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9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7A08A-51E0-4072-B390-671296AF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99475A-5C11-4CB3-B207-B6A44220F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C46E15-4EA3-4FF3-94BE-48B3A6EA7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3A370F-5555-40BA-94DD-BE57D7BB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19E8D-D3F6-4A95-A8F6-249A6B2F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93B20-613B-4D5A-8D81-CB14F27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2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4498C1-32E3-47C4-B75E-8D3FAD8B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A97D24-2C82-4089-AAC2-D063C462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85918C-96BD-4DD4-B411-41409661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8D95-4EBB-405B-8671-CF0658E4774B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670F1-81A0-496E-AF35-C4B517BEC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2028D4-AE8B-4F69-909E-24B8DFF4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427C-E700-45C5-80BE-0F9A3499C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1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pwM56if-os" TargetMode="External"/><Relationship Id="rId2" Type="http://schemas.openxmlformats.org/officeDocument/2006/relationships/hyperlink" Target="https://www.youtube.com/watch?v=2FeLcMBql4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V2XEVefq8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2XEVefq8c" TargetMode="External"/><Relationship Id="rId2" Type="http://schemas.openxmlformats.org/officeDocument/2006/relationships/hyperlink" Target="https://www.youtube.com/watch?v=DwINHepeWm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4XnsiMMN6M" TargetMode="External"/><Relationship Id="rId2" Type="http://schemas.openxmlformats.org/officeDocument/2006/relationships/hyperlink" Target="https://www.youtube.com/watch?v=stiQrlDYR1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6JPwXEY8eg" TargetMode="External"/><Relationship Id="rId2" Type="http://schemas.openxmlformats.org/officeDocument/2006/relationships/hyperlink" Target="https://www.youtube.com/watch?v=y8cD07dChM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jXtLLD86pE" TargetMode="External"/><Relationship Id="rId2" Type="http://schemas.openxmlformats.org/officeDocument/2006/relationships/hyperlink" Target="https://www.youtube.com/watch?v=Jh7_4iqW-1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7Hbhvcu5w" TargetMode="External"/><Relationship Id="rId2" Type="http://schemas.openxmlformats.org/officeDocument/2006/relationships/hyperlink" Target="https://www.youtube.com/watch?v=XyfSrMgW9q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RVZqCP0gh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F3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652BDA-06F6-485C-B080-6495A8E0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EMPREGO DE ALGUMAS PALAVRAS 02</a:t>
            </a:r>
          </a:p>
        </p:txBody>
      </p:sp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989EFA75-C3AF-414E-ADE5-37E0C98B1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7459"/>
            <a:ext cx="7188199" cy="42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CDE74A-F4EC-4525-BB35-BCE39554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Como saber quando é correto mas e mais?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56892-7461-4EB3-9C59-90C81D54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pt-BR" sz="2400" b="1" i="1">
                <a:solidFill>
                  <a:srgbClr val="FEFFFF"/>
                </a:solidFill>
              </a:rPr>
              <a:t>Quando usar a vírgula com “mas”!</a:t>
            </a:r>
          </a:p>
          <a:p>
            <a:endParaRPr lang="pt-BR" sz="2400">
              <a:solidFill>
                <a:srgbClr val="FEFFFF"/>
              </a:solidFill>
            </a:endParaRPr>
          </a:p>
          <a:p>
            <a:r>
              <a:rPr lang="pt-BR" sz="2400">
                <a:solidFill>
                  <a:srgbClr val="FEFFFF"/>
                </a:solidFill>
              </a:rPr>
              <a:t>Usa-se vírgula antes de “mas” entre duas orações. Exemplos:</a:t>
            </a:r>
          </a:p>
          <a:p>
            <a:pPr>
              <a:buFontTx/>
              <a:buChar char="-"/>
            </a:pPr>
            <a:r>
              <a:rPr lang="pt-BR" sz="2400" i="1">
                <a:solidFill>
                  <a:srgbClr val="FEFFFF"/>
                </a:solidFill>
              </a:rPr>
              <a:t>O carro não era meu, mas de um amigo. </a:t>
            </a:r>
            <a:endParaRPr lang="pt-BR" sz="2400">
              <a:solidFill>
                <a:srgbClr val="FEFFFF"/>
              </a:solidFill>
            </a:endParaRPr>
          </a:p>
          <a:p>
            <a:pPr>
              <a:buFontTx/>
              <a:buChar char="-"/>
            </a:pPr>
            <a:r>
              <a:rPr lang="pt-BR" sz="2400" i="1">
                <a:solidFill>
                  <a:srgbClr val="FEFFFF"/>
                </a:solidFill>
              </a:rPr>
              <a:t>A obra foi bem planejada, mas esqueceram alguns detalhes.</a:t>
            </a:r>
            <a:endParaRPr lang="pt-BR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4F3038-1938-48E1-B360-A520FC3D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Como saber quando é correto mas e mais?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C9B5F-D63F-4AB4-BA34-B3BF147C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EFFFF"/>
                </a:solidFill>
              </a:rPr>
              <a:t>Usa-se vírgula depois de “mas” quando se intercalar oração ou adjunto adverbial de certa extensão na oração adversativa:</a:t>
            </a:r>
          </a:p>
          <a:p>
            <a:endParaRPr lang="pt-BR" sz="2000" dirty="0">
              <a:solidFill>
                <a:srgbClr val="FEFFFF"/>
              </a:solidFill>
            </a:endParaRPr>
          </a:p>
          <a:p>
            <a:pPr>
              <a:buFontTx/>
              <a:buChar char="-"/>
            </a:pPr>
            <a:r>
              <a:rPr lang="pt-BR" sz="2000" dirty="0">
                <a:solidFill>
                  <a:srgbClr val="FEFFFF"/>
                </a:solidFill>
              </a:rPr>
              <a:t> </a:t>
            </a:r>
            <a:r>
              <a:rPr lang="pt-BR" sz="2000" i="1" dirty="0">
                <a:solidFill>
                  <a:srgbClr val="FEFFFF"/>
                </a:solidFill>
              </a:rPr>
              <a:t>A empresa era bem administrada, mas, por falta de recursos, não se modernizara.</a:t>
            </a:r>
            <a:r>
              <a:rPr lang="pt-BR" sz="2000" dirty="0">
                <a:solidFill>
                  <a:srgbClr val="FEFFFF"/>
                </a:solidFill>
              </a:rPr>
              <a:t> (veja que a vírgula também aparece antes porque são mais de uma oração)</a:t>
            </a:r>
          </a:p>
          <a:p>
            <a:pPr>
              <a:buFontTx/>
              <a:buChar char="-"/>
            </a:pPr>
            <a:endParaRPr lang="pt-BR" sz="2000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EFFFF"/>
                </a:solidFill>
              </a:rPr>
              <a:t>OBS: não há vírgula depois de “mas” no início do período, em frases: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EFFFF"/>
                </a:solidFill>
              </a:rPr>
              <a:t>- Ele não foi ao teatro. Mas ao cinema.”. O correto é: Ele não foi ao teatro, mas ao cinema”.)</a:t>
            </a:r>
          </a:p>
        </p:txBody>
      </p:sp>
    </p:spTree>
    <p:extLst>
      <p:ext uri="{BB962C8B-B14F-4D97-AF65-F5344CB8AC3E}">
        <p14:creationId xmlns:p14="http://schemas.microsoft.com/office/powerpoint/2010/main" val="282697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5C14E9D-5850-4345-ACF0-E8E4E850D6B0}"/>
              </a:ext>
            </a:extLst>
          </p:cNvPr>
          <p:cNvSpPr/>
          <p:nvPr/>
        </p:nvSpPr>
        <p:spPr>
          <a:xfrm>
            <a:off x="3048000" y="116684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0" dirty="0">
                <a:solidFill>
                  <a:srgbClr val="212529"/>
                </a:solidFill>
                <a:effectLst/>
                <a:latin typeface="Nunito"/>
              </a:rPr>
              <a:t>Mas</a:t>
            </a: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 é claro que o sol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Vai voltar amanhã</a:t>
            </a:r>
            <a:br>
              <a:rPr lang="pt-BR" dirty="0"/>
            </a:br>
            <a:r>
              <a:rPr lang="pt-BR" b="1" i="0" dirty="0">
                <a:solidFill>
                  <a:srgbClr val="212529"/>
                </a:solidFill>
                <a:effectLst/>
                <a:latin typeface="Nunito"/>
              </a:rPr>
              <a:t>Mais</a:t>
            </a: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 uma vez, eu sei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(...)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Tem gente que está do mesmo lado que você</a:t>
            </a:r>
            <a:br>
              <a:rPr lang="pt-BR" dirty="0"/>
            </a:br>
            <a:r>
              <a:rPr lang="pt-BR" b="1" i="0" dirty="0">
                <a:solidFill>
                  <a:srgbClr val="212529"/>
                </a:solidFill>
                <a:effectLst/>
                <a:latin typeface="Nunito"/>
              </a:rPr>
              <a:t>Mas</a:t>
            </a: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 deveria estar do lado de lá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Tem gente que machuca os outros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Tem gente que não sabe amar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Tem gente enganando a gente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Veja nossa vida como está</a:t>
            </a:r>
            <a:br>
              <a:rPr lang="pt-BR" dirty="0"/>
            </a:br>
            <a:r>
              <a:rPr lang="pt-BR" b="1" i="0" dirty="0">
                <a:solidFill>
                  <a:srgbClr val="212529"/>
                </a:solidFill>
                <a:effectLst/>
                <a:latin typeface="Nunito"/>
              </a:rPr>
              <a:t>Mas</a:t>
            </a: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 eu sei que um dia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A gente aprende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Se você quiser alguém em quem confiar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Confie em si mesmo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(...)</a:t>
            </a:r>
            <a:br>
              <a:rPr lang="pt-BR" dirty="0"/>
            </a:br>
            <a:r>
              <a:rPr lang="pt-BR" b="0" i="0" dirty="0">
                <a:solidFill>
                  <a:srgbClr val="212529"/>
                </a:solidFill>
                <a:effectLst/>
                <a:latin typeface="Nunito"/>
              </a:rPr>
              <a:t>Compositores: Flavio Venturini / Renato Russo</a:t>
            </a:r>
          </a:p>
          <a:p>
            <a:endParaRPr lang="pt-BR" dirty="0">
              <a:solidFill>
                <a:srgbClr val="212529"/>
              </a:solidFill>
              <a:latin typeface="Nunito"/>
            </a:endParaRPr>
          </a:p>
          <a:p>
            <a:endParaRPr lang="pt-BR" dirty="0">
              <a:solidFill>
                <a:srgbClr val="212529"/>
              </a:solidFill>
              <a:latin typeface="Nunit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9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07F3B-66E2-484A-8489-3ECF297D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t-BR" sz="5600">
                <a:solidFill>
                  <a:srgbClr val="FFFFFF"/>
                </a:solidFill>
              </a:rPr>
              <a:t>Link das aulas 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B52DD-A081-491F-879E-7F5E41EC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pt-BR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  <a:hlinkClick r:id="rId2"/>
              </a:rPr>
              <a:t>https://www.youtube.com/watch?v=2FeLcMBql4w</a:t>
            </a: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 – 3’ </a:t>
            </a:r>
          </a:p>
          <a:p>
            <a:endParaRPr lang="pt-BR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  <a:hlinkClick r:id="rId3"/>
              </a:rPr>
              <a:t>https://www.youtube.com/watch?v=npwM56if-os</a:t>
            </a: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 – 3’ Renato Russo</a:t>
            </a:r>
          </a:p>
          <a:p>
            <a:endParaRPr lang="pt-BR" sz="2000">
              <a:solidFill>
                <a:schemeClr val="tx1">
                  <a:alpha val="80000"/>
                </a:schemeClr>
              </a:solidFill>
            </a:endParaRPr>
          </a:p>
          <a:p>
            <a:endParaRPr lang="pt-BR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9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mau e mal">
            <a:extLst>
              <a:ext uri="{FF2B5EF4-FFF2-40B4-BE49-F238E27FC236}">
                <a16:creationId xmlns:a16="http://schemas.microsoft.com/office/drawing/2014/main" id="{A4EDAF09-9C03-4660-87C3-D9D0EB70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44" y="1507549"/>
            <a:ext cx="8812696" cy="433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4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CEAE3-9CAA-484C-9770-9DFF7E2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Quando saber quando é correto mau ou mal</a:t>
            </a: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37A6C-4253-41F6-8DBE-276C7411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fontAlgn="base"/>
            <a:r>
              <a:rPr lang="pt-BR" sz="2400" b="1">
                <a:solidFill>
                  <a:srgbClr val="FEFFFF"/>
                </a:solidFill>
              </a:rPr>
              <a:t>Mal - </a:t>
            </a:r>
            <a:r>
              <a:rPr lang="pt-BR" sz="2400">
                <a:solidFill>
                  <a:srgbClr val="FEFFFF"/>
                </a:solidFill>
              </a:rPr>
              <a:t>A palavra mal com “l” é antônima de </a:t>
            </a:r>
            <a:r>
              <a:rPr lang="pt-BR" sz="2400" b="1">
                <a:solidFill>
                  <a:srgbClr val="FEFFFF"/>
                </a:solidFill>
              </a:rPr>
              <a:t>bem</a:t>
            </a:r>
            <a:r>
              <a:rPr lang="pt-BR" sz="2400">
                <a:solidFill>
                  <a:srgbClr val="FEFFFF"/>
                </a:solidFill>
              </a:rPr>
              <a:t>. Portanto, para usá-la da forma correta basta lembrar qual termo é seu contrário.</a:t>
            </a:r>
          </a:p>
          <a:p>
            <a:endParaRPr lang="pt-BR" sz="2400">
              <a:solidFill>
                <a:srgbClr val="FEFFFF"/>
              </a:solidFill>
            </a:endParaRPr>
          </a:p>
          <a:p>
            <a:pPr marL="0" indent="0" fontAlgn="base">
              <a:buNone/>
            </a:pPr>
            <a:r>
              <a:rPr lang="pt-BR" sz="2400">
                <a:solidFill>
                  <a:srgbClr val="FEFFFF"/>
                </a:solidFill>
              </a:rPr>
              <a:t>- Estou me sentindo </a:t>
            </a:r>
            <a:r>
              <a:rPr lang="pt-BR" sz="2400" b="1">
                <a:solidFill>
                  <a:srgbClr val="FEFFFF"/>
                </a:solidFill>
              </a:rPr>
              <a:t>mal</a:t>
            </a:r>
            <a:r>
              <a:rPr lang="pt-BR" sz="2400">
                <a:solidFill>
                  <a:srgbClr val="FEFFFF"/>
                </a:solidFill>
              </a:rPr>
              <a:t> essa manhã. (Estou me sentido </a:t>
            </a:r>
            <a:r>
              <a:rPr lang="pt-BR" sz="2400" b="1">
                <a:solidFill>
                  <a:srgbClr val="FEFFFF"/>
                </a:solidFill>
              </a:rPr>
              <a:t>bem</a:t>
            </a:r>
            <a:r>
              <a:rPr lang="pt-BR" sz="2400">
                <a:solidFill>
                  <a:srgbClr val="FEFFFF"/>
                </a:solidFill>
              </a:rPr>
              <a:t> essa manhã)</a:t>
            </a:r>
          </a:p>
          <a:p>
            <a:pPr marL="0" indent="0" fontAlgn="base">
              <a:buNone/>
            </a:pPr>
            <a:r>
              <a:rPr lang="pt-BR" sz="2400">
                <a:solidFill>
                  <a:srgbClr val="FEFFFF"/>
                </a:solidFill>
              </a:rPr>
              <a:t>- Fui muito </a:t>
            </a:r>
            <a:r>
              <a:rPr lang="pt-BR" sz="2400" b="1">
                <a:solidFill>
                  <a:srgbClr val="FEFFFF"/>
                </a:solidFill>
              </a:rPr>
              <a:t>mal</a:t>
            </a:r>
            <a:r>
              <a:rPr lang="pt-BR" sz="2400">
                <a:solidFill>
                  <a:srgbClr val="FEFFFF"/>
                </a:solidFill>
              </a:rPr>
              <a:t> no exame final. (Fui muito </a:t>
            </a:r>
            <a:r>
              <a:rPr lang="pt-BR" sz="2400" b="1">
                <a:solidFill>
                  <a:srgbClr val="FEFFFF"/>
                </a:solidFill>
              </a:rPr>
              <a:t>bem</a:t>
            </a:r>
            <a:r>
              <a:rPr lang="pt-BR" sz="2400">
                <a:solidFill>
                  <a:srgbClr val="FEFFFF"/>
                </a:solidFill>
              </a:rPr>
              <a:t> no exame final)</a:t>
            </a:r>
          </a:p>
          <a:p>
            <a:pPr marL="0" indent="0" fontAlgn="base">
              <a:buNone/>
            </a:pPr>
            <a:r>
              <a:rPr lang="pt-BR" sz="2400">
                <a:solidFill>
                  <a:srgbClr val="FEFFFF"/>
                </a:solidFill>
              </a:rPr>
              <a:t>- Felipe nasceu para fazer o </a:t>
            </a:r>
            <a:r>
              <a:rPr lang="pt-BR" sz="2400" b="1">
                <a:solidFill>
                  <a:srgbClr val="FEFFFF"/>
                </a:solidFill>
              </a:rPr>
              <a:t>mal</a:t>
            </a:r>
            <a:r>
              <a:rPr lang="pt-BR" sz="2400">
                <a:solidFill>
                  <a:srgbClr val="FEFFFF"/>
                </a:solidFill>
              </a:rPr>
              <a:t>. (Felipe nasceu para fazer o </a:t>
            </a:r>
            <a:r>
              <a:rPr lang="pt-BR" sz="2400" b="1">
                <a:solidFill>
                  <a:srgbClr val="FEFFFF"/>
                </a:solidFill>
              </a:rPr>
              <a:t>bem</a:t>
            </a:r>
            <a:r>
              <a:rPr lang="pt-BR" sz="2400">
                <a:solidFill>
                  <a:srgbClr val="FEFFFF"/>
                </a:solidFill>
              </a:rPr>
              <a:t>)</a:t>
            </a:r>
          </a:p>
          <a:p>
            <a:endParaRPr lang="pt-BR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9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FD985-7FDC-437F-A2B6-226E1DA8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Quando saber quando é correto mau ou 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6FFF-20AC-4A8D-B68C-F0607254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fontAlgn="base"/>
            <a:r>
              <a:rPr lang="pt-BR" sz="2200" b="1" dirty="0"/>
              <a:t>Mal</a:t>
            </a:r>
            <a:r>
              <a:rPr lang="pt-BR" sz="2200" dirty="0"/>
              <a:t> também pode ser um advérbio de modo, um substantivo e ainda, uma conjunção subordinativa temporal.</a:t>
            </a:r>
          </a:p>
          <a:p>
            <a:pPr marL="0" indent="0" fontAlgn="base">
              <a:buNone/>
            </a:pPr>
            <a:r>
              <a:rPr lang="pt-BR" sz="2200" dirty="0"/>
              <a:t>- Quando é </a:t>
            </a:r>
            <a:r>
              <a:rPr lang="pt-BR" sz="2200" b="1" dirty="0"/>
              <a:t>advérbio</a:t>
            </a:r>
            <a:r>
              <a:rPr lang="pt-BR" sz="2200" dirty="0"/>
              <a:t>, </a:t>
            </a:r>
            <a:r>
              <a:rPr lang="pt-BR" sz="2200" i="1" dirty="0"/>
              <a:t>mal</a:t>
            </a:r>
            <a:r>
              <a:rPr lang="pt-BR" sz="2200" dirty="0"/>
              <a:t> significa que algo foi realizado de maneira errada, por exemplo: Sofia se comportou </a:t>
            </a:r>
            <a:r>
              <a:rPr lang="pt-BR" sz="2200" i="1" dirty="0"/>
              <a:t>mal</a:t>
            </a:r>
            <a:r>
              <a:rPr lang="pt-BR" sz="2200" dirty="0"/>
              <a:t> na palestra.</a:t>
            </a:r>
          </a:p>
          <a:p>
            <a:pPr marL="0" indent="0" fontAlgn="base">
              <a:buNone/>
            </a:pPr>
            <a:r>
              <a:rPr lang="pt-BR" sz="2200" dirty="0"/>
              <a:t>- Quando é </a:t>
            </a:r>
            <a:r>
              <a:rPr lang="pt-BR" sz="2200" b="1" dirty="0"/>
              <a:t>substantivo</a:t>
            </a:r>
            <a:r>
              <a:rPr lang="pt-BR" sz="2200" dirty="0"/>
              <a:t>, esse termo é sinônimo de doença, problema, angústia, tristeza ou sofrimento, por exemplo: Todo o </a:t>
            </a:r>
            <a:r>
              <a:rPr lang="pt-BR" sz="2200" i="1" dirty="0"/>
              <a:t>mal</a:t>
            </a:r>
            <a:r>
              <a:rPr lang="pt-BR" sz="2200" dirty="0"/>
              <a:t> deve ser evitado.</a:t>
            </a:r>
          </a:p>
          <a:p>
            <a:pPr marL="0" indent="0" fontAlgn="base">
              <a:buNone/>
            </a:pPr>
            <a:r>
              <a:rPr lang="pt-BR" sz="2200" dirty="0"/>
              <a:t>= Nesse caso, o artigo “o” colocado na frente do termo determina esse substantivo.</a:t>
            </a:r>
          </a:p>
          <a:p>
            <a:pPr fontAlgn="base"/>
            <a:r>
              <a:rPr lang="pt-BR" sz="2200" dirty="0"/>
              <a:t>Quando é </a:t>
            </a:r>
            <a:r>
              <a:rPr lang="pt-BR" sz="2200" b="1" dirty="0"/>
              <a:t>conjunção</a:t>
            </a:r>
            <a:r>
              <a:rPr lang="pt-BR" sz="2200" dirty="0"/>
              <a:t>, </a:t>
            </a:r>
            <a:r>
              <a:rPr lang="pt-BR" sz="2200" i="1" dirty="0"/>
              <a:t>mal</a:t>
            </a:r>
            <a:r>
              <a:rPr lang="pt-BR" sz="2200" dirty="0"/>
              <a:t> significa “assim que; logo que; quando”, por exemplo: </a:t>
            </a:r>
            <a:r>
              <a:rPr lang="pt-BR" sz="2200" i="1" dirty="0"/>
              <a:t>Mal</a:t>
            </a:r>
            <a:r>
              <a:rPr lang="pt-BR" sz="2200" dirty="0"/>
              <a:t> cheguei ao colégio, os portões fecharam.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93238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A133A4-9778-4CFF-9316-25071AB5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Quando saber quando é correto mau ou mal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57CB6-36CD-4FBD-9E52-01ED0CE4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039" y="1810810"/>
            <a:ext cx="5948831" cy="4334629"/>
          </a:xfrm>
        </p:spPr>
        <p:txBody>
          <a:bodyPr anchor="ctr">
            <a:normAutofit/>
          </a:bodyPr>
          <a:lstStyle/>
          <a:p>
            <a:pPr fontAlgn="base"/>
            <a:r>
              <a:rPr lang="pt-BR" sz="2000" b="1" dirty="0">
                <a:solidFill>
                  <a:srgbClr val="FEFFFF"/>
                </a:solidFill>
              </a:rPr>
              <a:t>Mau - </a:t>
            </a:r>
            <a:r>
              <a:rPr lang="pt-BR" sz="2000" dirty="0">
                <a:solidFill>
                  <a:srgbClr val="FEFFFF"/>
                </a:solidFill>
              </a:rPr>
              <a:t>A palavra mau com “u” é antônimo de </a:t>
            </a:r>
            <a:r>
              <a:rPr lang="pt-BR" sz="2000" b="1" dirty="0">
                <a:solidFill>
                  <a:srgbClr val="FEFFFF"/>
                </a:solidFill>
              </a:rPr>
              <a:t>bom</a:t>
            </a:r>
            <a:r>
              <a:rPr lang="pt-BR" sz="2000" dirty="0">
                <a:solidFill>
                  <a:srgbClr val="FEFFFF"/>
                </a:solidFill>
              </a:rPr>
              <a:t>. Para usá-la da forma correta basta lembrar a palavra que é contrária dela.</a:t>
            </a:r>
          </a:p>
          <a:p>
            <a:pPr marL="0" indent="0" fontAlgn="base">
              <a:buNone/>
            </a:pPr>
            <a:r>
              <a:rPr lang="pt-BR" sz="2000" dirty="0">
                <a:solidFill>
                  <a:srgbClr val="FEFFFF"/>
                </a:solidFill>
              </a:rPr>
              <a:t>- João é </a:t>
            </a:r>
            <a:r>
              <a:rPr lang="pt-BR" sz="2000" b="1" dirty="0">
                <a:solidFill>
                  <a:srgbClr val="FEFFFF"/>
                </a:solidFill>
              </a:rPr>
              <a:t>mau</a:t>
            </a:r>
            <a:r>
              <a:rPr lang="pt-BR" sz="2000" dirty="0">
                <a:solidFill>
                  <a:srgbClr val="FEFFFF"/>
                </a:solidFill>
              </a:rPr>
              <a:t> aluno. (João é </a:t>
            </a:r>
            <a:r>
              <a:rPr lang="pt-BR" sz="2000" b="1" dirty="0">
                <a:solidFill>
                  <a:srgbClr val="FEFFFF"/>
                </a:solidFill>
              </a:rPr>
              <a:t>bom</a:t>
            </a:r>
            <a:r>
              <a:rPr lang="pt-BR" sz="2000" dirty="0">
                <a:solidFill>
                  <a:srgbClr val="FEFFFF"/>
                </a:solidFill>
              </a:rPr>
              <a:t> aluno)</a:t>
            </a:r>
          </a:p>
          <a:p>
            <a:pPr marL="0" indent="0" fontAlgn="base">
              <a:buNone/>
            </a:pPr>
            <a:r>
              <a:rPr lang="pt-BR" sz="2000" dirty="0">
                <a:solidFill>
                  <a:srgbClr val="FEFFFF"/>
                </a:solidFill>
              </a:rPr>
              <a:t>- Ele foi muito </a:t>
            </a:r>
            <a:r>
              <a:rPr lang="pt-BR" sz="2000" b="1" dirty="0">
                <a:solidFill>
                  <a:srgbClr val="FEFFFF"/>
                </a:solidFill>
              </a:rPr>
              <a:t>mau</a:t>
            </a:r>
            <a:r>
              <a:rPr lang="pt-BR" sz="2000" dirty="0">
                <a:solidFill>
                  <a:srgbClr val="FEFFFF"/>
                </a:solidFill>
              </a:rPr>
              <a:t> comigo. (Ele foi muito </a:t>
            </a:r>
            <a:r>
              <a:rPr lang="pt-BR" sz="2000" b="1" dirty="0">
                <a:solidFill>
                  <a:srgbClr val="FEFFFF"/>
                </a:solidFill>
              </a:rPr>
              <a:t>bom</a:t>
            </a:r>
            <a:r>
              <a:rPr lang="pt-BR" sz="2000" dirty="0">
                <a:solidFill>
                  <a:srgbClr val="FEFFFF"/>
                </a:solidFill>
              </a:rPr>
              <a:t> comigo)</a:t>
            </a:r>
          </a:p>
          <a:p>
            <a:pPr marL="0" indent="0" fontAlgn="base">
              <a:buNone/>
            </a:pPr>
            <a:r>
              <a:rPr lang="pt-BR" sz="2000" dirty="0">
                <a:solidFill>
                  <a:srgbClr val="FEFFFF"/>
                </a:solidFill>
              </a:rPr>
              <a:t> -O chefe sempre estava de </a:t>
            </a:r>
            <a:r>
              <a:rPr lang="pt-BR" sz="2000" b="1" dirty="0">
                <a:solidFill>
                  <a:srgbClr val="FEFFFF"/>
                </a:solidFill>
              </a:rPr>
              <a:t>mau</a:t>
            </a:r>
            <a:r>
              <a:rPr lang="pt-BR" sz="2000" dirty="0">
                <a:solidFill>
                  <a:srgbClr val="FEFFFF"/>
                </a:solidFill>
              </a:rPr>
              <a:t> humor (O chefe sempre estava de </a:t>
            </a:r>
            <a:r>
              <a:rPr lang="pt-BR" sz="2000" b="1" dirty="0">
                <a:solidFill>
                  <a:srgbClr val="FEFFFF"/>
                </a:solidFill>
              </a:rPr>
              <a:t>bom</a:t>
            </a:r>
            <a:r>
              <a:rPr lang="pt-BR" sz="2000" dirty="0">
                <a:solidFill>
                  <a:srgbClr val="FEFFFF"/>
                </a:solidFill>
              </a:rPr>
              <a:t> humor)</a:t>
            </a:r>
          </a:p>
          <a:p>
            <a:pPr marL="0" indent="0" fontAlgn="base">
              <a:buNone/>
            </a:pPr>
            <a:endParaRPr lang="pt-BR" sz="2000" dirty="0">
              <a:solidFill>
                <a:srgbClr val="FEFFFF"/>
              </a:solidFill>
            </a:endParaRPr>
          </a:p>
          <a:p>
            <a:pPr marL="0" indent="0" fontAlgn="base">
              <a:buNone/>
            </a:pPr>
            <a:r>
              <a:rPr lang="pt-BR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https://www.youtube.com/watch?v=RV2XEVefq8c</a:t>
            </a:r>
            <a:endParaRPr lang="pt-BR" sz="2000" b="1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pt-BR" sz="2000" b="1" dirty="0">
                <a:solidFill>
                  <a:schemeClr val="bg1"/>
                </a:solidFill>
              </a:rPr>
              <a:t>https://www.youtube.com/watch?v=DwINHepeWmg</a:t>
            </a:r>
          </a:p>
          <a:p>
            <a:pPr marL="0" indent="0" fontAlgn="base">
              <a:buNone/>
            </a:pPr>
            <a:endParaRPr lang="pt-BR" sz="2000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BC59D2-EA96-4F56-BF47-AB91AFAE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t-BR" sz="5600">
                <a:solidFill>
                  <a:srgbClr val="FFFFFF"/>
                </a:solidFill>
              </a:rPr>
              <a:t>Link das aulas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19FD4-14D1-46FF-AB32-2C39D611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pt-BR" sz="2000">
              <a:solidFill>
                <a:schemeClr val="tx1">
                  <a:alpha val="8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000" b="1">
                <a:solidFill>
                  <a:schemeClr val="tx1">
                    <a:alpha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https://www.youtube.com/watch?v=RV2XEVefq8c</a:t>
            </a:r>
            <a:endParaRPr lang="pt-BR" sz="2000" b="1">
              <a:solidFill>
                <a:schemeClr val="tx1">
                  <a:alpha val="80000"/>
                </a:schemeClr>
              </a:solidFill>
            </a:endParaRPr>
          </a:p>
          <a:p>
            <a:endParaRPr lang="pt-BR" sz="2000">
              <a:solidFill>
                <a:schemeClr val="tx1">
                  <a:alpha val="8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https://www.youtube.com/watch?v=DwINHepeWmg</a:t>
            </a:r>
            <a:endParaRPr lang="pt-BR" sz="2000">
              <a:solidFill>
                <a:schemeClr val="tx1">
                  <a:alpha val="80000"/>
                </a:schemeClr>
              </a:solidFill>
            </a:endParaRPr>
          </a:p>
          <a:p>
            <a:endParaRPr lang="pt-BR" sz="2000">
              <a:solidFill>
                <a:schemeClr val="tx1">
                  <a:alpha val="80000"/>
                </a:schemeClr>
              </a:solidFill>
            </a:endParaRPr>
          </a:p>
          <a:p>
            <a:endParaRPr lang="pt-BR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1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A ou há: entenda quando utilizar cada forma - Brasil Escola">
            <a:extLst>
              <a:ext uri="{FF2B5EF4-FFF2-40B4-BE49-F238E27FC236}">
                <a16:creationId xmlns:a16="http://schemas.microsoft.com/office/drawing/2014/main" id="{066DD26C-CF29-4265-93E3-39A31341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633328"/>
            <a:ext cx="5462546" cy="363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onde e aonde">
            <a:extLst>
              <a:ext uri="{FF2B5EF4-FFF2-40B4-BE49-F238E27FC236}">
                <a16:creationId xmlns:a16="http://schemas.microsoft.com/office/drawing/2014/main" id="{15F836B2-0515-46D5-B559-8FF64074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2" y="1155489"/>
            <a:ext cx="7762130" cy="40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95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2E0FAE-4120-43E1-89D8-9295AB59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Há ou A? Quando usar?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9A76AA-922D-45FC-9BCB-4D9D83AE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t-BR" sz="1500" dirty="0">
              <a:solidFill>
                <a:srgbClr val="FEFFFF"/>
              </a:solidFill>
            </a:endParaRPr>
          </a:p>
          <a:p>
            <a:endParaRPr lang="pt-BR" sz="1500" dirty="0">
              <a:solidFill>
                <a:srgbClr val="FEFFFF"/>
              </a:solidFill>
            </a:endParaRPr>
          </a:p>
          <a:p>
            <a:r>
              <a:rPr lang="pt-BR" sz="1500" dirty="0">
                <a:solidFill>
                  <a:srgbClr val="FEFFFF"/>
                </a:solidFill>
              </a:rPr>
              <a:t>Devemos usar o "há" quando o verbo haver é impessoal – sem sujeito – e o seu sentido é de existir. O "há" equivale aos </a:t>
            </a:r>
            <a:r>
              <a:rPr lang="pt-BR" sz="1500" b="1" dirty="0">
                <a:solidFill>
                  <a:srgbClr val="FEFFFF"/>
                </a:solidFill>
              </a:rPr>
              <a:t>verbos  existir e  fazer (tempo decorrido)</a:t>
            </a:r>
            <a:r>
              <a:rPr lang="pt-BR" sz="1500" dirty="0">
                <a:solidFill>
                  <a:srgbClr val="FEFFFF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pt-BR" sz="1500" dirty="0">
                <a:solidFill>
                  <a:srgbClr val="FEFFFF"/>
                </a:solidFill>
              </a:rPr>
              <a:t>Há (existe) um modo mais fácil de fazer esse cálculo.</a:t>
            </a:r>
          </a:p>
          <a:p>
            <a:pPr>
              <a:buFontTx/>
              <a:buChar char="-"/>
            </a:pPr>
            <a:r>
              <a:rPr lang="pt-BR" sz="1500" dirty="0">
                <a:solidFill>
                  <a:srgbClr val="FEFFFF"/>
                </a:solidFill>
              </a:rPr>
              <a:t>Há (faz) dois anos que eu não tirava férias. </a:t>
            </a:r>
          </a:p>
          <a:p>
            <a:pPr>
              <a:buFontTx/>
              <a:buChar char="-"/>
            </a:pPr>
            <a:r>
              <a:rPr lang="pt-BR" sz="1500" dirty="0">
                <a:solidFill>
                  <a:srgbClr val="FEFFFF"/>
                </a:solidFill>
              </a:rPr>
              <a:t>Saiu daqui há(faz) duas horas</a:t>
            </a:r>
          </a:p>
          <a:p>
            <a:pPr>
              <a:buFontTx/>
              <a:buChar char="-"/>
            </a:pPr>
            <a:endParaRPr lang="pt-BR" sz="1500" dirty="0">
              <a:solidFill>
                <a:srgbClr val="FEFFFF"/>
              </a:solidFill>
            </a:endParaRPr>
          </a:p>
          <a:p>
            <a:pPr>
              <a:buFontTx/>
              <a:buChar char="-"/>
            </a:pPr>
            <a:endParaRPr lang="pt-BR" sz="1500" dirty="0">
              <a:solidFill>
                <a:srgbClr val="FEFFFF"/>
              </a:solidFill>
            </a:endParaRPr>
          </a:p>
          <a:p>
            <a:r>
              <a:rPr lang="pt-BR" sz="1500" b="1" dirty="0" err="1">
                <a:solidFill>
                  <a:srgbClr val="FEFFFF"/>
                </a:solidFill>
                <a:effectLst/>
              </a:rPr>
              <a:t>Obs</a:t>
            </a:r>
            <a:r>
              <a:rPr lang="pt-BR" sz="1500" dirty="0">
                <a:solidFill>
                  <a:srgbClr val="FEFFFF"/>
                </a:solidFill>
                <a:effectLst/>
              </a:rPr>
              <a:t>: não se deve utilizar a expressão “há muitos anos atrás”. Isso porque quando o verbo haver já expressa o sentido de tempo passado, colocar a palavra atrás, torna a frase redundante. A forma correta é: "há muitos anos" ou "muitos anos atrás".</a:t>
            </a:r>
          </a:p>
          <a:p>
            <a:endParaRPr lang="pt-BR" sz="1500" dirty="0">
              <a:solidFill>
                <a:srgbClr val="FEFFFF"/>
              </a:solidFill>
            </a:endParaRPr>
          </a:p>
          <a:p>
            <a:endParaRPr lang="pt-BR" sz="1500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pt-BR" sz="15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4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F167CF-22A3-4599-A2D3-8AB9A53D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Há ou A? Quando usar?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471A7-47DA-4BFA-A6F2-E8395531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t-BR" sz="2000" dirty="0">
              <a:solidFill>
                <a:srgbClr val="FEFFFF"/>
              </a:solidFill>
            </a:endParaRPr>
          </a:p>
          <a:p>
            <a:r>
              <a:rPr lang="pt-BR" sz="2000" dirty="0">
                <a:solidFill>
                  <a:srgbClr val="FEFFFF"/>
                </a:solidFill>
              </a:rPr>
              <a:t>A -  utilizado em locuções no sentido de tempo </a:t>
            </a:r>
            <a:r>
              <a:rPr lang="pt-BR" sz="2000" b="1" dirty="0">
                <a:solidFill>
                  <a:srgbClr val="FEFFFF"/>
                </a:solidFill>
              </a:rPr>
              <a:t>futuro  e  preposição</a:t>
            </a:r>
            <a:endParaRPr lang="pt-BR" sz="2000" dirty="0">
              <a:solidFill>
                <a:srgbClr val="FEFFFF"/>
              </a:solidFill>
            </a:endParaRPr>
          </a:p>
          <a:p>
            <a:endParaRPr lang="pt-BR" sz="2000" dirty="0">
              <a:solidFill>
                <a:srgbClr val="FEFFFF"/>
              </a:solidFill>
            </a:endParaRPr>
          </a:p>
          <a:p>
            <a:pPr>
              <a:buFontTx/>
              <a:buChar char="-"/>
            </a:pPr>
            <a:r>
              <a:rPr lang="pt-BR" sz="2000" dirty="0">
                <a:solidFill>
                  <a:srgbClr val="FEFFFF"/>
                </a:solidFill>
              </a:rPr>
              <a:t>Nós vamos chegar daqui </a:t>
            </a:r>
            <a:r>
              <a:rPr lang="pt-BR" sz="2000" b="1" dirty="0">
                <a:solidFill>
                  <a:srgbClr val="FEFFFF"/>
                </a:solidFill>
              </a:rPr>
              <a:t>a</a:t>
            </a:r>
            <a:r>
              <a:rPr lang="pt-BR" sz="2000" dirty="0">
                <a:solidFill>
                  <a:srgbClr val="FEFFFF"/>
                </a:solidFill>
              </a:rPr>
              <a:t> dez minutos</a:t>
            </a:r>
          </a:p>
          <a:p>
            <a:pPr>
              <a:buFontTx/>
              <a:buChar char="-"/>
            </a:pPr>
            <a:r>
              <a:rPr lang="pt-BR" sz="2000" i="1" dirty="0">
                <a:solidFill>
                  <a:srgbClr val="FEFFFF"/>
                </a:solidFill>
              </a:rPr>
              <a:t>Daqui </a:t>
            </a:r>
            <a:r>
              <a:rPr lang="pt-BR" sz="2000" b="1" i="1" dirty="0">
                <a:solidFill>
                  <a:srgbClr val="FEFFFF"/>
                </a:solidFill>
              </a:rPr>
              <a:t>a</a:t>
            </a:r>
            <a:r>
              <a:rPr lang="pt-BR" sz="2000" i="1" dirty="0">
                <a:solidFill>
                  <a:srgbClr val="FEFFFF"/>
                </a:solidFill>
              </a:rPr>
              <a:t> pouco</a:t>
            </a:r>
            <a:r>
              <a:rPr lang="pt-BR" sz="2000" dirty="0">
                <a:solidFill>
                  <a:srgbClr val="FEFFFF"/>
                </a:solidFill>
              </a:rPr>
              <a:t> vai chover.</a:t>
            </a:r>
          </a:p>
          <a:p>
            <a:pPr>
              <a:buFontTx/>
              <a:buChar char="-"/>
            </a:pPr>
            <a:r>
              <a:rPr lang="pt-BR" sz="2000" dirty="0">
                <a:solidFill>
                  <a:srgbClr val="FEFFFF"/>
                </a:solidFill>
              </a:rPr>
              <a:t>Moro a dois quilômetros da escola</a:t>
            </a:r>
            <a:br>
              <a:rPr lang="pt-BR" sz="2000" dirty="0">
                <a:solidFill>
                  <a:srgbClr val="FEFFFF"/>
                </a:solidFill>
              </a:rPr>
            </a:br>
            <a:endParaRPr lang="pt-BR" sz="2000" dirty="0">
              <a:solidFill>
                <a:srgbClr val="FEFFFF"/>
              </a:solidFill>
            </a:endParaRPr>
          </a:p>
          <a:p>
            <a:endParaRPr lang="pt-BR" sz="2000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2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801C2-0783-4294-92D5-F2400983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8000">
                <a:solidFill>
                  <a:srgbClr val="FFFFFF"/>
                </a:solidFill>
              </a:rPr>
              <a:t>Links das aulass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69C3B0D-23C1-495D-935E-E13053EB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alpha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https://www.youtube.com/watch?v=stiQrlDYR1s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– 4’</a:t>
            </a:r>
          </a:p>
          <a:p>
            <a:r>
              <a:rPr lang="pt-BR" sz="2000" b="1" dirty="0">
                <a:solidFill>
                  <a:schemeClr val="tx1">
                    <a:alpha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https://www.youtube.com/watch?v=M4XnsiMMN6M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 8’</a:t>
            </a:r>
          </a:p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3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05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enão ou se não? - Português">
            <a:extLst>
              <a:ext uri="{FF2B5EF4-FFF2-40B4-BE49-F238E27FC236}">
                <a16:creationId xmlns:a16="http://schemas.microsoft.com/office/drawing/2014/main" id="{6BF65204-13E9-4A4E-A2C2-97DCC9EF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616726"/>
            <a:ext cx="5462546" cy="36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9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CA83B-D04F-49B3-B255-17572979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QUANDO USAR </a:t>
            </a:r>
            <a:r>
              <a:rPr lang="pt-BR" sz="4000" b="1" dirty="0">
                <a:solidFill>
                  <a:srgbClr val="FFFFFF"/>
                </a:solidFill>
              </a:rPr>
              <a:t>SENÃO </a:t>
            </a:r>
            <a:r>
              <a:rPr lang="pt-BR" sz="4000" dirty="0">
                <a:solidFill>
                  <a:srgbClr val="FFFFFF"/>
                </a:solidFill>
              </a:rPr>
              <a:t>E </a:t>
            </a:r>
            <a:r>
              <a:rPr lang="pt-BR" sz="4000" b="1" dirty="0">
                <a:solidFill>
                  <a:srgbClr val="FFFFFF"/>
                </a:solidFill>
              </a:rPr>
              <a:t>SE NÃO</a:t>
            </a:r>
            <a:r>
              <a:rPr lang="pt-BR" sz="4000" dirty="0">
                <a:solidFill>
                  <a:srgbClr val="FFFFFF"/>
                </a:solidFill>
              </a:rPr>
              <a:t>? </a:t>
            </a: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8FBF80A4-F2BE-4DBB-89ED-AD2B4002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pt-BR" sz="2000" dirty="0"/>
              <a:t>SENÃO - é usado equivalendo a:</a:t>
            </a:r>
          </a:p>
          <a:p>
            <a:pPr>
              <a:buFontTx/>
              <a:buChar char="-"/>
            </a:pPr>
            <a:endParaRPr lang="pt-B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/>
              <a:t>do contrário: Estude bastante, </a:t>
            </a:r>
            <a:r>
              <a:rPr lang="pt-BR" sz="2000" b="1" i="1" dirty="0"/>
              <a:t>senão</a:t>
            </a:r>
            <a:r>
              <a:rPr lang="pt-BR" sz="2000" dirty="0"/>
              <a:t> ficará em recuperação/ Ande logo, </a:t>
            </a:r>
            <a:r>
              <a:rPr lang="pt-BR" sz="2000" b="1" dirty="0"/>
              <a:t>senão</a:t>
            </a:r>
            <a:r>
              <a:rPr lang="pt-BR" sz="2000" dirty="0"/>
              <a:t> chegaremos atrasados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/>
              <a:t>a não ser : Não faz outra coisa, </a:t>
            </a:r>
            <a:r>
              <a:rPr lang="pt-BR" sz="2000" b="1" i="1" dirty="0"/>
              <a:t>senão</a:t>
            </a:r>
            <a:r>
              <a:rPr lang="pt-BR" sz="2000" dirty="0"/>
              <a:t> reclamar/ Não temos opção, </a:t>
            </a:r>
            <a:r>
              <a:rPr lang="pt-BR" sz="2000" b="1" dirty="0"/>
              <a:t>senão</a:t>
            </a:r>
            <a:r>
              <a:rPr lang="pt-BR" sz="2000" dirty="0"/>
              <a:t> ficarmos em casa 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/>
              <a:t>mas sim: Não tive a intenção de exigir, </a:t>
            </a:r>
            <a:r>
              <a:rPr lang="pt-BR" sz="2000" b="1" i="1" dirty="0"/>
              <a:t>senão</a:t>
            </a:r>
            <a:r>
              <a:rPr lang="pt-BR" sz="2000" dirty="0"/>
              <a:t> pedir/ Não faço isso para irritá-lo, </a:t>
            </a:r>
            <a:r>
              <a:rPr lang="pt-BR" sz="2000" b="1" dirty="0"/>
              <a:t>senão</a:t>
            </a:r>
            <a:r>
              <a:rPr lang="pt-BR" sz="2000" dirty="0"/>
              <a:t> para motivá-lo.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000" dirty="0"/>
          </a:p>
          <a:p>
            <a:pPr>
              <a:buFont typeface="Wingdings" panose="05000000000000000000" pitchFamily="2" charset="2"/>
              <a:buChar char="v"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68099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419EF4-700F-4026-AD4A-56DA2962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QUANDO USAR </a:t>
            </a:r>
            <a:r>
              <a:rPr lang="pt-BR" sz="4000" b="1">
                <a:solidFill>
                  <a:srgbClr val="FFFFFF"/>
                </a:solidFill>
              </a:rPr>
              <a:t>SENÃO</a:t>
            </a:r>
            <a:r>
              <a:rPr lang="pt-BR" sz="4000">
                <a:solidFill>
                  <a:srgbClr val="FFFFFF"/>
                </a:solidFill>
              </a:rPr>
              <a:t> E </a:t>
            </a:r>
            <a:r>
              <a:rPr lang="pt-BR" sz="4000" b="1">
                <a:solidFill>
                  <a:srgbClr val="FFFFFF"/>
                </a:solidFill>
              </a:rPr>
              <a:t>SE NÃO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98DBE-192B-4DF0-A421-37F6A8C8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/>
              <a:t>SE NÃO -  é usado equivalendo a </a:t>
            </a:r>
            <a:r>
              <a:rPr lang="pt-BR" sz="2000" b="1" i="1"/>
              <a:t>caso não :</a:t>
            </a:r>
          </a:p>
          <a:p>
            <a:endParaRPr lang="pt-BR" sz="2000" b="1" i="1"/>
          </a:p>
          <a:p>
            <a:pPr>
              <a:buFont typeface="Wingdings" panose="05000000000000000000" pitchFamily="2" charset="2"/>
              <a:buChar char="v"/>
            </a:pPr>
            <a:r>
              <a:rPr lang="pt-BR" sz="2000"/>
              <a:t>Esperarei mais um pouco, </a:t>
            </a:r>
            <a:r>
              <a:rPr lang="pt-BR" sz="2000" b="1"/>
              <a:t>se não </a:t>
            </a:r>
            <a:r>
              <a:rPr lang="pt-BR" sz="2000"/>
              <a:t>vier, irei embora/ </a:t>
            </a:r>
            <a:r>
              <a:rPr lang="pt-BR" sz="2000" b="1"/>
              <a:t>Se não </a:t>
            </a:r>
            <a:r>
              <a:rPr lang="pt-BR" sz="2000"/>
              <a:t>houver seriedade, o país não sairá da situação em que se encontra...</a:t>
            </a:r>
          </a:p>
        </p:txBody>
      </p:sp>
    </p:spTree>
    <p:extLst>
      <p:ext uri="{BB962C8B-B14F-4D97-AF65-F5344CB8AC3E}">
        <p14:creationId xmlns:p14="http://schemas.microsoft.com/office/powerpoint/2010/main" val="1109149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4006F-30EA-47D3-B58B-1DCCC3C7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t-BR" sz="5600">
                <a:solidFill>
                  <a:srgbClr val="FFFFFF"/>
                </a:solidFill>
              </a:rPr>
              <a:t>Link das aulas 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8FE95-97F7-46FF-9D9D-3614514B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tx1">
                    <a:alpha val="80000"/>
                  </a:schemeClr>
                </a:solidFill>
                <a:hlinkClick r:id="rId2"/>
              </a:rPr>
              <a:t>https://www.youtube.com/watch?v=y8cD07dChMs</a:t>
            </a:r>
            <a:endParaRPr lang="pt-BR" sz="2000">
              <a:solidFill>
                <a:schemeClr val="tx1">
                  <a:alpha val="80000"/>
                </a:schemeClr>
              </a:solidFill>
            </a:endParaRPr>
          </a:p>
          <a:p>
            <a:endParaRPr lang="pt-BR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  <a:hlinkClick r:id="rId3"/>
              </a:rPr>
              <a:t>https://www.youtube.com/watch?v=76JPwXEY8eg</a:t>
            </a:r>
            <a:endParaRPr lang="pt-BR" sz="2000">
              <a:solidFill>
                <a:schemeClr val="tx1">
                  <a:alpha val="80000"/>
                </a:schemeClr>
              </a:solidFill>
            </a:endParaRPr>
          </a:p>
          <a:p>
            <a:endParaRPr lang="pt-BR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99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7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Demais” ou “de mais”? | Guia do Estudante">
            <a:extLst>
              <a:ext uri="{FF2B5EF4-FFF2-40B4-BE49-F238E27FC236}">
                <a16:creationId xmlns:a16="http://schemas.microsoft.com/office/drawing/2014/main" id="{7C10F481-FF9E-4CBF-B0C4-FFACEAA8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633328"/>
            <a:ext cx="5462546" cy="363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286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D0A923-7441-4EBF-A462-FA05E8E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QUANDO USAR </a:t>
            </a:r>
            <a:r>
              <a:rPr lang="pt-BR" sz="4000" b="1">
                <a:solidFill>
                  <a:srgbClr val="FFFFFF"/>
                </a:solidFill>
              </a:rPr>
              <a:t>DEMAIS</a:t>
            </a:r>
            <a:r>
              <a:rPr lang="pt-BR" sz="4000">
                <a:solidFill>
                  <a:srgbClr val="FFFFFF"/>
                </a:solidFill>
              </a:rPr>
              <a:t> E </a:t>
            </a:r>
            <a:r>
              <a:rPr lang="pt-BR" sz="4000" b="1">
                <a:solidFill>
                  <a:srgbClr val="FFFFFF"/>
                </a:solidFill>
              </a:rPr>
              <a:t>DE MAIS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393B5-1A0E-4DE8-8807-9FEBAF12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t-B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/>
              <a:t> </a:t>
            </a:r>
            <a:r>
              <a:rPr lang="pt-BR" sz="2000" b="1" dirty="0"/>
              <a:t>Demais</a:t>
            </a:r>
            <a:r>
              <a:rPr lang="pt-BR" sz="2000" dirty="0"/>
              <a:t> -  Pode ser utilizado como advérbio de intensidade (exprime excesso, exagero)</a:t>
            </a:r>
          </a:p>
          <a:p>
            <a:pPr>
              <a:buFontTx/>
              <a:buChar char="-"/>
            </a:pPr>
            <a:r>
              <a:rPr lang="pt-BR" sz="2000" dirty="0"/>
              <a:t>Os palmeirenses gritaram </a:t>
            </a:r>
            <a:r>
              <a:rPr lang="pt-BR" sz="2000" b="1" dirty="0"/>
              <a:t>demais</a:t>
            </a:r>
            <a:r>
              <a:rPr lang="pt-BR" sz="2000" dirty="0"/>
              <a:t> com a vitória do time...</a:t>
            </a:r>
          </a:p>
          <a:p>
            <a:pPr>
              <a:buFontTx/>
              <a:buChar char="-"/>
            </a:pPr>
            <a:r>
              <a:rPr lang="pt-BR" sz="2000" dirty="0"/>
              <a:t>Eu amo esse filme, ele é </a:t>
            </a:r>
            <a:r>
              <a:rPr lang="pt-BR" sz="2000" b="1" dirty="0"/>
              <a:t>demais</a:t>
            </a:r>
            <a:r>
              <a:rPr lang="pt-BR" sz="2000" dirty="0"/>
              <a:t> 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b="1" dirty="0"/>
              <a:t>Demais</a:t>
            </a:r>
            <a:r>
              <a:rPr lang="pt-BR" sz="2000" dirty="0"/>
              <a:t>: Como pronome indefinido</a:t>
            </a:r>
          </a:p>
          <a:p>
            <a:pPr>
              <a:buFontTx/>
              <a:buChar char="-"/>
            </a:pPr>
            <a:r>
              <a:rPr lang="pt-BR" sz="2000" dirty="0"/>
              <a:t> Os candidatos aprovados permanecem,  os </a:t>
            </a:r>
            <a:r>
              <a:rPr lang="pt-BR" sz="2000" b="1" dirty="0"/>
              <a:t>demais</a:t>
            </a:r>
            <a:r>
              <a:rPr lang="pt-BR" sz="2000" dirty="0"/>
              <a:t> podem sair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0075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8A6770-3174-468B-B2BE-6F78E183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QUANDO USAR </a:t>
            </a:r>
            <a:r>
              <a:rPr lang="pt-BR" sz="4000" b="1">
                <a:solidFill>
                  <a:srgbClr val="FFFFFF"/>
                </a:solidFill>
              </a:rPr>
              <a:t>DEMAIS</a:t>
            </a:r>
            <a:r>
              <a:rPr lang="pt-BR" sz="4000">
                <a:solidFill>
                  <a:srgbClr val="FFFFFF"/>
                </a:solidFill>
              </a:rPr>
              <a:t> E </a:t>
            </a:r>
            <a:r>
              <a:rPr lang="pt-BR" sz="4000" b="1">
                <a:solidFill>
                  <a:srgbClr val="FFFFFF"/>
                </a:solidFill>
              </a:rPr>
              <a:t>DE MAIS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E232-D24A-4821-B104-5BD6DBA3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t-B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/>
              <a:t>De mais:  Locução adjetiva que manifesta quantidade ou também pode ser antônimo de “de menos”..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- É só uma festinha, não tem nada </a:t>
            </a:r>
            <a:r>
              <a:rPr lang="pt-BR" sz="2000" b="1" dirty="0"/>
              <a:t>de mais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/>
              <a:t> - Tenho serviço </a:t>
            </a:r>
            <a:r>
              <a:rPr lang="pt-BR" sz="2000" b="1" dirty="0"/>
              <a:t>de mais</a:t>
            </a:r>
            <a:r>
              <a:rPr lang="pt-BR" sz="2000" dirty="0"/>
              <a:t> para fazer hoje</a:t>
            </a:r>
          </a:p>
        </p:txBody>
      </p:sp>
    </p:spTree>
    <p:extLst>
      <p:ext uri="{BB962C8B-B14F-4D97-AF65-F5344CB8AC3E}">
        <p14:creationId xmlns:p14="http://schemas.microsoft.com/office/powerpoint/2010/main" val="41988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E1F31-4293-4254-8541-57A3FB9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Como saber quando é correto usar onde e aonde?</a:t>
            </a:r>
            <a:br>
              <a:rPr lang="pt-BR" sz="4000" b="1">
                <a:solidFill>
                  <a:srgbClr val="FFFFFF"/>
                </a:solidFill>
              </a:rPr>
            </a:b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5F4E1-9ABC-491A-AB20-AD970A9A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pt-BR" sz="2000" b="1">
                <a:solidFill>
                  <a:srgbClr val="FEFFFF"/>
                </a:solidFill>
              </a:rPr>
              <a:t>AONDE</a:t>
            </a:r>
            <a:r>
              <a:rPr lang="pt-BR" sz="2000">
                <a:solidFill>
                  <a:srgbClr val="FEFFFF"/>
                </a:solidFill>
              </a:rPr>
              <a:t>: A preposição </a:t>
            </a:r>
            <a:r>
              <a:rPr lang="pt-BR" sz="2000" i="1">
                <a:solidFill>
                  <a:srgbClr val="FEFFFF"/>
                </a:solidFill>
              </a:rPr>
              <a:t>a</a:t>
            </a:r>
            <a:r>
              <a:rPr lang="pt-BR" sz="2000">
                <a:solidFill>
                  <a:srgbClr val="FEFFFF"/>
                </a:solidFill>
              </a:rPr>
              <a:t> de </a:t>
            </a:r>
            <a:r>
              <a:rPr lang="pt-BR" sz="2000" i="1">
                <a:solidFill>
                  <a:srgbClr val="FEFFFF"/>
                </a:solidFill>
              </a:rPr>
              <a:t>aonde </a:t>
            </a:r>
            <a:r>
              <a:rPr lang="pt-BR" sz="2000">
                <a:solidFill>
                  <a:srgbClr val="FEFFFF"/>
                </a:solidFill>
              </a:rPr>
              <a:t>indica que essa palavra deve ser usada somente quando estiver relacionada a verbos que indicam sugerem movimento:</a:t>
            </a:r>
          </a:p>
          <a:p>
            <a:pPr marL="0" indent="0" fontAlgn="base">
              <a:buNone/>
            </a:pPr>
            <a:r>
              <a:rPr lang="pt-BR" sz="2000" i="1" u="sng">
                <a:solidFill>
                  <a:srgbClr val="FEFFFF"/>
                </a:solidFill>
              </a:rPr>
              <a:t>- Aonde</a:t>
            </a:r>
            <a:r>
              <a:rPr lang="pt-BR" sz="2000" i="1">
                <a:solidFill>
                  <a:srgbClr val="FEFFFF"/>
                </a:solidFill>
              </a:rPr>
              <a:t> você quer ir?</a:t>
            </a:r>
            <a:r>
              <a:rPr lang="pt-BR" sz="2000">
                <a:solidFill>
                  <a:srgbClr val="FEFFFF"/>
                </a:solidFill>
              </a:rPr>
              <a:t> (Quem vai sempre irá a algum lugar)</a:t>
            </a:r>
          </a:p>
          <a:p>
            <a:pPr fontAlgn="base">
              <a:buFontTx/>
              <a:buChar char="-"/>
            </a:pPr>
            <a:r>
              <a:rPr lang="pt-BR" sz="2000" i="1" u="sng">
                <a:solidFill>
                  <a:srgbClr val="FEFFFF"/>
                </a:solidFill>
              </a:rPr>
              <a:t>Aonde</a:t>
            </a:r>
            <a:r>
              <a:rPr lang="pt-BR" sz="2000" i="1">
                <a:solidFill>
                  <a:srgbClr val="FEFFFF"/>
                </a:solidFill>
              </a:rPr>
              <a:t> ele está me levando?</a:t>
            </a:r>
            <a:r>
              <a:rPr lang="pt-BR" sz="2000">
                <a:solidFill>
                  <a:srgbClr val="FEFFFF"/>
                </a:solidFill>
              </a:rPr>
              <a:t> (Quem leva tem de levar alguém ou algo a um lugar)</a:t>
            </a:r>
          </a:p>
          <a:p>
            <a:pPr marL="0" indent="0" fontAlgn="base">
              <a:buNone/>
            </a:pPr>
            <a:endParaRPr lang="pt-BR" sz="2000">
              <a:solidFill>
                <a:srgbClr val="FEFFFF"/>
              </a:solidFill>
            </a:endParaRPr>
          </a:p>
          <a:p>
            <a:pPr marL="0" indent="0" fontAlgn="base">
              <a:buNone/>
            </a:pPr>
            <a:r>
              <a:rPr lang="pt-BR" sz="2000" b="1" i="1">
                <a:solidFill>
                  <a:srgbClr val="FEFFFF"/>
                </a:solidFill>
              </a:rPr>
              <a:t>Para conferir se o uso está correto, basta substituir aonde por para onde:</a:t>
            </a:r>
          </a:p>
          <a:p>
            <a:pPr marL="0" indent="0" fontAlgn="base">
              <a:buNone/>
            </a:pPr>
            <a:r>
              <a:rPr lang="pt-BR" sz="2000" i="1" u="sng">
                <a:solidFill>
                  <a:srgbClr val="FEFFFF"/>
                </a:solidFill>
              </a:rPr>
              <a:t>- Aonde</a:t>
            </a:r>
            <a:r>
              <a:rPr lang="pt-BR" sz="2000" i="1">
                <a:solidFill>
                  <a:srgbClr val="FEFFFF"/>
                </a:solidFill>
              </a:rPr>
              <a:t> vamos nas próximas férias?</a:t>
            </a:r>
            <a:r>
              <a:rPr lang="pt-BR" sz="2000">
                <a:solidFill>
                  <a:srgbClr val="FEFFFF"/>
                </a:solidFill>
              </a:rPr>
              <a:t> = </a:t>
            </a:r>
            <a:r>
              <a:rPr lang="pt-BR" sz="2000" i="1">
                <a:solidFill>
                  <a:srgbClr val="FEFFFF"/>
                </a:solidFill>
              </a:rPr>
              <a:t>Para onde vamos nas próximas férias?</a:t>
            </a:r>
            <a:endParaRPr lang="pt-BR" sz="2000" b="1" i="1">
              <a:solidFill>
                <a:srgbClr val="FEFFFF"/>
              </a:solidFill>
            </a:endParaRPr>
          </a:p>
          <a:p>
            <a:endParaRPr lang="pt-BR" sz="20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38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A68DB-0477-4CE5-96F0-1844F19D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das aulas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A0290-BEB2-433A-8D31-BA93B5F0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https://www.youtube.com/watch?v=Jh7_4iqW-1E</a:t>
            </a:r>
            <a:endParaRPr lang="pt-BR" dirty="0"/>
          </a:p>
          <a:p>
            <a:endParaRPr lang="pt-BR" dirty="0"/>
          </a:p>
          <a:p>
            <a:r>
              <a:rPr lang="pt-BR">
                <a:hlinkClick r:id="rId3"/>
              </a:rPr>
              <a:t>https://www.youtube.com/watch?v=ajXtLLD86pE</a:t>
            </a:r>
            <a:endParaRPr lang="pt-BR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89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C2D7C-D252-4489-8AC9-824D8BE4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Como saber quando é correto usar onde e aonde?</a:t>
            </a:r>
            <a:br>
              <a:rPr lang="pt-BR" sz="4000" b="1">
                <a:solidFill>
                  <a:srgbClr val="FFFFFF"/>
                </a:solidFill>
              </a:rPr>
            </a:b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9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26939-DDB7-4F8F-8291-9011BA94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fontAlgn="base"/>
            <a:r>
              <a:rPr lang="pt-BR" sz="1700" b="1" dirty="0">
                <a:solidFill>
                  <a:srgbClr val="FEFFFF"/>
                </a:solidFill>
              </a:rPr>
              <a:t>ONDE - </a:t>
            </a:r>
            <a:r>
              <a:rPr lang="pt-BR" sz="1700" i="1" dirty="0">
                <a:solidFill>
                  <a:srgbClr val="FEFFFF"/>
                </a:solidFill>
              </a:rPr>
              <a:t>D</a:t>
            </a:r>
            <a:r>
              <a:rPr lang="pt-BR" sz="1700" dirty="0">
                <a:solidFill>
                  <a:srgbClr val="FEFFFF"/>
                </a:solidFill>
              </a:rPr>
              <a:t>eve ser relacionado a situações que fazem referência a um lugar e quando a ideia de movimento não está presente: </a:t>
            </a:r>
          </a:p>
          <a:p>
            <a:pPr fontAlgn="base"/>
            <a:endParaRPr lang="pt-BR" sz="1700" dirty="0">
              <a:solidFill>
                <a:srgbClr val="FEFFFF"/>
              </a:solidFill>
            </a:endParaRPr>
          </a:p>
          <a:p>
            <a:pPr marL="0" indent="0" fontAlgn="base">
              <a:buNone/>
            </a:pPr>
            <a:r>
              <a:rPr lang="pt-BR" sz="1700" i="1" dirty="0">
                <a:solidFill>
                  <a:srgbClr val="FEFFFF"/>
                </a:solidFill>
              </a:rPr>
              <a:t>- O bairro </a:t>
            </a:r>
            <a:r>
              <a:rPr lang="pt-BR" sz="1700" i="1" u="sng" dirty="0">
                <a:solidFill>
                  <a:srgbClr val="FEFFFF"/>
                </a:solidFill>
              </a:rPr>
              <a:t>onde</a:t>
            </a:r>
            <a:r>
              <a:rPr lang="pt-BR" sz="1700" i="1" dirty="0">
                <a:solidFill>
                  <a:srgbClr val="FEFFFF"/>
                </a:solidFill>
              </a:rPr>
              <a:t> você mora é perigoso.</a:t>
            </a:r>
            <a:endParaRPr lang="pt-BR" sz="1700" dirty="0">
              <a:solidFill>
                <a:srgbClr val="FEFFFF"/>
              </a:solidFill>
            </a:endParaRPr>
          </a:p>
          <a:p>
            <a:pPr marL="0" indent="0" fontAlgn="base">
              <a:buNone/>
            </a:pPr>
            <a:r>
              <a:rPr lang="pt-BR" sz="1700" i="1" dirty="0">
                <a:solidFill>
                  <a:srgbClr val="FEFFFF"/>
                </a:solidFill>
              </a:rPr>
              <a:t> -Não conheço a cidade </a:t>
            </a:r>
            <a:r>
              <a:rPr lang="pt-BR" sz="1700" i="1" u="sng" dirty="0">
                <a:solidFill>
                  <a:srgbClr val="FEFFFF"/>
                </a:solidFill>
              </a:rPr>
              <a:t>onde</a:t>
            </a:r>
            <a:r>
              <a:rPr lang="pt-BR" sz="1700" i="1" dirty="0">
                <a:solidFill>
                  <a:srgbClr val="FEFFFF"/>
                </a:solidFill>
              </a:rPr>
              <a:t> minha mãe nasceu. </a:t>
            </a:r>
          </a:p>
          <a:p>
            <a:pPr marL="0" indent="0" fontAlgn="base">
              <a:buNone/>
            </a:pPr>
            <a:endParaRPr lang="pt-BR" sz="1700" i="1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rgbClr val="FEFFFF"/>
                </a:solidFill>
              </a:rPr>
              <a:t>OBS:</a:t>
            </a:r>
            <a:r>
              <a:rPr lang="pt-BR" sz="1700" dirty="0">
                <a:solidFill>
                  <a:srgbClr val="FEFFFF"/>
                </a:solidFill>
              </a:rPr>
              <a:t> </a:t>
            </a:r>
            <a:r>
              <a:rPr lang="pt-BR" sz="1700" b="1" dirty="0">
                <a:solidFill>
                  <a:srgbClr val="FEFFFF"/>
                </a:solidFill>
              </a:rPr>
              <a:t>“Onde”</a:t>
            </a:r>
            <a:r>
              <a:rPr lang="pt-BR" sz="1700" dirty="0">
                <a:solidFill>
                  <a:srgbClr val="FEFFFF"/>
                </a:solidFill>
              </a:rPr>
              <a:t> somente deve ser empregado para designar locais físicos, ou seja, não pode ser usado em situações como </a:t>
            </a:r>
            <a:r>
              <a:rPr lang="pt-BR" sz="1700" i="1" dirty="0">
                <a:solidFill>
                  <a:srgbClr val="FEFFFF"/>
                </a:solidFill>
              </a:rPr>
              <a:t>"Ele conta piadas onde a vítima é sempre um português"</a:t>
            </a:r>
            <a:r>
              <a:rPr lang="pt-BR" sz="1700" dirty="0">
                <a:solidFill>
                  <a:srgbClr val="FEFFFF"/>
                </a:solidFill>
              </a:rPr>
              <a:t>. Nesse caso, o correto é usar </a:t>
            </a:r>
            <a:r>
              <a:rPr lang="pt-BR" sz="1700" b="1" i="1" dirty="0">
                <a:solidFill>
                  <a:srgbClr val="FEFFFF"/>
                </a:solidFill>
              </a:rPr>
              <a:t>em que</a:t>
            </a:r>
            <a:r>
              <a:rPr lang="pt-BR" sz="1700" dirty="0">
                <a:solidFill>
                  <a:srgbClr val="FEFFFF"/>
                </a:solidFill>
              </a:rPr>
              <a:t>.</a:t>
            </a:r>
          </a:p>
          <a:p>
            <a:pPr marL="0" indent="0">
              <a:buNone/>
            </a:pPr>
            <a:endParaRPr lang="pt-BR" sz="17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7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ida&#10;&#10;Descrição gerada automaticamente">
            <a:extLst>
              <a:ext uri="{FF2B5EF4-FFF2-40B4-BE49-F238E27FC236}">
                <a16:creationId xmlns:a16="http://schemas.microsoft.com/office/drawing/2014/main" id="{4738B1F1-6559-435E-AE20-89662EEA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4419"/>
            <a:ext cx="12192000" cy="54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716B1A-CFAB-493C-843B-AE88F0FB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t-BR" sz="5600">
                <a:solidFill>
                  <a:srgbClr val="FFFFFF"/>
                </a:solidFill>
              </a:rPr>
              <a:t>Links das aulas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8BB-48F9-42C4-AA52-A9BDD112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https://www.youtube.com/watch?v=XyfSrMgW9qs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–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</a:rPr>
              <a:t>Noslen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12’</a:t>
            </a:r>
          </a:p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2000" u="sng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https://www.youtube.com/watch?v=j77Hbhvcu5w</a:t>
            </a:r>
            <a:r>
              <a:rPr lang="pt-BR" sz="2000" u="sng" dirty="0">
                <a:solidFill>
                  <a:schemeClr val="tx1">
                    <a:alpha val="80000"/>
                  </a:schemeClr>
                </a:solidFill>
              </a:rPr>
              <a:t> – Molejo</a:t>
            </a:r>
          </a:p>
          <a:p>
            <a:r>
              <a:rPr lang="pt-BR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</a:t>
            </a:r>
            <a:r>
              <a:rPr lang="pt-BR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=2RVZqCP0ghA</a:t>
            </a:r>
            <a:endParaRPr lang="pt-BR" sz="2000"/>
          </a:p>
          <a:p>
            <a:endParaRPr lang="pt-BR" sz="2000"/>
          </a:p>
          <a:p>
            <a:endParaRPr lang="pt-BR" sz="2000" dirty="0"/>
          </a:p>
          <a:p>
            <a:endParaRPr lang="pt-BR" sz="2000" u="sng" dirty="0"/>
          </a:p>
          <a:p>
            <a:endParaRPr lang="pt-BR" sz="2000" u="sng" dirty="0"/>
          </a:p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6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C457A0-02F3-47B8-8140-77CE50191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2064745"/>
            <a:ext cx="5462546" cy="27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2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1C812-9689-4188-AD19-B26A93D0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Como saber quando é correto mas e mais?</a:t>
            </a:r>
            <a:br>
              <a:rPr lang="pt-BR" sz="4000" b="1">
                <a:solidFill>
                  <a:srgbClr val="FFFFFF"/>
                </a:solidFill>
              </a:rPr>
            </a:b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1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2B1B5-3F18-4D1B-8969-0271F675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pt-BR" sz="2200" b="1">
                <a:solidFill>
                  <a:srgbClr val="FEFFFF"/>
                </a:solidFill>
              </a:rPr>
              <a:t>Mas - </a:t>
            </a:r>
            <a:r>
              <a:rPr lang="pt-BR" sz="2200">
                <a:solidFill>
                  <a:srgbClr val="FEFFFF"/>
                </a:solidFill>
              </a:rPr>
              <a:t>É usado principalmente como conjunção que introduz uma contrariedade, uma adversidade. Dica: Na dúvida, teste com outras conjunções equivalentes, como </a:t>
            </a:r>
            <a:r>
              <a:rPr lang="pt-BR" sz="2200" i="1">
                <a:solidFill>
                  <a:srgbClr val="FEFFFF"/>
                </a:solidFill>
              </a:rPr>
              <a:t>porém, contudo, todavia, entretanto.</a:t>
            </a:r>
            <a:r>
              <a:rPr lang="pt-BR" sz="2200">
                <a:solidFill>
                  <a:srgbClr val="FEFFFF"/>
                </a:solidFill>
              </a:rPr>
              <a:t> Se o sentido for o mesmo, pode ficar tranquilo e escrever </a:t>
            </a:r>
            <a:r>
              <a:rPr lang="pt-BR" sz="2200" i="1">
                <a:solidFill>
                  <a:srgbClr val="FEFFFF"/>
                </a:solidFill>
              </a:rPr>
              <a:t>MAS</a:t>
            </a:r>
            <a:r>
              <a:rPr lang="pt-BR" sz="2200">
                <a:solidFill>
                  <a:srgbClr val="FEFFFF"/>
                </a:solidFill>
              </a:rPr>
              <a:t>.</a:t>
            </a:r>
          </a:p>
          <a:p>
            <a:endParaRPr lang="pt-BR" sz="22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pt-BR" sz="2200" i="1">
                <a:solidFill>
                  <a:srgbClr val="FEFFFF"/>
                </a:solidFill>
              </a:rPr>
              <a:t>– Hoje acordei animada, mas não quis ir estudar.</a:t>
            </a:r>
            <a:endParaRPr lang="pt-BR" sz="22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pt-BR" sz="2200" i="1">
                <a:solidFill>
                  <a:srgbClr val="FEFFFF"/>
                </a:solidFill>
              </a:rPr>
              <a:t>– Já tenho muitos livros, mas não consigo parar de comprar outros.</a:t>
            </a:r>
            <a:endParaRPr lang="pt-BR" sz="2200">
              <a:solidFill>
                <a:srgbClr val="FEFFFF"/>
              </a:solidFill>
            </a:endParaRPr>
          </a:p>
          <a:p>
            <a:endParaRPr lang="pt-BR" sz="22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1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7464E-5F95-4C73-982C-72CEDE70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Como saber quando é correto mas e mais?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2375B-E978-4138-A335-1CC1D0AD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t-BR" sz="2400" b="1">
              <a:solidFill>
                <a:srgbClr val="FEFFFF"/>
              </a:solidFill>
            </a:endParaRPr>
          </a:p>
          <a:p>
            <a:r>
              <a:rPr lang="pt-BR" sz="2400" b="1">
                <a:solidFill>
                  <a:srgbClr val="FEFFFF"/>
                </a:solidFill>
              </a:rPr>
              <a:t>Mais - </a:t>
            </a:r>
            <a:r>
              <a:rPr lang="pt-BR" sz="2400">
                <a:solidFill>
                  <a:srgbClr val="FEFFFF"/>
                </a:solidFill>
              </a:rPr>
              <a:t>É, na maioria das vezes, um advérbio de intensidade e corresponde ao contrário de “menos”. Faça a troca mentalmente e veja se é esse o caso. Se for, escreva </a:t>
            </a:r>
            <a:r>
              <a:rPr lang="pt-BR" sz="2400" i="1">
                <a:solidFill>
                  <a:srgbClr val="FEFFFF"/>
                </a:solidFill>
              </a:rPr>
              <a:t>MAIS</a:t>
            </a:r>
            <a:r>
              <a:rPr lang="pt-BR" sz="2400">
                <a:solidFill>
                  <a:srgbClr val="FEFFFF"/>
                </a:solidFill>
              </a:rPr>
              <a:t> sem medo de errar.</a:t>
            </a:r>
          </a:p>
          <a:p>
            <a:pPr marL="0" indent="0">
              <a:buNone/>
            </a:pPr>
            <a:endParaRPr lang="pt-BR" sz="24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pt-BR" sz="2400" i="1">
                <a:solidFill>
                  <a:srgbClr val="FEFFFF"/>
                </a:solidFill>
              </a:rPr>
              <a:t>– Meus amigos têm mais qualidades do que defeitos.</a:t>
            </a:r>
            <a:endParaRPr lang="pt-BR" sz="24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pt-BR" sz="2400" i="1">
                <a:solidFill>
                  <a:srgbClr val="FEFFFF"/>
                </a:solidFill>
              </a:rPr>
              <a:t>– Fale mais alto, por favor.</a:t>
            </a:r>
            <a:endParaRPr lang="pt-BR" sz="2400">
              <a:solidFill>
                <a:srgbClr val="FEFFFF"/>
              </a:solidFill>
            </a:endParaRPr>
          </a:p>
          <a:p>
            <a:endParaRPr lang="pt-BR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14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434760A354884C9ADAB9FD5C374726" ma:contentTypeVersion="5" ma:contentTypeDescription="Crie um novo documento." ma:contentTypeScope="" ma:versionID="8e7273e24b76a69d8b72c06b7a3974d9">
  <xsd:schema xmlns:xsd="http://www.w3.org/2001/XMLSchema" xmlns:xs="http://www.w3.org/2001/XMLSchema" xmlns:p="http://schemas.microsoft.com/office/2006/metadata/properties" xmlns:ns2="0d7fb3f2-834e-4aa9-9fb8-b3af8cfabb8c" targetNamespace="http://schemas.microsoft.com/office/2006/metadata/properties" ma:root="true" ma:fieldsID="d0661dd78dd2a50cf627ac627c45f8b0" ns2:_="">
    <xsd:import namespace="0d7fb3f2-834e-4aa9-9fb8-b3af8cfab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fb3f2-834e-4aa9-9fb8-b3af8cfabb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8CB601-AA84-412E-8795-CC67E2FF414C}"/>
</file>

<file path=customXml/itemProps2.xml><?xml version="1.0" encoding="utf-8"?>
<ds:datastoreItem xmlns:ds="http://schemas.openxmlformats.org/officeDocument/2006/customXml" ds:itemID="{2741AE9D-2AA3-4E20-B0FF-E0F65222A470}"/>
</file>

<file path=customXml/itemProps3.xml><?xml version="1.0" encoding="utf-8"?>
<ds:datastoreItem xmlns:ds="http://schemas.openxmlformats.org/officeDocument/2006/customXml" ds:itemID="{5E1E9D1D-7E1C-4C7D-B412-580715600E27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1529</Words>
  <Application>Microsoft Office PowerPoint</Application>
  <PresentationFormat>Widescreen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Nunito</vt:lpstr>
      <vt:lpstr>Wingdings</vt:lpstr>
      <vt:lpstr>Tema do Office</vt:lpstr>
      <vt:lpstr>EMPREGO DE ALGUMAS PALAVRAS 02</vt:lpstr>
      <vt:lpstr>Apresentação do PowerPoint</vt:lpstr>
      <vt:lpstr>Como saber quando é correto usar onde e aonde? </vt:lpstr>
      <vt:lpstr>Como saber quando é correto usar onde e aonde? </vt:lpstr>
      <vt:lpstr>Apresentação do PowerPoint</vt:lpstr>
      <vt:lpstr>Links das aulas</vt:lpstr>
      <vt:lpstr>Apresentação do PowerPoint</vt:lpstr>
      <vt:lpstr>Como saber quando é correto mas e mais? </vt:lpstr>
      <vt:lpstr>Como saber quando é correto mas e mais?</vt:lpstr>
      <vt:lpstr>Como saber quando é correto mas e mais?</vt:lpstr>
      <vt:lpstr>Como saber quando é correto mas e mais?</vt:lpstr>
      <vt:lpstr>Apresentação do PowerPoint</vt:lpstr>
      <vt:lpstr>Link das aulas </vt:lpstr>
      <vt:lpstr>Apresentação do PowerPoint</vt:lpstr>
      <vt:lpstr>Quando saber quando é correto mau ou mal</vt:lpstr>
      <vt:lpstr>Quando saber quando é correto mau ou mal</vt:lpstr>
      <vt:lpstr>Quando saber quando é correto mau ou mal</vt:lpstr>
      <vt:lpstr>Link das aulas</vt:lpstr>
      <vt:lpstr>Apresentação do PowerPoint</vt:lpstr>
      <vt:lpstr>Há ou A? Quando usar?</vt:lpstr>
      <vt:lpstr>Há ou A? Quando usar?</vt:lpstr>
      <vt:lpstr>Links das aulass</vt:lpstr>
      <vt:lpstr>Apresentação do PowerPoint</vt:lpstr>
      <vt:lpstr>QUANDO USAR SENÃO E SE NÃO? </vt:lpstr>
      <vt:lpstr>QUANDO USAR SENÃO E SE NÃO </vt:lpstr>
      <vt:lpstr>Link das aulas </vt:lpstr>
      <vt:lpstr>Apresentação do PowerPoint</vt:lpstr>
      <vt:lpstr>QUANDO USAR DEMAIS E DE MAIS </vt:lpstr>
      <vt:lpstr>QUANDO USAR DEMAIS E DE MAIS </vt:lpstr>
      <vt:lpstr>Link das aulas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EMPREGO DE ALGUMAS PALAVRAS 02</dc:title>
  <dc:creator>Arinda</dc:creator>
  <cp:lastModifiedBy>Arinda</cp:lastModifiedBy>
  <cp:revision>2</cp:revision>
  <dcterms:created xsi:type="dcterms:W3CDTF">2021-03-08T17:46:13Z</dcterms:created>
  <dcterms:modified xsi:type="dcterms:W3CDTF">2021-03-08T17:51:20Z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0x010100F2434760A354884C9ADAB9FD5C374726</vt:lpwstr>
  </property>
</Properties>
</file>