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5"/>
  </p:notesMasterIdLst>
  <p:sldIdLst>
    <p:sldId id="261" r:id="rId2"/>
    <p:sldId id="263" r:id="rId3"/>
    <p:sldId id="264" r:id="rId4"/>
    <p:sldId id="265" r:id="rId5"/>
    <p:sldId id="262" r:id="rId6"/>
    <p:sldId id="267" r:id="rId7"/>
    <p:sldId id="268" r:id="rId8"/>
    <p:sldId id="277" r:id="rId9"/>
    <p:sldId id="276" r:id="rId10"/>
    <p:sldId id="278" r:id="rId11"/>
    <p:sldId id="279" r:id="rId12"/>
    <p:sldId id="280" r:id="rId13"/>
    <p:sldId id="269" r:id="rId14"/>
    <p:sldId id="281" r:id="rId15"/>
    <p:sldId id="275" r:id="rId16"/>
    <p:sldId id="284" r:id="rId17"/>
    <p:sldId id="271" r:id="rId18"/>
    <p:sldId id="283" r:id="rId19"/>
    <p:sldId id="272" r:id="rId20"/>
    <p:sldId id="273" r:id="rId21"/>
    <p:sldId id="282" r:id="rId22"/>
    <p:sldId id="266" r:id="rId23"/>
    <p:sldId id="285" r:id="rId2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55"/>
    <a:srgbClr val="D63702"/>
    <a:srgbClr val="23239C"/>
    <a:srgbClr val="009BA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3" autoAdjust="0"/>
    <p:restoredTop sz="93134" autoAdjust="0"/>
  </p:normalViewPr>
  <p:slideViewPr>
    <p:cSldViewPr>
      <p:cViewPr>
        <p:scale>
          <a:sx n="75" d="100"/>
          <a:sy n="75" d="100"/>
        </p:scale>
        <p:origin x="-1410" y="3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2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20.xml"/><Relationship Id="rId5" Type="http://schemas.openxmlformats.org/officeDocument/2006/relationships/slide" Target="slides/slide5.xml"/><Relationship Id="rId10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1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24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2400" b="1" dirty="0" smtClean="0"/>
            <a:t>C</a:t>
          </a:r>
          <a:endParaRPr lang="pt-BR" sz="24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2400" b="1" dirty="0" smtClean="0"/>
            <a:t>R</a:t>
          </a:r>
          <a:endParaRPr lang="pt-BR" sz="24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F0B0DC29-3FA9-4878-B717-CD7A9DE2C241}" type="presOf" srcId="{AAA319C4-093E-463B-8C46-24B6CD51F5BB}" destId="{A8A3C771-1747-4B1C-A7C1-7D9D51789841}" srcOrd="1" destOrd="0" presId="urn:microsoft.com/office/officeart/2005/8/layout/pyramid1"/>
    <dgm:cxn modelId="{55CFB6EB-6021-492C-BC6F-13CA90F37F47}" type="presOf" srcId="{AAA319C4-093E-463B-8C46-24B6CD51F5BB}" destId="{98EBA2B3-A8AF-410E-ACA1-AA3E2A21502D}" srcOrd="0" destOrd="0" presId="urn:microsoft.com/office/officeart/2005/8/layout/pyramid1"/>
    <dgm:cxn modelId="{20B4AEA6-1E2D-4EB7-ADF4-A56D5B57617C}" type="presOf" srcId="{6B9C3418-DD18-4C80-A3D5-02F855F09802}" destId="{C774BD02-36E8-4FAE-9781-FA62A470B732}" srcOrd="1" destOrd="0" presId="urn:microsoft.com/office/officeart/2005/8/layout/pyramid1"/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D81C4566-C345-48DB-A7AD-705821C754FA}" type="presOf" srcId="{C53C2482-A9D2-4912-814D-55CFEFD19993}" destId="{9E5C4B8E-FBAF-4C13-A68D-9A45D6FFA766}" srcOrd="0" destOrd="0" presId="urn:microsoft.com/office/officeart/2005/8/layout/pyramid1"/>
    <dgm:cxn modelId="{484C035B-7E95-4F77-8C80-E1219B50B841}" type="presOf" srcId="{208654C1-D33D-4400-8E4E-B21DD8406F54}" destId="{B6D25F9A-14A3-4653-92F3-214DB87BAF9E}" srcOrd="0" destOrd="0" presId="urn:microsoft.com/office/officeart/2005/8/layout/pyramid1"/>
    <dgm:cxn modelId="{112E8044-F81F-48FD-BA03-1250262BEE27}" type="presOf" srcId="{208654C1-D33D-4400-8E4E-B21DD8406F54}" destId="{AC7BC714-368C-47E1-8C18-0C31A7D024C2}" srcOrd="1" destOrd="0" presId="urn:microsoft.com/office/officeart/2005/8/layout/pyramid1"/>
    <dgm:cxn modelId="{542863C1-8C25-478A-8965-9FD4832D9BF8}" type="presOf" srcId="{6B9C3418-DD18-4C80-A3D5-02F855F09802}" destId="{A3443EB2-549D-4ED8-BDFB-863D36E7FB24}" srcOrd="0" destOrd="0" presId="urn:microsoft.com/office/officeart/2005/8/layout/pyramid1"/>
    <dgm:cxn modelId="{FE0067F3-9366-48DE-B264-A8368E072876}" type="presParOf" srcId="{9E5C4B8E-FBAF-4C13-A68D-9A45D6FFA766}" destId="{55224181-13FA-4E84-B9FF-10E2477F7AF3}" srcOrd="0" destOrd="0" presId="urn:microsoft.com/office/officeart/2005/8/layout/pyramid1"/>
    <dgm:cxn modelId="{1360A197-CC2C-4FC7-B7B0-2213D165F3B9}" type="presParOf" srcId="{55224181-13FA-4E84-B9FF-10E2477F7AF3}" destId="{A3443EB2-549D-4ED8-BDFB-863D36E7FB24}" srcOrd="0" destOrd="0" presId="urn:microsoft.com/office/officeart/2005/8/layout/pyramid1"/>
    <dgm:cxn modelId="{0A36B2C1-4840-4DE4-AE44-7FE62C0DCABD}" type="presParOf" srcId="{55224181-13FA-4E84-B9FF-10E2477F7AF3}" destId="{C774BD02-36E8-4FAE-9781-FA62A470B732}" srcOrd="1" destOrd="0" presId="urn:microsoft.com/office/officeart/2005/8/layout/pyramid1"/>
    <dgm:cxn modelId="{B93276EB-DC63-446F-8064-658E692256B0}" type="presParOf" srcId="{9E5C4B8E-FBAF-4C13-A68D-9A45D6FFA766}" destId="{AC0CE6A8-DDE6-48E0-B905-2E91A0D56DFD}" srcOrd="1" destOrd="0" presId="urn:microsoft.com/office/officeart/2005/8/layout/pyramid1"/>
    <dgm:cxn modelId="{E8A96277-54BE-4E1C-8049-3F56B0054C3A}" type="presParOf" srcId="{AC0CE6A8-DDE6-48E0-B905-2E91A0D56DFD}" destId="{B6D25F9A-14A3-4653-92F3-214DB87BAF9E}" srcOrd="0" destOrd="0" presId="urn:microsoft.com/office/officeart/2005/8/layout/pyramid1"/>
    <dgm:cxn modelId="{DFF2CA35-FD8A-4773-BEC6-03F4C2173CC5}" type="presParOf" srcId="{AC0CE6A8-DDE6-48E0-B905-2E91A0D56DFD}" destId="{AC7BC714-368C-47E1-8C18-0C31A7D024C2}" srcOrd="1" destOrd="0" presId="urn:microsoft.com/office/officeart/2005/8/layout/pyramid1"/>
    <dgm:cxn modelId="{45C34AF6-2035-418C-8B24-EF4BAF515A1B}" type="presParOf" srcId="{9E5C4B8E-FBAF-4C13-A68D-9A45D6FFA766}" destId="{7CE47415-39EE-465A-AA47-BD43F6D1A1CF}" srcOrd="2" destOrd="0" presId="urn:microsoft.com/office/officeart/2005/8/layout/pyramid1"/>
    <dgm:cxn modelId="{2C0340B5-E8DA-4D91-9DCC-D2F50F714A24}" type="presParOf" srcId="{7CE47415-39EE-465A-AA47-BD43F6D1A1CF}" destId="{98EBA2B3-A8AF-410E-ACA1-AA3E2A21502D}" srcOrd="0" destOrd="0" presId="urn:microsoft.com/office/officeart/2005/8/layout/pyramid1"/>
    <dgm:cxn modelId="{A32638B9-E2B9-4501-AFE4-61CE42D3D5D3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848212" y="0"/>
          <a:ext cx="848212" cy="745232"/>
        </a:xfrm>
        <a:prstGeom prst="trapezoid">
          <a:avLst>
            <a:gd name="adj" fmla="val 56909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N</a:t>
          </a:r>
        </a:p>
      </dsp:txBody>
      <dsp:txXfrm>
        <a:off x="848212" y="0"/>
        <a:ext cx="848212" cy="745232"/>
      </dsp:txXfrm>
    </dsp:sp>
    <dsp:sp modelId="{B6D25F9A-14A3-4653-92F3-214DB87BAF9E}">
      <dsp:nvSpPr>
        <dsp:cNvPr id="0" name=""/>
        <dsp:cNvSpPr/>
      </dsp:nvSpPr>
      <dsp:spPr>
        <a:xfrm>
          <a:off x="424106" y="745232"/>
          <a:ext cx="1696425" cy="745232"/>
        </a:xfrm>
        <a:prstGeom prst="trapezoid">
          <a:avLst>
            <a:gd name="adj" fmla="val 56909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C</a:t>
          </a:r>
          <a:endParaRPr lang="pt-BR" sz="2400" b="1" kern="1200" dirty="0"/>
        </a:p>
      </dsp:txBody>
      <dsp:txXfrm>
        <a:off x="720980" y="745232"/>
        <a:ext cx="1102676" cy="745232"/>
      </dsp:txXfrm>
    </dsp:sp>
    <dsp:sp modelId="{98EBA2B3-A8AF-410E-ACA1-AA3E2A21502D}">
      <dsp:nvSpPr>
        <dsp:cNvPr id="0" name=""/>
        <dsp:cNvSpPr/>
      </dsp:nvSpPr>
      <dsp:spPr>
        <a:xfrm>
          <a:off x="0" y="1490464"/>
          <a:ext cx="2544638" cy="745232"/>
        </a:xfrm>
        <a:prstGeom prst="trapezoid">
          <a:avLst>
            <a:gd name="adj" fmla="val 5690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R</a:t>
          </a:r>
          <a:endParaRPr lang="pt-BR" sz="2400" b="1" kern="1200" dirty="0"/>
        </a:p>
      </dsp:txBody>
      <dsp:txXfrm>
        <a:off x="445311" y="1490464"/>
        <a:ext cx="1654014" cy="745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6D24FE-917D-47E7-B7B1-23473EFFE4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D17A6D3-83FF-4D67-8EE8-A7C5A8B00A39}" type="slidenum">
              <a:rPr lang="pt-BR" smtClean="0"/>
              <a:pPr/>
              <a:t>1</a:t>
            </a:fld>
            <a:endParaRPr lang="pt-BR" dirty="0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6D24FE-917D-47E7-B7B1-23473EFFE42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3FE75E2-10A5-483D-84CA-0378108EAF86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F8F0B0D-263E-4F99-B168-5DC70F293292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B95DACD-9068-4448-8522-F47E4DF5A4BA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-Limita o grau de liberdade do desenvolvimento da solução.</a:t>
            </a:r>
          </a:p>
          <a:p>
            <a:r>
              <a:rPr lang="pt-BR" dirty="0" smtClean="0"/>
              <a:t>-prazo,</a:t>
            </a:r>
            <a:r>
              <a:rPr lang="pt-BR" baseline="0" dirty="0" smtClean="0"/>
              <a:t> custo e cronograma devem fazer parte </a:t>
            </a:r>
            <a:r>
              <a:rPr lang="pt-BR" baseline="0" smtClean="0"/>
              <a:t>das restrições.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6D24FE-917D-47E7-B7B1-23473EFFE423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32863A2-B609-4E29-AC52-94BE13FAE9FC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59DE47D-3FCA-49A2-B3EB-8A142D6F6D96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EE10F3A-159E-4C0E-8941-2AD5B9CE7731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6D10F1B-036B-462B-8845-386D14AF2D7A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6A510DA-B602-436B-AC49-2122DBCF5163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4A6E6FA-7127-4FC7-80B6-EE0795256BF9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2840F96-1A0B-462A-81B2-04EA75AF7626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AEB9CF8-9A14-4782-9161-9B18D97C807A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Usuários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tambem</a:t>
            </a:r>
            <a:r>
              <a:rPr lang="pt-BR" baseline="0" dirty="0" smtClean="0"/>
              <a:t> são </a:t>
            </a:r>
            <a:r>
              <a:rPr lang="pt-BR" baseline="0" dirty="0" err="1" smtClean="0"/>
              <a:t>stakeholders</a:t>
            </a:r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6D24FE-917D-47E7-B7B1-23473EFFE423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tt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</p:spPr>
        <p:txBody>
          <a:bodyPr/>
          <a:lstStyle>
            <a:lvl1pPr>
              <a:defRPr i="1">
                <a:effectLst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44407" y="260350"/>
            <a:ext cx="720205" cy="5832475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6688" y="260350"/>
            <a:ext cx="6446837" cy="58324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23528" y="145496"/>
            <a:ext cx="8518072" cy="547200"/>
          </a:xfrm>
          <a:prstGeom prst="rect">
            <a:avLst/>
          </a:prstGeom>
        </p:spPr>
        <p:txBody>
          <a:bodyPr/>
          <a:lstStyle>
            <a:lvl1pPr algn="l">
              <a:defRPr lang="pt-BR" sz="2800"/>
            </a:lvl1pPr>
          </a:lstStyle>
          <a:p>
            <a:pPr lvl="0" algn="l"/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91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116632"/>
            <a:ext cx="8797925" cy="504354"/>
          </a:xfrm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836712"/>
            <a:ext cx="8785225" cy="5256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316412" cy="475138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316413" cy="4751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Slide - intern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145660"/>
            <a:ext cx="8797925" cy="43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712"/>
            <a:ext cx="8785225" cy="52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8316913" y="6276975"/>
            <a:ext cx="7191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863ED8E5-6DAC-442E-8FC1-B03353235B26}" type="slidenum">
              <a:rPr lang="pt-BR" sz="1500" b="1">
                <a:solidFill>
                  <a:srgbClr val="003399"/>
                </a:solidFill>
                <a:latin typeface="Arial" pitchFamily="34" charset="0"/>
              </a:rPr>
              <a:pPr algn="ctr">
                <a:spcBef>
                  <a:spcPct val="50000"/>
                </a:spcBef>
                <a:defRPr/>
              </a:pPr>
              <a:t>‹nº›</a:t>
            </a:fld>
            <a:endParaRPr lang="pt-BR" sz="1500" b="1">
              <a:solidFill>
                <a:srgbClr val="003399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images.google.com.br/imgres?imgurl=http://www.mundo-dos-animais.com/assets/images/caes/odie.PNG&amp;imgrefurl=http://www.mundo-dos-animais.com/caes/caes-celebres.html&amp;usg=__LYq72PGPEKVEXSkLVRfJa8f9o58=&amp;h=150&amp;w=150&amp;sz=8&amp;hl=pt-BR&amp;start=96&amp;sig2=qika5ZtDf_D2zIw7RBeI4A&amp;tbnid=_dm0g71xUFulcM:&amp;tbnh=96&amp;tbnw=96&amp;ei=0tmBSZr0A4vK6gPjv-njDg&amp;prev=/images?q=garfield+idiota&amp;start=90&amp;gbv=2&amp;ndsp=18&amp;hl=pt-BR&amp;sa=N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://images.google.com.br/imgres?imgurl=http://www.mundo-dos-animais.com/assets/images/caes/odie.PNG&amp;imgrefurl=http://www.mundo-dos-animais.com/caes/caes-celebres.html&amp;usg=__LYq72PGPEKVEXSkLVRfJa8f9o58=&amp;h=150&amp;w=150&amp;sz=8&amp;hl=pt-BR&amp;start=96&amp;sig2=qika5ZtDf_D2zIw7RBeI4A&amp;tbnid=_dm0g71xUFulcM:&amp;tbnh=96&amp;tbnw=96&amp;ei=0tmBSZr0A4vK6gPjv-njDg&amp;prev=/images?q=garfield+idiota&amp;start=90&amp;gbv=2&amp;ndsp=18&amp;hl=pt-BR&amp;sa=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Grupo 119"/>
          <p:cNvGrpSpPr>
            <a:grpSpLocks/>
          </p:cNvGrpSpPr>
          <p:nvPr/>
        </p:nvGrpSpPr>
        <p:grpSpPr bwMode="auto">
          <a:xfrm>
            <a:off x="2786063" y="3714750"/>
            <a:ext cx="3898900" cy="2286000"/>
            <a:chOff x="2285984" y="2786058"/>
            <a:chExt cx="5326897" cy="3246446"/>
          </a:xfrm>
        </p:grpSpPr>
        <p:graphicFrame>
          <p:nvGraphicFramePr>
            <p:cNvPr id="5" name="Diagrama 4"/>
            <p:cNvGraphicFramePr/>
            <p:nvPr/>
          </p:nvGraphicFramePr>
          <p:xfrm>
            <a:off x="2285984" y="2857496"/>
            <a:ext cx="3476628" cy="3175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Nuvem 5"/>
            <p:cNvSpPr/>
            <p:nvPr/>
          </p:nvSpPr>
          <p:spPr>
            <a:xfrm>
              <a:off x="5678666" y="2786058"/>
              <a:ext cx="1214446" cy="785818"/>
            </a:xfrm>
            <a:prstGeom prst="cloud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pt-BR" sz="2400" b="1" dirty="0"/>
                <a:t> P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4613247" y="3913296"/>
              <a:ext cx="2999634" cy="2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de cantos arredondados 7"/>
            <p:cNvSpPr/>
            <p:nvPr/>
          </p:nvSpPr>
          <p:spPr>
            <a:xfrm>
              <a:off x="5679289" y="4286256"/>
              <a:ext cx="1213200" cy="78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400" b="1" dirty="0"/>
                <a:t>S</a:t>
              </a:r>
            </a:p>
          </p:txBody>
        </p:sp>
      </p:grpSp>
      <p:grpSp>
        <p:nvGrpSpPr>
          <p:cNvPr id="17412" name="Group 9"/>
          <p:cNvGrpSpPr>
            <a:grpSpLocks/>
          </p:cNvGrpSpPr>
          <p:nvPr/>
        </p:nvGrpSpPr>
        <p:grpSpPr bwMode="auto">
          <a:xfrm rot="21240000" flipH="1">
            <a:off x="1862138" y="4752975"/>
            <a:ext cx="228600" cy="274638"/>
            <a:chOff x="6810" y="3580"/>
            <a:chExt cx="522" cy="644"/>
          </a:xfrm>
        </p:grpSpPr>
        <p:sp>
          <p:nvSpPr>
            <p:cNvPr id="17415" name="Freeform 19"/>
            <p:cNvSpPr>
              <a:spLocks/>
            </p:cNvSpPr>
            <p:nvPr/>
          </p:nvSpPr>
          <p:spPr bwMode="auto">
            <a:xfrm rot="-444792">
              <a:off x="6929" y="3580"/>
              <a:ext cx="379" cy="541"/>
            </a:xfrm>
            <a:custGeom>
              <a:avLst/>
              <a:gdLst>
                <a:gd name="T0" fmla="*/ 0 w 540"/>
                <a:gd name="T1" fmla="*/ 0 h 540"/>
                <a:gd name="T2" fmla="*/ 180 w 540"/>
                <a:gd name="T3" fmla="*/ 360 h 540"/>
                <a:gd name="T4" fmla="*/ 540 w 540"/>
                <a:gd name="T5" fmla="*/ 540 h 540"/>
                <a:gd name="T6" fmla="*/ 0 60000 65536"/>
                <a:gd name="T7" fmla="*/ 0 60000 65536"/>
                <a:gd name="T8" fmla="*/ 0 60000 65536"/>
                <a:gd name="T9" fmla="*/ 0 w 540"/>
                <a:gd name="T10" fmla="*/ 0 h 540"/>
                <a:gd name="T11" fmla="*/ 540 w 540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540">
                  <a:moveTo>
                    <a:pt x="0" y="0"/>
                  </a:moveTo>
                  <a:cubicBezTo>
                    <a:pt x="45" y="135"/>
                    <a:pt x="90" y="270"/>
                    <a:pt x="180" y="360"/>
                  </a:cubicBezTo>
                  <a:cubicBezTo>
                    <a:pt x="270" y="450"/>
                    <a:pt x="405" y="495"/>
                    <a:pt x="540" y="5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416" name="Freeform 18"/>
            <p:cNvSpPr>
              <a:spLocks/>
            </p:cNvSpPr>
            <p:nvPr/>
          </p:nvSpPr>
          <p:spPr bwMode="auto">
            <a:xfrm>
              <a:off x="6828" y="4082"/>
              <a:ext cx="504" cy="112"/>
            </a:xfrm>
            <a:custGeom>
              <a:avLst/>
              <a:gdLst>
                <a:gd name="T0" fmla="*/ 0 w 504"/>
                <a:gd name="T1" fmla="*/ 112 h 112"/>
                <a:gd name="T2" fmla="*/ 114 w 504"/>
                <a:gd name="T3" fmla="*/ 37 h 112"/>
                <a:gd name="T4" fmla="*/ 294 w 504"/>
                <a:gd name="T5" fmla="*/ 4 h 112"/>
                <a:gd name="T6" fmla="*/ 504 w 504"/>
                <a:gd name="T7" fmla="*/ 61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4"/>
                <a:gd name="T13" fmla="*/ 0 h 112"/>
                <a:gd name="T14" fmla="*/ 504 w 504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4" h="112">
                  <a:moveTo>
                    <a:pt x="0" y="112"/>
                  </a:moveTo>
                  <a:cubicBezTo>
                    <a:pt x="19" y="99"/>
                    <a:pt x="65" y="55"/>
                    <a:pt x="114" y="37"/>
                  </a:cubicBezTo>
                  <a:cubicBezTo>
                    <a:pt x="163" y="19"/>
                    <a:pt x="229" y="0"/>
                    <a:pt x="294" y="4"/>
                  </a:cubicBezTo>
                  <a:cubicBezTo>
                    <a:pt x="359" y="8"/>
                    <a:pt x="460" y="49"/>
                    <a:pt x="504" y="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417" name="Freeform 17"/>
            <p:cNvSpPr>
              <a:spLocks/>
            </p:cNvSpPr>
            <p:nvPr/>
          </p:nvSpPr>
          <p:spPr bwMode="auto">
            <a:xfrm>
              <a:off x="6820" y="3719"/>
              <a:ext cx="117" cy="445"/>
            </a:xfrm>
            <a:custGeom>
              <a:avLst/>
              <a:gdLst>
                <a:gd name="T0" fmla="*/ 117 w 117"/>
                <a:gd name="T1" fmla="*/ 0 h 445"/>
                <a:gd name="T2" fmla="*/ 29 w 117"/>
                <a:gd name="T3" fmla="*/ 138 h 445"/>
                <a:gd name="T4" fmla="*/ 2 w 117"/>
                <a:gd name="T5" fmla="*/ 287 h 445"/>
                <a:gd name="T6" fmla="*/ 17 w 117"/>
                <a:gd name="T7" fmla="*/ 388 h 445"/>
                <a:gd name="T8" fmla="*/ 41 w 117"/>
                <a:gd name="T9" fmla="*/ 445 h 4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445"/>
                <a:gd name="T17" fmla="*/ 117 w 117"/>
                <a:gd name="T18" fmla="*/ 445 h 4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445">
                  <a:moveTo>
                    <a:pt x="117" y="0"/>
                  </a:moveTo>
                  <a:cubicBezTo>
                    <a:pt x="102" y="23"/>
                    <a:pt x="48" y="90"/>
                    <a:pt x="29" y="138"/>
                  </a:cubicBezTo>
                  <a:cubicBezTo>
                    <a:pt x="10" y="186"/>
                    <a:pt x="4" y="245"/>
                    <a:pt x="2" y="287"/>
                  </a:cubicBezTo>
                  <a:cubicBezTo>
                    <a:pt x="0" y="329"/>
                    <a:pt x="11" y="362"/>
                    <a:pt x="17" y="388"/>
                  </a:cubicBezTo>
                  <a:cubicBezTo>
                    <a:pt x="23" y="414"/>
                    <a:pt x="36" y="433"/>
                    <a:pt x="41" y="4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grpSp>
          <p:nvGrpSpPr>
            <p:cNvPr id="17418" name="Group 14"/>
            <p:cNvGrpSpPr>
              <a:grpSpLocks/>
            </p:cNvGrpSpPr>
            <p:nvPr/>
          </p:nvGrpSpPr>
          <p:grpSpPr bwMode="auto">
            <a:xfrm rot="300000">
              <a:off x="6810" y="3824"/>
              <a:ext cx="91" cy="235"/>
              <a:chOff x="6828" y="3824"/>
              <a:chExt cx="91" cy="235"/>
            </a:xfrm>
          </p:grpSpPr>
          <p:sp>
            <p:nvSpPr>
              <p:cNvPr id="17423" name="Freeform 16"/>
              <p:cNvSpPr>
                <a:spLocks/>
              </p:cNvSpPr>
              <p:nvPr/>
            </p:nvSpPr>
            <p:spPr bwMode="auto">
              <a:xfrm>
                <a:off x="6859" y="3824"/>
                <a:ext cx="60" cy="235"/>
              </a:xfrm>
              <a:custGeom>
                <a:avLst/>
                <a:gdLst>
                  <a:gd name="T0" fmla="*/ 17 w 60"/>
                  <a:gd name="T1" fmla="*/ 0 h 235"/>
                  <a:gd name="T2" fmla="*/ 57 w 60"/>
                  <a:gd name="T3" fmla="*/ 128 h 235"/>
                  <a:gd name="T4" fmla="*/ 0 w 60"/>
                  <a:gd name="T5" fmla="*/ 235 h 235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235"/>
                  <a:gd name="T11" fmla="*/ 60 w 60"/>
                  <a:gd name="T12" fmla="*/ 235 h 2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235">
                    <a:moveTo>
                      <a:pt x="17" y="0"/>
                    </a:moveTo>
                    <a:cubicBezTo>
                      <a:pt x="24" y="21"/>
                      <a:pt x="60" y="89"/>
                      <a:pt x="57" y="128"/>
                    </a:cubicBezTo>
                    <a:cubicBezTo>
                      <a:pt x="54" y="167"/>
                      <a:pt x="12" y="213"/>
                      <a:pt x="0" y="23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17424" name="Freeform 15"/>
              <p:cNvSpPr>
                <a:spLocks/>
              </p:cNvSpPr>
              <p:nvPr/>
            </p:nvSpPr>
            <p:spPr bwMode="auto">
              <a:xfrm>
                <a:off x="6828" y="3892"/>
                <a:ext cx="30" cy="99"/>
              </a:xfrm>
              <a:custGeom>
                <a:avLst/>
                <a:gdLst>
                  <a:gd name="T0" fmla="*/ 21 w 30"/>
                  <a:gd name="T1" fmla="*/ 0 h 99"/>
                  <a:gd name="T2" fmla="*/ 21 w 30"/>
                  <a:gd name="T3" fmla="*/ 87 h 99"/>
                  <a:gd name="T4" fmla="*/ 0 w 30"/>
                  <a:gd name="T5" fmla="*/ 51 h 99"/>
                  <a:gd name="T6" fmla="*/ 21 w 30"/>
                  <a:gd name="T7" fmla="*/ 0 h 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99"/>
                  <a:gd name="T14" fmla="*/ 30 w 30"/>
                  <a:gd name="T15" fmla="*/ 99 h 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99">
                    <a:moveTo>
                      <a:pt x="21" y="0"/>
                    </a:moveTo>
                    <a:cubicBezTo>
                      <a:pt x="30" y="31"/>
                      <a:pt x="28" y="43"/>
                      <a:pt x="21" y="87"/>
                    </a:cubicBezTo>
                    <a:cubicBezTo>
                      <a:pt x="15" y="99"/>
                      <a:pt x="17" y="90"/>
                      <a:pt x="0" y="51"/>
                    </a:cubicBezTo>
                    <a:cubicBezTo>
                      <a:pt x="4" y="18"/>
                      <a:pt x="8" y="29"/>
                      <a:pt x="2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dirty="0"/>
              </a:p>
            </p:txBody>
          </p:sp>
        </p:grpSp>
        <p:sp>
          <p:nvSpPr>
            <p:cNvPr id="17419" name="Freeform 13"/>
            <p:cNvSpPr>
              <a:spLocks/>
            </p:cNvSpPr>
            <p:nvPr/>
          </p:nvSpPr>
          <p:spPr bwMode="auto">
            <a:xfrm>
              <a:off x="7265" y="4056"/>
              <a:ext cx="46" cy="108"/>
            </a:xfrm>
            <a:custGeom>
              <a:avLst/>
              <a:gdLst>
                <a:gd name="T0" fmla="*/ 22 w 46"/>
                <a:gd name="T1" fmla="*/ 108 h 108"/>
                <a:gd name="T2" fmla="*/ 4 w 46"/>
                <a:gd name="T3" fmla="*/ 39 h 108"/>
                <a:gd name="T4" fmla="*/ 46 w 46"/>
                <a:gd name="T5" fmla="*/ 0 h 108"/>
                <a:gd name="T6" fmla="*/ 0 60000 65536"/>
                <a:gd name="T7" fmla="*/ 0 60000 65536"/>
                <a:gd name="T8" fmla="*/ 0 60000 65536"/>
                <a:gd name="T9" fmla="*/ 0 w 46"/>
                <a:gd name="T10" fmla="*/ 0 h 108"/>
                <a:gd name="T11" fmla="*/ 46 w 46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108">
                  <a:moveTo>
                    <a:pt x="22" y="108"/>
                  </a:moveTo>
                  <a:cubicBezTo>
                    <a:pt x="19" y="97"/>
                    <a:pt x="0" y="57"/>
                    <a:pt x="4" y="39"/>
                  </a:cubicBezTo>
                  <a:cubicBezTo>
                    <a:pt x="8" y="21"/>
                    <a:pt x="37" y="8"/>
                    <a:pt x="4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420" name="Freeform 12"/>
            <p:cNvSpPr>
              <a:spLocks/>
            </p:cNvSpPr>
            <p:nvPr/>
          </p:nvSpPr>
          <p:spPr bwMode="auto">
            <a:xfrm>
              <a:off x="6861" y="3615"/>
              <a:ext cx="78" cy="99"/>
            </a:xfrm>
            <a:custGeom>
              <a:avLst/>
              <a:gdLst>
                <a:gd name="T0" fmla="*/ 78 w 78"/>
                <a:gd name="T1" fmla="*/ 99 h 99"/>
                <a:gd name="T2" fmla="*/ 27 w 78"/>
                <a:gd name="T3" fmla="*/ 57 h 99"/>
                <a:gd name="T4" fmla="*/ 0 w 78"/>
                <a:gd name="T5" fmla="*/ 0 h 99"/>
                <a:gd name="T6" fmla="*/ 0 60000 65536"/>
                <a:gd name="T7" fmla="*/ 0 60000 65536"/>
                <a:gd name="T8" fmla="*/ 0 60000 65536"/>
                <a:gd name="T9" fmla="*/ 0 w 78"/>
                <a:gd name="T10" fmla="*/ 0 h 99"/>
                <a:gd name="T11" fmla="*/ 78 w 7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99">
                  <a:moveTo>
                    <a:pt x="78" y="99"/>
                  </a:moveTo>
                  <a:cubicBezTo>
                    <a:pt x="70" y="92"/>
                    <a:pt x="40" y="74"/>
                    <a:pt x="27" y="57"/>
                  </a:cubicBezTo>
                  <a:cubicBezTo>
                    <a:pt x="14" y="40"/>
                    <a:pt x="6" y="12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421" name="Freeform 11"/>
            <p:cNvSpPr>
              <a:spLocks/>
            </p:cNvSpPr>
            <p:nvPr/>
          </p:nvSpPr>
          <p:spPr bwMode="auto">
            <a:xfrm>
              <a:off x="6840" y="3628"/>
              <a:ext cx="96" cy="86"/>
            </a:xfrm>
            <a:custGeom>
              <a:avLst/>
              <a:gdLst>
                <a:gd name="T0" fmla="*/ 96 w 96"/>
                <a:gd name="T1" fmla="*/ 86 h 86"/>
                <a:gd name="T2" fmla="*/ 27 w 96"/>
                <a:gd name="T3" fmla="*/ 57 h 86"/>
                <a:gd name="T4" fmla="*/ 0 w 96"/>
                <a:gd name="T5" fmla="*/ 0 h 86"/>
                <a:gd name="T6" fmla="*/ 0 60000 65536"/>
                <a:gd name="T7" fmla="*/ 0 60000 65536"/>
                <a:gd name="T8" fmla="*/ 0 60000 65536"/>
                <a:gd name="T9" fmla="*/ 0 w 96"/>
                <a:gd name="T10" fmla="*/ 0 h 86"/>
                <a:gd name="T11" fmla="*/ 96 w 96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86">
                  <a:moveTo>
                    <a:pt x="96" y="86"/>
                  </a:moveTo>
                  <a:cubicBezTo>
                    <a:pt x="85" y="82"/>
                    <a:pt x="43" y="71"/>
                    <a:pt x="27" y="57"/>
                  </a:cubicBezTo>
                  <a:cubicBezTo>
                    <a:pt x="11" y="43"/>
                    <a:pt x="6" y="12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422" name="Freeform 10"/>
            <p:cNvSpPr>
              <a:spLocks/>
            </p:cNvSpPr>
            <p:nvPr/>
          </p:nvSpPr>
          <p:spPr bwMode="auto">
            <a:xfrm>
              <a:off x="6837" y="4163"/>
              <a:ext cx="39" cy="61"/>
            </a:xfrm>
            <a:custGeom>
              <a:avLst/>
              <a:gdLst>
                <a:gd name="T0" fmla="*/ 39 w 39"/>
                <a:gd name="T1" fmla="*/ 0 h 61"/>
                <a:gd name="T2" fmla="*/ 12 w 39"/>
                <a:gd name="T3" fmla="*/ 28 h 61"/>
                <a:gd name="T4" fmla="*/ 0 w 39"/>
                <a:gd name="T5" fmla="*/ 61 h 61"/>
                <a:gd name="T6" fmla="*/ 0 60000 65536"/>
                <a:gd name="T7" fmla="*/ 0 60000 65536"/>
                <a:gd name="T8" fmla="*/ 0 60000 65536"/>
                <a:gd name="T9" fmla="*/ 0 w 39"/>
                <a:gd name="T10" fmla="*/ 0 h 61"/>
                <a:gd name="T11" fmla="*/ 39 w 39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61">
                  <a:moveTo>
                    <a:pt x="39" y="0"/>
                  </a:moveTo>
                  <a:cubicBezTo>
                    <a:pt x="35" y="5"/>
                    <a:pt x="19" y="18"/>
                    <a:pt x="12" y="28"/>
                  </a:cubicBezTo>
                  <a:cubicBezTo>
                    <a:pt x="5" y="38"/>
                    <a:pt x="2" y="54"/>
                    <a:pt x="0" y="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</p:grpSp>
      <p:cxnSp>
        <p:nvCxnSpPr>
          <p:cNvPr id="22" name="Conector reto 21"/>
          <p:cNvCxnSpPr>
            <a:stCxn id="17421" idx="1"/>
          </p:cNvCxnSpPr>
          <p:nvPr/>
        </p:nvCxnSpPr>
        <p:spPr>
          <a:xfrm rot="10800000" flipH="1">
            <a:off x="2065338" y="3786188"/>
            <a:ext cx="1935162" cy="9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7422" idx="2"/>
          </p:cNvCxnSpPr>
          <p:nvPr/>
        </p:nvCxnSpPr>
        <p:spPr>
          <a:xfrm rot="10800000" flipH="1" flipV="1">
            <a:off x="2090738" y="4991100"/>
            <a:ext cx="1052512" cy="22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Nosso 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Utilizar os</a:t>
            </a:r>
            <a:r>
              <a:rPr lang="pt-BR" b="1" dirty="0" smtClean="0"/>
              <a:t> 5 passos da Análise do Problema</a:t>
            </a:r>
            <a:r>
              <a:rPr lang="pt-BR" dirty="0" smtClean="0"/>
              <a:t> para entender o PROBLEMA e as NECESSIDADES do Cliente a fim de levantar as CARACTERÍSTICAS da SOLUÇAO antes de iniciar o seu desenvolvimento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Exemplos</a:t>
            </a:r>
            <a:endParaRPr lang="pt-BR" dirty="0"/>
          </a:p>
        </p:txBody>
      </p:sp>
      <p:graphicFrame>
        <p:nvGraphicFramePr>
          <p:cNvPr id="5" name="Group 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449585"/>
              </p:ext>
            </p:extLst>
          </p:nvPr>
        </p:nvGraphicFramePr>
        <p:xfrm>
          <a:off x="1907704" y="3068960"/>
          <a:ext cx="6403975" cy="3230840"/>
        </p:xfrm>
        <a:graphic>
          <a:graphicData uri="http://schemas.openxmlformats.org/drawingml/2006/table">
            <a:tbl>
              <a:tblPr/>
              <a:tblGrid>
                <a:gridCol w="1260475"/>
                <a:gridCol w="5143500"/>
              </a:tblGrid>
              <a:tr h="3047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Elementos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Descrição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8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 problema </a:t>
                      </a:r>
                    </a:p>
                  </a:txBody>
                  <a:tcPr marL="91439" marR="91439"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do baixo crescimento apresentado na principal área de atuação da empresa: iluminação profissional de teatros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afeta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 empresa, seus empregados e seus acionistas,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devido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ao desempenho inaceitável e substancial falta de oportunidades de crescimento em rendimento e lucratividade.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4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Os benefícios desse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novo produto e desse novo mercado em potencial para os produtos e serviços da empresa são:</a:t>
                      </a:r>
                    </a:p>
                    <a:p>
                      <a:pPr marL="265113" marR="0" lvl="0" indent="-2651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Revitalização da empresa e de seus empregados.</a:t>
                      </a:r>
                    </a:p>
                    <a:p>
                      <a:pPr marL="265113" marR="0" lvl="0" indent="-2651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Elevação da lealdade e conservação dos distribuidores da empresa.</a:t>
                      </a:r>
                    </a:p>
                    <a:p>
                      <a:pPr marL="265113" marR="0" lvl="0" indent="-2651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Alto rendimento e lucratividade.</a:t>
                      </a:r>
                    </a:p>
                    <a:p>
                      <a:pPr marL="265113" marR="0" lvl="0" indent="-2651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Tendência de valorização das ações da empresa.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o explicativo retangular com cantos arredondados 5"/>
          <p:cNvSpPr/>
          <p:nvPr/>
        </p:nvSpPr>
        <p:spPr>
          <a:xfrm>
            <a:off x="553773" y="1412776"/>
            <a:ext cx="3024336" cy="900680"/>
          </a:xfrm>
          <a:prstGeom prst="wedgeRoundRectCallout">
            <a:avLst>
              <a:gd name="adj1" fmla="val 25239"/>
              <a:gd name="adj2" fmla="val 12857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Declaração do Problema na Perspectiva da Empresa.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87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Exemplos</a:t>
            </a:r>
          </a:p>
        </p:txBody>
      </p:sp>
      <p:graphicFrame>
        <p:nvGraphicFramePr>
          <p:cNvPr id="3" name="Group 10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968988"/>
              </p:ext>
            </p:extLst>
          </p:nvPr>
        </p:nvGraphicFramePr>
        <p:xfrm>
          <a:off x="1907704" y="3068960"/>
          <a:ext cx="6403975" cy="3232150"/>
        </p:xfrm>
        <a:graphic>
          <a:graphicData uri="http://schemas.openxmlformats.org/drawingml/2006/table">
            <a:tbl>
              <a:tblPr/>
              <a:tblGrid>
                <a:gridCol w="1259184"/>
                <a:gridCol w="5144791"/>
              </a:tblGrid>
              <a:tr h="30884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Elementos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Descrição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412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 problema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da falta de opções de escolha de produtos, da funcionalidade limitada, e alto custo dos sistemas de iluminação de residências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5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afeta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os proprietários de sistemas residenciais de última geração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2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devido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ao desempenho inaceitável dos sistemas adquiridos ou, com maior freqüência, a decisão por não automatizar sua residência.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9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Os benefícios desse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sistema de automação para “correta” iluminação são:</a:t>
                      </a: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Alta satisfação dos proprietários e orgulho de possuí-lo.</a:t>
                      </a: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Elevada flexibilidade e usabilidade da residência.</a:t>
                      </a: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Melhoria na segurança, conforto e conveniência.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o explicativo retangular com cantos arredondados 3"/>
          <p:cNvSpPr/>
          <p:nvPr/>
        </p:nvSpPr>
        <p:spPr>
          <a:xfrm>
            <a:off x="553773" y="1412776"/>
            <a:ext cx="3024336" cy="900680"/>
          </a:xfrm>
          <a:prstGeom prst="wedgeRoundRectCallout">
            <a:avLst>
              <a:gd name="adj1" fmla="val 25239"/>
              <a:gd name="adj2" fmla="val 12857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Declaração do Problema na Perspectiva dos futuros clientes (Usuários).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1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Exemplos</a:t>
            </a:r>
          </a:p>
        </p:txBody>
      </p:sp>
      <p:graphicFrame>
        <p:nvGraphicFramePr>
          <p:cNvPr id="3" name="Group 10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849754"/>
              </p:ext>
            </p:extLst>
          </p:nvPr>
        </p:nvGraphicFramePr>
        <p:xfrm>
          <a:off x="1912441" y="3068864"/>
          <a:ext cx="6403975" cy="3309938"/>
        </p:xfrm>
        <a:graphic>
          <a:graphicData uri="http://schemas.openxmlformats.org/drawingml/2006/table">
            <a:tbl>
              <a:tblPr/>
              <a:tblGrid>
                <a:gridCol w="1259184"/>
                <a:gridCol w="5144791"/>
              </a:tblGrid>
              <a:tr h="3089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Elementos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Descrição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415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 problema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da falta de opções para escolha de produtos, da funcionalidade limitada, e alto custo dos sistemas de iluminação de residências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afeta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os distribuidores e construtores de sistemas residenciais de última geração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5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devido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 poucas oportunidades de diferenciação no mercado e nenhuma nova oportunidade para aumentar a margem de lucro.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9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Os benefícios desse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sistema de automação para “correta” iluminação são:</a:t>
                      </a:r>
                      <a:endParaRPr kumimoji="0" lang="pt-B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Diferenciação.</a:t>
                      </a:r>
                      <a:endParaRPr kumimoji="0" lang="pt-B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Alto rendimento e alto lucro.</a:t>
                      </a:r>
                      <a:endParaRPr kumimoji="0" lang="pt-B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Aumento na participação de mercado.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o explicativo retangular com cantos arredondados 3"/>
          <p:cNvSpPr/>
          <p:nvPr/>
        </p:nvSpPr>
        <p:spPr>
          <a:xfrm>
            <a:off x="553772" y="1268760"/>
            <a:ext cx="3298147" cy="1044696"/>
          </a:xfrm>
          <a:prstGeom prst="wedgeRoundRectCallout">
            <a:avLst>
              <a:gd name="adj1" fmla="val 24759"/>
              <a:gd name="adj2" fmla="val 1202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Declaração do Problema na Perspectiva dos Construtores e Distribuidores do Produto.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5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882355"/>
            <a:ext cx="35242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2 da Análise do Problema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Entender a causa raiz do problema</a:t>
            </a:r>
          </a:p>
          <a:p>
            <a:pPr lvl="1"/>
            <a:r>
              <a:rPr lang="pt-BR" dirty="0" smtClean="0"/>
              <a:t>Descobrir a origem de um problema identificado</a:t>
            </a:r>
          </a:p>
          <a:p>
            <a:pPr lvl="1"/>
            <a:r>
              <a:rPr lang="pt-BR" dirty="0" smtClean="0"/>
              <a:t>Um Diagrama de Ishikawa (Diagrama de Causa e Efeito ou Espinha de Peixe ) pode ser usado para determinar quais  subproblemas contribuem para o problema</a:t>
            </a:r>
          </a:p>
          <a:p>
            <a:pPr lvl="1"/>
            <a:r>
              <a:rPr lang="pt-BR" dirty="0" smtClean="0"/>
              <a:t>Esses subproblemas podem então ser usados para definir as CARACTERÍSTICAS da SOLUÇÃO (sistema de software) que atacará o PROBLEMA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6688" y="-27384"/>
            <a:ext cx="8797925" cy="922338"/>
          </a:xfrm>
        </p:spPr>
        <p:txBody>
          <a:bodyPr/>
          <a:lstStyle/>
          <a:p>
            <a:r>
              <a:rPr lang="pt-BR" sz="3600" dirty="0" smtClean="0"/>
              <a:t>Exemplo da Análise das Causas Raízes</a:t>
            </a:r>
            <a:endParaRPr lang="pt-BR" sz="3600" dirty="0"/>
          </a:p>
        </p:txBody>
      </p:sp>
      <p:grpSp>
        <p:nvGrpSpPr>
          <p:cNvPr id="5" name="Grupo 4"/>
          <p:cNvGrpSpPr/>
          <p:nvPr/>
        </p:nvGrpSpPr>
        <p:grpSpPr>
          <a:xfrm>
            <a:off x="6118737" y="980728"/>
            <a:ext cx="2917759" cy="3868093"/>
            <a:chOff x="72571" y="1836021"/>
            <a:chExt cx="2917759" cy="3868093"/>
          </a:xfrm>
        </p:grpSpPr>
        <p:pic>
          <p:nvPicPr>
            <p:cNvPr id="6" name="Picture 2" descr="http://www.nanademinas.com.br/noticias-nana-minas/2010-12-3-1291399436/comgas_dengue_mosquito1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832601"/>
              <a:ext cx="2608745" cy="2154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orma livre 6"/>
            <p:cNvSpPr/>
            <p:nvPr/>
          </p:nvSpPr>
          <p:spPr>
            <a:xfrm>
              <a:off x="72571" y="1836021"/>
              <a:ext cx="2917759" cy="3868093"/>
            </a:xfrm>
            <a:custGeom>
              <a:avLst/>
              <a:gdLst>
                <a:gd name="connsiteX0" fmla="*/ 275772 w 3120572"/>
                <a:gd name="connsiteY0" fmla="*/ 210493 h 3868093"/>
                <a:gd name="connsiteX1" fmla="*/ 275772 w 3120572"/>
                <a:gd name="connsiteY1" fmla="*/ 210493 h 3868093"/>
                <a:gd name="connsiteX2" fmla="*/ 217715 w 3120572"/>
                <a:gd name="connsiteY2" fmla="*/ 326608 h 3868093"/>
                <a:gd name="connsiteX3" fmla="*/ 188686 w 3120572"/>
                <a:gd name="connsiteY3" fmla="*/ 413693 h 3868093"/>
                <a:gd name="connsiteX4" fmla="*/ 159658 w 3120572"/>
                <a:gd name="connsiteY4" fmla="*/ 457236 h 3868093"/>
                <a:gd name="connsiteX5" fmla="*/ 130629 w 3120572"/>
                <a:gd name="connsiteY5" fmla="*/ 558836 h 3868093"/>
                <a:gd name="connsiteX6" fmla="*/ 101600 w 3120572"/>
                <a:gd name="connsiteY6" fmla="*/ 1037808 h 3868093"/>
                <a:gd name="connsiteX7" fmla="*/ 58058 w 3120572"/>
                <a:gd name="connsiteY7" fmla="*/ 1211979 h 3868093"/>
                <a:gd name="connsiteX8" fmla="*/ 43543 w 3120572"/>
                <a:gd name="connsiteY8" fmla="*/ 1299065 h 3868093"/>
                <a:gd name="connsiteX9" fmla="*/ 58058 w 3120572"/>
                <a:gd name="connsiteY9" fmla="*/ 1429693 h 3868093"/>
                <a:gd name="connsiteX10" fmla="*/ 58058 w 3120572"/>
                <a:gd name="connsiteY10" fmla="*/ 2286036 h 3868093"/>
                <a:gd name="connsiteX11" fmla="*/ 29029 w 3120572"/>
                <a:gd name="connsiteY11" fmla="*/ 2474722 h 3868093"/>
                <a:gd name="connsiteX12" fmla="*/ 0 w 3120572"/>
                <a:gd name="connsiteY12" fmla="*/ 2561808 h 3868093"/>
                <a:gd name="connsiteX13" fmla="*/ 43543 w 3120572"/>
                <a:gd name="connsiteY13" fmla="*/ 2852093 h 3868093"/>
                <a:gd name="connsiteX14" fmla="*/ 58058 w 3120572"/>
                <a:gd name="connsiteY14" fmla="*/ 2895636 h 3868093"/>
                <a:gd name="connsiteX15" fmla="*/ 72572 w 3120572"/>
                <a:gd name="connsiteY15" fmla="*/ 2939179 h 3868093"/>
                <a:gd name="connsiteX16" fmla="*/ 101600 w 3120572"/>
                <a:gd name="connsiteY16" fmla="*/ 3360093 h 3868093"/>
                <a:gd name="connsiteX17" fmla="*/ 116115 w 3120572"/>
                <a:gd name="connsiteY17" fmla="*/ 3418150 h 3868093"/>
                <a:gd name="connsiteX18" fmla="*/ 174172 w 3120572"/>
                <a:gd name="connsiteY18" fmla="*/ 3505236 h 3868093"/>
                <a:gd name="connsiteX19" fmla="*/ 275772 w 3120572"/>
                <a:gd name="connsiteY19" fmla="*/ 3592322 h 3868093"/>
                <a:gd name="connsiteX20" fmla="*/ 304800 w 3120572"/>
                <a:gd name="connsiteY20" fmla="*/ 3635865 h 3868093"/>
                <a:gd name="connsiteX21" fmla="*/ 348343 w 3120572"/>
                <a:gd name="connsiteY21" fmla="*/ 3650379 h 3868093"/>
                <a:gd name="connsiteX22" fmla="*/ 391886 w 3120572"/>
                <a:gd name="connsiteY22" fmla="*/ 3679408 h 3868093"/>
                <a:gd name="connsiteX23" fmla="*/ 435429 w 3120572"/>
                <a:gd name="connsiteY23" fmla="*/ 3693922 h 3868093"/>
                <a:gd name="connsiteX24" fmla="*/ 493486 w 3120572"/>
                <a:gd name="connsiteY24" fmla="*/ 3722950 h 3868093"/>
                <a:gd name="connsiteX25" fmla="*/ 638629 w 3120572"/>
                <a:gd name="connsiteY25" fmla="*/ 3766493 h 3868093"/>
                <a:gd name="connsiteX26" fmla="*/ 740229 w 3120572"/>
                <a:gd name="connsiteY26" fmla="*/ 3810036 h 3868093"/>
                <a:gd name="connsiteX27" fmla="*/ 841829 w 3120572"/>
                <a:gd name="connsiteY27" fmla="*/ 3824550 h 3868093"/>
                <a:gd name="connsiteX28" fmla="*/ 1030515 w 3120572"/>
                <a:gd name="connsiteY28" fmla="*/ 3868093 h 3868093"/>
                <a:gd name="connsiteX29" fmla="*/ 1596572 w 3120572"/>
                <a:gd name="connsiteY29" fmla="*/ 3839065 h 3868093"/>
                <a:gd name="connsiteX30" fmla="*/ 1640115 w 3120572"/>
                <a:gd name="connsiteY30" fmla="*/ 3810036 h 3868093"/>
                <a:gd name="connsiteX31" fmla="*/ 1683658 w 3120572"/>
                <a:gd name="connsiteY31" fmla="*/ 3795522 h 3868093"/>
                <a:gd name="connsiteX32" fmla="*/ 1843315 w 3120572"/>
                <a:gd name="connsiteY32" fmla="*/ 3781008 h 3868093"/>
                <a:gd name="connsiteX33" fmla="*/ 1973943 w 3120572"/>
                <a:gd name="connsiteY33" fmla="*/ 3766493 h 3868093"/>
                <a:gd name="connsiteX34" fmla="*/ 2075543 w 3120572"/>
                <a:gd name="connsiteY34" fmla="*/ 3751979 h 3868093"/>
                <a:gd name="connsiteX35" fmla="*/ 2133600 w 3120572"/>
                <a:gd name="connsiteY35" fmla="*/ 3737465 h 3868093"/>
                <a:gd name="connsiteX36" fmla="*/ 2540000 w 3120572"/>
                <a:gd name="connsiteY36" fmla="*/ 3708436 h 3868093"/>
                <a:gd name="connsiteX37" fmla="*/ 2627086 w 3120572"/>
                <a:gd name="connsiteY37" fmla="*/ 3679408 h 3868093"/>
                <a:gd name="connsiteX38" fmla="*/ 2670629 w 3120572"/>
                <a:gd name="connsiteY38" fmla="*/ 3664893 h 3868093"/>
                <a:gd name="connsiteX39" fmla="*/ 2714172 w 3120572"/>
                <a:gd name="connsiteY39" fmla="*/ 3635865 h 3868093"/>
                <a:gd name="connsiteX40" fmla="*/ 2801258 w 3120572"/>
                <a:gd name="connsiteY40" fmla="*/ 3534265 h 3868093"/>
                <a:gd name="connsiteX41" fmla="*/ 2873829 w 3120572"/>
                <a:gd name="connsiteY41" fmla="*/ 3432665 h 3868093"/>
                <a:gd name="connsiteX42" fmla="*/ 2917372 w 3120572"/>
                <a:gd name="connsiteY42" fmla="*/ 3345579 h 3868093"/>
                <a:gd name="connsiteX43" fmla="*/ 2960915 w 3120572"/>
                <a:gd name="connsiteY43" fmla="*/ 3200436 h 3868093"/>
                <a:gd name="connsiteX44" fmla="*/ 2946400 w 3120572"/>
                <a:gd name="connsiteY44" fmla="*/ 3011750 h 3868093"/>
                <a:gd name="connsiteX45" fmla="*/ 2917372 w 3120572"/>
                <a:gd name="connsiteY45" fmla="*/ 2924665 h 3868093"/>
                <a:gd name="connsiteX46" fmla="*/ 2902858 w 3120572"/>
                <a:gd name="connsiteY46" fmla="*/ 2866608 h 3868093"/>
                <a:gd name="connsiteX47" fmla="*/ 2873829 w 3120572"/>
                <a:gd name="connsiteY47" fmla="*/ 2779522 h 3868093"/>
                <a:gd name="connsiteX48" fmla="*/ 2859315 w 3120572"/>
                <a:gd name="connsiteY48" fmla="*/ 2735979 h 3868093"/>
                <a:gd name="connsiteX49" fmla="*/ 2844800 w 3120572"/>
                <a:gd name="connsiteY49" fmla="*/ 2692436 h 3868093"/>
                <a:gd name="connsiteX50" fmla="*/ 2859315 w 3120572"/>
                <a:gd name="connsiteY50" fmla="*/ 2460208 h 3868093"/>
                <a:gd name="connsiteX51" fmla="*/ 2888343 w 3120572"/>
                <a:gd name="connsiteY51" fmla="*/ 2344093 h 3868093"/>
                <a:gd name="connsiteX52" fmla="*/ 2902858 w 3120572"/>
                <a:gd name="connsiteY52" fmla="*/ 2271522 h 3868093"/>
                <a:gd name="connsiteX53" fmla="*/ 2902858 w 3120572"/>
                <a:gd name="connsiteY53" fmla="*/ 1763522 h 3868093"/>
                <a:gd name="connsiteX54" fmla="*/ 2931886 w 3120572"/>
                <a:gd name="connsiteY54" fmla="*/ 1647408 h 3868093"/>
                <a:gd name="connsiteX55" fmla="*/ 2975429 w 3120572"/>
                <a:gd name="connsiteY55" fmla="*/ 1516779 h 3868093"/>
                <a:gd name="connsiteX56" fmla="*/ 3004458 w 3120572"/>
                <a:gd name="connsiteY56" fmla="*/ 1473236 h 3868093"/>
                <a:gd name="connsiteX57" fmla="*/ 3062515 w 3120572"/>
                <a:gd name="connsiteY57" fmla="*/ 1342608 h 3868093"/>
                <a:gd name="connsiteX58" fmla="*/ 3077029 w 3120572"/>
                <a:gd name="connsiteY58" fmla="*/ 1299065 h 3868093"/>
                <a:gd name="connsiteX59" fmla="*/ 3091543 w 3120572"/>
                <a:gd name="connsiteY59" fmla="*/ 1241008 h 3868093"/>
                <a:gd name="connsiteX60" fmla="*/ 3120572 w 3120572"/>
                <a:gd name="connsiteY60" fmla="*/ 1153922 h 3868093"/>
                <a:gd name="connsiteX61" fmla="*/ 3077029 w 3120572"/>
                <a:gd name="connsiteY61" fmla="*/ 834608 h 3868093"/>
                <a:gd name="connsiteX62" fmla="*/ 3062515 w 3120572"/>
                <a:gd name="connsiteY62" fmla="*/ 776550 h 3868093"/>
                <a:gd name="connsiteX63" fmla="*/ 3018972 w 3120572"/>
                <a:gd name="connsiteY63" fmla="*/ 718493 h 3868093"/>
                <a:gd name="connsiteX64" fmla="*/ 2989943 w 3120572"/>
                <a:gd name="connsiteY64" fmla="*/ 616893 h 3868093"/>
                <a:gd name="connsiteX65" fmla="*/ 2917372 w 3120572"/>
                <a:gd name="connsiteY65" fmla="*/ 529808 h 3868093"/>
                <a:gd name="connsiteX66" fmla="*/ 2873829 w 3120572"/>
                <a:gd name="connsiteY66" fmla="*/ 500779 h 3868093"/>
                <a:gd name="connsiteX67" fmla="*/ 2830286 w 3120572"/>
                <a:gd name="connsiteY67" fmla="*/ 457236 h 3868093"/>
                <a:gd name="connsiteX68" fmla="*/ 2728686 w 3120572"/>
                <a:gd name="connsiteY68" fmla="*/ 413693 h 3868093"/>
                <a:gd name="connsiteX69" fmla="*/ 2670629 w 3120572"/>
                <a:gd name="connsiteY69" fmla="*/ 370150 h 3868093"/>
                <a:gd name="connsiteX70" fmla="*/ 2627086 w 3120572"/>
                <a:gd name="connsiteY70" fmla="*/ 355636 h 3868093"/>
                <a:gd name="connsiteX71" fmla="*/ 2569029 w 3120572"/>
                <a:gd name="connsiteY71" fmla="*/ 312093 h 3868093"/>
                <a:gd name="connsiteX72" fmla="*/ 2481943 w 3120572"/>
                <a:gd name="connsiteY72" fmla="*/ 283065 h 3868093"/>
                <a:gd name="connsiteX73" fmla="*/ 2365829 w 3120572"/>
                <a:gd name="connsiteY73" fmla="*/ 239522 h 3868093"/>
                <a:gd name="connsiteX74" fmla="*/ 2322286 w 3120572"/>
                <a:gd name="connsiteY74" fmla="*/ 225008 h 3868093"/>
                <a:gd name="connsiteX75" fmla="*/ 2206172 w 3120572"/>
                <a:gd name="connsiteY75" fmla="*/ 195979 h 3868093"/>
                <a:gd name="connsiteX76" fmla="*/ 2162629 w 3120572"/>
                <a:gd name="connsiteY76" fmla="*/ 181465 h 3868093"/>
                <a:gd name="connsiteX77" fmla="*/ 2090058 w 3120572"/>
                <a:gd name="connsiteY77" fmla="*/ 166950 h 3868093"/>
                <a:gd name="connsiteX78" fmla="*/ 2032000 w 3120572"/>
                <a:gd name="connsiteY78" fmla="*/ 152436 h 3868093"/>
                <a:gd name="connsiteX79" fmla="*/ 1944915 w 3120572"/>
                <a:gd name="connsiteY79" fmla="*/ 137922 h 3868093"/>
                <a:gd name="connsiteX80" fmla="*/ 1785258 w 3120572"/>
                <a:gd name="connsiteY80" fmla="*/ 65350 h 3868093"/>
                <a:gd name="connsiteX81" fmla="*/ 1727200 w 3120572"/>
                <a:gd name="connsiteY81" fmla="*/ 36322 h 3868093"/>
                <a:gd name="connsiteX82" fmla="*/ 1465943 w 3120572"/>
                <a:gd name="connsiteY82" fmla="*/ 21808 h 3868093"/>
                <a:gd name="connsiteX83" fmla="*/ 1016000 w 3120572"/>
                <a:gd name="connsiteY83" fmla="*/ 21808 h 3868093"/>
                <a:gd name="connsiteX84" fmla="*/ 740229 w 3120572"/>
                <a:gd name="connsiteY84" fmla="*/ 36322 h 3868093"/>
                <a:gd name="connsiteX85" fmla="*/ 609600 w 3120572"/>
                <a:gd name="connsiteY85" fmla="*/ 65350 h 3868093"/>
                <a:gd name="connsiteX86" fmla="*/ 566058 w 3120572"/>
                <a:gd name="connsiteY86" fmla="*/ 79865 h 3868093"/>
                <a:gd name="connsiteX87" fmla="*/ 420915 w 3120572"/>
                <a:gd name="connsiteY87" fmla="*/ 152436 h 3868093"/>
                <a:gd name="connsiteX88" fmla="*/ 377372 w 3120572"/>
                <a:gd name="connsiteY88" fmla="*/ 166950 h 3868093"/>
                <a:gd name="connsiteX89" fmla="*/ 275772 w 3120572"/>
                <a:gd name="connsiteY89" fmla="*/ 210493 h 386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120572" h="3868093">
                  <a:moveTo>
                    <a:pt x="275772" y="210493"/>
                  </a:moveTo>
                  <a:lnTo>
                    <a:pt x="275772" y="210493"/>
                  </a:lnTo>
                  <a:cubicBezTo>
                    <a:pt x="256420" y="249198"/>
                    <a:pt x="234761" y="286833"/>
                    <a:pt x="217715" y="326608"/>
                  </a:cubicBezTo>
                  <a:cubicBezTo>
                    <a:pt x="205662" y="354733"/>
                    <a:pt x="205659" y="388233"/>
                    <a:pt x="188686" y="413693"/>
                  </a:cubicBezTo>
                  <a:cubicBezTo>
                    <a:pt x="179010" y="428207"/>
                    <a:pt x="167459" y="441634"/>
                    <a:pt x="159658" y="457236"/>
                  </a:cubicBezTo>
                  <a:cubicBezTo>
                    <a:pt x="149245" y="478063"/>
                    <a:pt x="135281" y="540228"/>
                    <a:pt x="130629" y="558836"/>
                  </a:cubicBezTo>
                  <a:cubicBezTo>
                    <a:pt x="94043" y="888122"/>
                    <a:pt x="142447" y="425117"/>
                    <a:pt x="101600" y="1037808"/>
                  </a:cubicBezTo>
                  <a:cubicBezTo>
                    <a:pt x="89311" y="1222135"/>
                    <a:pt x="88848" y="1027249"/>
                    <a:pt x="58058" y="1211979"/>
                  </a:cubicBezTo>
                  <a:lnTo>
                    <a:pt x="43543" y="1299065"/>
                  </a:lnTo>
                  <a:cubicBezTo>
                    <a:pt x="48381" y="1342608"/>
                    <a:pt x="56195" y="1385922"/>
                    <a:pt x="58058" y="1429693"/>
                  </a:cubicBezTo>
                  <a:cubicBezTo>
                    <a:pt x="75167" y="1831746"/>
                    <a:pt x="81364" y="1936446"/>
                    <a:pt x="58058" y="2286036"/>
                  </a:cubicBezTo>
                  <a:cubicBezTo>
                    <a:pt x="53094" y="2360499"/>
                    <a:pt x="48817" y="2408763"/>
                    <a:pt x="29029" y="2474722"/>
                  </a:cubicBezTo>
                  <a:cubicBezTo>
                    <a:pt x="20236" y="2504030"/>
                    <a:pt x="0" y="2561808"/>
                    <a:pt x="0" y="2561808"/>
                  </a:cubicBezTo>
                  <a:cubicBezTo>
                    <a:pt x="16695" y="2795521"/>
                    <a:pt x="-6958" y="2700590"/>
                    <a:pt x="43543" y="2852093"/>
                  </a:cubicBezTo>
                  <a:lnTo>
                    <a:pt x="58058" y="2895636"/>
                  </a:lnTo>
                  <a:lnTo>
                    <a:pt x="72572" y="2939179"/>
                  </a:lnTo>
                  <a:cubicBezTo>
                    <a:pt x="82248" y="3079484"/>
                    <a:pt x="67489" y="3223655"/>
                    <a:pt x="101600" y="3360093"/>
                  </a:cubicBezTo>
                  <a:cubicBezTo>
                    <a:pt x="106438" y="3379445"/>
                    <a:pt x="107194" y="3400308"/>
                    <a:pt x="116115" y="3418150"/>
                  </a:cubicBezTo>
                  <a:cubicBezTo>
                    <a:pt x="131717" y="3449355"/>
                    <a:pt x="149502" y="3480566"/>
                    <a:pt x="174172" y="3505236"/>
                  </a:cubicBezTo>
                  <a:cubicBezTo>
                    <a:pt x="234820" y="3565884"/>
                    <a:pt x="201294" y="3536463"/>
                    <a:pt x="275772" y="3592322"/>
                  </a:cubicBezTo>
                  <a:cubicBezTo>
                    <a:pt x="285448" y="3606836"/>
                    <a:pt x="291179" y="3624968"/>
                    <a:pt x="304800" y="3635865"/>
                  </a:cubicBezTo>
                  <a:cubicBezTo>
                    <a:pt x="316747" y="3645422"/>
                    <a:pt x="334659" y="3643537"/>
                    <a:pt x="348343" y="3650379"/>
                  </a:cubicBezTo>
                  <a:cubicBezTo>
                    <a:pt x="363945" y="3658180"/>
                    <a:pt x="376284" y="3671607"/>
                    <a:pt x="391886" y="3679408"/>
                  </a:cubicBezTo>
                  <a:cubicBezTo>
                    <a:pt x="405570" y="3686250"/>
                    <a:pt x="421367" y="3687895"/>
                    <a:pt x="435429" y="3693922"/>
                  </a:cubicBezTo>
                  <a:cubicBezTo>
                    <a:pt x="455316" y="3702445"/>
                    <a:pt x="473227" y="3715353"/>
                    <a:pt x="493486" y="3722950"/>
                  </a:cubicBezTo>
                  <a:cubicBezTo>
                    <a:pt x="576807" y="3754196"/>
                    <a:pt x="539400" y="3716878"/>
                    <a:pt x="638629" y="3766493"/>
                  </a:cubicBezTo>
                  <a:cubicBezTo>
                    <a:pt x="670103" y="3782230"/>
                    <a:pt x="704633" y="3802917"/>
                    <a:pt x="740229" y="3810036"/>
                  </a:cubicBezTo>
                  <a:cubicBezTo>
                    <a:pt x="773775" y="3816745"/>
                    <a:pt x="807962" y="3819712"/>
                    <a:pt x="841829" y="3824550"/>
                  </a:cubicBezTo>
                  <a:cubicBezTo>
                    <a:pt x="961370" y="3864397"/>
                    <a:pt x="898624" y="3849252"/>
                    <a:pt x="1030515" y="3868093"/>
                  </a:cubicBezTo>
                  <a:cubicBezTo>
                    <a:pt x="1219201" y="3858417"/>
                    <a:pt x="1408489" y="3856978"/>
                    <a:pt x="1596572" y="3839065"/>
                  </a:cubicBezTo>
                  <a:cubicBezTo>
                    <a:pt x="1613938" y="3837411"/>
                    <a:pt x="1624513" y="3817837"/>
                    <a:pt x="1640115" y="3810036"/>
                  </a:cubicBezTo>
                  <a:cubicBezTo>
                    <a:pt x="1653799" y="3803194"/>
                    <a:pt x="1668512" y="3797686"/>
                    <a:pt x="1683658" y="3795522"/>
                  </a:cubicBezTo>
                  <a:cubicBezTo>
                    <a:pt x="1736559" y="3787965"/>
                    <a:pt x="1790142" y="3786325"/>
                    <a:pt x="1843315" y="3781008"/>
                  </a:cubicBezTo>
                  <a:cubicBezTo>
                    <a:pt x="1886908" y="3776649"/>
                    <a:pt x="1930471" y="3771927"/>
                    <a:pt x="1973943" y="3766493"/>
                  </a:cubicBezTo>
                  <a:cubicBezTo>
                    <a:pt x="2007889" y="3762250"/>
                    <a:pt x="2041884" y="3758099"/>
                    <a:pt x="2075543" y="3751979"/>
                  </a:cubicBezTo>
                  <a:cubicBezTo>
                    <a:pt x="2095169" y="3748411"/>
                    <a:pt x="2113884" y="3740498"/>
                    <a:pt x="2133600" y="3737465"/>
                  </a:cubicBezTo>
                  <a:cubicBezTo>
                    <a:pt x="2261944" y="3717720"/>
                    <a:pt x="2417505" y="3714883"/>
                    <a:pt x="2540000" y="3708436"/>
                  </a:cubicBezTo>
                  <a:lnTo>
                    <a:pt x="2627086" y="3679408"/>
                  </a:lnTo>
                  <a:cubicBezTo>
                    <a:pt x="2641600" y="3674570"/>
                    <a:pt x="2657899" y="3673380"/>
                    <a:pt x="2670629" y="3664893"/>
                  </a:cubicBezTo>
                  <a:lnTo>
                    <a:pt x="2714172" y="3635865"/>
                  </a:lnTo>
                  <a:cubicBezTo>
                    <a:pt x="2841517" y="3466073"/>
                    <a:pt x="2679952" y="3675790"/>
                    <a:pt x="2801258" y="3534265"/>
                  </a:cubicBezTo>
                  <a:cubicBezTo>
                    <a:pt x="2828258" y="3502765"/>
                    <a:pt x="2850858" y="3467121"/>
                    <a:pt x="2873829" y="3432665"/>
                  </a:cubicBezTo>
                  <a:cubicBezTo>
                    <a:pt x="2926761" y="3273865"/>
                    <a:pt x="2842342" y="3514398"/>
                    <a:pt x="2917372" y="3345579"/>
                  </a:cubicBezTo>
                  <a:cubicBezTo>
                    <a:pt x="2937561" y="3300154"/>
                    <a:pt x="2948853" y="3248682"/>
                    <a:pt x="2960915" y="3200436"/>
                  </a:cubicBezTo>
                  <a:cubicBezTo>
                    <a:pt x="2956077" y="3137541"/>
                    <a:pt x="2956238" y="3074059"/>
                    <a:pt x="2946400" y="3011750"/>
                  </a:cubicBezTo>
                  <a:cubicBezTo>
                    <a:pt x="2941628" y="2981526"/>
                    <a:pt x="2924793" y="2954350"/>
                    <a:pt x="2917372" y="2924665"/>
                  </a:cubicBezTo>
                  <a:cubicBezTo>
                    <a:pt x="2912534" y="2905313"/>
                    <a:pt x="2908590" y="2885715"/>
                    <a:pt x="2902858" y="2866608"/>
                  </a:cubicBezTo>
                  <a:cubicBezTo>
                    <a:pt x="2894065" y="2837300"/>
                    <a:pt x="2883505" y="2808551"/>
                    <a:pt x="2873829" y="2779522"/>
                  </a:cubicBezTo>
                  <a:lnTo>
                    <a:pt x="2859315" y="2735979"/>
                  </a:lnTo>
                  <a:lnTo>
                    <a:pt x="2844800" y="2692436"/>
                  </a:lnTo>
                  <a:cubicBezTo>
                    <a:pt x="2849638" y="2615027"/>
                    <a:pt x="2851961" y="2537419"/>
                    <a:pt x="2859315" y="2460208"/>
                  </a:cubicBezTo>
                  <a:cubicBezTo>
                    <a:pt x="2867545" y="2373793"/>
                    <a:pt x="2871786" y="2410321"/>
                    <a:pt x="2888343" y="2344093"/>
                  </a:cubicBezTo>
                  <a:cubicBezTo>
                    <a:pt x="2894326" y="2320160"/>
                    <a:pt x="2898020" y="2295712"/>
                    <a:pt x="2902858" y="2271522"/>
                  </a:cubicBezTo>
                  <a:cubicBezTo>
                    <a:pt x="2893980" y="2067336"/>
                    <a:pt x="2874821" y="1950436"/>
                    <a:pt x="2902858" y="1763522"/>
                  </a:cubicBezTo>
                  <a:cubicBezTo>
                    <a:pt x="2908776" y="1724068"/>
                    <a:pt x="2922210" y="1686113"/>
                    <a:pt x="2931886" y="1647408"/>
                  </a:cubicBezTo>
                  <a:cubicBezTo>
                    <a:pt x="2945745" y="1591970"/>
                    <a:pt x="2948099" y="1571438"/>
                    <a:pt x="2975429" y="1516779"/>
                  </a:cubicBezTo>
                  <a:cubicBezTo>
                    <a:pt x="2983230" y="1501177"/>
                    <a:pt x="2994782" y="1487750"/>
                    <a:pt x="3004458" y="1473236"/>
                  </a:cubicBezTo>
                  <a:cubicBezTo>
                    <a:pt x="3039002" y="1369601"/>
                    <a:pt x="3016512" y="1411609"/>
                    <a:pt x="3062515" y="1342608"/>
                  </a:cubicBezTo>
                  <a:cubicBezTo>
                    <a:pt x="3067353" y="1328094"/>
                    <a:pt x="3072826" y="1313776"/>
                    <a:pt x="3077029" y="1299065"/>
                  </a:cubicBezTo>
                  <a:cubicBezTo>
                    <a:pt x="3082509" y="1279885"/>
                    <a:pt x="3085811" y="1260115"/>
                    <a:pt x="3091543" y="1241008"/>
                  </a:cubicBezTo>
                  <a:cubicBezTo>
                    <a:pt x="3100336" y="1211700"/>
                    <a:pt x="3120572" y="1153922"/>
                    <a:pt x="3120572" y="1153922"/>
                  </a:cubicBezTo>
                  <a:cubicBezTo>
                    <a:pt x="3067914" y="653678"/>
                    <a:pt x="3124418" y="1000474"/>
                    <a:pt x="3077029" y="834608"/>
                  </a:cubicBezTo>
                  <a:cubicBezTo>
                    <a:pt x="3071549" y="815427"/>
                    <a:pt x="3071436" y="794392"/>
                    <a:pt x="3062515" y="776550"/>
                  </a:cubicBezTo>
                  <a:cubicBezTo>
                    <a:pt x="3051697" y="754913"/>
                    <a:pt x="3033486" y="737845"/>
                    <a:pt x="3018972" y="718493"/>
                  </a:cubicBezTo>
                  <a:cubicBezTo>
                    <a:pt x="3014320" y="699885"/>
                    <a:pt x="3000356" y="637720"/>
                    <a:pt x="2989943" y="616893"/>
                  </a:cubicBezTo>
                  <a:cubicBezTo>
                    <a:pt x="2973631" y="584270"/>
                    <a:pt x="2944889" y="552739"/>
                    <a:pt x="2917372" y="529808"/>
                  </a:cubicBezTo>
                  <a:cubicBezTo>
                    <a:pt x="2903971" y="518641"/>
                    <a:pt x="2887230" y="511946"/>
                    <a:pt x="2873829" y="500779"/>
                  </a:cubicBezTo>
                  <a:cubicBezTo>
                    <a:pt x="2858060" y="487638"/>
                    <a:pt x="2846989" y="469167"/>
                    <a:pt x="2830286" y="457236"/>
                  </a:cubicBezTo>
                  <a:cubicBezTo>
                    <a:pt x="2798902" y="434819"/>
                    <a:pt x="2764218" y="425537"/>
                    <a:pt x="2728686" y="413693"/>
                  </a:cubicBezTo>
                  <a:cubicBezTo>
                    <a:pt x="2709334" y="399179"/>
                    <a:pt x="2691632" y="382152"/>
                    <a:pt x="2670629" y="370150"/>
                  </a:cubicBezTo>
                  <a:cubicBezTo>
                    <a:pt x="2657345" y="362559"/>
                    <a:pt x="2640370" y="363227"/>
                    <a:pt x="2627086" y="355636"/>
                  </a:cubicBezTo>
                  <a:cubicBezTo>
                    <a:pt x="2606083" y="343634"/>
                    <a:pt x="2590666" y="322911"/>
                    <a:pt x="2569029" y="312093"/>
                  </a:cubicBezTo>
                  <a:cubicBezTo>
                    <a:pt x="2541661" y="298409"/>
                    <a:pt x="2481943" y="283065"/>
                    <a:pt x="2481943" y="283065"/>
                  </a:cubicBezTo>
                  <a:cubicBezTo>
                    <a:pt x="2410265" y="235279"/>
                    <a:pt x="2466266" y="264631"/>
                    <a:pt x="2365829" y="239522"/>
                  </a:cubicBezTo>
                  <a:cubicBezTo>
                    <a:pt x="2350986" y="235811"/>
                    <a:pt x="2337046" y="229034"/>
                    <a:pt x="2322286" y="225008"/>
                  </a:cubicBezTo>
                  <a:cubicBezTo>
                    <a:pt x="2283796" y="214511"/>
                    <a:pt x="2244021" y="208595"/>
                    <a:pt x="2206172" y="195979"/>
                  </a:cubicBezTo>
                  <a:cubicBezTo>
                    <a:pt x="2191658" y="191141"/>
                    <a:pt x="2177472" y="185176"/>
                    <a:pt x="2162629" y="181465"/>
                  </a:cubicBezTo>
                  <a:cubicBezTo>
                    <a:pt x="2138696" y="175482"/>
                    <a:pt x="2114140" y="172302"/>
                    <a:pt x="2090058" y="166950"/>
                  </a:cubicBezTo>
                  <a:cubicBezTo>
                    <a:pt x="2070585" y="162623"/>
                    <a:pt x="2051561" y="156348"/>
                    <a:pt x="2032000" y="152436"/>
                  </a:cubicBezTo>
                  <a:cubicBezTo>
                    <a:pt x="2003143" y="146665"/>
                    <a:pt x="1973643" y="144306"/>
                    <a:pt x="1944915" y="137922"/>
                  </a:cubicBezTo>
                  <a:cubicBezTo>
                    <a:pt x="1894154" y="126642"/>
                    <a:pt x="1819356" y="82399"/>
                    <a:pt x="1785258" y="65350"/>
                  </a:cubicBezTo>
                  <a:cubicBezTo>
                    <a:pt x="1765905" y="55674"/>
                    <a:pt x="1748803" y="37522"/>
                    <a:pt x="1727200" y="36322"/>
                  </a:cubicBezTo>
                  <a:lnTo>
                    <a:pt x="1465943" y="21808"/>
                  </a:lnTo>
                  <a:cubicBezTo>
                    <a:pt x="1271861" y="-17011"/>
                    <a:pt x="1408186" y="4377"/>
                    <a:pt x="1016000" y="21808"/>
                  </a:cubicBezTo>
                  <a:lnTo>
                    <a:pt x="740229" y="36322"/>
                  </a:lnTo>
                  <a:cubicBezTo>
                    <a:pt x="642201" y="68997"/>
                    <a:pt x="762879" y="31287"/>
                    <a:pt x="609600" y="65350"/>
                  </a:cubicBezTo>
                  <a:cubicBezTo>
                    <a:pt x="594665" y="68669"/>
                    <a:pt x="580572" y="75027"/>
                    <a:pt x="566058" y="79865"/>
                  </a:cubicBezTo>
                  <a:cubicBezTo>
                    <a:pt x="483521" y="141767"/>
                    <a:pt x="530949" y="115759"/>
                    <a:pt x="420915" y="152436"/>
                  </a:cubicBezTo>
                  <a:lnTo>
                    <a:pt x="377372" y="166950"/>
                  </a:lnTo>
                  <a:cubicBezTo>
                    <a:pt x="342342" y="219494"/>
                    <a:pt x="292705" y="203236"/>
                    <a:pt x="275772" y="210493"/>
                  </a:cubicBezTo>
                  <a:close/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75998" y="236396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O Problema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006831" y="508518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engue</a:t>
              </a:r>
              <a:endParaRPr lang="pt-BR" dirty="0"/>
            </a:p>
          </p:txBody>
        </p:sp>
      </p:grpSp>
      <p:sp>
        <p:nvSpPr>
          <p:cNvPr id="10" name="Seta para a direita 9"/>
          <p:cNvSpPr/>
          <p:nvPr/>
        </p:nvSpPr>
        <p:spPr>
          <a:xfrm>
            <a:off x="395536" y="3093644"/>
            <a:ext cx="571540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3445430">
            <a:off x="2964124" y="1744148"/>
            <a:ext cx="2760964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Água limpa parada</a:t>
            </a:r>
            <a:endParaRPr lang="pt-BR" sz="1600" dirty="0"/>
          </a:p>
        </p:txBody>
      </p:sp>
      <p:sp>
        <p:nvSpPr>
          <p:cNvPr id="13" name="Seta para a direita 12"/>
          <p:cNvSpPr/>
          <p:nvPr/>
        </p:nvSpPr>
        <p:spPr>
          <a:xfrm rot="18180000">
            <a:off x="2485495" y="4664942"/>
            <a:ext cx="337355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Políticas de combate ineficiente</a:t>
            </a:r>
            <a:endParaRPr lang="pt-BR" sz="1600" dirty="0"/>
          </a:p>
        </p:txBody>
      </p:sp>
      <p:sp>
        <p:nvSpPr>
          <p:cNvPr id="15" name="Seta para a direita 14"/>
          <p:cNvSpPr/>
          <p:nvPr/>
        </p:nvSpPr>
        <p:spPr>
          <a:xfrm rot="3420000">
            <a:off x="1061381" y="1756773"/>
            <a:ext cx="2761200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População não esclarecida</a:t>
            </a:r>
            <a:endParaRPr lang="pt-BR" sz="1600" dirty="0"/>
          </a:p>
        </p:txBody>
      </p:sp>
      <p:sp>
        <p:nvSpPr>
          <p:cNvPr id="16" name="Seta para a direita 15"/>
          <p:cNvSpPr/>
          <p:nvPr/>
        </p:nvSpPr>
        <p:spPr>
          <a:xfrm>
            <a:off x="755576" y="4330672"/>
            <a:ext cx="3456384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Destinação insuficiente de verbas</a:t>
            </a:r>
            <a:endParaRPr lang="pt-BR" sz="1600" dirty="0"/>
          </a:p>
        </p:txBody>
      </p:sp>
      <p:sp>
        <p:nvSpPr>
          <p:cNvPr id="17" name="Nuvem 16"/>
          <p:cNvSpPr/>
          <p:nvPr/>
        </p:nvSpPr>
        <p:spPr>
          <a:xfrm>
            <a:off x="3995936" y="4955555"/>
            <a:ext cx="3945305" cy="1713805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Nota</a:t>
            </a:r>
            <a:r>
              <a:rPr lang="pt-BR" dirty="0" smtClean="0"/>
              <a:t>: Isto aqui é apenas um exemplo possível das causas raízes da Dengue.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68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Passo 3 da Análise do Problema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Identificar Stakeholders e Usuários</a:t>
            </a:r>
          </a:p>
          <a:p>
            <a:pPr lvl="1"/>
            <a:r>
              <a:rPr lang="pt-BR" smtClean="0"/>
              <a:t>Os stakeholders conhecem várias perspectivas do problema e várias necessidades que esperam que sejam atacadas pela solução</a:t>
            </a:r>
          </a:p>
          <a:p>
            <a:r>
              <a:rPr lang="pt-BR" smtClean="0"/>
              <a:t>Questões podem ser úteis:</a:t>
            </a:r>
          </a:p>
          <a:p>
            <a:pPr lvl="1"/>
            <a:r>
              <a:rPr lang="pt-BR" smtClean="0"/>
              <a:t>Quem são os usuários do sistema?</a:t>
            </a:r>
          </a:p>
          <a:p>
            <a:pPr lvl="1"/>
            <a:r>
              <a:rPr lang="pt-BR" smtClean="0"/>
              <a:t>Quem é o cliente (aquele que paga) do sistema?</a:t>
            </a:r>
          </a:p>
          <a:p>
            <a:pPr lvl="1"/>
            <a:r>
              <a:rPr lang="pt-BR" smtClean="0"/>
              <a:t>Quem mais é afetado pelas saídas que o sistema produzirá?</a:t>
            </a:r>
          </a:p>
          <a:p>
            <a:pPr lvl="1"/>
            <a:r>
              <a:rPr lang="pt-BR" smtClean="0"/>
              <a:t>Quem avaliará e homologará o sistema quando entregue e implantado?</a:t>
            </a:r>
          </a:p>
          <a:p>
            <a:pPr lvl="1"/>
            <a:r>
              <a:rPr lang="pt-BR" smtClean="0"/>
              <a:t>Existem outros usuários internos ou externos do sistema cujas necessidades devam ser atendidas?</a:t>
            </a:r>
          </a:p>
          <a:p>
            <a:pPr lvl="1"/>
            <a:r>
              <a:rPr lang="pt-BR" smtClean="0"/>
              <a:t>Quem manterá o sistema?</a:t>
            </a:r>
          </a:p>
          <a:p>
            <a:pPr lvl="1"/>
            <a:r>
              <a:rPr lang="pt-BR" smtClean="0"/>
              <a:t>Existe alguém mais?</a:t>
            </a:r>
          </a:p>
          <a:p>
            <a:endParaRPr lang="pt-BR" dirty="0"/>
          </a:p>
        </p:txBody>
      </p:sp>
      <p:graphicFrame>
        <p:nvGraphicFramePr>
          <p:cNvPr id="7" name="Group 1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822860"/>
              </p:ext>
            </p:extLst>
          </p:nvPr>
        </p:nvGraphicFramePr>
        <p:xfrm>
          <a:off x="5076056" y="5445224"/>
          <a:ext cx="3114535" cy="1023936"/>
        </p:xfrm>
        <a:graphic>
          <a:graphicData uri="http://schemas.openxmlformats.org/drawingml/2006/table">
            <a:tbl>
              <a:tblPr/>
              <a:tblGrid>
                <a:gridCol w="1557108"/>
                <a:gridCol w="1557427"/>
              </a:tblGrid>
              <a:tr h="230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Times New Roman" pitchFamily="18" charset="0"/>
                        </a:rPr>
                        <a:t>Outros Stakeholders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Times New Roman" pitchFamily="18" charset="0"/>
                        </a:rPr>
                        <a:t>Comentários</a:t>
                      </a:r>
                    </a:p>
                  </a:txBody>
                  <a:tcPr marL="101485" marR="101485"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06528"/>
              </p:ext>
            </p:extLst>
          </p:nvPr>
        </p:nvGraphicFramePr>
        <p:xfrm>
          <a:off x="2339752" y="5445224"/>
          <a:ext cx="2360613" cy="1023936"/>
        </p:xfrm>
        <a:graphic>
          <a:graphicData uri="http://schemas.openxmlformats.org/drawingml/2006/table">
            <a:tbl>
              <a:tblPr/>
              <a:tblGrid>
                <a:gridCol w="803186"/>
                <a:gridCol w="1557427"/>
              </a:tblGrid>
              <a:tr h="230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Times New Roman" pitchFamily="18" charset="0"/>
                        </a:rPr>
                        <a:t>Usuários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Times New Roman" pitchFamily="18" charset="0"/>
                        </a:rPr>
                        <a:t>Comentários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4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graphicFrame>
        <p:nvGraphicFramePr>
          <p:cNvPr id="5" name="Group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320322"/>
              </p:ext>
            </p:extLst>
          </p:nvPr>
        </p:nvGraphicFramePr>
        <p:xfrm>
          <a:off x="179512" y="3272556"/>
          <a:ext cx="8784976" cy="346881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412800"/>
                <a:gridCol w="6372176"/>
              </a:tblGrid>
              <a:tr h="282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Outros Stakeholders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Comentários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39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 Distribuidor </a:t>
                      </a:r>
                      <a:endParaRPr kumimoji="0" lang="pt-BR" sz="12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Externo 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Clientes diretos da </a:t>
                      </a:r>
                      <a:r>
                        <a:rPr kumimoji="0" lang="pt-B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Lumenations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Construtores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Clientes dos Clientes da </a:t>
                      </a:r>
                      <a:r>
                        <a:rPr kumimoji="0" lang="pt-B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Lumenations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o contratado geral responsável pela construção da residência.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Eletricistas </a:t>
                      </a:r>
                      <a:endParaRPr kumimoji="0" lang="pt-BR" sz="12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Contratados 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Responsável pela instalação e suporte.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Equipe de Desenvolvimento Interno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Equipe da </a:t>
                      </a:r>
                      <a:r>
                        <a:rPr kumimoji="0" lang="pt-B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Lumenations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Gerente de Marketing / Produto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Será representado pela </a:t>
                      </a:r>
                      <a:r>
                        <a:rPr kumimoji="0" lang="pt-B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Cathy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gerente de produto.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Gerente Geral da Lumenations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Financiamento e contabilidade dos resultados.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Group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787152"/>
              </p:ext>
            </p:extLst>
          </p:nvPr>
        </p:nvGraphicFramePr>
        <p:xfrm>
          <a:off x="179512" y="868489"/>
          <a:ext cx="8784976" cy="183079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412800"/>
                <a:gridCol w="6372176"/>
              </a:tblGrid>
              <a:tr h="195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Usuários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Comentários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8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Proprietário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Aquele que adquiriu o HOLIS.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Lumenations</a:t>
                      </a:r>
                      <a:r>
                        <a:rPr kumimoji="0"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Serviços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 e configura remotamente o HOLIS.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Lâmpadas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Controladas pelo HOLIS.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Recebedor de emergências TBD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Acionado quando houver alguma emergência.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2500313" y="2924944"/>
            <a:ext cx="4500562" cy="2928937"/>
            <a:chOff x="2961" y="9597"/>
            <a:chExt cx="7995" cy="5730"/>
          </a:xfrm>
        </p:grpSpPr>
        <p:sp>
          <p:nvSpPr>
            <p:cNvPr id="35844" name="Text Box 5"/>
            <p:cNvSpPr txBox="1">
              <a:spLocks noChangeArrowheads="1"/>
            </p:cNvSpPr>
            <p:nvPr/>
          </p:nvSpPr>
          <p:spPr bwMode="auto">
            <a:xfrm>
              <a:off x="5372" y="10016"/>
              <a:ext cx="2262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pt-BR" sz="1200" b="1"/>
                <a:t>Nossa nova solução</a:t>
              </a:r>
              <a:endParaRPr lang="pt-BR"/>
            </a:p>
          </p:txBody>
        </p:sp>
        <p:sp>
          <p:nvSpPr>
            <p:cNvPr id="35845" name="Oval 6"/>
            <p:cNvSpPr>
              <a:spLocks noChangeArrowheads="1"/>
            </p:cNvSpPr>
            <p:nvPr/>
          </p:nvSpPr>
          <p:spPr bwMode="auto">
            <a:xfrm>
              <a:off x="4581" y="10494"/>
              <a:ext cx="4320" cy="2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pic>
          <p:nvPicPr>
            <p:cNvPr id="35846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" y="10317"/>
              <a:ext cx="201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7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" y="12117"/>
              <a:ext cx="207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8" name="Rectangle 9"/>
            <p:cNvSpPr>
              <a:spLocks noChangeArrowheads="1"/>
            </p:cNvSpPr>
            <p:nvPr/>
          </p:nvSpPr>
          <p:spPr bwMode="auto">
            <a:xfrm>
              <a:off x="5301" y="11217"/>
              <a:ext cx="2880" cy="1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/>
                <a:t>Novo Sistema de Pedidos</a:t>
              </a:r>
              <a:endParaRPr lang="pt-BR"/>
            </a:p>
          </p:txBody>
        </p:sp>
        <p:pic>
          <p:nvPicPr>
            <p:cNvPr id="35849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" y="11214"/>
              <a:ext cx="2235" cy="19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850" name="Group 11"/>
            <p:cNvGrpSpPr>
              <a:grpSpLocks/>
            </p:cNvGrpSpPr>
            <p:nvPr/>
          </p:nvGrpSpPr>
          <p:grpSpPr bwMode="auto">
            <a:xfrm>
              <a:off x="4761" y="13557"/>
              <a:ext cx="3975" cy="1770"/>
              <a:chOff x="4581" y="13554"/>
              <a:chExt cx="3975" cy="1770"/>
            </a:xfrm>
          </p:grpSpPr>
          <p:pic>
            <p:nvPicPr>
              <p:cNvPr id="35856" name="Picture 1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1" y="13554"/>
                <a:ext cx="2160" cy="1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857" name="Picture 1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1" y="13554"/>
                <a:ext cx="2175" cy="1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5851" name="AutoShape 14"/>
            <p:cNvSpPr>
              <a:spLocks noChangeArrowheads="1"/>
            </p:cNvSpPr>
            <p:nvPr/>
          </p:nvSpPr>
          <p:spPr bwMode="auto">
            <a:xfrm>
              <a:off x="8361" y="9597"/>
              <a:ext cx="2214" cy="839"/>
            </a:xfrm>
            <a:prstGeom prst="wedgeRectCallout">
              <a:avLst>
                <a:gd name="adj1" fmla="val -63644"/>
                <a:gd name="adj2" fmla="val 11875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1200"/>
                <a:t>Fronteira do sistema</a:t>
              </a:r>
              <a:endParaRPr lang="pt-BR"/>
            </a:p>
          </p:txBody>
        </p:sp>
        <p:sp>
          <p:nvSpPr>
            <p:cNvPr id="35852" name="Line 15"/>
            <p:cNvSpPr>
              <a:spLocks noChangeShapeType="1"/>
            </p:cNvSpPr>
            <p:nvPr/>
          </p:nvSpPr>
          <p:spPr bwMode="auto">
            <a:xfrm>
              <a:off x="4401" y="10857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53" name="Line 16"/>
            <p:cNvSpPr>
              <a:spLocks noChangeShapeType="1"/>
            </p:cNvSpPr>
            <p:nvPr/>
          </p:nvSpPr>
          <p:spPr bwMode="auto">
            <a:xfrm flipV="1">
              <a:off x="4401" y="12117"/>
              <a:ext cx="9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54" name="Line 17"/>
            <p:cNvSpPr>
              <a:spLocks noChangeShapeType="1"/>
            </p:cNvSpPr>
            <p:nvPr/>
          </p:nvSpPr>
          <p:spPr bwMode="auto">
            <a:xfrm>
              <a:off x="5841" y="12477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55" name="Line 18"/>
            <p:cNvSpPr>
              <a:spLocks noChangeShapeType="1"/>
            </p:cNvSpPr>
            <p:nvPr/>
          </p:nvSpPr>
          <p:spPr bwMode="auto">
            <a:xfrm>
              <a:off x="7641" y="12477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4 da Análise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Definir a Fronteira da Solução Sistêmica</a:t>
            </a:r>
          </a:p>
          <a:p>
            <a:pPr lvl="1"/>
            <a:r>
              <a:rPr lang="pt-BR" smtClean="0"/>
              <a:t>Identifique:</a:t>
            </a:r>
          </a:p>
          <a:p>
            <a:pPr lvl="2"/>
            <a:r>
              <a:rPr lang="pt-BR" smtClean="0"/>
              <a:t>O Sistema e </a:t>
            </a:r>
          </a:p>
          <a:p>
            <a:pPr lvl="2"/>
            <a:r>
              <a:rPr lang="pt-BR" smtClean="0"/>
              <a:t>As “coisas” que interagem com o sistema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Fronteira Sistêmica</a:t>
            </a:r>
            <a:endParaRPr lang="pt-BR" dirty="0"/>
          </a:p>
        </p:txBody>
      </p:sp>
      <p:grpSp>
        <p:nvGrpSpPr>
          <p:cNvPr id="5" name="Grupo 15"/>
          <p:cNvGrpSpPr>
            <a:grpSpLocks/>
          </p:cNvGrpSpPr>
          <p:nvPr/>
        </p:nvGrpSpPr>
        <p:grpSpPr bwMode="auto">
          <a:xfrm>
            <a:off x="2642994" y="2387227"/>
            <a:ext cx="3887787" cy="2635250"/>
            <a:chOff x="2684477" y="4103958"/>
            <a:chExt cx="3887787" cy="2634983"/>
          </a:xfrm>
        </p:grpSpPr>
        <p:sp>
          <p:nvSpPr>
            <p:cNvPr id="6" name="Line 32"/>
            <p:cNvSpPr>
              <a:spLocks noChangeShapeType="1"/>
            </p:cNvSpPr>
            <p:nvPr/>
          </p:nvSpPr>
          <p:spPr bwMode="auto">
            <a:xfrm>
              <a:off x="5000628" y="4929198"/>
              <a:ext cx="545261" cy="525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" name="Picture 2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886" y="5343305"/>
              <a:ext cx="1316664" cy="139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AutoShape 27"/>
            <p:cNvSpPr>
              <a:spLocks noChangeArrowheads="1"/>
            </p:cNvSpPr>
            <p:nvPr/>
          </p:nvSpPr>
          <p:spPr bwMode="auto">
            <a:xfrm>
              <a:off x="4301796" y="4262813"/>
              <a:ext cx="870864" cy="810369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26800"/>
            <a:lstStyle/>
            <a:p>
              <a:pPr algn="ctr"/>
              <a:r>
                <a:rPr lang="pt-BR" sz="1000" b="1"/>
                <a:t>HOLIS</a:t>
              </a:r>
              <a:endParaRPr lang="pt-BR"/>
            </a:p>
          </p:txBody>
        </p:sp>
        <p:pic>
          <p:nvPicPr>
            <p:cNvPr id="9" name="Picture 2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4477" y="4262813"/>
              <a:ext cx="1223357" cy="1305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070" y="4103958"/>
              <a:ext cx="1275194" cy="1305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2661" y="5319512"/>
              <a:ext cx="1358134" cy="139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ine 31"/>
            <p:cNvSpPr>
              <a:spLocks noChangeShapeType="1"/>
            </p:cNvSpPr>
            <p:nvPr/>
          </p:nvSpPr>
          <p:spPr bwMode="auto">
            <a:xfrm flipV="1">
              <a:off x="5172661" y="4509143"/>
              <a:ext cx="497637" cy="135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3555341" y="4667997"/>
              <a:ext cx="7464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 flipV="1">
              <a:off x="3679750" y="4938120"/>
              <a:ext cx="622046" cy="675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996" y="4998681"/>
            <a:ext cx="31051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Passo 5 da Análise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Identificar as restrições impostas à solução</a:t>
            </a:r>
          </a:p>
          <a:p>
            <a:pPr lvl="1"/>
            <a:r>
              <a:rPr lang="pt-BR" dirty="0" smtClean="0"/>
              <a:t>Definimos uma restrição como:</a:t>
            </a:r>
          </a:p>
          <a:p>
            <a:pPr lvl="2"/>
            <a:r>
              <a:rPr lang="pt-BR" dirty="0" smtClean="0"/>
              <a:t>Um limite sobre o grau de liberdade que temos em fornecer uma solução.</a:t>
            </a:r>
          </a:p>
          <a:p>
            <a:pPr lvl="1"/>
            <a:r>
              <a:rPr lang="pt-BR" dirty="0" smtClean="0"/>
              <a:t>Cada restrição tem o potencial para restringir severamente a nossa habilidade de produzir uma solução da forma como estava prevista</a:t>
            </a:r>
          </a:p>
          <a:p>
            <a:pPr lvl="1"/>
            <a:r>
              <a:rPr lang="pt-BR" dirty="0" smtClean="0"/>
              <a:t>Considera diversas fontes de restrições: </a:t>
            </a:r>
          </a:p>
          <a:p>
            <a:pPr lvl="2"/>
            <a:r>
              <a:rPr lang="pt-BR" dirty="0" smtClean="0"/>
              <a:t>planejamento do ROI, orçamento de pessoal e equipamentos, assuntos ambientais, sistemas operacionais, banco de dados, sistemas clientes e servidores, assuntos técnicos, assuntos políticos internos à organização, compra de software, políticas e procedimentos da empresa, escolha de ferramentas e linguagens, pessoal e outras fontes de recursos, além de várias outras considerações</a:t>
            </a:r>
          </a:p>
          <a:p>
            <a:pPr lvl="1"/>
            <a:r>
              <a:rPr lang="pt-BR" dirty="0" smtClean="0"/>
              <a:t>Defina a lógica / razão da restrição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acordo com </a:t>
            </a:r>
            <a:r>
              <a:rPr lang="pt-BR" dirty="0" err="1" smtClean="0"/>
              <a:t>Gause</a:t>
            </a:r>
            <a:r>
              <a:rPr lang="pt-BR" dirty="0" smtClean="0"/>
              <a:t> e Weinberg (1989):</a:t>
            </a:r>
          </a:p>
          <a:p>
            <a:pPr lvl="1"/>
            <a:r>
              <a:rPr lang="pt-BR" dirty="0" smtClean="0"/>
              <a:t>Um problema pode ser definido como a diferença entre coisas que são desejadas e coisas que são percebidas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483279"/>
              </p:ext>
            </p:extLst>
          </p:nvPr>
        </p:nvGraphicFramePr>
        <p:xfrm>
          <a:off x="467544" y="980728"/>
          <a:ext cx="8496944" cy="5472609"/>
        </p:xfrm>
        <a:graphic>
          <a:graphicData uri="http://schemas.openxmlformats.org/drawingml/2006/table">
            <a:tbl>
              <a:tblPr/>
              <a:tblGrid>
                <a:gridCol w="1243782"/>
                <a:gridCol w="7253162"/>
              </a:tblGrid>
              <a:tr h="32003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1" dirty="0" smtClean="0">
                          <a:latin typeface="+mj-lt"/>
                        </a:rPr>
                        <a:t>Fonte</a:t>
                      </a:r>
                    </a:p>
                  </a:txBody>
                  <a:tcPr marL="91442" marR="91442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Exemplo de Considerações</a:t>
                      </a:r>
                    </a:p>
                  </a:txBody>
                  <a:tcPr marL="91442" marR="91442"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2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dirty="0" smtClean="0">
                          <a:latin typeface="+mj-lt"/>
                        </a:rPr>
                        <a:t>Econômica</a:t>
                      </a:r>
                    </a:p>
                  </a:txBody>
                  <a:tcPr marL="91442" marR="91442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Que restrições financeiras ou orçamentárias são aplicáveis?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Existem custos associados nas vendas de mercadorias ou considerações sobre preço de produtos?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Existe algum problema de licenciamento? </a:t>
                      </a:r>
                    </a:p>
                  </a:txBody>
                  <a:tcPr marL="91442" marR="91442"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0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smtClean="0">
                          <a:latin typeface="+mj-lt"/>
                        </a:rPr>
                        <a:t>Política</a:t>
                      </a:r>
                    </a:p>
                  </a:txBody>
                  <a:tcPr marL="91442" marR="91442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Existem problemas políticos internos ou externos que possam, potencialmente, afetar a solução?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Existem problemas interdepartamentais?</a:t>
                      </a:r>
                    </a:p>
                  </a:txBody>
                  <a:tcPr marL="91442" marR="91442"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41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dirty="0" smtClean="0">
                          <a:latin typeface="+mj-lt"/>
                        </a:rPr>
                        <a:t>Técnica</a:t>
                      </a:r>
                    </a:p>
                  </a:txBody>
                  <a:tcPr marL="91442" marR="91442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Temos restrições quanto à escolha de tecnologia?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Temos restrições para trabalhar com a plataforma ou tecnologias existentes?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Utilizaremos algum pacote de software adquirido?</a:t>
                      </a:r>
                    </a:p>
                  </a:txBody>
                  <a:tcPr marL="91442" marR="91442"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0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smtClean="0">
                          <a:latin typeface="+mj-lt"/>
                        </a:rPr>
                        <a:t>Sistêmica</a:t>
                      </a:r>
                    </a:p>
                  </a:txBody>
                  <a:tcPr marL="91442" marR="91442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A solução será construída sobre o sistema existente?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Devemos manter compatibilidade com a solução existente?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Que sistemas operacionais e ambientes devem ser suportados?</a:t>
                      </a:r>
                    </a:p>
                  </a:txBody>
                  <a:tcPr marL="91442" marR="91442"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0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dirty="0" smtClean="0">
                          <a:latin typeface="+mj-lt"/>
                        </a:rPr>
                        <a:t>Ambiental</a:t>
                      </a:r>
                    </a:p>
                  </a:txBody>
                  <a:tcPr marL="91442" marR="91442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Existem restrições ambientais ou legais?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Existem requisitos de segurança?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Estamos restritos a algum padrão?</a:t>
                      </a:r>
                    </a:p>
                  </a:txBody>
                  <a:tcPr marL="91442" marR="91442"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dirty="0" smtClean="0">
                          <a:latin typeface="+mj-lt"/>
                        </a:rPr>
                        <a:t>Planejamento e recursos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400" dirty="0" smtClean="0">
                        <a:latin typeface="+mj-lt"/>
                      </a:endParaRPr>
                    </a:p>
                  </a:txBody>
                  <a:tcPr marL="91442" marR="91442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O planejamento está definido?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Estamos restritos aos recursos existentes?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Podemos utilizar trabalho externo?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Podemos aumentar os recursos temporários ou permanentes?</a:t>
                      </a:r>
                    </a:p>
                  </a:txBody>
                  <a:tcPr marL="91442" marR="91442"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Fontes de Restrições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Restrições</a:t>
            </a:r>
            <a:endParaRPr lang="pt-BR" dirty="0"/>
          </a:p>
        </p:txBody>
      </p:sp>
      <p:graphicFrame>
        <p:nvGraphicFramePr>
          <p:cNvPr id="3" name="Group 2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096344"/>
              </p:ext>
            </p:extLst>
          </p:nvPr>
        </p:nvGraphicFramePr>
        <p:xfrm>
          <a:off x="71438" y="980728"/>
          <a:ext cx="9001124" cy="5397499"/>
        </p:xfrm>
        <a:graphic>
          <a:graphicData uri="http://schemas.openxmlformats.org/drawingml/2006/table">
            <a:tbl>
              <a:tblPr/>
              <a:tblGrid>
                <a:gridCol w="504996"/>
                <a:gridCol w="5325742"/>
                <a:gridCol w="3170386"/>
              </a:tblGrid>
              <a:tr h="30698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ID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Restrições do sistema HOLIS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Lógica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8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 versão 1.0 deve ser liberada em 5 de Janeiro de 2000.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 única oportunidade de lançamento do produto neste ano.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 equipe deve adotar a modelagem UML, métodos baseados em OO, e o Processo de Desenvolvimento Unificado.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Estas tecnologias elevam a produtividade e produzem sistemas robustos.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O software para a Unidade de Controle Central e o Programador PC devem ser escritos em C++.  A linguagem Assembly será usada na Chave de Controle.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Devido à consistência e, também, à </a:t>
                      </a:r>
                      <a:r>
                        <a:rPr kumimoji="0" lang="pt-B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manutenibilidade</a:t>
                      </a: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, pois a equipe conhece estas linguagens.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4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Um protótipo do sistema deve ser apresentado numa exposição comercial de Automação Residencial em Dezembro.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Para obter pedidos de distribuidores do Q1 FY 2000.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5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O subsistema de </a:t>
                      </a:r>
                      <a:r>
                        <a:rPr kumimoji="0" lang="pt-B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microprocessamento</a:t>
                      </a: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da Unidade de Controle Central deve ser copiado da divisão de projetos de iluminação avança.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É um projeto existente e uma peça existente em estoque.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6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Apenas o Programador PC deverá ser compatível com o Windows 98.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Faz parte do escopo de gerenciamento para a liberação da versão 1.0.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7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Contratar no máximo dois empregados, de tempo integral, somente após o término da fase de concepção, quando as habilidades necessárias ao projeto estarão determinadas.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Contratação máxima permitida para expansão da equipe.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8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O microprocessador KCH5444 deve ser usado na Chave de Controle.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Já em uso pela companhia.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9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Aquisições de componentes de software é possível, contanto que não exista nenhuma obrigação de pagamentos contínuos de royalty pela empresa.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Nenhum custo de longo prazo poderá causar impacto no custo de software.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4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completar os 5 passos, podemos ficar razoavelmente confiantes de que conseguimos:</a:t>
            </a:r>
          </a:p>
          <a:p>
            <a:pPr lvl="1"/>
            <a:r>
              <a:rPr lang="pt-BR" dirty="0" smtClean="0"/>
              <a:t>Entender o problema a ser resolvido, bem como as causas raízes do problema</a:t>
            </a:r>
          </a:p>
          <a:p>
            <a:pPr lvl="1"/>
            <a:r>
              <a:rPr lang="pt-BR" dirty="0" smtClean="0"/>
              <a:t>Identificar os </a:t>
            </a:r>
            <a:r>
              <a:rPr lang="pt-BR" i="1" dirty="0" err="1" smtClean="0"/>
              <a:t>stakeholders</a:t>
            </a:r>
            <a:r>
              <a:rPr lang="pt-BR" dirty="0" smtClean="0"/>
              <a:t> que, com seu julgamento coletivo, irá, no final, determinar o sucesso ou o fracasso do nosso sistema</a:t>
            </a:r>
          </a:p>
          <a:p>
            <a:pPr lvl="1"/>
            <a:r>
              <a:rPr lang="pt-BR" dirty="0" smtClean="0"/>
              <a:t>Obter uma noção da fronteira da solução</a:t>
            </a:r>
          </a:p>
          <a:p>
            <a:pPr lvl="1"/>
            <a:r>
              <a:rPr lang="pt-BR" dirty="0" smtClean="0"/>
              <a:t>Conhecer as restrições e o grau de liberdade que temos de solucionar o problema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Prof. </a:t>
            </a:r>
            <a:r>
              <a:rPr lang="pt-BR" dirty="0" err="1" smtClean="0"/>
              <a:t>Ms</a:t>
            </a:r>
            <a:r>
              <a:rPr lang="pt-BR" dirty="0" smtClean="0"/>
              <a:t>. Osvaldo </a:t>
            </a:r>
            <a:r>
              <a:rPr lang="pt-BR" dirty="0" err="1"/>
              <a:t>Kotaro</a:t>
            </a:r>
            <a:r>
              <a:rPr lang="pt-BR" dirty="0"/>
              <a:t> </a:t>
            </a:r>
            <a:r>
              <a:rPr lang="pt-BR" dirty="0" err="1" smtClean="0"/>
              <a:t>Takai</a:t>
            </a:r>
            <a:endParaRPr lang="pt-BR" dirty="0"/>
          </a:p>
          <a:p>
            <a:pPr marL="0" indent="0">
              <a:buNone/>
            </a:pPr>
            <a:r>
              <a:rPr lang="pt-BR" b="0" dirty="0" smtClean="0"/>
              <a:t>Mestre em </a:t>
            </a:r>
            <a:r>
              <a:rPr lang="pt-BR" b="0" dirty="0"/>
              <a:t>Ciências da Computação e Matemática Computacional, subárea: Banco de Dados, pela Universidade de São </a:t>
            </a:r>
            <a:r>
              <a:rPr lang="pt-BR" b="0" dirty="0" smtClean="0"/>
              <a:t>Paulo.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3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4786313"/>
            <a:ext cx="1890713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43000"/>
            <a:ext cx="43053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to 5"/>
          <p:cNvCxnSpPr/>
          <p:nvPr/>
        </p:nvCxnSpPr>
        <p:spPr>
          <a:xfrm rot="10800000">
            <a:off x="538163" y="6323013"/>
            <a:ext cx="7858125" cy="714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rot="5400000" flipH="1" flipV="1">
            <a:off x="912019" y="5158582"/>
            <a:ext cx="2397125" cy="158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538163" y="3929063"/>
            <a:ext cx="7858125" cy="714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7253288" y="6429375"/>
            <a:ext cx="1084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/>
              <a:t>percebido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4629150" y="2214563"/>
            <a:ext cx="1014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/>
              <a:t>desejado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1285875"/>
            <a:ext cx="676275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3" descr="http://tbn0.google.com/images?q=tbn:_dm0g71xUFulcM:http://www.mundo-dos-animais.com/assets/images/caes/odie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5572125"/>
            <a:ext cx="8413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</a:t>
            </a:r>
            <a:r>
              <a:rPr lang="pt-BR" dirty="0" smtClean="0"/>
              <a:t>Problema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4786313"/>
            <a:ext cx="1890713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to 5"/>
          <p:cNvCxnSpPr/>
          <p:nvPr/>
        </p:nvCxnSpPr>
        <p:spPr>
          <a:xfrm rot="10800000">
            <a:off x="538163" y="6323013"/>
            <a:ext cx="7858125" cy="714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7253288" y="6429375"/>
            <a:ext cx="1084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/>
              <a:t>percebido</a:t>
            </a:r>
          </a:p>
        </p:txBody>
      </p:sp>
      <p:pic>
        <p:nvPicPr>
          <p:cNvPr id="23557" name="Picture 13" descr="http://tbn0.google.com/images?q=tbn:_dm0g71xUFulcM:http://www.mundo-dos-animais.com/assets/images/caes/odie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5572125"/>
            <a:ext cx="8413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721100"/>
            <a:ext cx="31877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ector de seta reta 13"/>
          <p:cNvCxnSpPr/>
          <p:nvPr/>
        </p:nvCxnSpPr>
        <p:spPr>
          <a:xfrm rot="5400000" flipH="1" flipV="1">
            <a:off x="1571625" y="5754688"/>
            <a:ext cx="11430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10800000">
            <a:off x="571500" y="5149850"/>
            <a:ext cx="5286375" cy="7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6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382838"/>
            <a:ext cx="928687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2" name="CaixaDeTexto 16"/>
          <p:cNvSpPr txBox="1">
            <a:spLocks noChangeArrowheads="1"/>
          </p:cNvSpPr>
          <p:nvPr/>
        </p:nvSpPr>
        <p:spPr bwMode="auto">
          <a:xfrm>
            <a:off x="4233863" y="3811588"/>
            <a:ext cx="10144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/>
              <a:t>desejado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</a:t>
            </a:r>
            <a:r>
              <a:rPr lang="pt-BR" dirty="0" smtClean="0"/>
              <a:t>Problema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Soluções de Contorno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Assim, a solução de um problema pode ser uma questão de gerenciar expectativas:</a:t>
            </a:r>
          </a:p>
          <a:p>
            <a:pPr lvl="1"/>
            <a:r>
              <a:rPr lang="pt-BR" dirty="0" smtClean="0"/>
              <a:t>Por exemplo, mudar o desejo ou percepção do usuário pode ser a abordagem de melhor custo efetivo</a:t>
            </a:r>
          </a:p>
          <a:p>
            <a:r>
              <a:rPr lang="pt-BR" dirty="0" smtClean="0"/>
              <a:t>A experiência pode ajudar a encontrar soluções de contorno vantajosas, rápidas, baratas e de altíssima qualidade:</a:t>
            </a:r>
          </a:p>
          <a:p>
            <a:pPr lvl="1"/>
            <a:r>
              <a:rPr lang="pt-BR" dirty="0" smtClean="0"/>
              <a:t>Aperfeiçoamento incremental para sistemas existentes</a:t>
            </a:r>
          </a:p>
          <a:p>
            <a:pPr lvl="1"/>
            <a:r>
              <a:rPr lang="pt-BR" dirty="0" smtClean="0"/>
              <a:t>Treinamento adicional, não exigindo o desenvolvimento de novos sistemas</a:t>
            </a:r>
          </a:p>
          <a:p>
            <a:pPr lvl="1"/>
            <a:r>
              <a:rPr lang="pt-BR" dirty="0" smtClean="0"/>
              <a:t>Revisão no processo de negócio ao invés de criar um novo sistema</a:t>
            </a:r>
          </a:p>
          <a:p>
            <a:r>
              <a:rPr lang="pt-BR" dirty="0" smtClean="0"/>
              <a:t>Temos a responsabilidade de explorar essas soluções alternativas antes de saltar para a solução de criar um novo sistema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a solução de contorno falhar, estaremos diante de um grande desafio:</a:t>
            </a:r>
          </a:p>
          <a:p>
            <a:pPr lvl="1"/>
            <a:r>
              <a:rPr lang="pt-BR" dirty="0" smtClean="0"/>
              <a:t>Reduzir efetivamente a distância entre o percebido e o desejado criando sistemas que reduzam a diferença entre o percebido e o desejado</a:t>
            </a:r>
          </a:p>
          <a:p>
            <a:r>
              <a:rPr lang="pt-BR" dirty="0" smtClean="0"/>
              <a:t>Assim, o objetivo da Análise de Problemas é adquirir melhor entendimento seguidos para alcançar esse objetivo são:</a:t>
            </a:r>
          </a:p>
          <a:p>
            <a:r>
              <a:rPr lang="pt-BR" dirty="0" smtClean="0"/>
              <a:t>Chegar </a:t>
            </a:r>
            <a:r>
              <a:rPr lang="pt-BR" dirty="0" smtClean="0"/>
              <a:t>ao </a:t>
            </a:r>
            <a:r>
              <a:rPr lang="pt-BR" dirty="0" smtClean="0"/>
              <a:t>problema a ser resolvido antes de iniciar o desenvolvimento da solução sistêmica</a:t>
            </a:r>
          </a:p>
          <a:p>
            <a:r>
              <a:rPr lang="pt-BR" dirty="0" smtClean="0"/>
              <a:t>Passos a serem o acordo sobre a Definição do Problema.</a:t>
            </a:r>
          </a:p>
          <a:p>
            <a:pPr lvl="1"/>
            <a:r>
              <a:rPr lang="pt-BR" dirty="0" smtClean="0"/>
              <a:t>Entender a causa raiz do problema – o problema por detrás do problema.</a:t>
            </a:r>
          </a:p>
          <a:p>
            <a:pPr lvl="1"/>
            <a:r>
              <a:rPr lang="pt-BR" dirty="0" smtClean="0"/>
              <a:t>Identificar os </a:t>
            </a:r>
            <a:r>
              <a:rPr lang="pt-BR" dirty="0" err="1" smtClean="0"/>
              <a:t>Stakeholders</a:t>
            </a:r>
            <a:r>
              <a:rPr lang="pt-BR" dirty="0" smtClean="0"/>
              <a:t> e Usuários.</a:t>
            </a:r>
          </a:p>
          <a:p>
            <a:pPr lvl="1"/>
            <a:r>
              <a:rPr lang="pt-BR" dirty="0" smtClean="0"/>
              <a:t>Definir a fronteira da solução sistêmica.</a:t>
            </a:r>
          </a:p>
          <a:p>
            <a:pPr lvl="1"/>
            <a:r>
              <a:rPr lang="pt-BR" dirty="0" smtClean="0"/>
              <a:t>Identificar as restrições que serão impostas à solução.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42818"/>
              </p:ext>
            </p:extLst>
          </p:nvPr>
        </p:nvGraphicFramePr>
        <p:xfrm>
          <a:off x="1127125" y="3155998"/>
          <a:ext cx="6802438" cy="128111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790938"/>
                <a:gridCol w="50115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 problema </a:t>
                      </a:r>
                      <a:endParaRPr kumimoji="0" lang="pt-BR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1" marR="914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Descreva o problema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1" marR="91431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afeta</a:t>
                      </a:r>
                      <a:endParaRPr kumimoji="0" lang="pt-BR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1" marR="914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Identifique os stakeholders afetados pelo problema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1" marR="91431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devido </a:t>
                      </a:r>
                      <a:endParaRPr kumimoji="0" lang="pt-BR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1" marR="914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Descreva o impacto deste problema nos stakeholders e atividades de negócio.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1" marR="91431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Os benefícios desse</a:t>
                      </a:r>
                      <a:endParaRPr kumimoji="0" lang="pt-BR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1" marR="914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Indique a solução proposta e listar os principais benefícios.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1" marR="91431" horzOverflow="overflow"/>
                </a:tc>
              </a:tr>
            </a:tbl>
          </a:graphicData>
        </a:graphic>
      </p:graphicFrame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Passo 1 da Análise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Chegar ao Acordo sobre a Definição do Problema</a:t>
            </a:r>
          </a:p>
          <a:p>
            <a:pPr lvl="1"/>
            <a:r>
              <a:rPr lang="pt-BR" dirty="0" smtClean="0"/>
              <a:t>Descreva o problema e veja se todos concordam</a:t>
            </a:r>
          </a:p>
          <a:p>
            <a:pPr lvl="1"/>
            <a:r>
              <a:rPr lang="pt-BR" dirty="0" smtClean="0"/>
              <a:t>Entenda os benefícios propostos pela solução</a:t>
            </a:r>
          </a:p>
          <a:p>
            <a:pPr lvl="1"/>
            <a:r>
              <a:rPr lang="pt-BR" dirty="0" smtClean="0"/>
              <a:t>Descreva os benefícios sejam utilizando termos fornecidos pelos clientes</a:t>
            </a:r>
          </a:p>
          <a:p>
            <a:r>
              <a:rPr lang="pt-BR" dirty="0" smtClean="0"/>
              <a:t>A Declaração do Problema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r>
              <a:rPr lang="pt-BR" dirty="0"/>
              <a:t>As duas frases, embora simples, permite assegurar que todos os </a:t>
            </a:r>
            <a:r>
              <a:rPr lang="pt-BR" dirty="0" err="1"/>
              <a:t>stakeholders</a:t>
            </a:r>
            <a:r>
              <a:rPr lang="pt-BR" dirty="0"/>
              <a:t> do projeto trabalhem em direção aos mesmos objetivos</a:t>
            </a:r>
          </a:p>
          <a:p>
            <a:pPr lvl="1"/>
            <a:r>
              <a:rPr lang="pt-BR" dirty="0"/>
              <a:t>Empresas possuem uma missão declarada, projetos desenvolvimento de sistemas possuem a Declaração do Problema</a:t>
            </a:r>
          </a:p>
          <a:p>
            <a:endParaRPr lang="pt-BR" dirty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Partes da Declaração do Problema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72571" y="1836021"/>
            <a:ext cx="2917759" cy="3868093"/>
            <a:chOff x="72571" y="1836021"/>
            <a:chExt cx="2917759" cy="3868093"/>
          </a:xfrm>
        </p:grpSpPr>
        <p:pic>
          <p:nvPicPr>
            <p:cNvPr id="1026" name="Picture 2" descr="http://www.nanademinas.com.br/noticias-nana-minas/2010-12-3-1291399436/comgas_dengue_mosquito1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832601"/>
              <a:ext cx="2608745" cy="2154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orma livre 7"/>
            <p:cNvSpPr/>
            <p:nvPr/>
          </p:nvSpPr>
          <p:spPr>
            <a:xfrm>
              <a:off x="72571" y="1836021"/>
              <a:ext cx="2917759" cy="3868093"/>
            </a:xfrm>
            <a:custGeom>
              <a:avLst/>
              <a:gdLst>
                <a:gd name="connsiteX0" fmla="*/ 275772 w 3120572"/>
                <a:gd name="connsiteY0" fmla="*/ 210493 h 3868093"/>
                <a:gd name="connsiteX1" fmla="*/ 275772 w 3120572"/>
                <a:gd name="connsiteY1" fmla="*/ 210493 h 3868093"/>
                <a:gd name="connsiteX2" fmla="*/ 217715 w 3120572"/>
                <a:gd name="connsiteY2" fmla="*/ 326608 h 3868093"/>
                <a:gd name="connsiteX3" fmla="*/ 188686 w 3120572"/>
                <a:gd name="connsiteY3" fmla="*/ 413693 h 3868093"/>
                <a:gd name="connsiteX4" fmla="*/ 159658 w 3120572"/>
                <a:gd name="connsiteY4" fmla="*/ 457236 h 3868093"/>
                <a:gd name="connsiteX5" fmla="*/ 130629 w 3120572"/>
                <a:gd name="connsiteY5" fmla="*/ 558836 h 3868093"/>
                <a:gd name="connsiteX6" fmla="*/ 101600 w 3120572"/>
                <a:gd name="connsiteY6" fmla="*/ 1037808 h 3868093"/>
                <a:gd name="connsiteX7" fmla="*/ 58058 w 3120572"/>
                <a:gd name="connsiteY7" fmla="*/ 1211979 h 3868093"/>
                <a:gd name="connsiteX8" fmla="*/ 43543 w 3120572"/>
                <a:gd name="connsiteY8" fmla="*/ 1299065 h 3868093"/>
                <a:gd name="connsiteX9" fmla="*/ 58058 w 3120572"/>
                <a:gd name="connsiteY9" fmla="*/ 1429693 h 3868093"/>
                <a:gd name="connsiteX10" fmla="*/ 58058 w 3120572"/>
                <a:gd name="connsiteY10" fmla="*/ 2286036 h 3868093"/>
                <a:gd name="connsiteX11" fmla="*/ 29029 w 3120572"/>
                <a:gd name="connsiteY11" fmla="*/ 2474722 h 3868093"/>
                <a:gd name="connsiteX12" fmla="*/ 0 w 3120572"/>
                <a:gd name="connsiteY12" fmla="*/ 2561808 h 3868093"/>
                <a:gd name="connsiteX13" fmla="*/ 43543 w 3120572"/>
                <a:gd name="connsiteY13" fmla="*/ 2852093 h 3868093"/>
                <a:gd name="connsiteX14" fmla="*/ 58058 w 3120572"/>
                <a:gd name="connsiteY14" fmla="*/ 2895636 h 3868093"/>
                <a:gd name="connsiteX15" fmla="*/ 72572 w 3120572"/>
                <a:gd name="connsiteY15" fmla="*/ 2939179 h 3868093"/>
                <a:gd name="connsiteX16" fmla="*/ 101600 w 3120572"/>
                <a:gd name="connsiteY16" fmla="*/ 3360093 h 3868093"/>
                <a:gd name="connsiteX17" fmla="*/ 116115 w 3120572"/>
                <a:gd name="connsiteY17" fmla="*/ 3418150 h 3868093"/>
                <a:gd name="connsiteX18" fmla="*/ 174172 w 3120572"/>
                <a:gd name="connsiteY18" fmla="*/ 3505236 h 3868093"/>
                <a:gd name="connsiteX19" fmla="*/ 275772 w 3120572"/>
                <a:gd name="connsiteY19" fmla="*/ 3592322 h 3868093"/>
                <a:gd name="connsiteX20" fmla="*/ 304800 w 3120572"/>
                <a:gd name="connsiteY20" fmla="*/ 3635865 h 3868093"/>
                <a:gd name="connsiteX21" fmla="*/ 348343 w 3120572"/>
                <a:gd name="connsiteY21" fmla="*/ 3650379 h 3868093"/>
                <a:gd name="connsiteX22" fmla="*/ 391886 w 3120572"/>
                <a:gd name="connsiteY22" fmla="*/ 3679408 h 3868093"/>
                <a:gd name="connsiteX23" fmla="*/ 435429 w 3120572"/>
                <a:gd name="connsiteY23" fmla="*/ 3693922 h 3868093"/>
                <a:gd name="connsiteX24" fmla="*/ 493486 w 3120572"/>
                <a:gd name="connsiteY24" fmla="*/ 3722950 h 3868093"/>
                <a:gd name="connsiteX25" fmla="*/ 638629 w 3120572"/>
                <a:gd name="connsiteY25" fmla="*/ 3766493 h 3868093"/>
                <a:gd name="connsiteX26" fmla="*/ 740229 w 3120572"/>
                <a:gd name="connsiteY26" fmla="*/ 3810036 h 3868093"/>
                <a:gd name="connsiteX27" fmla="*/ 841829 w 3120572"/>
                <a:gd name="connsiteY27" fmla="*/ 3824550 h 3868093"/>
                <a:gd name="connsiteX28" fmla="*/ 1030515 w 3120572"/>
                <a:gd name="connsiteY28" fmla="*/ 3868093 h 3868093"/>
                <a:gd name="connsiteX29" fmla="*/ 1596572 w 3120572"/>
                <a:gd name="connsiteY29" fmla="*/ 3839065 h 3868093"/>
                <a:gd name="connsiteX30" fmla="*/ 1640115 w 3120572"/>
                <a:gd name="connsiteY30" fmla="*/ 3810036 h 3868093"/>
                <a:gd name="connsiteX31" fmla="*/ 1683658 w 3120572"/>
                <a:gd name="connsiteY31" fmla="*/ 3795522 h 3868093"/>
                <a:gd name="connsiteX32" fmla="*/ 1843315 w 3120572"/>
                <a:gd name="connsiteY32" fmla="*/ 3781008 h 3868093"/>
                <a:gd name="connsiteX33" fmla="*/ 1973943 w 3120572"/>
                <a:gd name="connsiteY33" fmla="*/ 3766493 h 3868093"/>
                <a:gd name="connsiteX34" fmla="*/ 2075543 w 3120572"/>
                <a:gd name="connsiteY34" fmla="*/ 3751979 h 3868093"/>
                <a:gd name="connsiteX35" fmla="*/ 2133600 w 3120572"/>
                <a:gd name="connsiteY35" fmla="*/ 3737465 h 3868093"/>
                <a:gd name="connsiteX36" fmla="*/ 2540000 w 3120572"/>
                <a:gd name="connsiteY36" fmla="*/ 3708436 h 3868093"/>
                <a:gd name="connsiteX37" fmla="*/ 2627086 w 3120572"/>
                <a:gd name="connsiteY37" fmla="*/ 3679408 h 3868093"/>
                <a:gd name="connsiteX38" fmla="*/ 2670629 w 3120572"/>
                <a:gd name="connsiteY38" fmla="*/ 3664893 h 3868093"/>
                <a:gd name="connsiteX39" fmla="*/ 2714172 w 3120572"/>
                <a:gd name="connsiteY39" fmla="*/ 3635865 h 3868093"/>
                <a:gd name="connsiteX40" fmla="*/ 2801258 w 3120572"/>
                <a:gd name="connsiteY40" fmla="*/ 3534265 h 3868093"/>
                <a:gd name="connsiteX41" fmla="*/ 2873829 w 3120572"/>
                <a:gd name="connsiteY41" fmla="*/ 3432665 h 3868093"/>
                <a:gd name="connsiteX42" fmla="*/ 2917372 w 3120572"/>
                <a:gd name="connsiteY42" fmla="*/ 3345579 h 3868093"/>
                <a:gd name="connsiteX43" fmla="*/ 2960915 w 3120572"/>
                <a:gd name="connsiteY43" fmla="*/ 3200436 h 3868093"/>
                <a:gd name="connsiteX44" fmla="*/ 2946400 w 3120572"/>
                <a:gd name="connsiteY44" fmla="*/ 3011750 h 3868093"/>
                <a:gd name="connsiteX45" fmla="*/ 2917372 w 3120572"/>
                <a:gd name="connsiteY45" fmla="*/ 2924665 h 3868093"/>
                <a:gd name="connsiteX46" fmla="*/ 2902858 w 3120572"/>
                <a:gd name="connsiteY46" fmla="*/ 2866608 h 3868093"/>
                <a:gd name="connsiteX47" fmla="*/ 2873829 w 3120572"/>
                <a:gd name="connsiteY47" fmla="*/ 2779522 h 3868093"/>
                <a:gd name="connsiteX48" fmla="*/ 2859315 w 3120572"/>
                <a:gd name="connsiteY48" fmla="*/ 2735979 h 3868093"/>
                <a:gd name="connsiteX49" fmla="*/ 2844800 w 3120572"/>
                <a:gd name="connsiteY49" fmla="*/ 2692436 h 3868093"/>
                <a:gd name="connsiteX50" fmla="*/ 2859315 w 3120572"/>
                <a:gd name="connsiteY50" fmla="*/ 2460208 h 3868093"/>
                <a:gd name="connsiteX51" fmla="*/ 2888343 w 3120572"/>
                <a:gd name="connsiteY51" fmla="*/ 2344093 h 3868093"/>
                <a:gd name="connsiteX52" fmla="*/ 2902858 w 3120572"/>
                <a:gd name="connsiteY52" fmla="*/ 2271522 h 3868093"/>
                <a:gd name="connsiteX53" fmla="*/ 2902858 w 3120572"/>
                <a:gd name="connsiteY53" fmla="*/ 1763522 h 3868093"/>
                <a:gd name="connsiteX54" fmla="*/ 2931886 w 3120572"/>
                <a:gd name="connsiteY54" fmla="*/ 1647408 h 3868093"/>
                <a:gd name="connsiteX55" fmla="*/ 2975429 w 3120572"/>
                <a:gd name="connsiteY55" fmla="*/ 1516779 h 3868093"/>
                <a:gd name="connsiteX56" fmla="*/ 3004458 w 3120572"/>
                <a:gd name="connsiteY56" fmla="*/ 1473236 h 3868093"/>
                <a:gd name="connsiteX57" fmla="*/ 3062515 w 3120572"/>
                <a:gd name="connsiteY57" fmla="*/ 1342608 h 3868093"/>
                <a:gd name="connsiteX58" fmla="*/ 3077029 w 3120572"/>
                <a:gd name="connsiteY58" fmla="*/ 1299065 h 3868093"/>
                <a:gd name="connsiteX59" fmla="*/ 3091543 w 3120572"/>
                <a:gd name="connsiteY59" fmla="*/ 1241008 h 3868093"/>
                <a:gd name="connsiteX60" fmla="*/ 3120572 w 3120572"/>
                <a:gd name="connsiteY60" fmla="*/ 1153922 h 3868093"/>
                <a:gd name="connsiteX61" fmla="*/ 3077029 w 3120572"/>
                <a:gd name="connsiteY61" fmla="*/ 834608 h 3868093"/>
                <a:gd name="connsiteX62" fmla="*/ 3062515 w 3120572"/>
                <a:gd name="connsiteY62" fmla="*/ 776550 h 3868093"/>
                <a:gd name="connsiteX63" fmla="*/ 3018972 w 3120572"/>
                <a:gd name="connsiteY63" fmla="*/ 718493 h 3868093"/>
                <a:gd name="connsiteX64" fmla="*/ 2989943 w 3120572"/>
                <a:gd name="connsiteY64" fmla="*/ 616893 h 3868093"/>
                <a:gd name="connsiteX65" fmla="*/ 2917372 w 3120572"/>
                <a:gd name="connsiteY65" fmla="*/ 529808 h 3868093"/>
                <a:gd name="connsiteX66" fmla="*/ 2873829 w 3120572"/>
                <a:gd name="connsiteY66" fmla="*/ 500779 h 3868093"/>
                <a:gd name="connsiteX67" fmla="*/ 2830286 w 3120572"/>
                <a:gd name="connsiteY67" fmla="*/ 457236 h 3868093"/>
                <a:gd name="connsiteX68" fmla="*/ 2728686 w 3120572"/>
                <a:gd name="connsiteY68" fmla="*/ 413693 h 3868093"/>
                <a:gd name="connsiteX69" fmla="*/ 2670629 w 3120572"/>
                <a:gd name="connsiteY69" fmla="*/ 370150 h 3868093"/>
                <a:gd name="connsiteX70" fmla="*/ 2627086 w 3120572"/>
                <a:gd name="connsiteY70" fmla="*/ 355636 h 3868093"/>
                <a:gd name="connsiteX71" fmla="*/ 2569029 w 3120572"/>
                <a:gd name="connsiteY71" fmla="*/ 312093 h 3868093"/>
                <a:gd name="connsiteX72" fmla="*/ 2481943 w 3120572"/>
                <a:gd name="connsiteY72" fmla="*/ 283065 h 3868093"/>
                <a:gd name="connsiteX73" fmla="*/ 2365829 w 3120572"/>
                <a:gd name="connsiteY73" fmla="*/ 239522 h 3868093"/>
                <a:gd name="connsiteX74" fmla="*/ 2322286 w 3120572"/>
                <a:gd name="connsiteY74" fmla="*/ 225008 h 3868093"/>
                <a:gd name="connsiteX75" fmla="*/ 2206172 w 3120572"/>
                <a:gd name="connsiteY75" fmla="*/ 195979 h 3868093"/>
                <a:gd name="connsiteX76" fmla="*/ 2162629 w 3120572"/>
                <a:gd name="connsiteY76" fmla="*/ 181465 h 3868093"/>
                <a:gd name="connsiteX77" fmla="*/ 2090058 w 3120572"/>
                <a:gd name="connsiteY77" fmla="*/ 166950 h 3868093"/>
                <a:gd name="connsiteX78" fmla="*/ 2032000 w 3120572"/>
                <a:gd name="connsiteY78" fmla="*/ 152436 h 3868093"/>
                <a:gd name="connsiteX79" fmla="*/ 1944915 w 3120572"/>
                <a:gd name="connsiteY79" fmla="*/ 137922 h 3868093"/>
                <a:gd name="connsiteX80" fmla="*/ 1785258 w 3120572"/>
                <a:gd name="connsiteY80" fmla="*/ 65350 h 3868093"/>
                <a:gd name="connsiteX81" fmla="*/ 1727200 w 3120572"/>
                <a:gd name="connsiteY81" fmla="*/ 36322 h 3868093"/>
                <a:gd name="connsiteX82" fmla="*/ 1465943 w 3120572"/>
                <a:gd name="connsiteY82" fmla="*/ 21808 h 3868093"/>
                <a:gd name="connsiteX83" fmla="*/ 1016000 w 3120572"/>
                <a:gd name="connsiteY83" fmla="*/ 21808 h 3868093"/>
                <a:gd name="connsiteX84" fmla="*/ 740229 w 3120572"/>
                <a:gd name="connsiteY84" fmla="*/ 36322 h 3868093"/>
                <a:gd name="connsiteX85" fmla="*/ 609600 w 3120572"/>
                <a:gd name="connsiteY85" fmla="*/ 65350 h 3868093"/>
                <a:gd name="connsiteX86" fmla="*/ 566058 w 3120572"/>
                <a:gd name="connsiteY86" fmla="*/ 79865 h 3868093"/>
                <a:gd name="connsiteX87" fmla="*/ 420915 w 3120572"/>
                <a:gd name="connsiteY87" fmla="*/ 152436 h 3868093"/>
                <a:gd name="connsiteX88" fmla="*/ 377372 w 3120572"/>
                <a:gd name="connsiteY88" fmla="*/ 166950 h 3868093"/>
                <a:gd name="connsiteX89" fmla="*/ 275772 w 3120572"/>
                <a:gd name="connsiteY89" fmla="*/ 210493 h 386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120572" h="3868093">
                  <a:moveTo>
                    <a:pt x="275772" y="210493"/>
                  </a:moveTo>
                  <a:lnTo>
                    <a:pt x="275772" y="210493"/>
                  </a:lnTo>
                  <a:cubicBezTo>
                    <a:pt x="256420" y="249198"/>
                    <a:pt x="234761" y="286833"/>
                    <a:pt x="217715" y="326608"/>
                  </a:cubicBezTo>
                  <a:cubicBezTo>
                    <a:pt x="205662" y="354733"/>
                    <a:pt x="205659" y="388233"/>
                    <a:pt x="188686" y="413693"/>
                  </a:cubicBezTo>
                  <a:cubicBezTo>
                    <a:pt x="179010" y="428207"/>
                    <a:pt x="167459" y="441634"/>
                    <a:pt x="159658" y="457236"/>
                  </a:cubicBezTo>
                  <a:cubicBezTo>
                    <a:pt x="149245" y="478063"/>
                    <a:pt x="135281" y="540228"/>
                    <a:pt x="130629" y="558836"/>
                  </a:cubicBezTo>
                  <a:cubicBezTo>
                    <a:pt x="94043" y="888122"/>
                    <a:pt x="142447" y="425117"/>
                    <a:pt x="101600" y="1037808"/>
                  </a:cubicBezTo>
                  <a:cubicBezTo>
                    <a:pt x="89311" y="1222135"/>
                    <a:pt x="88848" y="1027249"/>
                    <a:pt x="58058" y="1211979"/>
                  </a:cubicBezTo>
                  <a:lnTo>
                    <a:pt x="43543" y="1299065"/>
                  </a:lnTo>
                  <a:cubicBezTo>
                    <a:pt x="48381" y="1342608"/>
                    <a:pt x="56195" y="1385922"/>
                    <a:pt x="58058" y="1429693"/>
                  </a:cubicBezTo>
                  <a:cubicBezTo>
                    <a:pt x="75167" y="1831746"/>
                    <a:pt x="81364" y="1936446"/>
                    <a:pt x="58058" y="2286036"/>
                  </a:cubicBezTo>
                  <a:cubicBezTo>
                    <a:pt x="53094" y="2360499"/>
                    <a:pt x="48817" y="2408763"/>
                    <a:pt x="29029" y="2474722"/>
                  </a:cubicBezTo>
                  <a:cubicBezTo>
                    <a:pt x="20236" y="2504030"/>
                    <a:pt x="0" y="2561808"/>
                    <a:pt x="0" y="2561808"/>
                  </a:cubicBezTo>
                  <a:cubicBezTo>
                    <a:pt x="16695" y="2795521"/>
                    <a:pt x="-6958" y="2700590"/>
                    <a:pt x="43543" y="2852093"/>
                  </a:cubicBezTo>
                  <a:lnTo>
                    <a:pt x="58058" y="2895636"/>
                  </a:lnTo>
                  <a:lnTo>
                    <a:pt x="72572" y="2939179"/>
                  </a:lnTo>
                  <a:cubicBezTo>
                    <a:pt x="82248" y="3079484"/>
                    <a:pt x="67489" y="3223655"/>
                    <a:pt x="101600" y="3360093"/>
                  </a:cubicBezTo>
                  <a:cubicBezTo>
                    <a:pt x="106438" y="3379445"/>
                    <a:pt x="107194" y="3400308"/>
                    <a:pt x="116115" y="3418150"/>
                  </a:cubicBezTo>
                  <a:cubicBezTo>
                    <a:pt x="131717" y="3449355"/>
                    <a:pt x="149502" y="3480566"/>
                    <a:pt x="174172" y="3505236"/>
                  </a:cubicBezTo>
                  <a:cubicBezTo>
                    <a:pt x="234820" y="3565884"/>
                    <a:pt x="201294" y="3536463"/>
                    <a:pt x="275772" y="3592322"/>
                  </a:cubicBezTo>
                  <a:cubicBezTo>
                    <a:pt x="285448" y="3606836"/>
                    <a:pt x="291179" y="3624968"/>
                    <a:pt x="304800" y="3635865"/>
                  </a:cubicBezTo>
                  <a:cubicBezTo>
                    <a:pt x="316747" y="3645422"/>
                    <a:pt x="334659" y="3643537"/>
                    <a:pt x="348343" y="3650379"/>
                  </a:cubicBezTo>
                  <a:cubicBezTo>
                    <a:pt x="363945" y="3658180"/>
                    <a:pt x="376284" y="3671607"/>
                    <a:pt x="391886" y="3679408"/>
                  </a:cubicBezTo>
                  <a:cubicBezTo>
                    <a:pt x="405570" y="3686250"/>
                    <a:pt x="421367" y="3687895"/>
                    <a:pt x="435429" y="3693922"/>
                  </a:cubicBezTo>
                  <a:cubicBezTo>
                    <a:pt x="455316" y="3702445"/>
                    <a:pt x="473227" y="3715353"/>
                    <a:pt x="493486" y="3722950"/>
                  </a:cubicBezTo>
                  <a:cubicBezTo>
                    <a:pt x="576807" y="3754196"/>
                    <a:pt x="539400" y="3716878"/>
                    <a:pt x="638629" y="3766493"/>
                  </a:cubicBezTo>
                  <a:cubicBezTo>
                    <a:pt x="670103" y="3782230"/>
                    <a:pt x="704633" y="3802917"/>
                    <a:pt x="740229" y="3810036"/>
                  </a:cubicBezTo>
                  <a:cubicBezTo>
                    <a:pt x="773775" y="3816745"/>
                    <a:pt x="807962" y="3819712"/>
                    <a:pt x="841829" y="3824550"/>
                  </a:cubicBezTo>
                  <a:cubicBezTo>
                    <a:pt x="961370" y="3864397"/>
                    <a:pt x="898624" y="3849252"/>
                    <a:pt x="1030515" y="3868093"/>
                  </a:cubicBezTo>
                  <a:cubicBezTo>
                    <a:pt x="1219201" y="3858417"/>
                    <a:pt x="1408489" y="3856978"/>
                    <a:pt x="1596572" y="3839065"/>
                  </a:cubicBezTo>
                  <a:cubicBezTo>
                    <a:pt x="1613938" y="3837411"/>
                    <a:pt x="1624513" y="3817837"/>
                    <a:pt x="1640115" y="3810036"/>
                  </a:cubicBezTo>
                  <a:cubicBezTo>
                    <a:pt x="1653799" y="3803194"/>
                    <a:pt x="1668512" y="3797686"/>
                    <a:pt x="1683658" y="3795522"/>
                  </a:cubicBezTo>
                  <a:cubicBezTo>
                    <a:pt x="1736559" y="3787965"/>
                    <a:pt x="1790142" y="3786325"/>
                    <a:pt x="1843315" y="3781008"/>
                  </a:cubicBezTo>
                  <a:cubicBezTo>
                    <a:pt x="1886908" y="3776649"/>
                    <a:pt x="1930471" y="3771927"/>
                    <a:pt x="1973943" y="3766493"/>
                  </a:cubicBezTo>
                  <a:cubicBezTo>
                    <a:pt x="2007889" y="3762250"/>
                    <a:pt x="2041884" y="3758099"/>
                    <a:pt x="2075543" y="3751979"/>
                  </a:cubicBezTo>
                  <a:cubicBezTo>
                    <a:pt x="2095169" y="3748411"/>
                    <a:pt x="2113884" y="3740498"/>
                    <a:pt x="2133600" y="3737465"/>
                  </a:cubicBezTo>
                  <a:cubicBezTo>
                    <a:pt x="2261944" y="3717720"/>
                    <a:pt x="2417505" y="3714883"/>
                    <a:pt x="2540000" y="3708436"/>
                  </a:cubicBezTo>
                  <a:lnTo>
                    <a:pt x="2627086" y="3679408"/>
                  </a:lnTo>
                  <a:cubicBezTo>
                    <a:pt x="2641600" y="3674570"/>
                    <a:pt x="2657899" y="3673380"/>
                    <a:pt x="2670629" y="3664893"/>
                  </a:cubicBezTo>
                  <a:lnTo>
                    <a:pt x="2714172" y="3635865"/>
                  </a:lnTo>
                  <a:cubicBezTo>
                    <a:pt x="2841517" y="3466073"/>
                    <a:pt x="2679952" y="3675790"/>
                    <a:pt x="2801258" y="3534265"/>
                  </a:cubicBezTo>
                  <a:cubicBezTo>
                    <a:pt x="2828258" y="3502765"/>
                    <a:pt x="2850858" y="3467121"/>
                    <a:pt x="2873829" y="3432665"/>
                  </a:cubicBezTo>
                  <a:cubicBezTo>
                    <a:pt x="2926761" y="3273865"/>
                    <a:pt x="2842342" y="3514398"/>
                    <a:pt x="2917372" y="3345579"/>
                  </a:cubicBezTo>
                  <a:cubicBezTo>
                    <a:pt x="2937561" y="3300154"/>
                    <a:pt x="2948853" y="3248682"/>
                    <a:pt x="2960915" y="3200436"/>
                  </a:cubicBezTo>
                  <a:cubicBezTo>
                    <a:pt x="2956077" y="3137541"/>
                    <a:pt x="2956238" y="3074059"/>
                    <a:pt x="2946400" y="3011750"/>
                  </a:cubicBezTo>
                  <a:cubicBezTo>
                    <a:pt x="2941628" y="2981526"/>
                    <a:pt x="2924793" y="2954350"/>
                    <a:pt x="2917372" y="2924665"/>
                  </a:cubicBezTo>
                  <a:cubicBezTo>
                    <a:pt x="2912534" y="2905313"/>
                    <a:pt x="2908590" y="2885715"/>
                    <a:pt x="2902858" y="2866608"/>
                  </a:cubicBezTo>
                  <a:cubicBezTo>
                    <a:pt x="2894065" y="2837300"/>
                    <a:pt x="2883505" y="2808551"/>
                    <a:pt x="2873829" y="2779522"/>
                  </a:cubicBezTo>
                  <a:lnTo>
                    <a:pt x="2859315" y="2735979"/>
                  </a:lnTo>
                  <a:lnTo>
                    <a:pt x="2844800" y="2692436"/>
                  </a:lnTo>
                  <a:cubicBezTo>
                    <a:pt x="2849638" y="2615027"/>
                    <a:pt x="2851961" y="2537419"/>
                    <a:pt x="2859315" y="2460208"/>
                  </a:cubicBezTo>
                  <a:cubicBezTo>
                    <a:pt x="2867545" y="2373793"/>
                    <a:pt x="2871786" y="2410321"/>
                    <a:pt x="2888343" y="2344093"/>
                  </a:cubicBezTo>
                  <a:cubicBezTo>
                    <a:pt x="2894326" y="2320160"/>
                    <a:pt x="2898020" y="2295712"/>
                    <a:pt x="2902858" y="2271522"/>
                  </a:cubicBezTo>
                  <a:cubicBezTo>
                    <a:pt x="2893980" y="2067336"/>
                    <a:pt x="2874821" y="1950436"/>
                    <a:pt x="2902858" y="1763522"/>
                  </a:cubicBezTo>
                  <a:cubicBezTo>
                    <a:pt x="2908776" y="1724068"/>
                    <a:pt x="2922210" y="1686113"/>
                    <a:pt x="2931886" y="1647408"/>
                  </a:cubicBezTo>
                  <a:cubicBezTo>
                    <a:pt x="2945745" y="1591970"/>
                    <a:pt x="2948099" y="1571438"/>
                    <a:pt x="2975429" y="1516779"/>
                  </a:cubicBezTo>
                  <a:cubicBezTo>
                    <a:pt x="2983230" y="1501177"/>
                    <a:pt x="2994782" y="1487750"/>
                    <a:pt x="3004458" y="1473236"/>
                  </a:cubicBezTo>
                  <a:cubicBezTo>
                    <a:pt x="3039002" y="1369601"/>
                    <a:pt x="3016512" y="1411609"/>
                    <a:pt x="3062515" y="1342608"/>
                  </a:cubicBezTo>
                  <a:cubicBezTo>
                    <a:pt x="3067353" y="1328094"/>
                    <a:pt x="3072826" y="1313776"/>
                    <a:pt x="3077029" y="1299065"/>
                  </a:cubicBezTo>
                  <a:cubicBezTo>
                    <a:pt x="3082509" y="1279885"/>
                    <a:pt x="3085811" y="1260115"/>
                    <a:pt x="3091543" y="1241008"/>
                  </a:cubicBezTo>
                  <a:cubicBezTo>
                    <a:pt x="3100336" y="1211700"/>
                    <a:pt x="3120572" y="1153922"/>
                    <a:pt x="3120572" y="1153922"/>
                  </a:cubicBezTo>
                  <a:cubicBezTo>
                    <a:pt x="3067914" y="653678"/>
                    <a:pt x="3124418" y="1000474"/>
                    <a:pt x="3077029" y="834608"/>
                  </a:cubicBezTo>
                  <a:cubicBezTo>
                    <a:pt x="3071549" y="815427"/>
                    <a:pt x="3071436" y="794392"/>
                    <a:pt x="3062515" y="776550"/>
                  </a:cubicBezTo>
                  <a:cubicBezTo>
                    <a:pt x="3051697" y="754913"/>
                    <a:pt x="3033486" y="737845"/>
                    <a:pt x="3018972" y="718493"/>
                  </a:cubicBezTo>
                  <a:cubicBezTo>
                    <a:pt x="3014320" y="699885"/>
                    <a:pt x="3000356" y="637720"/>
                    <a:pt x="2989943" y="616893"/>
                  </a:cubicBezTo>
                  <a:cubicBezTo>
                    <a:pt x="2973631" y="584270"/>
                    <a:pt x="2944889" y="552739"/>
                    <a:pt x="2917372" y="529808"/>
                  </a:cubicBezTo>
                  <a:cubicBezTo>
                    <a:pt x="2903971" y="518641"/>
                    <a:pt x="2887230" y="511946"/>
                    <a:pt x="2873829" y="500779"/>
                  </a:cubicBezTo>
                  <a:cubicBezTo>
                    <a:pt x="2858060" y="487638"/>
                    <a:pt x="2846989" y="469167"/>
                    <a:pt x="2830286" y="457236"/>
                  </a:cubicBezTo>
                  <a:cubicBezTo>
                    <a:pt x="2798902" y="434819"/>
                    <a:pt x="2764218" y="425537"/>
                    <a:pt x="2728686" y="413693"/>
                  </a:cubicBezTo>
                  <a:cubicBezTo>
                    <a:pt x="2709334" y="399179"/>
                    <a:pt x="2691632" y="382152"/>
                    <a:pt x="2670629" y="370150"/>
                  </a:cubicBezTo>
                  <a:cubicBezTo>
                    <a:pt x="2657345" y="362559"/>
                    <a:pt x="2640370" y="363227"/>
                    <a:pt x="2627086" y="355636"/>
                  </a:cubicBezTo>
                  <a:cubicBezTo>
                    <a:pt x="2606083" y="343634"/>
                    <a:pt x="2590666" y="322911"/>
                    <a:pt x="2569029" y="312093"/>
                  </a:cubicBezTo>
                  <a:cubicBezTo>
                    <a:pt x="2541661" y="298409"/>
                    <a:pt x="2481943" y="283065"/>
                    <a:pt x="2481943" y="283065"/>
                  </a:cubicBezTo>
                  <a:cubicBezTo>
                    <a:pt x="2410265" y="235279"/>
                    <a:pt x="2466266" y="264631"/>
                    <a:pt x="2365829" y="239522"/>
                  </a:cubicBezTo>
                  <a:cubicBezTo>
                    <a:pt x="2350986" y="235811"/>
                    <a:pt x="2337046" y="229034"/>
                    <a:pt x="2322286" y="225008"/>
                  </a:cubicBezTo>
                  <a:cubicBezTo>
                    <a:pt x="2283796" y="214511"/>
                    <a:pt x="2244021" y="208595"/>
                    <a:pt x="2206172" y="195979"/>
                  </a:cubicBezTo>
                  <a:cubicBezTo>
                    <a:pt x="2191658" y="191141"/>
                    <a:pt x="2177472" y="185176"/>
                    <a:pt x="2162629" y="181465"/>
                  </a:cubicBezTo>
                  <a:cubicBezTo>
                    <a:pt x="2138696" y="175482"/>
                    <a:pt x="2114140" y="172302"/>
                    <a:pt x="2090058" y="166950"/>
                  </a:cubicBezTo>
                  <a:cubicBezTo>
                    <a:pt x="2070585" y="162623"/>
                    <a:pt x="2051561" y="156348"/>
                    <a:pt x="2032000" y="152436"/>
                  </a:cubicBezTo>
                  <a:cubicBezTo>
                    <a:pt x="2003143" y="146665"/>
                    <a:pt x="1973643" y="144306"/>
                    <a:pt x="1944915" y="137922"/>
                  </a:cubicBezTo>
                  <a:cubicBezTo>
                    <a:pt x="1894154" y="126642"/>
                    <a:pt x="1819356" y="82399"/>
                    <a:pt x="1785258" y="65350"/>
                  </a:cubicBezTo>
                  <a:cubicBezTo>
                    <a:pt x="1765905" y="55674"/>
                    <a:pt x="1748803" y="37522"/>
                    <a:pt x="1727200" y="36322"/>
                  </a:cubicBezTo>
                  <a:lnTo>
                    <a:pt x="1465943" y="21808"/>
                  </a:lnTo>
                  <a:cubicBezTo>
                    <a:pt x="1271861" y="-17011"/>
                    <a:pt x="1408186" y="4377"/>
                    <a:pt x="1016000" y="21808"/>
                  </a:cubicBezTo>
                  <a:lnTo>
                    <a:pt x="740229" y="36322"/>
                  </a:lnTo>
                  <a:cubicBezTo>
                    <a:pt x="642201" y="68997"/>
                    <a:pt x="762879" y="31287"/>
                    <a:pt x="609600" y="65350"/>
                  </a:cubicBezTo>
                  <a:cubicBezTo>
                    <a:pt x="594665" y="68669"/>
                    <a:pt x="580572" y="75027"/>
                    <a:pt x="566058" y="79865"/>
                  </a:cubicBezTo>
                  <a:cubicBezTo>
                    <a:pt x="483521" y="141767"/>
                    <a:pt x="530949" y="115759"/>
                    <a:pt x="420915" y="152436"/>
                  </a:cubicBezTo>
                  <a:lnTo>
                    <a:pt x="377372" y="166950"/>
                  </a:lnTo>
                  <a:cubicBezTo>
                    <a:pt x="342342" y="219494"/>
                    <a:pt x="292705" y="203236"/>
                    <a:pt x="275772" y="210493"/>
                  </a:cubicBezTo>
                  <a:close/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75998" y="236396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O Problema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006831" y="508518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engue</a:t>
              </a:r>
              <a:endParaRPr lang="pt-BR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2915816" y="1988421"/>
            <a:ext cx="1944216" cy="3868093"/>
            <a:chOff x="2915816" y="1988421"/>
            <a:chExt cx="1944216" cy="3868093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001" y="2780928"/>
              <a:ext cx="1247775" cy="2257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>
              <a:off x="3768075" y="236396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afeta</a:t>
              </a:r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479534" y="5085184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População</a:t>
              </a:r>
              <a:endParaRPr lang="pt-BR" dirty="0"/>
            </a:p>
          </p:txBody>
        </p:sp>
        <p:sp>
          <p:nvSpPr>
            <p:cNvPr id="7" name="Seta para a direita 6"/>
            <p:cNvSpPr/>
            <p:nvPr/>
          </p:nvSpPr>
          <p:spPr>
            <a:xfrm>
              <a:off x="2915816" y="3667324"/>
              <a:ext cx="489204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livre 19"/>
            <p:cNvSpPr/>
            <p:nvPr/>
          </p:nvSpPr>
          <p:spPr>
            <a:xfrm flipH="1">
              <a:off x="3370087" y="1988421"/>
              <a:ext cx="1489945" cy="3868093"/>
            </a:xfrm>
            <a:custGeom>
              <a:avLst/>
              <a:gdLst>
                <a:gd name="connsiteX0" fmla="*/ 275772 w 3120572"/>
                <a:gd name="connsiteY0" fmla="*/ 210493 h 3868093"/>
                <a:gd name="connsiteX1" fmla="*/ 275772 w 3120572"/>
                <a:gd name="connsiteY1" fmla="*/ 210493 h 3868093"/>
                <a:gd name="connsiteX2" fmla="*/ 217715 w 3120572"/>
                <a:gd name="connsiteY2" fmla="*/ 326608 h 3868093"/>
                <a:gd name="connsiteX3" fmla="*/ 188686 w 3120572"/>
                <a:gd name="connsiteY3" fmla="*/ 413693 h 3868093"/>
                <a:gd name="connsiteX4" fmla="*/ 159658 w 3120572"/>
                <a:gd name="connsiteY4" fmla="*/ 457236 h 3868093"/>
                <a:gd name="connsiteX5" fmla="*/ 130629 w 3120572"/>
                <a:gd name="connsiteY5" fmla="*/ 558836 h 3868093"/>
                <a:gd name="connsiteX6" fmla="*/ 101600 w 3120572"/>
                <a:gd name="connsiteY6" fmla="*/ 1037808 h 3868093"/>
                <a:gd name="connsiteX7" fmla="*/ 58058 w 3120572"/>
                <a:gd name="connsiteY7" fmla="*/ 1211979 h 3868093"/>
                <a:gd name="connsiteX8" fmla="*/ 43543 w 3120572"/>
                <a:gd name="connsiteY8" fmla="*/ 1299065 h 3868093"/>
                <a:gd name="connsiteX9" fmla="*/ 58058 w 3120572"/>
                <a:gd name="connsiteY9" fmla="*/ 1429693 h 3868093"/>
                <a:gd name="connsiteX10" fmla="*/ 58058 w 3120572"/>
                <a:gd name="connsiteY10" fmla="*/ 2286036 h 3868093"/>
                <a:gd name="connsiteX11" fmla="*/ 29029 w 3120572"/>
                <a:gd name="connsiteY11" fmla="*/ 2474722 h 3868093"/>
                <a:gd name="connsiteX12" fmla="*/ 0 w 3120572"/>
                <a:gd name="connsiteY12" fmla="*/ 2561808 h 3868093"/>
                <a:gd name="connsiteX13" fmla="*/ 43543 w 3120572"/>
                <a:gd name="connsiteY13" fmla="*/ 2852093 h 3868093"/>
                <a:gd name="connsiteX14" fmla="*/ 58058 w 3120572"/>
                <a:gd name="connsiteY14" fmla="*/ 2895636 h 3868093"/>
                <a:gd name="connsiteX15" fmla="*/ 72572 w 3120572"/>
                <a:gd name="connsiteY15" fmla="*/ 2939179 h 3868093"/>
                <a:gd name="connsiteX16" fmla="*/ 101600 w 3120572"/>
                <a:gd name="connsiteY16" fmla="*/ 3360093 h 3868093"/>
                <a:gd name="connsiteX17" fmla="*/ 116115 w 3120572"/>
                <a:gd name="connsiteY17" fmla="*/ 3418150 h 3868093"/>
                <a:gd name="connsiteX18" fmla="*/ 174172 w 3120572"/>
                <a:gd name="connsiteY18" fmla="*/ 3505236 h 3868093"/>
                <a:gd name="connsiteX19" fmla="*/ 275772 w 3120572"/>
                <a:gd name="connsiteY19" fmla="*/ 3592322 h 3868093"/>
                <a:gd name="connsiteX20" fmla="*/ 304800 w 3120572"/>
                <a:gd name="connsiteY20" fmla="*/ 3635865 h 3868093"/>
                <a:gd name="connsiteX21" fmla="*/ 348343 w 3120572"/>
                <a:gd name="connsiteY21" fmla="*/ 3650379 h 3868093"/>
                <a:gd name="connsiteX22" fmla="*/ 391886 w 3120572"/>
                <a:gd name="connsiteY22" fmla="*/ 3679408 h 3868093"/>
                <a:gd name="connsiteX23" fmla="*/ 435429 w 3120572"/>
                <a:gd name="connsiteY23" fmla="*/ 3693922 h 3868093"/>
                <a:gd name="connsiteX24" fmla="*/ 493486 w 3120572"/>
                <a:gd name="connsiteY24" fmla="*/ 3722950 h 3868093"/>
                <a:gd name="connsiteX25" fmla="*/ 638629 w 3120572"/>
                <a:gd name="connsiteY25" fmla="*/ 3766493 h 3868093"/>
                <a:gd name="connsiteX26" fmla="*/ 740229 w 3120572"/>
                <a:gd name="connsiteY26" fmla="*/ 3810036 h 3868093"/>
                <a:gd name="connsiteX27" fmla="*/ 841829 w 3120572"/>
                <a:gd name="connsiteY27" fmla="*/ 3824550 h 3868093"/>
                <a:gd name="connsiteX28" fmla="*/ 1030515 w 3120572"/>
                <a:gd name="connsiteY28" fmla="*/ 3868093 h 3868093"/>
                <a:gd name="connsiteX29" fmla="*/ 1596572 w 3120572"/>
                <a:gd name="connsiteY29" fmla="*/ 3839065 h 3868093"/>
                <a:gd name="connsiteX30" fmla="*/ 1640115 w 3120572"/>
                <a:gd name="connsiteY30" fmla="*/ 3810036 h 3868093"/>
                <a:gd name="connsiteX31" fmla="*/ 1683658 w 3120572"/>
                <a:gd name="connsiteY31" fmla="*/ 3795522 h 3868093"/>
                <a:gd name="connsiteX32" fmla="*/ 1843315 w 3120572"/>
                <a:gd name="connsiteY32" fmla="*/ 3781008 h 3868093"/>
                <a:gd name="connsiteX33" fmla="*/ 1973943 w 3120572"/>
                <a:gd name="connsiteY33" fmla="*/ 3766493 h 3868093"/>
                <a:gd name="connsiteX34" fmla="*/ 2075543 w 3120572"/>
                <a:gd name="connsiteY34" fmla="*/ 3751979 h 3868093"/>
                <a:gd name="connsiteX35" fmla="*/ 2133600 w 3120572"/>
                <a:gd name="connsiteY35" fmla="*/ 3737465 h 3868093"/>
                <a:gd name="connsiteX36" fmla="*/ 2540000 w 3120572"/>
                <a:gd name="connsiteY36" fmla="*/ 3708436 h 3868093"/>
                <a:gd name="connsiteX37" fmla="*/ 2627086 w 3120572"/>
                <a:gd name="connsiteY37" fmla="*/ 3679408 h 3868093"/>
                <a:gd name="connsiteX38" fmla="*/ 2670629 w 3120572"/>
                <a:gd name="connsiteY38" fmla="*/ 3664893 h 3868093"/>
                <a:gd name="connsiteX39" fmla="*/ 2714172 w 3120572"/>
                <a:gd name="connsiteY39" fmla="*/ 3635865 h 3868093"/>
                <a:gd name="connsiteX40" fmla="*/ 2801258 w 3120572"/>
                <a:gd name="connsiteY40" fmla="*/ 3534265 h 3868093"/>
                <a:gd name="connsiteX41" fmla="*/ 2873829 w 3120572"/>
                <a:gd name="connsiteY41" fmla="*/ 3432665 h 3868093"/>
                <a:gd name="connsiteX42" fmla="*/ 2917372 w 3120572"/>
                <a:gd name="connsiteY42" fmla="*/ 3345579 h 3868093"/>
                <a:gd name="connsiteX43" fmla="*/ 2960915 w 3120572"/>
                <a:gd name="connsiteY43" fmla="*/ 3200436 h 3868093"/>
                <a:gd name="connsiteX44" fmla="*/ 2946400 w 3120572"/>
                <a:gd name="connsiteY44" fmla="*/ 3011750 h 3868093"/>
                <a:gd name="connsiteX45" fmla="*/ 2917372 w 3120572"/>
                <a:gd name="connsiteY45" fmla="*/ 2924665 h 3868093"/>
                <a:gd name="connsiteX46" fmla="*/ 2902858 w 3120572"/>
                <a:gd name="connsiteY46" fmla="*/ 2866608 h 3868093"/>
                <a:gd name="connsiteX47" fmla="*/ 2873829 w 3120572"/>
                <a:gd name="connsiteY47" fmla="*/ 2779522 h 3868093"/>
                <a:gd name="connsiteX48" fmla="*/ 2859315 w 3120572"/>
                <a:gd name="connsiteY48" fmla="*/ 2735979 h 3868093"/>
                <a:gd name="connsiteX49" fmla="*/ 2844800 w 3120572"/>
                <a:gd name="connsiteY49" fmla="*/ 2692436 h 3868093"/>
                <a:gd name="connsiteX50" fmla="*/ 2859315 w 3120572"/>
                <a:gd name="connsiteY50" fmla="*/ 2460208 h 3868093"/>
                <a:gd name="connsiteX51" fmla="*/ 2888343 w 3120572"/>
                <a:gd name="connsiteY51" fmla="*/ 2344093 h 3868093"/>
                <a:gd name="connsiteX52" fmla="*/ 2902858 w 3120572"/>
                <a:gd name="connsiteY52" fmla="*/ 2271522 h 3868093"/>
                <a:gd name="connsiteX53" fmla="*/ 2902858 w 3120572"/>
                <a:gd name="connsiteY53" fmla="*/ 1763522 h 3868093"/>
                <a:gd name="connsiteX54" fmla="*/ 2931886 w 3120572"/>
                <a:gd name="connsiteY54" fmla="*/ 1647408 h 3868093"/>
                <a:gd name="connsiteX55" fmla="*/ 2975429 w 3120572"/>
                <a:gd name="connsiteY55" fmla="*/ 1516779 h 3868093"/>
                <a:gd name="connsiteX56" fmla="*/ 3004458 w 3120572"/>
                <a:gd name="connsiteY56" fmla="*/ 1473236 h 3868093"/>
                <a:gd name="connsiteX57" fmla="*/ 3062515 w 3120572"/>
                <a:gd name="connsiteY57" fmla="*/ 1342608 h 3868093"/>
                <a:gd name="connsiteX58" fmla="*/ 3077029 w 3120572"/>
                <a:gd name="connsiteY58" fmla="*/ 1299065 h 3868093"/>
                <a:gd name="connsiteX59" fmla="*/ 3091543 w 3120572"/>
                <a:gd name="connsiteY59" fmla="*/ 1241008 h 3868093"/>
                <a:gd name="connsiteX60" fmla="*/ 3120572 w 3120572"/>
                <a:gd name="connsiteY60" fmla="*/ 1153922 h 3868093"/>
                <a:gd name="connsiteX61" fmla="*/ 3077029 w 3120572"/>
                <a:gd name="connsiteY61" fmla="*/ 834608 h 3868093"/>
                <a:gd name="connsiteX62" fmla="*/ 3062515 w 3120572"/>
                <a:gd name="connsiteY62" fmla="*/ 776550 h 3868093"/>
                <a:gd name="connsiteX63" fmla="*/ 3018972 w 3120572"/>
                <a:gd name="connsiteY63" fmla="*/ 718493 h 3868093"/>
                <a:gd name="connsiteX64" fmla="*/ 2989943 w 3120572"/>
                <a:gd name="connsiteY64" fmla="*/ 616893 h 3868093"/>
                <a:gd name="connsiteX65" fmla="*/ 2917372 w 3120572"/>
                <a:gd name="connsiteY65" fmla="*/ 529808 h 3868093"/>
                <a:gd name="connsiteX66" fmla="*/ 2873829 w 3120572"/>
                <a:gd name="connsiteY66" fmla="*/ 500779 h 3868093"/>
                <a:gd name="connsiteX67" fmla="*/ 2830286 w 3120572"/>
                <a:gd name="connsiteY67" fmla="*/ 457236 h 3868093"/>
                <a:gd name="connsiteX68" fmla="*/ 2728686 w 3120572"/>
                <a:gd name="connsiteY68" fmla="*/ 413693 h 3868093"/>
                <a:gd name="connsiteX69" fmla="*/ 2670629 w 3120572"/>
                <a:gd name="connsiteY69" fmla="*/ 370150 h 3868093"/>
                <a:gd name="connsiteX70" fmla="*/ 2627086 w 3120572"/>
                <a:gd name="connsiteY70" fmla="*/ 355636 h 3868093"/>
                <a:gd name="connsiteX71" fmla="*/ 2569029 w 3120572"/>
                <a:gd name="connsiteY71" fmla="*/ 312093 h 3868093"/>
                <a:gd name="connsiteX72" fmla="*/ 2481943 w 3120572"/>
                <a:gd name="connsiteY72" fmla="*/ 283065 h 3868093"/>
                <a:gd name="connsiteX73" fmla="*/ 2365829 w 3120572"/>
                <a:gd name="connsiteY73" fmla="*/ 239522 h 3868093"/>
                <a:gd name="connsiteX74" fmla="*/ 2322286 w 3120572"/>
                <a:gd name="connsiteY74" fmla="*/ 225008 h 3868093"/>
                <a:gd name="connsiteX75" fmla="*/ 2206172 w 3120572"/>
                <a:gd name="connsiteY75" fmla="*/ 195979 h 3868093"/>
                <a:gd name="connsiteX76" fmla="*/ 2162629 w 3120572"/>
                <a:gd name="connsiteY76" fmla="*/ 181465 h 3868093"/>
                <a:gd name="connsiteX77" fmla="*/ 2090058 w 3120572"/>
                <a:gd name="connsiteY77" fmla="*/ 166950 h 3868093"/>
                <a:gd name="connsiteX78" fmla="*/ 2032000 w 3120572"/>
                <a:gd name="connsiteY78" fmla="*/ 152436 h 3868093"/>
                <a:gd name="connsiteX79" fmla="*/ 1944915 w 3120572"/>
                <a:gd name="connsiteY79" fmla="*/ 137922 h 3868093"/>
                <a:gd name="connsiteX80" fmla="*/ 1785258 w 3120572"/>
                <a:gd name="connsiteY80" fmla="*/ 65350 h 3868093"/>
                <a:gd name="connsiteX81" fmla="*/ 1727200 w 3120572"/>
                <a:gd name="connsiteY81" fmla="*/ 36322 h 3868093"/>
                <a:gd name="connsiteX82" fmla="*/ 1465943 w 3120572"/>
                <a:gd name="connsiteY82" fmla="*/ 21808 h 3868093"/>
                <a:gd name="connsiteX83" fmla="*/ 1016000 w 3120572"/>
                <a:gd name="connsiteY83" fmla="*/ 21808 h 3868093"/>
                <a:gd name="connsiteX84" fmla="*/ 740229 w 3120572"/>
                <a:gd name="connsiteY84" fmla="*/ 36322 h 3868093"/>
                <a:gd name="connsiteX85" fmla="*/ 609600 w 3120572"/>
                <a:gd name="connsiteY85" fmla="*/ 65350 h 3868093"/>
                <a:gd name="connsiteX86" fmla="*/ 566058 w 3120572"/>
                <a:gd name="connsiteY86" fmla="*/ 79865 h 3868093"/>
                <a:gd name="connsiteX87" fmla="*/ 420915 w 3120572"/>
                <a:gd name="connsiteY87" fmla="*/ 152436 h 3868093"/>
                <a:gd name="connsiteX88" fmla="*/ 377372 w 3120572"/>
                <a:gd name="connsiteY88" fmla="*/ 166950 h 3868093"/>
                <a:gd name="connsiteX89" fmla="*/ 275772 w 3120572"/>
                <a:gd name="connsiteY89" fmla="*/ 210493 h 386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120572" h="3868093">
                  <a:moveTo>
                    <a:pt x="275772" y="210493"/>
                  </a:moveTo>
                  <a:lnTo>
                    <a:pt x="275772" y="210493"/>
                  </a:lnTo>
                  <a:cubicBezTo>
                    <a:pt x="256420" y="249198"/>
                    <a:pt x="234761" y="286833"/>
                    <a:pt x="217715" y="326608"/>
                  </a:cubicBezTo>
                  <a:cubicBezTo>
                    <a:pt x="205662" y="354733"/>
                    <a:pt x="205659" y="388233"/>
                    <a:pt x="188686" y="413693"/>
                  </a:cubicBezTo>
                  <a:cubicBezTo>
                    <a:pt x="179010" y="428207"/>
                    <a:pt x="167459" y="441634"/>
                    <a:pt x="159658" y="457236"/>
                  </a:cubicBezTo>
                  <a:cubicBezTo>
                    <a:pt x="149245" y="478063"/>
                    <a:pt x="135281" y="540228"/>
                    <a:pt x="130629" y="558836"/>
                  </a:cubicBezTo>
                  <a:cubicBezTo>
                    <a:pt x="94043" y="888122"/>
                    <a:pt x="142447" y="425117"/>
                    <a:pt x="101600" y="1037808"/>
                  </a:cubicBezTo>
                  <a:cubicBezTo>
                    <a:pt x="89311" y="1222135"/>
                    <a:pt x="88848" y="1027249"/>
                    <a:pt x="58058" y="1211979"/>
                  </a:cubicBezTo>
                  <a:lnTo>
                    <a:pt x="43543" y="1299065"/>
                  </a:lnTo>
                  <a:cubicBezTo>
                    <a:pt x="48381" y="1342608"/>
                    <a:pt x="56195" y="1385922"/>
                    <a:pt x="58058" y="1429693"/>
                  </a:cubicBezTo>
                  <a:cubicBezTo>
                    <a:pt x="75167" y="1831746"/>
                    <a:pt x="81364" y="1936446"/>
                    <a:pt x="58058" y="2286036"/>
                  </a:cubicBezTo>
                  <a:cubicBezTo>
                    <a:pt x="53094" y="2360499"/>
                    <a:pt x="48817" y="2408763"/>
                    <a:pt x="29029" y="2474722"/>
                  </a:cubicBezTo>
                  <a:cubicBezTo>
                    <a:pt x="20236" y="2504030"/>
                    <a:pt x="0" y="2561808"/>
                    <a:pt x="0" y="2561808"/>
                  </a:cubicBezTo>
                  <a:cubicBezTo>
                    <a:pt x="16695" y="2795521"/>
                    <a:pt x="-6958" y="2700590"/>
                    <a:pt x="43543" y="2852093"/>
                  </a:cubicBezTo>
                  <a:lnTo>
                    <a:pt x="58058" y="2895636"/>
                  </a:lnTo>
                  <a:lnTo>
                    <a:pt x="72572" y="2939179"/>
                  </a:lnTo>
                  <a:cubicBezTo>
                    <a:pt x="82248" y="3079484"/>
                    <a:pt x="67489" y="3223655"/>
                    <a:pt x="101600" y="3360093"/>
                  </a:cubicBezTo>
                  <a:cubicBezTo>
                    <a:pt x="106438" y="3379445"/>
                    <a:pt x="107194" y="3400308"/>
                    <a:pt x="116115" y="3418150"/>
                  </a:cubicBezTo>
                  <a:cubicBezTo>
                    <a:pt x="131717" y="3449355"/>
                    <a:pt x="149502" y="3480566"/>
                    <a:pt x="174172" y="3505236"/>
                  </a:cubicBezTo>
                  <a:cubicBezTo>
                    <a:pt x="234820" y="3565884"/>
                    <a:pt x="201294" y="3536463"/>
                    <a:pt x="275772" y="3592322"/>
                  </a:cubicBezTo>
                  <a:cubicBezTo>
                    <a:pt x="285448" y="3606836"/>
                    <a:pt x="291179" y="3624968"/>
                    <a:pt x="304800" y="3635865"/>
                  </a:cubicBezTo>
                  <a:cubicBezTo>
                    <a:pt x="316747" y="3645422"/>
                    <a:pt x="334659" y="3643537"/>
                    <a:pt x="348343" y="3650379"/>
                  </a:cubicBezTo>
                  <a:cubicBezTo>
                    <a:pt x="363945" y="3658180"/>
                    <a:pt x="376284" y="3671607"/>
                    <a:pt x="391886" y="3679408"/>
                  </a:cubicBezTo>
                  <a:cubicBezTo>
                    <a:pt x="405570" y="3686250"/>
                    <a:pt x="421367" y="3687895"/>
                    <a:pt x="435429" y="3693922"/>
                  </a:cubicBezTo>
                  <a:cubicBezTo>
                    <a:pt x="455316" y="3702445"/>
                    <a:pt x="473227" y="3715353"/>
                    <a:pt x="493486" y="3722950"/>
                  </a:cubicBezTo>
                  <a:cubicBezTo>
                    <a:pt x="576807" y="3754196"/>
                    <a:pt x="539400" y="3716878"/>
                    <a:pt x="638629" y="3766493"/>
                  </a:cubicBezTo>
                  <a:cubicBezTo>
                    <a:pt x="670103" y="3782230"/>
                    <a:pt x="704633" y="3802917"/>
                    <a:pt x="740229" y="3810036"/>
                  </a:cubicBezTo>
                  <a:cubicBezTo>
                    <a:pt x="773775" y="3816745"/>
                    <a:pt x="807962" y="3819712"/>
                    <a:pt x="841829" y="3824550"/>
                  </a:cubicBezTo>
                  <a:cubicBezTo>
                    <a:pt x="961370" y="3864397"/>
                    <a:pt x="898624" y="3849252"/>
                    <a:pt x="1030515" y="3868093"/>
                  </a:cubicBezTo>
                  <a:cubicBezTo>
                    <a:pt x="1219201" y="3858417"/>
                    <a:pt x="1408489" y="3856978"/>
                    <a:pt x="1596572" y="3839065"/>
                  </a:cubicBezTo>
                  <a:cubicBezTo>
                    <a:pt x="1613938" y="3837411"/>
                    <a:pt x="1624513" y="3817837"/>
                    <a:pt x="1640115" y="3810036"/>
                  </a:cubicBezTo>
                  <a:cubicBezTo>
                    <a:pt x="1653799" y="3803194"/>
                    <a:pt x="1668512" y="3797686"/>
                    <a:pt x="1683658" y="3795522"/>
                  </a:cubicBezTo>
                  <a:cubicBezTo>
                    <a:pt x="1736559" y="3787965"/>
                    <a:pt x="1790142" y="3786325"/>
                    <a:pt x="1843315" y="3781008"/>
                  </a:cubicBezTo>
                  <a:cubicBezTo>
                    <a:pt x="1886908" y="3776649"/>
                    <a:pt x="1930471" y="3771927"/>
                    <a:pt x="1973943" y="3766493"/>
                  </a:cubicBezTo>
                  <a:cubicBezTo>
                    <a:pt x="2007889" y="3762250"/>
                    <a:pt x="2041884" y="3758099"/>
                    <a:pt x="2075543" y="3751979"/>
                  </a:cubicBezTo>
                  <a:cubicBezTo>
                    <a:pt x="2095169" y="3748411"/>
                    <a:pt x="2113884" y="3740498"/>
                    <a:pt x="2133600" y="3737465"/>
                  </a:cubicBezTo>
                  <a:cubicBezTo>
                    <a:pt x="2261944" y="3717720"/>
                    <a:pt x="2417505" y="3714883"/>
                    <a:pt x="2540000" y="3708436"/>
                  </a:cubicBezTo>
                  <a:lnTo>
                    <a:pt x="2627086" y="3679408"/>
                  </a:lnTo>
                  <a:cubicBezTo>
                    <a:pt x="2641600" y="3674570"/>
                    <a:pt x="2657899" y="3673380"/>
                    <a:pt x="2670629" y="3664893"/>
                  </a:cubicBezTo>
                  <a:lnTo>
                    <a:pt x="2714172" y="3635865"/>
                  </a:lnTo>
                  <a:cubicBezTo>
                    <a:pt x="2841517" y="3466073"/>
                    <a:pt x="2679952" y="3675790"/>
                    <a:pt x="2801258" y="3534265"/>
                  </a:cubicBezTo>
                  <a:cubicBezTo>
                    <a:pt x="2828258" y="3502765"/>
                    <a:pt x="2850858" y="3467121"/>
                    <a:pt x="2873829" y="3432665"/>
                  </a:cubicBezTo>
                  <a:cubicBezTo>
                    <a:pt x="2926761" y="3273865"/>
                    <a:pt x="2842342" y="3514398"/>
                    <a:pt x="2917372" y="3345579"/>
                  </a:cubicBezTo>
                  <a:cubicBezTo>
                    <a:pt x="2937561" y="3300154"/>
                    <a:pt x="2948853" y="3248682"/>
                    <a:pt x="2960915" y="3200436"/>
                  </a:cubicBezTo>
                  <a:cubicBezTo>
                    <a:pt x="2956077" y="3137541"/>
                    <a:pt x="2956238" y="3074059"/>
                    <a:pt x="2946400" y="3011750"/>
                  </a:cubicBezTo>
                  <a:cubicBezTo>
                    <a:pt x="2941628" y="2981526"/>
                    <a:pt x="2924793" y="2954350"/>
                    <a:pt x="2917372" y="2924665"/>
                  </a:cubicBezTo>
                  <a:cubicBezTo>
                    <a:pt x="2912534" y="2905313"/>
                    <a:pt x="2908590" y="2885715"/>
                    <a:pt x="2902858" y="2866608"/>
                  </a:cubicBezTo>
                  <a:cubicBezTo>
                    <a:pt x="2894065" y="2837300"/>
                    <a:pt x="2883505" y="2808551"/>
                    <a:pt x="2873829" y="2779522"/>
                  </a:cubicBezTo>
                  <a:lnTo>
                    <a:pt x="2859315" y="2735979"/>
                  </a:lnTo>
                  <a:lnTo>
                    <a:pt x="2844800" y="2692436"/>
                  </a:lnTo>
                  <a:cubicBezTo>
                    <a:pt x="2849638" y="2615027"/>
                    <a:pt x="2851961" y="2537419"/>
                    <a:pt x="2859315" y="2460208"/>
                  </a:cubicBezTo>
                  <a:cubicBezTo>
                    <a:pt x="2867545" y="2373793"/>
                    <a:pt x="2871786" y="2410321"/>
                    <a:pt x="2888343" y="2344093"/>
                  </a:cubicBezTo>
                  <a:cubicBezTo>
                    <a:pt x="2894326" y="2320160"/>
                    <a:pt x="2898020" y="2295712"/>
                    <a:pt x="2902858" y="2271522"/>
                  </a:cubicBezTo>
                  <a:cubicBezTo>
                    <a:pt x="2893980" y="2067336"/>
                    <a:pt x="2874821" y="1950436"/>
                    <a:pt x="2902858" y="1763522"/>
                  </a:cubicBezTo>
                  <a:cubicBezTo>
                    <a:pt x="2908776" y="1724068"/>
                    <a:pt x="2922210" y="1686113"/>
                    <a:pt x="2931886" y="1647408"/>
                  </a:cubicBezTo>
                  <a:cubicBezTo>
                    <a:pt x="2945745" y="1591970"/>
                    <a:pt x="2948099" y="1571438"/>
                    <a:pt x="2975429" y="1516779"/>
                  </a:cubicBezTo>
                  <a:cubicBezTo>
                    <a:pt x="2983230" y="1501177"/>
                    <a:pt x="2994782" y="1487750"/>
                    <a:pt x="3004458" y="1473236"/>
                  </a:cubicBezTo>
                  <a:cubicBezTo>
                    <a:pt x="3039002" y="1369601"/>
                    <a:pt x="3016512" y="1411609"/>
                    <a:pt x="3062515" y="1342608"/>
                  </a:cubicBezTo>
                  <a:cubicBezTo>
                    <a:pt x="3067353" y="1328094"/>
                    <a:pt x="3072826" y="1313776"/>
                    <a:pt x="3077029" y="1299065"/>
                  </a:cubicBezTo>
                  <a:cubicBezTo>
                    <a:pt x="3082509" y="1279885"/>
                    <a:pt x="3085811" y="1260115"/>
                    <a:pt x="3091543" y="1241008"/>
                  </a:cubicBezTo>
                  <a:cubicBezTo>
                    <a:pt x="3100336" y="1211700"/>
                    <a:pt x="3120572" y="1153922"/>
                    <a:pt x="3120572" y="1153922"/>
                  </a:cubicBezTo>
                  <a:cubicBezTo>
                    <a:pt x="3067914" y="653678"/>
                    <a:pt x="3124418" y="1000474"/>
                    <a:pt x="3077029" y="834608"/>
                  </a:cubicBezTo>
                  <a:cubicBezTo>
                    <a:pt x="3071549" y="815427"/>
                    <a:pt x="3071436" y="794392"/>
                    <a:pt x="3062515" y="776550"/>
                  </a:cubicBezTo>
                  <a:cubicBezTo>
                    <a:pt x="3051697" y="754913"/>
                    <a:pt x="3033486" y="737845"/>
                    <a:pt x="3018972" y="718493"/>
                  </a:cubicBezTo>
                  <a:cubicBezTo>
                    <a:pt x="3014320" y="699885"/>
                    <a:pt x="3000356" y="637720"/>
                    <a:pt x="2989943" y="616893"/>
                  </a:cubicBezTo>
                  <a:cubicBezTo>
                    <a:pt x="2973631" y="584270"/>
                    <a:pt x="2944889" y="552739"/>
                    <a:pt x="2917372" y="529808"/>
                  </a:cubicBezTo>
                  <a:cubicBezTo>
                    <a:pt x="2903971" y="518641"/>
                    <a:pt x="2887230" y="511946"/>
                    <a:pt x="2873829" y="500779"/>
                  </a:cubicBezTo>
                  <a:cubicBezTo>
                    <a:pt x="2858060" y="487638"/>
                    <a:pt x="2846989" y="469167"/>
                    <a:pt x="2830286" y="457236"/>
                  </a:cubicBezTo>
                  <a:cubicBezTo>
                    <a:pt x="2798902" y="434819"/>
                    <a:pt x="2764218" y="425537"/>
                    <a:pt x="2728686" y="413693"/>
                  </a:cubicBezTo>
                  <a:cubicBezTo>
                    <a:pt x="2709334" y="399179"/>
                    <a:pt x="2691632" y="382152"/>
                    <a:pt x="2670629" y="370150"/>
                  </a:cubicBezTo>
                  <a:cubicBezTo>
                    <a:pt x="2657345" y="362559"/>
                    <a:pt x="2640370" y="363227"/>
                    <a:pt x="2627086" y="355636"/>
                  </a:cubicBezTo>
                  <a:cubicBezTo>
                    <a:pt x="2606083" y="343634"/>
                    <a:pt x="2590666" y="322911"/>
                    <a:pt x="2569029" y="312093"/>
                  </a:cubicBezTo>
                  <a:cubicBezTo>
                    <a:pt x="2541661" y="298409"/>
                    <a:pt x="2481943" y="283065"/>
                    <a:pt x="2481943" y="283065"/>
                  </a:cubicBezTo>
                  <a:cubicBezTo>
                    <a:pt x="2410265" y="235279"/>
                    <a:pt x="2466266" y="264631"/>
                    <a:pt x="2365829" y="239522"/>
                  </a:cubicBezTo>
                  <a:cubicBezTo>
                    <a:pt x="2350986" y="235811"/>
                    <a:pt x="2337046" y="229034"/>
                    <a:pt x="2322286" y="225008"/>
                  </a:cubicBezTo>
                  <a:cubicBezTo>
                    <a:pt x="2283796" y="214511"/>
                    <a:pt x="2244021" y="208595"/>
                    <a:pt x="2206172" y="195979"/>
                  </a:cubicBezTo>
                  <a:cubicBezTo>
                    <a:pt x="2191658" y="191141"/>
                    <a:pt x="2177472" y="185176"/>
                    <a:pt x="2162629" y="181465"/>
                  </a:cubicBezTo>
                  <a:cubicBezTo>
                    <a:pt x="2138696" y="175482"/>
                    <a:pt x="2114140" y="172302"/>
                    <a:pt x="2090058" y="166950"/>
                  </a:cubicBezTo>
                  <a:cubicBezTo>
                    <a:pt x="2070585" y="162623"/>
                    <a:pt x="2051561" y="156348"/>
                    <a:pt x="2032000" y="152436"/>
                  </a:cubicBezTo>
                  <a:cubicBezTo>
                    <a:pt x="2003143" y="146665"/>
                    <a:pt x="1973643" y="144306"/>
                    <a:pt x="1944915" y="137922"/>
                  </a:cubicBezTo>
                  <a:cubicBezTo>
                    <a:pt x="1894154" y="126642"/>
                    <a:pt x="1819356" y="82399"/>
                    <a:pt x="1785258" y="65350"/>
                  </a:cubicBezTo>
                  <a:cubicBezTo>
                    <a:pt x="1765905" y="55674"/>
                    <a:pt x="1748803" y="37522"/>
                    <a:pt x="1727200" y="36322"/>
                  </a:cubicBezTo>
                  <a:lnTo>
                    <a:pt x="1465943" y="21808"/>
                  </a:lnTo>
                  <a:cubicBezTo>
                    <a:pt x="1271861" y="-17011"/>
                    <a:pt x="1408186" y="4377"/>
                    <a:pt x="1016000" y="21808"/>
                  </a:cubicBezTo>
                  <a:lnTo>
                    <a:pt x="740229" y="36322"/>
                  </a:lnTo>
                  <a:cubicBezTo>
                    <a:pt x="642201" y="68997"/>
                    <a:pt x="762879" y="31287"/>
                    <a:pt x="609600" y="65350"/>
                  </a:cubicBezTo>
                  <a:cubicBezTo>
                    <a:pt x="594665" y="68669"/>
                    <a:pt x="580572" y="75027"/>
                    <a:pt x="566058" y="79865"/>
                  </a:cubicBezTo>
                  <a:cubicBezTo>
                    <a:pt x="483521" y="141767"/>
                    <a:pt x="530949" y="115759"/>
                    <a:pt x="420915" y="152436"/>
                  </a:cubicBezTo>
                  <a:lnTo>
                    <a:pt x="377372" y="166950"/>
                  </a:lnTo>
                  <a:cubicBezTo>
                    <a:pt x="342342" y="219494"/>
                    <a:pt x="292705" y="203236"/>
                    <a:pt x="275772" y="210493"/>
                  </a:cubicBezTo>
                  <a:close/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tx1"/>
                  </a:solidFill>
                  <a:prstDash val="sysDot"/>
                </a:ln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909416" y="1340769"/>
            <a:ext cx="4065075" cy="5472607"/>
            <a:chOff x="4909416" y="1340769"/>
            <a:chExt cx="4065075" cy="547260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7442" y="1962879"/>
              <a:ext cx="3248025" cy="3943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6639286" y="154750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devido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901904" y="6082218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Sintomas da Dengue</a:t>
              </a:r>
              <a:endParaRPr lang="pt-BR" dirty="0"/>
            </a:p>
          </p:txBody>
        </p:sp>
        <p:sp>
          <p:nvSpPr>
            <p:cNvPr id="18" name="Seta para a direita 17"/>
            <p:cNvSpPr/>
            <p:nvPr/>
          </p:nvSpPr>
          <p:spPr>
            <a:xfrm>
              <a:off x="4909416" y="3667324"/>
              <a:ext cx="489204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Forma livre 20"/>
            <p:cNvSpPr/>
            <p:nvPr/>
          </p:nvSpPr>
          <p:spPr>
            <a:xfrm>
              <a:off x="5364088" y="1340769"/>
              <a:ext cx="3610403" cy="5472607"/>
            </a:xfrm>
            <a:custGeom>
              <a:avLst/>
              <a:gdLst>
                <a:gd name="connsiteX0" fmla="*/ 275772 w 3120572"/>
                <a:gd name="connsiteY0" fmla="*/ 210493 h 3868093"/>
                <a:gd name="connsiteX1" fmla="*/ 275772 w 3120572"/>
                <a:gd name="connsiteY1" fmla="*/ 210493 h 3868093"/>
                <a:gd name="connsiteX2" fmla="*/ 217715 w 3120572"/>
                <a:gd name="connsiteY2" fmla="*/ 326608 h 3868093"/>
                <a:gd name="connsiteX3" fmla="*/ 188686 w 3120572"/>
                <a:gd name="connsiteY3" fmla="*/ 413693 h 3868093"/>
                <a:gd name="connsiteX4" fmla="*/ 159658 w 3120572"/>
                <a:gd name="connsiteY4" fmla="*/ 457236 h 3868093"/>
                <a:gd name="connsiteX5" fmla="*/ 130629 w 3120572"/>
                <a:gd name="connsiteY5" fmla="*/ 558836 h 3868093"/>
                <a:gd name="connsiteX6" fmla="*/ 101600 w 3120572"/>
                <a:gd name="connsiteY6" fmla="*/ 1037808 h 3868093"/>
                <a:gd name="connsiteX7" fmla="*/ 58058 w 3120572"/>
                <a:gd name="connsiteY7" fmla="*/ 1211979 h 3868093"/>
                <a:gd name="connsiteX8" fmla="*/ 43543 w 3120572"/>
                <a:gd name="connsiteY8" fmla="*/ 1299065 h 3868093"/>
                <a:gd name="connsiteX9" fmla="*/ 58058 w 3120572"/>
                <a:gd name="connsiteY9" fmla="*/ 1429693 h 3868093"/>
                <a:gd name="connsiteX10" fmla="*/ 58058 w 3120572"/>
                <a:gd name="connsiteY10" fmla="*/ 2286036 h 3868093"/>
                <a:gd name="connsiteX11" fmla="*/ 29029 w 3120572"/>
                <a:gd name="connsiteY11" fmla="*/ 2474722 h 3868093"/>
                <a:gd name="connsiteX12" fmla="*/ 0 w 3120572"/>
                <a:gd name="connsiteY12" fmla="*/ 2561808 h 3868093"/>
                <a:gd name="connsiteX13" fmla="*/ 43543 w 3120572"/>
                <a:gd name="connsiteY13" fmla="*/ 2852093 h 3868093"/>
                <a:gd name="connsiteX14" fmla="*/ 58058 w 3120572"/>
                <a:gd name="connsiteY14" fmla="*/ 2895636 h 3868093"/>
                <a:gd name="connsiteX15" fmla="*/ 72572 w 3120572"/>
                <a:gd name="connsiteY15" fmla="*/ 2939179 h 3868093"/>
                <a:gd name="connsiteX16" fmla="*/ 101600 w 3120572"/>
                <a:gd name="connsiteY16" fmla="*/ 3360093 h 3868093"/>
                <a:gd name="connsiteX17" fmla="*/ 116115 w 3120572"/>
                <a:gd name="connsiteY17" fmla="*/ 3418150 h 3868093"/>
                <a:gd name="connsiteX18" fmla="*/ 174172 w 3120572"/>
                <a:gd name="connsiteY18" fmla="*/ 3505236 h 3868093"/>
                <a:gd name="connsiteX19" fmla="*/ 275772 w 3120572"/>
                <a:gd name="connsiteY19" fmla="*/ 3592322 h 3868093"/>
                <a:gd name="connsiteX20" fmla="*/ 304800 w 3120572"/>
                <a:gd name="connsiteY20" fmla="*/ 3635865 h 3868093"/>
                <a:gd name="connsiteX21" fmla="*/ 348343 w 3120572"/>
                <a:gd name="connsiteY21" fmla="*/ 3650379 h 3868093"/>
                <a:gd name="connsiteX22" fmla="*/ 391886 w 3120572"/>
                <a:gd name="connsiteY22" fmla="*/ 3679408 h 3868093"/>
                <a:gd name="connsiteX23" fmla="*/ 435429 w 3120572"/>
                <a:gd name="connsiteY23" fmla="*/ 3693922 h 3868093"/>
                <a:gd name="connsiteX24" fmla="*/ 493486 w 3120572"/>
                <a:gd name="connsiteY24" fmla="*/ 3722950 h 3868093"/>
                <a:gd name="connsiteX25" fmla="*/ 638629 w 3120572"/>
                <a:gd name="connsiteY25" fmla="*/ 3766493 h 3868093"/>
                <a:gd name="connsiteX26" fmla="*/ 740229 w 3120572"/>
                <a:gd name="connsiteY26" fmla="*/ 3810036 h 3868093"/>
                <a:gd name="connsiteX27" fmla="*/ 841829 w 3120572"/>
                <a:gd name="connsiteY27" fmla="*/ 3824550 h 3868093"/>
                <a:gd name="connsiteX28" fmla="*/ 1030515 w 3120572"/>
                <a:gd name="connsiteY28" fmla="*/ 3868093 h 3868093"/>
                <a:gd name="connsiteX29" fmla="*/ 1596572 w 3120572"/>
                <a:gd name="connsiteY29" fmla="*/ 3839065 h 3868093"/>
                <a:gd name="connsiteX30" fmla="*/ 1640115 w 3120572"/>
                <a:gd name="connsiteY30" fmla="*/ 3810036 h 3868093"/>
                <a:gd name="connsiteX31" fmla="*/ 1683658 w 3120572"/>
                <a:gd name="connsiteY31" fmla="*/ 3795522 h 3868093"/>
                <a:gd name="connsiteX32" fmla="*/ 1843315 w 3120572"/>
                <a:gd name="connsiteY32" fmla="*/ 3781008 h 3868093"/>
                <a:gd name="connsiteX33" fmla="*/ 1973943 w 3120572"/>
                <a:gd name="connsiteY33" fmla="*/ 3766493 h 3868093"/>
                <a:gd name="connsiteX34" fmla="*/ 2075543 w 3120572"/>
                <a:gd name="connsiteY34" fmla="*/ 3751979 h 3868093"/>
                <a:gd name="connsiteX35" fmla="*/ 2133600 w 3120572"/>
                <a:gd name="connsiteY35" fmla="*/ 3737465 h 3868093"/>
                <a:gd name="connsiteX36" fmla="*/ 2540000 w 3120572"/>
                <a:gd name="connsiteY36" fmla="*/ 3708436 h 3868093"/>
                <a:gd name="connsiteX37" fmla="*/ 2627086 w 3120572"/>
                <a:gd name="connsiteY37" fmla="*/ 3679408 h 3868093"/>
                <a:gd name="connsiteX38" fmla="*/ 2670629 w 3120572"/>
                <a:gd name="connsiteY38" fmla="*/ 3664893 h 3868093"/>
                <a:gd name="connsiteX39" fmla="*/ 2714172 w 3120572"/>
                <a:gd name="connsiteY39" fmla="*/ 3635865 h 3868093"/>
                <a:gd name="connsiteX40" fmla="*/ 2801258 w 3120572"/>
                <a:gd name="connsiteY40" fmla="*/ 3534265 h 3868093"/>
                <a:gd name="connsiteX41" fmla="*/ 2873829 w 3120572"/>
                <a:gd name="connsiteY41" fmla="*/ 3432665 h 3868093"/>
                <a:gd name="connsiteX42" fmla="*/ 2917372 w 3120572"/>
                <a:gd name="connsiteY42" fmla="*/ 3345579 h 3868093"/>
                <a:gd name="connsiteX43" fmla="*/ 2960915 w 3120572"/>
                <a:gd name="connsiteY43" fmla="*/ 3200436 h 3868093"/>
                <a:gd name="connsiteX44" fmla="*/ 2946400 w 3120572"/>
                <a:gd name="connsiteY44" fmla="*/ 3011750 h 3868093"/>
                <a:gd name="connsiteX45" fmla="*/ 2917372 w 3120572"/>
                <a:gd name="connsiteY45" fmla="*/ 2924665 h 3868093"/>
                <a:gd name="connsiteX46" fmla="*/ 2902858 w 3120572"/>
                <a:gd name="connsiteY46" fmla="*/ 2866608 h 3868093"/>
                <a:gd name="connsiteX47" fmla="*/ 2873829 w 3120572"/>
                <a:gd name="connsiteY47" fmla="*/ 2779522 h 3868093"/>
                <a:gd name="connsiteX48" fmla="*/ 2859315 w 3120572"/>
                <a:gd name="connsiteY48" fmla="*/ 2735979 h 3868093"/>
                <a:gd name="connsiteX49" fmla="*/ 2844800 w 3120572"/>
                <a:gd name="connsiteY49" fmla="*/ 2692436 h 3868093"/>
                <a:gd name="connsiteX50" fmla="*/ 2859315 w 3120572"/>
                <a:gd name="connsiteY50" fmla="*/ 2460208 h 3868093"/>
                <a:gd name="connsiteX51" fmla="*/ 2888343 w 3120572"/>
                <a:gd name="connsiteY51" fmla="*/ 2344093 h 3868093"/>
                <a:gd name="connsiteX52" fmla="*/ 2902858 w 3120572"/>
                <a:gd name="connsiteY52" fmla="*/ 2271522 h 3868093"/>
                <a:gd name="connsiteX53" fmla="*/ 2902858 w 3120572"/>
                <a:gd name="connsiteY53" fmla="*/ 1763522 h 3868093"/>
                <a:gd name="connsiteX54" fmla="*/ 2931886 w 3120572"/>
                <a:gd name="connsiteY54" fmla="*/ 1647408 h 3868093"/>
                <a:gd name="connsiteX55" fmla="*/ 2975429 w 3120572"/>
                <a:gd name="connsiteY55" fmla="*/ 1516779 h 3868093"/>
                <a:gd name="connsiteX56" fmla="*/ 3004458 w 3120572"/>
                <a:gd name="connsiteY56" fmla="*/ 1473236 h 3868093"/>
                <a:gd name="connsiteX57" fmla="*/ 3062515 w 3120572"/>
                <a:gd name="connsiteY57" fmla="*/ 1342608 h 3868093"/>
                <a:gd name="connsiteX58" fmla="*/ 3077029 w 3120572"/>
                <a:gd name="connsiteY58" fmla="*/ 1299065 h 3868093"/>
                <a:gd name="connsiteX59" fmla="*/ 3091543 w 3120572"/>
                <a:gd name="connsiteY59" fmla="*/ 1241008 h 3868093"/>
                <a:gd name="connsiteX60" fmla="*/ 3120572 w 3120572"/>
                <a:gd name="connsiteY60" fmla="*/ 1153922 h 3868093"/>
                <a:gd name="connsiteX61" fmla="*/ 3077029 w 3120572"/>
                <a:gd name="connsiteY61" fmla="*/ 834608 h 3868093"/>
                <a:gd name="connsiteX62" fmla="*/ 3062515 w 3120572"/>
                <a:gd name="connsiteY62" fmla="*/ 776550 h 3868093"/>
                <a:gd name="connsiteX63" fmla="*/ 3018972 w 3120572"/>
                <a:gd name="connsiteY63" fmla="*/ 718493 h 3868093"/>
                <a:gd name="connsiteX64" fmla="*/ 2989943 w 3120572"/>
                <a:gd name="connsiteY64" fmla="*/ 616893 h 3868093"/>
                <a:gd name="connsiteX65" fmla="*/ 2917372 w 3120572"/>
                <a:gd name="connsiteY65" fmla="*/ 529808 h 3868093"/>
                <a:gd name="connsiteX66" fmla="*/ 2873829 w 3120572"/>
                <a:gd name="connsiteY66" fmla="*/ 500779 h 3868093"/>
                <a:gd name="connsiteX67" fmla="*/ 2830286 w 3120572"/>
                <a:gd name="connsiteY67" fmla="*/ 457236 h 3868093"/>
                <a:gd name="connsiteX68" fmla="*/ 2728686 w 3120572"/>
                <a:gd name="connsiteY68" fmla="*/ 413693 h 3868093"/>
                <a:gd name="connsiteX69" fmla="*/ 2670629 w 3120572"/>
                <a:gd name="connsiteY69" fmla="*/ 370150 h 3868093"/>
                <a:gd name="connsiteX70" fmla="*/ 2627086 w 3120572"/>
                <a:gd name="connsiteY70" fmla="*/ 355636 h 3868093"/>
                <a:gd name="connsiteX71" fmla="*/ 2569029 w 3120572"/>
                <a:gd name="connsiteY71" fmla="*/ 312093 h 3868093"/>
                <a:gd name="connsiteX72" fmla="*/ 2481943 w 3120572"/>
                <a:gd name="connsiteY72" fmla="*/ 283065 h 3868093"/>
                <a:gd name="connsiteX73" fmla="*/ 2365829 w 3120572"/>
                <a:gd name="connsiteY73" fmla="*/ 239522 h 3868093"/>
                <a:gd name="connsiteX74" fmla="*/ 2322286 w 3120572"/>
                <a:gd name="connsiteY74" fmla="*/ 225008 h 3868093"/>
                <a:gd name="connsiteX75" fmla="*/ 2206172 w 3120572"/>
                <a:gd name="connsiteY75" fmla="*/ 195979 h 3868093"/>
                <a:gd name="connsiteX76" fmla="*/ 2162629 w 3120572"/>
                <a:gd name="connsiteY76" fmla="*/ 181465 h 3868093"/>
                <a:gd name="connsiteX77" fmla="*/ 2090058 w 3120572"/>
                <a:gd name="connsiteY77" fmla="*/ 166950 h 3868093"/>
                <a:gd name="connsiteX78" fmla="*/ 2032000 w 3120572"/>
                <a:gd name="connsiteY78" fmla="*/ 152436 h 3868093"/>
                <a:gd name="connsiteX79" fmla="*/ 1944915 w 3120572"/>
                <a:gd name="connsiteY79" fmla="*/ 137922 h 3868093"/>
                <a:gd name="connsiteX80" fmla="*/ 1785258 w 3120572"/>
                <a:gd name="connsiteY80" fmla="*/ 65350 h 3868093"/>
                <a:gd name="connsiteX81" fmla="*/ 1727200 w 3120572"/>
                <a:gd name="connsiteY81" fmla="*/ 36322 h 3868093"/>
                <a:gd name="connsiteX82" fmla="*/ 1465943 w 3120572"/>
                <a:gd name="connsiteY82" fmla="*/ 21808 h 3868093"/>
                <a:gd name="connsiteX83" fmla="*/ 1016000 w 3120572"/>
                <a:gd name="connsiteY83" fmla="*/ 21808 h 3868093"/>
                <a:gd name="connsiteX84" fmla="*/ 740229 w 3120572"/>
                <a:gd name="connsiteY84" fmla="*/ 36322 h 3868093"/>
                <a:gd name="connsiteX85" fmla="*/ 609600 w 3120572"/>
                <a:gd name="connsiteY85" fmla="*/ 65350 h 3868093"/>
                <a:gd name="connsiteX86" fmla="*/ 566058 w 3120572"/>
                <a:gd name="connsiteY86" fmla="*/ 79865 h 3868093"/>
                <a:gd name="connsiteX87" fmla="*/ 420915 w 3120572"/>
                <a:gd name="connsiteY87" fmla="*/ 152436 h 3868093"/>
                <a:gd name="connsiteX88" fmla="*/ 377372 w 3120572"/>
                <a:gd name="connsiteY88" fmla="*/ 166950 h 3868093"/>
                <a:gd name="connsiteX89" fmla="*/ 275772 w 3120572"/>
                <a:gd name="connsiteY89" fmla="*/ 210493 h 386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120572" h="3868093">
                  <a:moveTo>
                    <a:pt x="275772" y="210493"/>
                  </a:moveTo>
                  <a:lnTo>
                    <a:pt x="275772" y="210493"/>
                  </a:lnTo>
                  <a:cubicBezTo>
                    <a:pt x="256420" y="249198"/>
                    <a:pt x="234761" y="286833"/>
                    <a:pt x="217715" y="326608"/>
                  </a:cubicBezTo>
                  <a:cubicBezTo>
                    <a:pt x="205662" y="354733"/>
                    <a:pt x="205659" y="388233"/>
                    <a:pt x="188686" y="413693"/>
                  </a:cubicBezTo>
                  <a:cubicBezTo>
                    <a:pt x="179010" y="428207"/>
                    <a:pt x="167459" y="441634"/>
                    <a:pt x="159658" y="457236"/>
                  </a:cubicBezTo>
                  <a:cubicBezTo>
                    <a:pt x="149245" y="478063"/>
                    <a:pt x="135281" y="540228"/>
                    <a:pt x="130629" y="558836"/>
                  </a:cubicBezTo>
                  <a:cubicBezTo>
                    <a:pt x="94043" y="888122"/>
                    <a:pt x="142447" y="425117"/>
                    <a:pt x="101600" y="1037808"/>
                  </a:cubicBezTo>
                  <a:cubicBezTo>
                    <a:pt x="89311" y="1222135"/>
                    <a:pt x="88848" y="1027249"/>
                    <a:pt x="58058" y="1211979"/>
                  </a:cubicBezTo>
                  <a:lnTo>
                    <a:pt x="43543" y="1299065"/>
                  </a:lnTo>
                  <a:cubicBezTo>
                    <a:pt x="48381" y="1342608"/>
                    <a:pt x="56195" y="1385922"/>
                    <a:pt x="58058" y="1429693"/>
                  </a:cubicBezTo>
                  <a:cubicBezTo>
                    <a:pt x="75167" y="1831746"/>
                    <a:pt x="81364" y="1936446"/>
                    <a:pt x="58058" y="2286036"/>
                  </a:cubicBezTo>
                  <a:cubicBezTo>
                    <a:pt x="53094" y="2360499"/>
                    <a:pt x="48817" y="2408763"/>
                    <a:pt x="29029" y="2474722"/>
                  </a:cubicBezTo>
                  <a:cubicBezTo>
                    <a:pt x="20236" y="2504030"/>
                    <a:pt x="0" y="2561808"/>
                    <a:pt x="0" y="2561808"/>
                  </a:cubicBezTo>
                  <a:cubicBezTo>
                    <a:pt x="16695" y="2795521"/>
                    <a:pt x="-6958" y="2700590"/>
                    <a:pt x="43543" y="2852093"/>
                  </a:cubicBezTo>
                  <a:lnTo>
                    <a:pt x="58058" y="2895636"/>
                  </a:lnTo>
                  <a:lnTo>
                    <a:pt x="72572" y="2939179"/>
                  </a:lnTo>
                  <a:cubicBezTo>
                    <a:pt x="82248" y="3079484"/>
                    <a:pt x="67489" y="3223655"/>
                    <a:pt x="101600" y="3360093"/>
                  </a:cubicBezTo>
                  <a:cubicBezTo>
                    <a:pt x="106438" y="3379445"/>
                    <a:pt x="107194" y="3400308"/>
                    <a:pt x="116115" y="3418150"/>
                  </a:cubicBezTo>
                  <a:cubicBezTo>
                    <a:pt x="131717" y="3449355"/>
                    <a:pt x="149502" y="3480566"/>
                    <a:pt x="174172" y="3505236"/>
                  </a:cubicBezTo>
                  <a:cubicBezTo>
                    <a:pt x="234820" y="3565884"/>
                    <a:pt x="201294" y="3536463"/>
                    <a:pt x="275772" y="3592322"/>
                  </a:cubicBezTo>
                  <a:cubicBezTo>
                    <a:pt x="285448" y="3606836"/>
                    <a:pt x="291179" y="3624968"/>
                    <a:pt x="304800" y="3635865"/>
                  </a:cubicBezTo>
                  <a:cubicBezTo>
                    <a:pt x="316747" y="3645422"/>
                    <a:pt x="334659" y="3643537"/>
                    <a:pt x="348343" y="3650379"/>
                  </a:cubicBezTo>
                  <a:cubicBezTo>
                    <a:pt x="363945" y="3658180"/>
                    <a:pt x="376284" y="3671607"/>
                    <a:pt x="391886" y="3679408"/>
                  </a:cubicBezTo>
                  <a:cubicBezTo>
                    <a:pt x="405570" y="3686250"/>
                    <a:pt x="421367" y="3687895"/>
                    <a:pt x="435429" y="3693922"/>
                  </a:cubicBezTo>
                  <a:cubicBezTo>
                    <a:pt x="455316" y="3702445"/>
                    <a:pt x="473227" y="3715353"/>
                    <a:pt x="493486" y="3722950"/>
                  </a:cubicBezTo>
                  <a:cubicBezTo>
                    <a:pt x="576807" y="3754196"/>
                    <a:pt x="539400" y="3716878"/>
                    <a:pt x="638629" y="3766493"/>
                  </a:cubicBezTo>
                  <a:cubicBezTo>
                    <a:pt x="670103" y="3782230"/>
                    <a:pt x="704633" y="3802917"/>
                    <a:pt x="740229" y="3810036"/>
                  </a:cubicBezTo>
                  <a:cubicBezTo>
                    <a:pt x="773775" y="3816745"/>
                    <a:pt x="807962" y="3819712"/>
                    <a:pt x="841829" y="3824550"/>
                  </a:cubicBezTo>
                  <a:cubicBezTo>
                    <a:pt x="961370" y="3864397"/>
                    <a:pt x="898624" y="3849252"/>
                    <a:pt x="1030515" y="3868093"/>
                  </a:cubicBezTo>
                  <a:cubicBezTo>
                    <a:pt x="1219201" y="3858417"/>
                    <a:pt x="1408489" y="3856978"/>
                    <a:pt x="1596572" y="3839065"/>
                  </a:cubicBezTo>
                  <a:cubicBezTo>
                    <a:pt x="1613938" y="3837411"/>
                    <a:pt x="1624513" y="3817837"/>
                    <a:pt x="1640115" y="3810036"/>
                  </a:cubicBezTo>
                  <a:cubicBezTo>
                    <a:pt x="1653799" y="3803194"/>
                    <a:pt x="1668512" y="3797686"/>
                    <a:pt x="1683658" y="3795522"/>
                  </a:cubicBezTo>
                  <a:cubicBezTo>
                    <a:pt x="1736559" y="3787965"/>
                    <a:pt x="1790142" y="3786325"/>
                    <a:pt x="1843315" y="3781008"/>
                  </a:cubicBezTo>
                  <a:cubicBezTo>
                    <a:pt x="1886908" y="3776649"/>
                    <a:pt x="1930471" y="3771927"/>
                    <a:pt x="1973943" y="3766493"/>
                  </a:cubicBezTo>
                  <a:cubicBezTo>
                    <a:pt x="2007889" y="3762250"/>
                    <a:pt x="2041884" y="3758099"/>
                    <a:pt x="2075543" y="3751979"/>
                  </a:cubicBezTo>
                  <a:cubicBezTo>
                    <a:pt x="2095169" y="3748411"/>
                    <a:pt x="2113884" y="3740498"/>
                    <a:pt x="2133600" y="3737465"/>
                  </a:cubicBezTo>
                  <a:cubicBezTo>
                    <a:pt x="2261944" y="3717720"/>
                    <a:pt x="2417505" y="3714883"/>
                    <a:pt x="2540000" y="3708436"/>
                  </a:cubicBezTo>
                  <a:lnTo>
                    <a:pt x="2627086" y="3679408"/>
                  </a:lnTo>
                  <a:cubicBezTo>
                    <a:pt x="2641600" y="3674570"/>
                    <a:pt x="2657899" y="3673380"/>
                    <a:pt x="2670629" y="3664893"/>
                  </a:cubicBezTo>
                  <a:lnTo>
                    <a:pt x="2714172" y="3635865"/>
                  </a:lnTo>
                  <a:cubicBezTo>
                    <a:pt x="2841517" y="3466073"/>
                    <a:pt x="2679952" y="3675790"/>
                    <a:pt x="2801258" y="3534265"/>
                  </a:cubicBezTo>
                  <a:cubicBezTo>
                    <a:pt x="2828258" y="3502765"/>
                    <a:pt x="2850858" y="3467121"/>
                    <a:pt x="2873829" y="3432665"/>
                  </a:cubicBezTo>
                  <a:cubicBezTo>
                    <a:pt x="2926761" y="3273865"/>
                    <a:pt x="2842342" y="3514398"/>
                    <a:pt x="2917372" y="3345579"/>
                  </a:cubicBezTo>
                  <a:cubicBezTo>
                    <a:pt x="2937561" y="3300154"/>
                    <a:pt x="2948853" y="3248682"/>
                    <a:pt x="2960915" y="3200436"/>
                  </a:cubicBezTo>
                  <a:cubicBezTo>
                    <a:pt x="2956077" y="3137541"/>
                    <a:pt x="2956238" y="3074059"/>
                    <a:pt x="2946400" y="3011750"/>
                  </a:cubicBezTo>
                  <a:cubicBezTo>
                    <a:pt x="2941628" y="2981526"/>
                    <a:pt x="2924793" y="2954350"/>
                    <a:pt x="2917372" y="2924665"/>
                  </a:cubicBezTo>
                  <a:cubicBezTo>
                    <a:pt x="2912534" y="2905313"/>
                    <a:pt x="2908590" y="2885715"/>
                    <a:pt x="2902858" y="2866608"/>
                  </a:cubicBezTo>
                  <a:cubicBezTo>
                    <a:pt x="2894065" y="2837300"/>
                    <a:pt x="2883505" y="2808551"/>
                    <a:pt x="2873829" y="2779522"/>
                  </a:cubicBezTo>
                  <a:lnTo>
                    <a:pt x="2859315" y="2735979"/>
                  </a:lnTo>
                  <a:lnTo>
                    <a:pt x="2844800" y="2692436"/>
                  </a:lnTo>
                  <a:cubicBezTo>
                    <a:pt x="2849638" y="2615027"/>
                    <a:pt x="2851961" y="2537419"/>
                    <a:pt x="2859315" y="2460208"/>
                  </a:cubicBezTo>
                  <a:cubicBezTo>
                    <a:pt x="2867545" y="2373793"/>
                    <a:pt x="2871786" y="2410321"/>
                    <a:pt x="2888343" y="2344093"/>
                  </a:cubicBezTo>
                  <a:cubicBezTo>
                    <a:pt x="2894326" y="2320160"/>
                    <a:pt x="2898020" y="2295712"/>
                    <a:pt x="2902858" y="2271522"/>
                  </a:cubicBezTo>
                  <a:cubicBezTo>
                    <a:pt x="2893980" y="2067336"/>
                    <a:pt x="2874821" y="1950436"/>
                    <a:pt x="2902858" y="1763522"/>
                  </a:cubicBezTo>
                  <a:cubicBezTo>
                    <a:pt x="2908776" y="1724068"/>
                    <a:pt x="2922210" y="1686113"/>
                    <a:pt x="2931886" y="1647408"/>
                  </a:cubicBezTo>
                  <a:cubicBezTo>
                    <a:pt x="2945745" y="1591970"/>
                    <a:pt x="2948099" y="1571438"/>
                    <a:pt x="2975429" y="1516779"/>
                  </a:cubicBezTo>
                  <a:cubicBezTo>
                    <a:pt x="2983230" y="1501177"/>
                    <a:pt x="2994782" y="1487750"/>
                    <a:pt x="3004458" y="1473236"/>
                  </a:cubicBezTo>
                  <a:cubicBezTo>
                    <a:pt x="3039002" y="1369601"/>
                    <a:pt x="3016512" y="1411609"/>
                    <a:pt x="3062515" y="1342608"/>
                  </a:cubicBezTo>
                  <a:cubicBezTo>
                    <a:pt x="3067353" y="1328094"/>
                    <a:pt x="3072826" y="1313776"/>
                    <a:pt x="3077029" y="1299065"/>
                  </a:cubicBezTo>
                  <a:cubicBezTo>
                    <a:pt x="3082509" y="1279885"/>
                    <a:pt x="3085811" y="1260115"/>
                    <a:pt x="3091543" y="1241008"/>
                  </a:cubicBezTo>
                  <a:cubicBezTo>
                    <a:pt x="3100336" y="1211700"/>
                    <a:pt x="3120572" y="1153922"/>
                    <a:pt x="3120572" y="1153922"/>
                  </a:cubicBezTo>
                  <a:cubicBezTo>
                    <a:pt x="3067914" y="653678"/>
                    <a:pt x="3124418" y="1000474"/>
                    <a:pt x="3077029" y="834608"/>
                  </a:cubicBezTo>
                  <a:cubicBezTo>
                    <a:pt x="3071549" y="815427"/>
                    <a:pt x="3071436" y="794392"/>
                    <a:pt x="3062515" y="776550"/>
                  </a:cubicBezTo>
                  <a:cubicBezTo>
                    <a:pt x="3051697" y="754913"/>
                    <a:pt x="3033486" y="737845"/>
                    <a:pt x="3018972" y="718493"/>
                  </a:cubicBezTo>
                  <a:cubicBezTo>
                    <a:pt x="3014320" y="699885"/>
                    <a:pt x="3000356" y="637720"/>
                    <a:pt x="2989943" y="616893"/>
                  </a:cubicBezTo>
                  <a:cubicBezTo>
                    <a:pt x="2973631" y="584270"/>
                    <a:pt x="2944889" y="552739"/>
                    <a:pt x="2917372" y="529808"/>
                  </a:cubicBezTo>
                  <a:cubicBezTo>
                    <a:pt x="2903971" y="518641"/>
                    <a:pt x="2887230" y="511946"/>
                    <a:pt x="2873829" y="500779"/>
                  </a:cubicBezTo>
                  <a:cubicBezTo>
                    <a:pt x="2858060" y="487638"/>
                    <a:pt x="2846989" y="469167"/>
                    <a:pt x="2830286" y="457236"/>
                  </a:cubicBezTo>
                  <a:cubicBezTo>
                    <a:pt x="2798902" y="434819"/>
                    <a:pt x="2764218" y="425537"/>
                    <a:pt x="2728686" y="413693"/>
                  </a:cubicBezTo>
                  <a:cubicBezTo>
                    <a:pt x="2709334" y="399179"/>
                    <a:pt x="2691632" y="382152"/>
                    <a:pt x="2670629" y="370150"/>
                  </a:cubicBezTo>
                  <a:cubicBezTo>
                    <a:pt x="2657345" y="362559"/>
                    <a:pt x="2640370" y="363227"/>
                    <a:pt x="2627086" y="355636"/>
                  </a:cubicBezTo>
                  <a:cubicBezTo>
                    <a:pt x="2606083" y="343634"/>
                    <a:pt x="2590666" y="322911"/>
                    <a:pt x="2569029" y="312093"/>
                  </a:cubicBezTo>
                  <a:cubicBezTo>
                    <a:pt x="2541661" y="298409"/>
                    <a:pt x="2481943" y="283065"/>
                    <a:pt x="2481943" y="283065"/>
                  </a:cubicBezTo>
                  <a:cubicBezTo>
                    <a:pt x="2410265" y="235279"/>
                    <a:pt x="2466266" y="264631"/>
                    <a:pt x="2365829" y="239522"/>
                  </a:cubicBezTo>
                  <a:cubicBezTo>
                    <a:pt x="2350986" y="235811"/>
                    <a:pt x="2337046" y="229034"/>
                    <a:pt x="2322286" y="225008"/>
                  </a:cubicBezTo>
                  <a:cubicBezTo>
                    <a:pt x="2283796" y="214511"/>
                    <a:pt x="2244021" y="208595"/>
                    <a:pt x="2206172" y="195979"/>
                  </a:cubicBezTo>
                  <a:cubicBezTo>
                    <a:pt x="2191658" y="191141"/>
                    <a:pt x="2177472" y="185176"/>
                    <a:pt x="2162629" y="181465"/>
                  </a:cubicBezTo>
                  <a:cubicBezTo>
                    <a:pt x="2138696" y="175482"/>
                    <a:pt x="2114140" y="172302"/>
                    <a:pt x="2090058" y="166950"/>
                  </a:cubicBezTo>
                  <a:cubicBezTo>
                    <a:pt x="2070585" y="162623"/>
                    <a:pt x="2051561" y="156348"/>
                    <a:pt x="2032000" y="152436"/>
                  </a:cubicBezTo>
                  <a:cubicBezTo>
                    <a:pt x="2003143" y="146665"/>
                    <a:pt x="1973643" y="144306"/>
                    <a:pt x="1944915" y="137922"/>
                  </a:cubicBezTo>
                  <a:cubicBezTo>
                    <a:pt x="1894154" y="126642"/>
                    <a:pt x="1819356" y="82399"/>
                    <a:pt x="1785258" y="65350"/>
                  </a:cubicBezTo>
                  <a:cubicBezTo>
                    <a:pt x="1765905" y="55674"/>
                    <a:pt x="1748803" y="37522"/>
                    <a:pt x="1727200" y="36322"/>
                  </a:cubicBezTo>
                  <a:lnTo>
                    <a:pt x="1465943" y="21808"/>
                  </a:lnTo>
                  <a:cubicBezTo>
                    <a:pt x="1271861" y="-17011"/>
                    <a:pt x="1408186" y="4377"/>
                    <a:pt x="1016000" y="21808"/>
                  </a:cubicBezTo>
                  <a:lnTo>
                    <a:pt x="740229" y="36322"/>
                  </a:lnTo>
                  <a:cubicBezTo>
                    <a:pt x="642201" y="68997"/>
                    <a:pt x="762879" y="31287"/>
                    <a:pt x="609600" y="65350"/>
                  </a:cubicBezTo>
                  <a:cubicBezTo>
                    <a:pt x="594665" y="68669"/>
                    <a:pt x="580572" y="75027"/>
                    <a:pt x="566058" y="79865"/>
                  </a:cubicBezTo>
                  <a:cubicBezTo>
                    <a:pt x="483521" y="141767"/>
                    <a:pt x="530949" y="115759"/>
                    <a:pt x="420915" y="152436"/>
                  </a:cubicBezTo>
                  <a:lnTo>
                    <a:pt x="377372" y="166950"/>
                  </a:lnTo>
                  <a:cubicBezTo>
                    <a:pt x="342342" y="219494"/>
                    <a:pt x="292705" y="203236"/>
                    <a:pt x="275772" y="210493"/>
                  </a:cubicBezTo>
                  <a:close/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exto explicativo retangular com cantos arredondados 13"/>
          <p:cNvSpPr/>
          <p:nvPr/>
        </p:nvSpPr>
        <p:spPr>
          <a:xfrm>
            <a:off x="1077322" y="6016308"/>
            <a:ext cx="2804599" cy="740836"/>
          </a:xfrm>
          <a:prstGeom prst="wedgeRoundRectCallout">
            <a:avLst>
              <a:gd name="adj1" fmla="val 36275"/>
              <a:gd name="adj2" fmla="val -11713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Podem existir mais de um afetado pelo </a:t>
            </a:r>
            <a:r>
              <a:rPr lang="pt-BR" dirty="0" smtClean="0"/>
              <a:t>problema.</a:t>
            </a:r>
            <a:endParaRPr lang="pt-BR" dirty="0"/>
          </a:p>
        </p:txBody>
      </p:sp>
      <p:sp>
        <p:nvSpPr>
          <p:cNvPr id="25" name="Texto explicativo retangular com cantos arredondados 24"/>
          <p:cNvSpPr/>
          <p:nvPr/>
        </p:nvSpPr>
        <p:spPr>
          <a:xfrm>
            <a:off x="2681772" y="723999"/>
            <a:ext cx="2466292" cy="1029997"/>
          </a:xfrm>
          <a:prstGeom prst="wedgeRoundRectCallout">
            <a:avLst>
              <a:gd name="adj1" fmla="val 71513"/>
              <a:gd name="adj2" fmla="val 3883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Aqui são descritas as razões pelas quais a População é afetada.</a:t>
            </a:r>
            <a:endParaRPr lang="pt-BR" dirty="0"/>
          </a:p>
        </p:txBody>
      </p:sp>
      <p:sp>
        <p:nvSpPr>
          <p:cNvPr id="19" name="Nuvem 18"/>
          <p:cNvSpPr/>
          <p:nvPr/>
        </p:nvSpPr>
        <p:spPr>
          <a:xfrm>
            <a:off x="6588224" y="548680"/>
            <a:ext cx="2504713" cy="1083476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Existem outras razões?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2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467544" y="2996953"/>
            <a:ext cx="8280920" cy="15841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do Problema da Dengue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problema</a:t>
            </a:r>
            <a:r>
              <a:rPr lang="pt-BR" dirty="0"/>
              <a:t> da dengue </a:t>
            </a:r>
            <a:r>
              <a:rPr lang="pt-BR" b="1" dirty="0"/>
              <a:t>afeta</a:t>
            </a:r>
            <a:r>
              <a:rPr lang="pt-BR" dirty="0"/>
              <a:t> a população </a:t>
            </a:r>
            <a:r>
              <a:rPr lang="pt-BR" b="1" dirty="0"/>
              <a:t>devido</a:t>
            </a:r>
            <a:r>
              <a:rPr lang="pt-BR" dirty="0"/>
              <a:t> </a:t>
            </a:r>
            <a:r>
              <a:rPr lang="pt-BR" dirty="0" smtClean="0"/>
              <a:t>aos sintomas provocados </a:t>
            </a:r>
            <a:r>
              <a:rPr lang="pt-BR" dirty="0"/>
              <a:t>pela doença, </a:t>
            </a:r>
            <a:r>
              <a:rPr lang="pt-BR" dirty="0" smtClean="0"/>
              <a:t>possibilidade de óbito das pessoas contaminadas; </a:t>
            </a:r>
            <a:r>
              <a:rPr lang="pt-BR" dirty="0"/>
              <a:t>diminuição de rendimento no trabalho </a:t>
            </a:r>
            <a:r>
              <a:rPr lang="pt-BR" dirty="0" smtClean="0"/>
              <a:t>e consequentes prejuízos financeiros.</a:t>
            </a:r>
            <a:endParaRPr lang="pt-BR" dirty="0"/>
          </a:p>
          <a:p>
            <a:r>
              <a:rPr lang="pt-BR" b="1" dirty="0" smtClean="0"/>
              <a:t>Os </a:t>
            </a:r>
            <a:r>
              <a:rPr lang="pt-BR" b="1" dirty="0"/>
              <a:t>benefícios</a:t>
            </a:r>
            <a:r>
              <a:rPr lang="pt-BR" dirty="0"/>
              <a:t> dessa solução são:</a:t>
            </a:r>
          </a:p>
          <a:p>
            <a:pPr lvl="1"/>
            <a:r>
              <a:rPr lang="pt-BR" dirty="0" smtClean="0"/>
              <a:t>Realização </a:t>
            </a:r>
            <a:r>
              <a:rPr lang="pt-BR" dirty="0"/>
              <a:t>de ações preventivas para minimizar </a:t>
            </a:r>
            <a:r>
              <a:rPr lang="pt-BR" dirty="0" smtClean="0"/>
              <a:t>o </a:t>
            </a:r>
            <a:r>
              <a:rPr lang="pt-BR" dirty="0"/>
              <a:t>contágio da doença.</a:t>
            </a:r>
          </a:p>
          <a:p>
            <a:pPr lvl="1"/>
            <a:r>
              <a:rPr lang="pt-BR" dirty="0" smtClean="0"/>
              <a:t>etc.</a:t>
            </a:r>
            <a:endParaRPr lang="pt-BR" dirty="0"/>
          </a:p>
          <a:p>
            <a:pPr lvl="1"/>
            <a:r>
              <a:rPr lang="pt-BR" dirty="0" smtClean="0"/>
              <a:t>etc.</a:t>
            </a:r>
            <a:endParaRPr lang="pt-BR" dirty="0"/>
          </a:p>
          <a:p>
            <a:pPr lvl="1"/>
            <a:r>
              <a:rPr lang="pt-BR" dirty="0" smtClean="0"/>
              <a:t>...</a:t>
            </a:r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3131840" y="5134291"/>
            <a:ext cx="1656184" cy="959005"/>
          </a:xfrm>
          <a:prstGeom prst="wedgeRoundRectCallout">
            <a:avLst>
              <a:gd name="adj1" fmla="val -7717"/>
              <a:gd name="adj2" fmla="val -10787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Depende da solução pretendida.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49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maPPTXFIT">
  <a:themeElements>
    <a:clrScheme name="Design padrão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66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TemaPPTXFIT</Template>
  <TotalTime>1870</TotalTime>
  <Words>1887</Words>
  <Application>Microsoft Office PowerPoint</Application>
  <PresentationFormat>Apresentação na tela (4:3)</PresentationFormat>
  <Paragraphs>278</Paragraphs>
  <Slides>23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TemaPPTXFIT</vt:lpstr>
      <vt:lpstr>Nosso Objetivo</vt:lpstr>
      <vt:lpstr>Definição de Problema</vt:lpstr>
      <vt:lpstr>Definição de Problema</vt:lpstr>
      <vt:lpstr>Definição de Problema</vt:lpstr>
      <vt:lpstr>Soluções de Contorno</vt:lpstr>
      <vt:lpstr>Objetivo</vt:lpstr>
      <vt:lpstr>Passo 1 da Análise do Problema</vt:lpstr>
      <vt:lpstr>As Partes da Declaração do Problema</vt:lpstr>
      <vt:lpstr>Declaração do Problema da Dengue</vt:lpstr>
      <vt:lpstr>Outros Exemplos</vt:lpstr>
      <vt:lpstr>Outros Exemplos</vt:lpstr>
      <vt:lpstr>Outros Exemplos</vt:lpstr>
      <vt:lpstr>Passo 2 da Análise do Problema</vt:lpstr>
      <vt:lpstr>Exemplo da Análise das Causas Raízes</vt:lpstr>
      <vt:lpstr>Passo 3 da Análise do Problema</vt:lpstr>
      <vt:lpstr>Exemplos</vt:lpstr>
      <vt:lpstr>Passo 4 da Análise do Problema</vt:lpstr>
      <vt:lpstr>Exemplo de Fronteira Sistêmica</vt:lpstr>
      <vt:lpstr>Passo 5 da Análise do Problema</vt:lpstr>
      <vt:lpstr>Exemplos de Fontes de Restrições</vt:lpstr>
      <vt:lpstr>Exemplo de Restrições</vt:lpstr>
      <vt:lpstr>Resumo</vt:lpstr>
      <vt:lpstr>Referência:</vt:lpstr>
    </vt:vector>
  </TitlesOfParts>
  <Company>Unitri 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midialeste</cp:lastModifiedBy>
  <cp:revision>219</cp:revision>
  <dcterms:created xsi:type="dcterms:W3CDTF">2005-11-09T16:57:41Z</dcterms:created>
  <dcterms:modified xsi:type="dcterms:W3CDTF">2016-08-08T12:42:17Z</dcterms:modified>
</cp:coreProperties>
</file>