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7" r:id="rId9"/>
    <p:sldId id="268" r:id="rId10"/>
    <p:sldId id="270" r:id="rId11"/>
    <p:sldId id="269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1" r:id="rId20"/>
    <p:sldId id="262" r:id="rId21"/>
    <p:sldId id="280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8E6"/>
    <a:srgbClr val="37475C"/>
    <a:srgbClr val="1678FA"/>
    <a:srgbClr val="3F90F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4C1F8B-1C90-4949-B713-71E70BC56D31}" v="2" dt="2025-10-23T01:56:19.5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54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E VINICIUS GATTI" userId="S::kaue.vgatti@senacsp.edu.br::f99944f3-1d1d-4716-83b8-4b678fd3d636" providerId="AD" clId="Web-{C34C1F8B-1C90-4949-B713-71E70BC56D31}"/>
    <pc:docChg chg="modSld">
      <pc:chgData name="KAUE VINICIUS GATTI" userId="S::kaue.vgatti@senacsp.edu.br::f99944f3-1d1d-4716-83b8-4b678fd3d636" providerId="AD" clId="Web-{C34C1F8B-1C90-4949-B713-71E70BC56D31}" dt="2025-10-23T01:56:19.560" v="1" actId="14100"/>
      <pc:docMkLst>
        <pc:docMk/>
      </pc:docMkLst>
      <pc:sldChg chg="modSp">
        <pc:chgData name="KAUE VINICIUS GATTI" userId="S::kaue.vgatti@senacsp.edu.br::f99944f3-1d1d-4716-83b8-4b678fd3d636" providerId="AD" clId="Web-{C34C1F8B-1C90-4949-B713-71E70BC56D31}" dt="2025-10-23T01:56:19.560" v="1" actId="14100"/>
        <pc:sldMkLst>
          <pc:docMk/>
          <pc:sldMk cId="2506206066" sldId="261"/>
        </pc:sldMkLst>
        <pc:spChg chg="mod">
          <ac:chgData name="KAUE VINICIUS GATTI" userId="S::kaue.vgatti@senacsp.edu.br::f99944f3-1d1d-4716-83b8-4b678fd3d636" providerId="AD" clId="Web-{C34C1F8B-1C90-4949-B713-71E70BC56D31}" dt="2025-10-23T01:56:15.904" v="0" actId="14100"/>
          <ac:spMkLst>
            <pc:docMk/>
            <pc:sldMk cId="2506206066" sldId="261"/>
            <ac:spMk id="13" creationId="{28AE520F-A57C-BE0A-7EF4-0728B5B798CE}"/>
          </ac:spMkLst>
        </pc:spChg>
        <pc:spChg chg="mod">
          <ac:chgData name="KAUE VINICIUS GATTI" userId="S::kaue.vgatti@senacsp.edu.br::f99944f3-1d1d-4716-83b8-4b678fd3d636" providerId="AD" clId="Web-{C34C1F8B-1C90-4949-B713-71E70BC56D31}" dt="2025-10-23T01:56:19.560" v="1" actId="14100"/>
          <ac:spMkLst>
            <pc:docMk/>
            <pc:sldMk cId="2506206066" sldId="261"/>
            <ac:spMk id="15" creationId="{48D8975E-F838-3878-3F87-0828D90BFF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AB7A3-FB43-4D71-8455-9DCE680B93A0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6C5EE-E295-41E1-861F-1326D83B48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731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6C5EE-E295-41E1-861F-1326D83B485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058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EA54A-D6D4-BBEC-3943-3EFC368BA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2567575-AAFA-EA97-4395-0B35A89F9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F1CEE44-783E-A6BF-CEB9-CCF9CFF26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6C9AF5-11C8-1286-91D0-3EEE6AC24E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6C5EE-E295-41E1-861F-1326D83B485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1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41CDB-7602-6BC5-415D-B8BFE2FBE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BDA38DF-8B66-3F36-8803-75BD37AD41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8D50D34-8E2E-3D4A-67F3-76BB89B68B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8D1CE1-55FD-C40B-B2C1-DC4069B6B7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6C5EE-E295-41E1-861F-1326D83B485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286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567DB-9B18-23A8-647A-87B48D8B1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3AB2DC1-B723-11A2-CBDA-8EB4A35E1B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A87BFE8-3F75-6EF6-DFEA-590B106F9E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14AE20-CB6E-B74E-2461-EBFC4B3A5A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6C5EE-E295-41E1-861F-1326D83B485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162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72791-E247-4BB4-326A-3C09B82EC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74AC9D8-D83C-C7E3-1DAD-AEFA6089F0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DAFBF96-FF8B-D2C6-3217-C6929DF5D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96052A-6CC6-74DF-9CB2-27EDBD746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6C5EE-E295-41E1-861F-1326D83B485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280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7348-4F6B-5C2A-FEA1-4AB2CF2F8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B7B8702-2EA2-5E4B-DB4E-AC013A807F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BD61416-FBAF-5505-79D1-FDDAD2B9A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5067D6-7E20-A82E-200E-04EB972E67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6C5EE-E295-41E1-861F-1326D83B485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638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6C5EE-E295-41E1-861F-1326D83B485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476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6C5EE-E295-41E1-861F-1326D83B485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5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6C5EE-E295-41E1-861F-1326D83B485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064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46DD0-C97A-9EC3-1105-74F489308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EF6E2E-DCFA-39B0-73DE-D643402D95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E91407C-F31D-23F1-AB99-F51F6227AE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DDF6D8-156D-5104-D396-3D4AAAB0B5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6C5EE-E295-41E1-861F-1326D83B485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987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BBF31-1BB4-7E1C-0672-FFE53096B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19CAB58-A5A2-68C6-D8D5-6018D6BE8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05E95AB-72AE-101C-39C3-832A76EA9E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1488CC-C4E9-7C37-3384-A93058916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6C5EE-E295-41E1-861F-1326D83B485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747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F698B-BB45-6CBF-4240-48BBC1935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C3DA324-E56A-3AB4-34A8-F3FA879E99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50DE2B6-AF35-38F0-9BD9-250936C70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093E7D-40E4-9791-6951-B0A9B49DEA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6C5EE-E295-41E1-861F-1326D83B485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402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44981-84B1-5E99-FBB9-0A478D22E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3A8DFD8-E47A-C6B9-523D-08701EAC43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3AEA2D0-02EA-4BB8-DB1A-6A393D70B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3851F95-2430-6725-5B64-9C4005C1D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6C5EE-E295-41E1-861F-1326D83B485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74922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91F81-E279-CB16-D56C-72DCBE41D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654A126-EDE1-6EAB-0177-30190EB582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AE208B8-4F13-EAF6-21D3-277B38B548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D696B6-C83F-BF18-E922-2AD478ABA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6C5EE-E295-41E1-861F-1326D83B485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373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2D51F-0893-C9C4-2196-E63D9E526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660DFBD-902F-356F-24D6-E4EE43841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7F972EF-E451-952E-2C39-CD9D2AA98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AAF97D-1DEA-B462-D651-780E9D590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E6C5EE-E295-41E1-861F-1326D83B485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5700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F0A5E-4940-8E7B-6854-5658FC4D1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0D36F5-EA06-6264-F87A-588899E9A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B3A631-2645-DFE7-A054-312BC44D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0D93-CCBF-4286-9ED3-221FC39D03F2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51F929-6DF8-2EFE-A50C-C87C4B3D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0EE602-6FBF-EDFF-1799-62EC8949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6256-C63C-4A3B-B045-7F56C7404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88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F9F6C-6DC1-2B19-D622-D321867CF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ED63F5-EA9B-A563-807F-5AD08C269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3D0FB5-7EE3-0338-BB81-CDA9E868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0D93-CCBF-4286-9ED3-221FC39D03F2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D7A0CD-C0E7-F16B-F4BB-EFCB181A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1866DD-0F01-171D-2874-D67383C7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6256-C63C-4A3B-B045-7F56C7404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1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ED32E32-F9BD-2FA0-7149-84CB1022A4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07C335-70C3-B50A-CAAC-58FB8B0DC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7DE117-9B78-561D-95CC-F07FF0A3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0D93-CCBF-4286-9ED3-221FC39D03F2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8FACC9-3B9A-0180-6AE2-858DFAC7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326838-36BD-E4F8-FC0E-2BF9B38D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6256-C63C-4A3B-B045-7F56C7404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78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A8C4A-2943-9DEF-9C32-7DDCA9A6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ECD104-98D7-A2CB-D4A4-9B684F457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47AF81-E01F-AEB4-4383-5C5115E9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0D93-CCBF-4286-9ED3-221FC39D03F2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21C65D-CB4A-F5AA-D8E0-51764030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F313B1-24D6-D92D-36D7-2665C2A3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6256-C63C-4A3B-B045-7F56C7404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421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89EF2-72E4-9FBE-77E5-4C6109A8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CAB7F4-2D65-04C3-2703-6430668F5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411AC7-5115-CC90-C285-0AEDD9C6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0D93-CCBF-4286-9ED3-221FC39D03F2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BA9168-B226-1267-E6D1-4493FC5B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1B83BF-0EAC-76E1-F4B5-DE71CD84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6256-C63C-4A3B-B045-7F56C7404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033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08646-2BFF-DBA6-0B84-0084DF17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6C53B9-8E5F-3C3B-30A5-E0A1E9BEDD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9DB49A-9E4B-E9F1-B0F2-FEDC90D33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9F31A5-BF63-4EE1-7A7B-28D7C784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0D93-CCBF-4286-9ED3-221FC39D03F2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267593-2D3A-BEB2-7F28-E67CA2B1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2031AA-604E-E2F2-67A3-2760114A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6256-C63C-4A3B-B045-7F56C7404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95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896FC-B4E3-2A48-23F3-BAEBA412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DC3B86-3361-7A33-B8EE-71CA967D0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BFAD9B-A61B-ACA6-3D24-369622863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21522E-D9ED-B28D-B3EC-E3FCDCBFD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FD7256-6C78-ED3A-98F7-87F407EB3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9E67ADB-5980-9C2C-D77E-18AB2436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0D93-CCBF-4286-9ED3-221FC39D03F2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8B8281A-7744-88E2-5501-EC1F8F0C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621987-F436-B7EC-1FDB-418C0D0B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6256-C63C-4A3B-B045-7F56C7404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35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EB412-0191-8117-0313-63E18867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89D467-D90C-382B-FD86-3066E65FA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0D93-CCBF-4286-9ED3-221FC39D03F2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170E30E-E183-5B25-6281-8623C545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02C0F5-0854-62C1-EEF9-52316E35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6256-C63C-4A3B-B045-7F56C7404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419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8EF928-81DA-C4EB-2BD1-57AC6831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0D93-CCBF-4286-9ED3-221FC39D03F2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236214-67A8-3BE3-D59F-932DE67C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16C8FA-FB24-4C90-FFA4-8070A5A51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6256-C63C-4A3B-B045-7F56C7404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86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6F2C1-9005-E62C-B78F-D63B199E6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EDEDDE-729F-18DF-D748-E5BCB64C6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65DD4E-61F6-216A-40A3-663E327A6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445561-378B-CB94-C50B-E15F7927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0D93-CCBF-4286-9ED3-221FC39D03F2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075CD3-DBF4-1B31-4CC0-74A212FC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CA1F5F-07A9-20AB-93D3-D0CEB151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6256-C63C-4A3B-B045-7F56C7404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674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02806-EB5E-33E8-D04B-61C2792D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082530-E5E4-3FAE-E1C9-DA8667F1F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689021-04F1-77F3-0E8F-60E6993C4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AB67AF-30F0-B61F-2652-E3DE32F2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0D93-CCBF-4286-9ED3-221FC39D03F2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7967B-9719-CE5A-D2AF-ED86092C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E1E82A-D47F-1AB0-1C07-82FB477C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E6256-C63C-4A3B-B045-7F56C7404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01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7D8DBD6-55F5-D160-68D3-987BE3B9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C0A642-0B92-3E39-DAA6-003ACC9DA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5793A3-6B09-DBD0-EF7C-F83D958A1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600D93-CCBF-4286-9ED3-221FC39D03F2}" type="datetimeFigureOut">
              <a:rPr lang="pt-BR" smtClean="0"/>
              <a:t>22/10/2025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899F4D-2E95-4078-E7FE-2C71B66DFF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63EC08-41F7-49EB-B8CF-AFDF3DC96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BE6256-C63C-4A3B-B045-7F56C74047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03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jpe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em L 6">
            <a:extLst>
              <a:ext uri="{FF2B5EF4-FFF2-40B4-BE49-F238E27FC236}">
                <a16:creationId xmlns:a16="http://schemas.microsoft.com/office/drawing/2014/main" id="{828A871C-70E4-4334-87F9-51FEF9D9D113}"/>
              </a:ext>
            </a:extLst>
          </p:cNvPr>
          <p:cNvSpPr/>
          <p:nvPr/>
        </p:nvSpPr>
        <p:spPr>
          <a:xfrm rot="16200000" flipH="1" flipV="1">
            <a:off x="582808" y="500758"/>
            <a:ext cx="2144019" cy="2097578"/>
          </a:xfrm>
          <a:prstGeom prst="corner">
            <a:avLst>
              <a:gd name="adj1" fmla="val 17348"/>
              <a:gd name="adj2" fmla="val 17199"/>
            </a:avLst>
          </a:prstGeom>
          <a:solidFill>
            <a:srgbClr val="37475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2D59679-F585-4E54-4469-9AE28CE89B2B}"/>
              </a:ext>
            </a:extLst>
          </p:cNvPr>
          <p:cNvSpPr txBox="1"/>
          <p:nvPr/>
        </p:nvSpPr>
        <p:spPr>
          <a:xfrm>
            <a:off x="2439454" y="2721114"/>
            <a:ext cx="7147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rgbClr val="37475C"/>
                </a:solidFill>
              </a:rPr>
              <a:t>Projeto Integrador (Web)</a:t>
            </a:r>
            <a:r>
              <a:rPr lang="pt-BR" sz="4000" b="1" dirty="0">
                <a:solidFill>
                  <a:srgbClr val="0568E6"/>
                </a:solidFill>
              </a:rPr>
              <a:t> - Senac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2D0EB-7521-C043-996E-535111BFAD37}"/>
              </a:ext>
            </a:extLst>
          </p:cNvPr>
          <p:cNvSpPr txBox="1"/>
          <p:nvPr/>
        </p:nvSpPr>
        <p:spPr>
          <a:xfrm>
            <a:off x="79131" y="6368918"/>
            <a:ext cx="4184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37475C"/>
                </a:solidFill>
              </a:rPr>
              <a:t>Integrantes: </a:t>
            </a:r>
            <a:r>
              <a:rPr lang="pt-BR" sz="2400" b="1" dirty="0">
                <a:solidFill>
                  <a:srgbClr val="0568E6"/>
                </a:solidFill>
              </a:rPr>
              <a:t>Kauê Vinícius Gatti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08AC572-5065-ED66-43DF-63CC3A4F402E}"/>
              </a:ext>
            </a:extLst>
          </p:cNvPr>
          <p:cNvSpPr txBox="1"/>
          <p:nvPr/>
        </p:nvSpPr>
        <p:spPr>
          <a:xfrm>
            <a:off x="4633836" y="3429000"/>
            <a:ext cx="2924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rgbClr val="37475C"/>
                </a:solidFill>
              </a:rPr>
              <a:t>WORK</a:t>
            </a:r>
            <a:r>
              <a:rPr lang="pt-BR" sz="4000" b="1" dirty="0">
                <a:solidFill>
                  <a:srgbClr val="0568E6"/>
                </a:solidFill>
              </a:rPr>
              <a:t>ETHER</a:t>
            </a:r>
          </a:p>
        </p:txBody>
      </p:sp>
      <p:sp>
        <p:nvSpPr>
          <p:cNvPr id="8" name="Forma em L 7">
            <a:extLst>
              <a:ext uri="{FF2B5EF4-FFF2-40B4-BE49-F238E27FC236}">
                <a16:creationId xmlns:a16="http://schemas.microsoft.com/office/drawing/2014/main" id="{D18C8E7F-0B4C-4FA1-8AAB-DC7A669EDE54}"/>
              </a:ext>
            </a:extLst>
          </p:cNvPr>
          <p:cNvSpPr>
            <a:spLocks/>
          </p:cNvSpPr>
          <p:nvPr/>
        </p:nvSpPr>
        <p:spPr>
          <a:xfrm rot="5400000">
            <a:off x="-23091" y="23091"/>
            <a:ext cx="3232726" cy="3186546"/>
          </a:xfrm>
          <a:prstGeom prst="corner">
            <a:avLst>
              <a:gd name="adj1" fmla="val 19258"/>
              <a:gd name="adj2" fmla="val 16923"/>
            </a:avLst>
          </a:prstGeom>
          <a:solidFill>
            <a:srgbClr val="0568E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Forma em L 9">
            <a:extLst>
              <a:ext uri="{FF2B5EF4-FFF2-40B4-BE49-F238E27FC236}">
                <a16:creationId xmlns:a16="http://schemas.microsoft.com/office/drawing/2014/main" id="{08ECD41F-A18F-4B77-8025-FB17B5930D1A}"/>
              </a:ext>
            </a:extLst>
          </p:cNvPr>
          <p:cNvSpPr/>
          <p:nvPr/>
        </p:nvSpPr>
        <p:spPr>
          <a:xfrm rot="10800000" flipV="1">
            <a:off x="9586667" y="4136886"/>
            <a:ext cx="2144019" cy="2097578"/>
          </a:xfrm>
          <a:prstGeom prst="corner">
            <a:avLst>
              <a:gd name="adj1" fmla="val 17348"/>
              <a:gd name="adj2" fmla="val 17199"/>
            </a:avLst>
          </a:prstGeom>
          <a:solidFill>
            <a:srgbClr val="0568E6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orma em L 10">
            <a:extLst>
              <a:ext uri="{FF2B5EF4-FFF2-40B4-BE49-F238E27FC236}">
                <a16:creationId xmlns:a16="http://schemas.microsoft.com/office/drawing/2014/main" id="{2EEFC903-A640-4A01-B741-5923AE4D48A8}"/>
              </a:ext>
            </a:extLst>
          </p:cNvPr>
          <p:cNvSpPr>
            <a:spLocks/>
          </p:cNvSpPr>
          <p:nvPr/>
        </p:nvSpPr>
        <p:spPr>
          <a:xfrm flipH="1">
            <a:off x="8959274" y="3671454"/>
            <a:ext cx="3232726" cy="3186546"/>
          </a:xfrm>
          <a:prstGeom prst="corner">
            <a:avLst>
              <a:gd name="adj1" fmla="val 19258"/>
              <a:gd name="adj2" fmla="val 16923"/>
            </a:avLst>
          </a:prstGeom>
          <a:solidFill>
            <a:srgbClr val="37475C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0461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57E7D-9233-D10E-0E19-94AB6CA97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1387EB5-00AB-F7AD-A11A-4B336FA4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028" y="67000"/>
            <a:ext cx="6409944" cy="70472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1678FA"/>
                </a:solidFill>
              </a:rPr>
              <a:t>Wireframe de Baixa Fidelidade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292DB65-89E7-831E-EA67-911243349B96}"/>
              </a:ext>
            </a:extLst>
          </p:cNvPr>
          <p:cNvSpPr txBox="1">
            <a:spLocks/>
          </p:cNvSpPr>
          <p:nvPr/>
        </p:nvSpPr>
        <p:spPr>
          <a:xfrm>
            <a:off x="1589532" y="771722"/>
            <a:ext cx="9012936" cy="535869"/>
          </a:xfrm>
          <a:prstGeom prst="rect">
            <a:avLst/>
          </a:prstGeom>
          <a:solidFill>
            <a:srgbClr val="1678FA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000" dirty="0">
                <a:solidFill>
                  <a:schemeClr val="bg1"/>
                </a:solidFill>
              </a:rPr>
              <a:t>Adicionar amigo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740040E-63CE-7B9D-E02A-83FB1197C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532" y="1471271"/>
            <a:ext cx="9012936" cy="507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52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0F830-2A55-4D19-EC1D-B92BF3DA0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243883D-CD29-E3FC-8252-7CDE4223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028" y="67000"/>
            <a:ext cx="6409944" cy="70472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1678FA"/>
                </a:solidFill>
              </a:rPr>
              <a:t>Wireframe de Baixa Fidelidade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F4639B7-66F5-DA65-8960-8E4D242242B4}"/>
              </a:ext>
            </a:extLst>
          </p:cNvPr>
          <p:cNvSpPr txBox="1">
            <a:spLocks/>
          </p:cNvSpPr>
          <p:nvPr/>
        </p:nvSpPr>
        <p:spPr>
          <a:xfrm>
            <a:off x="1589532" y="771722"/>
            <a:ext cx="9012936" cy="535869"/>
          </a:xfrm>
          <a:prstGeom prst="rect">
            <a:avLst/>
          </a:prstGeom>
          <a:solidFill>
            <a:srgbClr val="1678FA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000" dirty="0">
                <a:solidFill>
                  <a:schemeClr val="bg1"/>
                </a:solidFill>
              </a:rPr>
              <a:t>Perfil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155B1F-61D2-258F-C511-89A91C966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531" y="1437929"/>
            <a:ext cx="9012935" cy="507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9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4036C-254C-5993-0D52-6B260A5AE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D40BB16-10CE-1836-8FAC-EE32F067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028" y="67000"/>
            <a:ext cx="6409944" cy="70472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1678FA"/>
                </a:solidFill>
              </a:rPr>
              <a:t>Wireframe de Alta Fidelidade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040F41D-74CB-6518-AB2D-63D3F2418B7F}"/>
              </a:ext>
            </a:extLst>
          </p:cNvPr>
          <p:cNvSpPr txBox="1">
            <a:spLocks/>
          </p:cNvSpPr>
          <p:nvPr/>
        </p:nvSpPr>
        <p:spPr>
          <a:xfrm>
            <a:off x="1589532" y="771722"/>
            <a:ext cx="9012936" cy="535869"/>
          </a:xfrm>
          <a:prstGeom prst="rect">
            <a:avLst/>
          </a:prstGeom>
          <a:solidFill>
            <a:srgbClr val="1678FA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000" dirty="0">
                <a:solidFill>
                  <a:schemeClr val="bg1"/>
                </a:solidFill>
              </a:rPr>
              <a:t>Página Inicial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FD41411-BEE9-2EE9-2C2C-93EDEED15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32" y="1428779"/>
            <a:ext cx="9012936" cy="504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8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24C75-DC73-DDB5-B2DA-E43EE751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FCDF455-B12F-D841-A0C8-33552B85A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028" y="67000"/>
            <a:ext cx="6409944" cy="70472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1678FA"/>
                </a:solidFill>
              </a:rPr>
              <a:t>Wireframe de Alta Fidelidade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991D392-58C8-3271-A1DA-EBCA05DA7C61}"/>
              </a:ext>
            </a:extLst>
          </p:cNvPr>
          <p:cNvSpPr txBox="1">
            <a:spLocks/>
          </p:cNvSpPr>
          <p:nvPr/>
        </p:nvSpPr>
        <p:spPr>
          <a:xfrm>
            <a:off x="1589532" y="771722"/>
            <a:ext cx="9012936" cy="535869"/>
          </a:xfrm>
          <a:prstGeom prst="rect">
            <a:avLst/>
          </a:prstGeom>
          <a:solidFill>
            <a:srgbClr val="1678FA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000" dirty="0">
                <a:solidFill>
                  <a:schemeClr val="bg1"/>
                </a:solidFill>
              </a:rPr>
              <a:t>Projetos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4A779B-BD54-E6AB-892C-7D12F5EB2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532" y="1427903"/>
            <a:ext cx="9012936" cy="509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84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A0DD5-6A50-8F53-579B-B97976385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D75D6E3-D282-3F77-E8F1-E035C038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028" y="67000"/>
            <a:ext cx="6409944" cy="70472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1678FA"/>
                </a:solidFill>
              </a:rPr>
              <a:t>Wireframe de Baixa Fidelidade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A539918-2183-2D03-421E-4A130DBCECFE}"/>
              </a:ext>
            </a:extLst>
          </p:cNvPr>
          <p:cNvSpPr txBox="1">
            <a:spLocks/>
          </p:cNvSpPr>
          <p:nvPr/>
        </p:nvSpPr>
        <p:spPr>
          <a:xfrm>
            <a:off x="1589532" y="771722"/>
            <a:ext cx="9012936" cy="535869"/>
          </a:xfrm>
          <a:prstGeom prst="rect">
            <a:avLst/>
          </a:prstGeom>
          <a:solidFill>
            <a:srgbClr val="1678FA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000" dirty="0">
                <a:solidFill>
                  <a:schemeClr val="bg1"/>
                </a:solidFill>
              </a:rPr>
              <a:t>Tarefas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B1ABE6-892F-5FE5-12AA-9C190E84B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532" y="1414723"/>
            <a:ext cx="9012936" cy="509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0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1DCB9-3DD4-67F9-2181-E587AEB79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6B0C83F-6238-1ACA-4307-E39977EFC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028" y="67000"/>
            <a:ext cx="6409944" cy="70472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1678FA"/>
                </a:solidFill>
              </a:rPr>
              <a:t>Wireframe de Alta Fidelidade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095C76B-3632-2026-01BD-CD4C8641F1EC}"/>
              </a:ext>
            </a:extLst>
          </p:cNvPr>
          <p:cNvSpPr txBox="1">
            <a:spLocks/>
          </p:cNvSpPr>
          <p:nvPr/>
        </p:nvSpPr>
        <p:spPr>
          <a:xfrm>
            <a:off x="1589532" y="771722"/>
            <a:ext cx="9012936" cy="535869"/>
          </a:xfrm>
          <a:prstGeom prst="rect">
            <a:avLst/>
          </a:prstGeom>
          <a:solidFill>
            <a:srgbClr val="1678FA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000" dirty="0">
                <a:solidFill>
                  <a:schemeClr val="bg1"/>
                </a:solidFill>
              </a:rPr>
              <a:t>Conversas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2CAC73B-12C4-4BC0-7C6F-2D04FDB2D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532" y="1428798"/>
            <a:ext cx="9012936" cy="506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9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A4FDB-E2E0-39BA-75D2-EBB9B55D1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2855F0A-860D-5DAD-A7E7-5DA67ECC0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028" y="67000"/>
            <a:ext cx="6409944" cy="70472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1678FA"/>
                </a:solidFill>
              </a:rPr>
              <a:t>Wireframe de Alta Fidelidade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FA335BA-3692-EBD2-815E-235B0DB7A694}"/>
              </a:ext>
            </a:extLst>
          </p:cNvPr>
          <p:cNvSpPr txBox="1">
            <a:spLocks/>
          </p:cNvSpPr>
          <p:nvPr/>
        </p:nvSpPr>
        <p:spPr>
          <a:xfrm>
            <a:off x="1589532" y="771722"/>
            <a:ext cx="9012936" cy="535869"/>
          </a:xfrm>
          <a:prstGeom prst="rect">
            <a:avLst/>
          </a:prstGeom>
          <a:solidFill>
            <a:srgbClr val="1678FA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000" dirty="0">
                <a:solidFill>
                  <a:schemeClr val="bg1"/>
                </a:solidFill>
              </a:rPr>
              <a:t>Amigos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7DA10F-255A-36F0-62BB-AC2874397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532" y="1407657"/>
            <a:ext cx="9012936" cy="502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853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8E41E-07BB-4B5D-A876-97795432F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93617BF-8CAA-54DF-DA42-6A30C41A1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028" y="67000"/>
            <a:ext cx="6409944" cy="70472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1678FA"/>
                </a:solidFill>
              </a:rPr>
              <a:t>Wireframe de Alta Fidelidade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A764483-D0E8-AED3-D39A-C0FDAF318A05}"/>
              </a:ext>
            </a:extLst>
          </p:cNvPr>
          <p:cNvSpPr txBox="1">
            <a:spLocks/>
          </p:cNvSpPr>
          <p:nvPr/>
        </p:nvSpPr>
        <p:spPr>
          <a:xfrm>
            <a:off x="1589532" y="771722"/>
            <a:ext cx="9012936" cy="535869"/>
          </a:xfrm>
          <a:prstGeom prst="rect">
            <a:avLst/>
          </a:prstGeom>
          <a:solidFill>
            <a:srgbClr val="1678FA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000" dirty="0">
                <a:solidFill>
                  <a:schemeClr val="bg1"/>
                </a:solidFill>
              </a:rPr>
              <a:t>Adicionar amigo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75BED7-E9FA-9173-D205-602C31B28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532" y="1412634"/>
            <a:ext cx="9012936" cy="5061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27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25830-2825-31FD-2182-9B282961C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ACD7184-A83D-DA33-69E1-80290BC1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028" y="67000"/>
            <a:ext cx="6409944" cy="70472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1678FA"/>
                </a:solidFill>
              </a:rPr>
              <a:t>Wireframe de Baixa Fidelidade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D2D1824-B70F-BCE1-83A9-84341805DCBA}"/>
              </a:ext>
            </a:extLst>
          </p:cNvPr>
          <p:cNvSpPr txBox="1">
            <a:spLocks/>
          </p:cNvSpPr>
          <p:nvPr/>
        </p:nvSpPr>
        <p:spPr>
          <a:xfrm>
            <a:off x="1589532" y="771722"/>
            <a:ext cx="9012936" cy="535869"/>
          </a:xfrm>
          <a:prstGeom prst="rect">
            <a:avLst/>
          </a:prstGeom>
          <a:solidFill>
            <a:srgbClr val="1678FA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000" dirty="0">
                <a:solidFill>
                  <a:schemeClr val="bg1"/>
                </a:solidFill>
              </a:rPr>
              <a:t>Perfil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FF07ACF-F5CE-F25E-4386-8255E0BFA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532" y="1418123"/>
            <a:ext cx="9012936" cy="504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03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E82842B-C6D3-5D28-3FAE-3CFB5F1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420" y="355981"/>
            <a:ext cx="7757160" cy="70472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1678FA"/>
                </a:solidFill>
              </a:rPr>
              <a:t>Tecnologias, Frameworks e Recursos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99348B7-12AB-70BD-9F91-5CE9FADADEED}"/>
              </a:ext>
            </a:extLst>
          </p:cNvPr>
          <p:cNvSpPr/>
          <p:nvPr/>
        </p:nvSpPr>
        <p:spPr>
          <a:xfrm>
            <a:off x="2217420" y="1028700"/>
            <a:ext cx="7757160" cy="105156"/>
          </a:xfrm>
          <a:prstGeom prst="rect">
            <a:avLst/>
          </a:prstGeom>
          <a:solidFill>
            <a:srgbClr val="1678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HTML5 – Wikipédia, a enciclopédia livre">
            <a:extLst>
              <a:ext uri="{FF2B5EF4-FFF2-40B4-BE49-F238E27FC236}">
                <a16:creationId xmlns:a16="http://schemas.microsoft.com/office/drawing/2014/main" id="{967A0DA9-FBA8-CC0D-5BC2-B2FB4C855E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23"/>
          <a:stretch>
            <a:fillRect/>
          </a:stretch>
        </p:blipFill>
        <p:spPr bwMode="auto">
          <a:xfrm>
            <a:off x="1673762" y="1806575"/>
            <a:ext cx="1603419" cy="13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E1DE81B-7C6B-0D9D-57FB-4D7C4A18C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3"/>
          <a:stretch>
            <a:fillRect/>
          </a:stretch>
        </p:blipFill>
        <p:spPr bwMode="auto">
          <a:xfrm>
            <a:off x="4060542" y="1808956"/>
            <a:ext cx="1132082" cy="130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avaScript – Wikipédia, a enciclopédia livre">
            <a:extLst>
              <a:ext uri="{FF2B5EF4-FFF2-40B4-BE49-F238E27FC236}">
                <a16:creationId xmlns:a16="http://schemas.microsoft.com/office/drawing/2014/main" id="{A4BCAEC9-5B9D-164E-DB49-10327E0CB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626" y="1871836"/>
            <a:ext cx="1237949" cy="123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3DB8BC24-54A0-00CE-3644-B119A0BD7D27}"/>
              </a:ext>
            </a:extLst>
          </p:cNvPr>
          <p:cNvSpPr txBox="1">
            <a:spLocks/>
          </p:cNvSpPr>
          <p:nvPr/>
        </p:nvSpPr>
        <p:spPr>
          <a:xfrm>
            <a:off x="6045078" y="3237016"/>
            <a:ext cx="2327529" cy="447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spc="300" dirty="0"/>
              <a:t>Javascript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22511D9-7A5B-A96E-0B9B-8A41C8C78A9F}"/>
              </a:ext>
            </a:extLst>
          </p:cNvPr>
          <p:cNvSpPr txBox="1">
            <a:spLocks/>
          </p:cNvSpPr>
          <p:nvPr/>
        </p:nvSpPr>
        <p:spPr>
          <a:xfrm>
            <a:off x="4129635" y="3255775"/>
            <a:ext cx="1062989" cy="447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b="1" spc="300" dirty="0"/>
              <a:t>CSS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2B590E8-2A33-5834-E672-73A31A23F4BE}"/>
              </a:ext>
            </a:extLst>
          </p:cNvPr>
          <p:cNvSpPr txBox="1">
            <a:spLocks/>
          </p:cNvSpPr>
          <p:nvPr/>
        </p:nvSpPr>
        <p:spPr>
          <a:xfrm>
            <a:off x="1837358" y="3255775"/>
            <a:ext cx="1439823" cy="447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b="1" spc="300" dirty="0"/>
              <a:t>HTML</a:t>
            </a:r>
          </a:p>
        </p:txBody>
      </p:sp>
      <p:pic>
        <p:nvPicPr>
          <p:cNvPr id="1032" name="Picture 8" descr="Gmail API | Google for Developers">
            <a:extLst>
              <a:ext uri="{FF2B5EF4-FFF2-40B4-BE49-F238E27FC236}">
                <a16:creationId xmlns:a16="http://schemas.microsoft.com/office/drawing/2014/main" id="{0FBFED4B-B829-50E4-BF26-BA29F9815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017" y="1944673"/>
            <a:ext cx="1237949" cy="123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544AD1AA-759A-E8D2-D227-EA3A1F668DB9}"/>
              </a:ext>
            </a:extLst>
          </p:cNvPr>
          <p:cNvSpPr txBox="1">
            <a:spLocks/>
          </p:cNvSpPr>
          <p:nvPr/>
        </p:nvSpPr>
        <p:spPr>
          <a:xfrm>
            <a:off x="8608827" y="3255775"/>
            <a:ext cx="2156328" cy="447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spc="300" dirty="0"/>
              <a:t>Gmail API</a:t>
            </a:r>
          </a:p>
        </p:txBody>
      </p:sp>
      <p:pic>
        <p:nvPicPr>
          <p:cNvPr id="1034" name="Picture 10" descr="PHP">
            <a:extLst>
              <a:ext uri="{FF2B5EF4-FFF2-40B4-BE49-F238E27FC236}">
                <a16:creationId xmlns:a16="http://schemas.microsoft.com/office/drawing/2014/main" id="{FD72117E-ECCB-A0B8-A1F1-0148EC91B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24" y="4221363"/>
            <a:ext cx="1201030" cy="120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28AE520F-A57C-BE0A-7EF4-0728B5B798CE}"/>
              </a:ext>
            </a:extLst>
          </p:cNvPr>
          <p:cNvSpPr txBox="1">
            <a:spLocks/>
          </p:cNvSpPr>
          <p:nvPr/>
        </p:nvSpPr>
        <p:spPr>
          <a:xfrm>
            <a:off x="814377" y="5609189"/>
            <a:ext cx="1094758" cy="458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spc="300" dirty="0"/>
              <a:t>PHP</a:t>
            </a:r>
          </a:p>
        </p:txBody>
      </p:sp>
      <p:pic>
        <p:nvPicPr>
          <p:cNvPr id="1036" name="Picture 12" descr="12 weeks with Figma: A review from a developer">
            <a:extLst>
              <a:ext uri="{FF2B5EF4-FFF2-40B4-BE49-F238E27FC236}">
                <a16:creationId xmlns:a16="http://schemas.microsoft.com/office/drawing/2014/main" id="{D780A79E-55FE-1A9E-2D7A-10FC194D2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757" y="4208940"/>
            <a:ext cx="1341878" cy="1341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F92D754F-7EE7-A395-95E4-0C6ACC5405A2}"/>
              </a:ext>
            </a:extLst>
          </p:cNvPr>
          <p:cNvSpPr txBox="1">
            <a:spLocks/>
          </p:cNvSpPr>
          <p:nvPr/>
        </p:nvSpPr>
        <p:spPr>
          <a:xfrm>
            <a:off x="2799830" y="5605763"/>
            <a:ext cx="1384733" cy="447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b="1" spc="300" dirty="0"/>
              <a:t>Figma</a:t>
            </a:r>
          </a:p>
        </p:txBody>
      </p:sp>
      <p:pic>
        <p:nvPicPr>
          <p:cNvPr id="1038" name="Picture 14" descr="PhpStorm | OSB Software - Parceiro Oficial no Brasil">
            <a:extLst>
              <a:ext uri="{FF2B5EF4-FFF2-40B4-BE49-F238E27FC236}">
                <a16:creationId xmlns:a16="http://schemas.microsoft.com/office/drawing/2014/main" id="{3D1447FE-3E0A-A8A7-D5DB-81FBA6565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728" y="4150938"/>
            <a:ext cx="1341879" cy="134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48D8975E-F838-3878-3F87-0828D90BFF6D}"/>
              </a:ext>
            </a:extLst>
          </p:cNvPr>
          <p:cNvSpPr txBox="1">
            <a:spLocks/>
          </p:cNvSpPr>
          <p:nvPr/>
        </p:nvSpPr>
        <p:spPr>
          <a:xfrm>
            <a:off x="4920319" y="5583677"/>
            <a:ext cx="2316455" cy="469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b="1" spc="300" dirty="0"/>
              <a:t>PhpStorm</a:t>
            </a:r>
          </a:p>
        </p:txBody>
      </p:sp>
      <p:pic>
        <p:nvPicPr>
          <p:cNvPr id="1042" name="Picture 18" descr="Git · GitHub">
            <a:extLst>
              <a:ext uri="{FF2B5EF4-FFF2-40B4-BE49-F238E27FC236}">
                <a16:creationId xmlns:a16="http://schemas.microsoft.com/office/drawing/2014/main" id="{E4A3166B-98D3-BD5D-1DF2-3355070CA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117" y="4150938"/>
            <a:ext cx="1341879" cy="1341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ítulo 1">
            <a:extLst>
              <a:ext uri="{FF2B5EF4-FFF2-40B4-BE49-F238E27FC236}">
                <a16:creationId xmlns:a16="http://schemas.microsoft.com/office/drawing/2014/main" id="{C4615ACE-4A7A-0F99-7748-8C5528D597A0}"/>
              </a:ext>
            </a:extLst>
          </p:cNvPr>
          <p:cNvSpPr txBox="1">
            <a:spLocks/>
          </p:cNvSpPr>
          <p:nvPr/>
        </p:nvSpPr>
        <p:spPr>
          <a:xfrm>
            <a:off x="8103403" y="5601231"/>
            <a:ext cx="829305" cy="447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b="1" spc="300" dirty="0"/>
              <a:t>Git</a:t>
            </a:r>
          </a:p>
        </p:txBody>
      </p:sp>
      <p:pic>
        <p:nvPicPr>
          <p:cNvPr id="3" name="Picture 2" descr="Node.js – Wikipédia, a enciclopédia livre">
            <a:extLst>
              <a:ext uri="{FF2B5EF4-FFF2-40B4-BE49-F238E27FC236}">
                <a16:creationId xmlns:a16="http://schemas.microsoft.com/office/drawing/2014/main" id="{D9C619DA-20DC-D164-60FC-058C24373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912" y="4350362"/>
            <a:ext cx="1537782" cy="94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8A31DD26-FA5D-C2F2-0FED-B42836B03DB1}"/>
              </a:ext>
            </a:extLst>
          </p:cNvPr>
          <p:cNvSpPr txBox="1">
            <a:spLocks/>
          </p:cNvSpPr>
          <p:nvPr/>
        </p:nvSpPr>
        <p:spPr>
          <a:xfrm>
            <a:off x="9974580" y="5583677"/>
            <a:ext cx="1759850" cy="447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000" b="1" spc="300" dirty="0"/>
              <a:t>Node.js</a:t>
            </a:r>
          </a:p>
        </p:txBody>
      </p:sp>
    </p:spTree>
    <p:extLst>
      <p:ext uri="{BB962C8B-B14F-4D97-AF65-F5344CB8AC3E}">
        <p14:creationId xmlns:p14="http://schemas.microsoft.com/office/powerpoint/2010/main" val="250620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6C87C4C4-7889-40D8-92D4-A73E89CFFA75}"/>
              </a:ext>
            </a:extLst>
          </p:cNvPr>
          <p:cNvSpPr/>
          <p:nvPr/>
        </p:nvSpPr>
        <p:spPr>
          <a:xfrm>
            <a:off x="7085134" y="2626032"/>
            <a:ext cx="4275992" cy="3136142"/>
          </a:xfrm>
          <a:prstGeom prst="rect">
            <a:avLst/>
          </a:prstGeom>
          <a:noFill/>
          <a:ln w="57150">
            <a:solidFill>
              <a:srgbClr val="0568E6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F902C45-C98E-44E8-AF50-5BD2F92A65A4}"/>
              </a:ext>
            </a:extLst>
          </p:cNvPr>
          <p:cNvSpPr/>
          <p:nvPr/>
        </p:nvSpPr>
        <p:spPr>
          <a:xfrm>
            <a:off x="7128838" y="2682117"/>
            <a:ext cx="4188583" cy="3023970"/>
          </a:xfrm>
          <a:prstGeom prst="rect">
            <a:avLst/>
          </a:prstGeom>
          <a:solidFill>
            <a:schemeClr val="bg1"/>
          </a:solid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, nome da empresa">
            <a:extLst>
              <a:ext uri="{FF2B5EF4-FFF2-40B4-BE49-F238E27FC236}">
                <a16:creationId xmlns:a16="http://schemas.microsoft.com/office/drawing/2014/main" id="{6CA86148-C8E3-CA17-2C91-1BDDE83B1A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8" t="27395" r="21545" b="32057"/>
          <a:stretch/>
        </p:blipFill>
        <p:spPr>
          <a:xfrm>
            <a:off x="7803173" y="3165402"/>
            <a:ext cx="2839914" cy="205740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25BBB1A-F96F-1322-7739-9935BE8919C1}"/>
              </a:ext>
            </a:extLst>
          </p:cNvPr>
          <p:cNvSpPr txBox="1"/>
          <p:nvPr/>
        </p:nvSpPr>
        <p:spPr>
          <a:xfrm>
            <a:off x="8526465" y="1692836"/>
            <a:ext cx="13933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b="1" dirty="0">
                <a:solidFill>
                  <a:srgbClr val="0568E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F507882-C199-4B33-B90C-5E3DC56631FE}"/>
              </a:ext>
            </a:extLst>
          </p:cNvPr>
          <p:cNvSpPr/>
          <p:nvPr/>
        </p:nvSpPr>
        <p:spPr>
          <a:xfrm>
            <a:off x="5271428" y="429908"/>
            <a:ext cx="5894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DF24AB7-AFCC-407D-8280-3D8972711769}"/>
              </a:ext>
            </a:extLst>
          </p:cNvPr>
          <p:cNvSpPr/>
          <p:nvPr/>
        </p:nvSpPr>
        <p:spPr>
          <a:xfrm>
            <a:off x="374677" y="2059983"/>
            <a:ext cx="2199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rgbClr val="0568E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Quem somos?</a:t>
            </a:r>
            <a:endParaRPr lang="pt-BR" sz="2400" dirty="0">
              <a:solidFill>
                <a:srgbClr val="0568E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8570DA3-5697-48D1-90E9-538124461F75}"/>
              </a:ext>
            </a:extLst>
          </p:cNvPr>
          <p:cNvSpPr/>
          <p:nvPr/>
        </p:nvSpPr>
        <p:spPr>
          <a:xfrm>
            <a:off x="448408" y="2485619"/>
            <a:ext cx="3798277" cy="45719"/>
          </a:xfrm>
          <a:prstGeom prst="rect">
            <a:avLst/>
          </a:prstGeom>
          <a:solidFill>
            <a:srgbClr val="0568E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BF243CB-15E3-40D4-AFD4-E467F4D008F6}"/>
              </a:ext>
            </a:extLst>
          </p:cNvPr>
          <p:cNvSpPr/>
          <p:nvPr/>
        </p:nvSpPr>
        <p:spPr>
          <a:xfrm>
            <a:off x="448408" y="26260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37475C"/>
                </a:solidFill>
              </a:rPr>
              <a:t>Somos uma empresa especializada em Desenvolvimento de Software, buscamos não só entregar softwares de qualidade, mas, sim soluções tecnológicas a sua empresa ou negócio.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651DA66-E0BB-4342-B6BC-64F65A1E07A8}"/>
              </a:ext>
            </a:extLst>
          </p:cNvPr>
          <p:cNvSpPr/>
          <p:nvPr/>
        </p:nvSpPr>
        <p:spPr>
          <a:xfrm>
            <a:off x="448408" y="44054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37475C"/>
                </a:solidFill>
              </a:rPr>
              <a:t>Desenvolver soluções de software que capacitem empresas e indivíduos a alcançar seu potencial máximo, por meio de tecnologias inovadoras, eficientes e personalizadas, sempre priorizando a qualidade, segurança e experiência do usuário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A656805-6B1A-4F04-AFA6-F498AFC84661}"/>
              </a:ext>
            </a:extLst>
          </p:cNvPr>
          <p:cNvSpPr/>
          <p:nvPr/>
        </p:nvSpPr>
        <p:spPr>
          <a:xfrm>
            <a:off x="374677" y="3784836"/>
            <a:ext cx="2564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>
                <a:solidFill>
                  <a:srgbClr val="0568E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Nosso propósito</a:t>
            </a:r>
            <a:endParaRPr lang="pt-BR" sz="2400" dirty="0">
              <a:solidFill>
                <a:srgbClr val="0568E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42BF6C8-03FF-4997-8E47-5B19F02CC94F}"/>
              </a:ext>
            </a:extLst>
          </p:cNvPr>
          <p:cNvSpPr/>
          <p:nvPr/>
        </p:nvSpPr>
        <p:spPr>
          <a:xfrm>
            <a:off x="448408" y="4210472"/>
            <a:ext cx="3798277" cy="45719"/>
          </a:xfrm>
          <a:prstGeom prst="rect">
            <a:avLst/>
          </a:prstGeom>
          <a:solidFill>
            <a:srgbClr val="0568E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5BE73F8-0F66-4145-B520-D1CA53C028EF}"/>
              </a:ext>
            </a:extLst>
          </p:cNvPr>
          <p:cNvSpPr/>
          <p:nvPr/>
        </p:nvSpPr>
        <p:spPr>
          <a:xfrm>
            <a:off x="3942837" y="0"/>
            <a:ext cx="4275992" cy="270830"/>
          </a:xfrm>
          <a:prstGeom prst="rect">
            <a:avLst/>
          </a:prstGeom>
          <a:solidFill>
            <a:srgbClr val="0568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E1487D4-C0C7-491B-9894-C685D416FF0F}"/>
              </a:ext>
            </a:extLst>
          </p:cNvPr>
          <p:cNvSpPr/>
          <p:nvPr/>
        </p:nvSpPr>
        <p:spPr>
          <a:xfrm>
            <a:off x="2541691" y="701398"/>
            <a:ext cx="70782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>
                <a:solidFill>
                  <a:srgbClr val="0568E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EMPRESA PRESTADORA DE SER SERVIÇO</a:t>
            </a:r>
            <a:endParaRPr lang="pt-BR" sz="2800" dirty="0">
              <a:solidFill>
                <a:srgbClr val="0568E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04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E0B9D54-AB69-CDDA-551B-F7A3BB7B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368271"/>
            <a:ext cx="5334000" cy="704723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37475C"/>
                </a:solidFill>
              </a:rPr>
              <a:t>Orçamento do Projeto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74CE44E-5433-A480-987E-501C5CCE966F}"/>
              </a:ext>
            </a:extLst>
          </p:cNvPr>
          <p:cNvSpPr/>
          <p:nvPr/>
        </p:nvSpPr>
        <p:spPr>
          <a:xfrm>
            <a:off x="418461" y="1235772"/>
            <a:ext cx="11355078" cy="169425"/>
          </a:xfrm>
          <a:prstGeom prst="rect">
            <a:avLst/>
          </a:prstGeom>
          <a:solidFill>
            <a:srgbClr val="37475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0616352-7934-2AB0-F7BC-193461356501}"/>
              </a:ext>
            </a:extLst>
          </p:cNvPr>
          <p:cNvSpPr txBox="1">
            <a:spLocks/>
          </p:cNvSpPr>
          <p:nvPr/>
        </p:nvSpPr>
        <p:spPr>
          <a:xfrm>
            <a:off x="581098" y="2133562"/>
            <a:ext cx="5121612" cy="1624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37475C"/>
                </a:solidFill>
              </a:rPr>
              <a:t>Tempo de desenvolvimento</a:t>
            </a:r>
          </a:p>
          <a:p>
            <a:endParaRPr lang="pt-BR" sz="900" dirty="0">
              <a:solidFill>
                <a:srgbClr val="0568E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568E6"/>
                </a:solidFill>
              </a:rPr>
              <a:t>Período: </a:t>
            </a:r>
            <a:r>
              <a:rPr lang="pt-BR" sz="2400" dirty="0">
                <a:solidFill>
                  <a:srgbClr val="37475C"/>
                </a:solidFill>
              </a:rPr>
              <a:t>1 de Agosto à 23 de Outubro</a:t>
            </a:r>
          </a:p>
          <a:p>
            <a:endParaRPr lang="pt-BR" sz="1400" dirty="0">
              <a:solidFill>
                <a:srgbClr val="37475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568E6"/>
                </a:solidFill>
              </a:rPr>
              <a:t>Tempo em horas: </a:t>
            </a:r>
            <a:r>
              <a:rPr lang="pt-BR" sz="2400" dirty="0">
                <a:solidFill>
                  <a:srgbClr val="37475C"/>
                </a:solidFill>
              </a:rPr>
              <a:t>240 horas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7A6E1B3-060B-CCF7-265B-CBC173FDAFA7}"/>
              </a:ext>
            </a:extLst>
          </p:cNvPr>
          <p:cNvSpPr txBox="1">
            <a:spLocks/>
          </p:cNvSpPr>
          <p:nvPr/>
        </p:nvSpPr>
        <p:spPr>
          <a:xfrm>
            <a:off x="581098" y="4192544"/>
            <a:ext cx="5318257" cy="21039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800" dirty="0">
                <a:solidFill>
                  <a:srgbClr val="37475C"/>
                </a:solidFill>
              </a:rPr>
              <a:t>Custo de desenvolvimento</a:t>
            </a:r>
          </a:p>
          <a:p>
            <a:endParaRPr lang="pt-BR" sz="900" dirty="0">
              <a:solidFill>
                <a:srgbClr val="0568E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568E6"/>
                </a:solidFill>
              </a:rPr>
              <a:t>Valor por hora: </a:t>
            </a:r>
            <a:r>
              <a:rPr lang="pt-BR" sz="2400" dirty="0">
                <a:solidFill>
                  <a:srgbClr val="37475C"/>
                </a:solidFill>
              </a:rPr>
              <a:t>R$ 20,00/h</a:t>
            </a:r>
          </a:p>
          <a:p>
            <a:endParaRPr lang="pt-BR" sz="1400" dirty="0">
              <a:solidFill>
                <a:srgbClr val="37475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568E6"/>
                </a:solidFill>
              </a:rPr>
              <a:t>Custo total de desenvolvimento: </a:t>
            </a:r>
            <a:r>
              <a:rPr lang="pt-BR" sz="2400" dirty="0">
                <a:solidFill>
                  <a:srgbClr val="37475C"/>
                </a:solidFill>
              </a:rPr>
              <a:t>R$ 4.800,00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28A4EA6-6E85-04F4-9587-7F23148E77F3}"/>
              </a:ext>
            </a:extLst>
          </p:cNvPr>
          <p:cNvSpPr txBox="1">
            <a:spLocks/>
          </p:cNvSpPr>
          <p:nvPr/>
        </p:nvSpPr>
        <p:spPr>
          <a:xfrm>
            <a:off x="6700138" y="2699149"/>
            <a:ext cx="4910764" cy="2986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rgbClr val="37475C"/>
                </a:solidFill>
              </a:rPr>
              <a:t>Custo mensal e manutenção</a:t>
            </a:r>
          </a:p>
          <a:p>
            <a:endParaRPr lang="pt-BR" sz="1000" dirty="0">
              <a:solidFill>
                <a:srgbClr val="0568E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568E6"/>
                </a:solidFill>
              </a:rPr>
              <a:t>Hospedagem: </a:t>
            </a:r>
            <a:r>
              <a:rPr lang="pt-BR" sz="2800" dirty="0">
                <a:solidFill>
                  <a:srgbClr val="37475C"/>
                </a:solidFill>
              </a:rPr>
              <a:t>R$30~40/mês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37475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568E6"/>
                </a:solidFill>
              </a:rPr>
              <a:t>Domínio: </a:t>
            </a:r>
            <a:r>
              <a:rPr lang="pt-BR" sz="2800" dirty="0">
                <a:solidFill>
                  <a:srgbClr val="37475C"/>
                </a:solidFill>
              </a:rPr>
              <a:t>R$50-100/ano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37475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0568E6"/>
                </a:solidFill>
              </a:rPr>
              <a:t>Manutenção: </a:t>
            </a:r>
            <a:r>
              <a:rPr lang="pt-BR" sz="2800" dirty="0">
                <a:solidFill>
                  <a:srgbClr val="37475C"/>
                </a:solidFill>
              </a:rPr>
              <a:t>R$250,00/mês</a:t>
            </a:r>
            <a:endParaRPr lang="pt-BR" sz="2800" dirty="0">
              <a:solidFill>
                <a:srgbClr val="0568E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37475C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37475C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A1B244B-7796-8FF9-F295-77CD5F73CB95}"/>
              </a:ext>
            </a:extLst>
          </p:cNvPr>
          <p:cNvSpPr/>
          <p:nvPr/>
        </p:nvSpPr>
        <p:spPr>
          <a:xfrm rot="5400000">
            <a:off x="3602609" y="4162135"/>
            <a:ext cx="4986782" cy="60818"/>
          </a:xfrm>
          <a:prstGeom prst="rect">
            <a:avLst/>
          </a:prstGeom>
          <a:solidFill>
            <a:srgbClr val="0568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556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A78BA-3FC0-A83F-B50E-D9FA9A0DB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4421933-AD74-C7C4-FC07-E3AC2018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761" y="282071"/>
            <a:ext cx="4744475" cy="830048"/>
          </a:xfrm>
        </p:spPr>
        <p:txBody>
          <a:bodyPr>
            <a:normAutofit fontScale="90000"/>
          </a:bodyPr>
          <a:lstStyle/>
          <a:p>
            <a:r>
              <a:rPr lang="pt-BR" sz="6000" dirty="0">
                <a:solidFill>
                  <a:srgbClr val="0568E6"/>
                </a:solidFill>
              </a:rPr>
              <a:t>Agradecimentos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9DFB49C-5643-2C45-B235-5F556367C962}"/>
              </a:ext>
            </a:extLst>
          </p:cNvPr>
          <p:cNvSpPr txBox="1">
            <a:spLocks/>
          </p:cNvSpPr>
          <p:nvPr/>
        </p:nvSpPr>
        <p:spPr>
          <a:xfrm>
            <a:off x="600262" y="1347537"/>
            <a:ext cx="10991471" cy="5228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dirty="0">
                <a:solidFill>
                  <a:srgbClr val="37475C"/>
                </a:solidFill>
              </a:rPr>
              <a:t>Muito obrigado aos professores Danilo e Elias pelas aulas e por toda dedicação em ensinar durante todo o curso. </a:t>
            </a:r>
          </a:p>
          <a:p>
            <a:endParaRPr lang="pt-BR" sz="1600" dirty="0">
              <a:solidFill>
                <a:srgbClr val="37475C"/>
              </a:solidFill>
            </a:endParaRPr>
          </a:p>
          <a:p>
            <a:r>
              <a:rPr lang="pt-BR" sz="3200" dirty="0">
                <a:solidFill>
                  <a:srgbClr val="37475C"/>
                </a:solidFill>
              </a:rPr>
              <a:t>Este foi e sempre será um curso extremamente importante para mim, não só pelo conhecimento adquirido nele, mas também por todos os momentos que tivemos juntos. </a:t>
            </a:r>
          </a:p>
          <a:p>
            <a:endParaRPr lang="pt-BR" sz="1600" dirty="0">
              <a:solidFill>
                <a:srgbClr val="37475C"/>
              </a:solidFill>
            </a:endParaRPr>
          </a:p>
          <a:p>
            <a:r>
              <a:rPr lang="pt-BR" sz="3200" dirty="0">
                <a:solidFill>
                  <a:srgbClr val="37475C"/>
                </a:solidFill>
              </a:rPr>
              <a:t>Agradeço também a todos os outros alunos pela parceria, piadas e risadas, o curso sem vocês não seria o mesmo.</a:t>
            </a:r>
          </a:p>
          <a:p>
            <a:endParaRPr lang="pt-BR" sz="3200" dirty="0">
              <a:solidFill>
                <a:srgbClr val="37475C"/>
              </a:solidFill>
            </a:endParaRPr>
          </a:p>
          <a:p>
            <a:endParaRPr lang="pt-BR" sz="3200" dirty="0">
              <a:solidFill>
                <a:srgbClr val="37475C"/>
              </a:solidFill>
            </a:endParaRPr>
          </a:p>
          <a:p>
            <a:pPr algn="ctr"/>
            <a:r>
              <a:rPr lang="pt-BR" dirty="0">
                <a:solidFill>
                  <a:srgbClr val="0568E6"/>
                </a:solidFill>
              </a:rPr>
              <a:t>Muito obrigado.</a:t>
            </a:r>
            <a:endParaRPr lang="pt-BR" sz="4000" dirty="0">
              <a:solidFill>
                <a:srgbClr val="0568E6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50ADD9F-22FC-9839-AF7F-2FE2B206F8CC}"/>
              </a:ext>
            </a:extLst>
          </p:cNvPr>
          <p:cNvSpPr/>
          <p:nvPr/>
        </p:nvSpPr>
        <p:spPr>
          <a:xfrm rot="10800000">
            <a:off x="4258364" y="6479328"/>
            <a:ext cx="3675265" cy="193202"/>
          </a:xfrm>
          <a:prstGeom prst="rect">
            <a:avLst/>
          </a:prstGeom>
          <a:solidFill>
            <a:srgbClr val="0568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384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E1AD7-EE69-820B-FE87-08CDFB33F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608" y="403108"/>
            <a:ext cx="6306782" cy="704723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rgbClr val="37475C"/>
                </a:solidFill>
                <a:latin typeface="Segoe UI" panose="020B0502040204020203" pitchFamily="34" charset="0"/>
                <a:ea typeface="Microsoft YaHei" panose="020B0503020204020204" pitchFamily="34" charset="-122"/>
                <a:cs typeface="Segoe UI" panose="020B0502040204020203" pitchFamily="34" charset="0"/>
              </a:rPr>
              <a:t>Objetivo do WORK</a:t>
            </a:r>
            <a:r>
              <a:rPr lang="pt-BR" b="1" dirty="0">
                <a:solidFill>
                  <a:srgbClr val="0568E6"/>
                </a:solidFill>
                <a:latin typeface="Segoe UI" panose="020B0502040204020203" pitchFamily="34" charset="0"/>
                <a:ea typeface="Microsoft YaHei" panose="020B0503020204020204" pitchFamily="34" charset="-122"/>
                <a:cs typeface="Segoe UI" panose="020B0502040204020203" pitchFamily="34" charset="0"/>
              </a:rPr>
              <a:t>ETHER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4A228A2-A6CC-4BC2-9206-824D43545C2B}"/>
              </a:ext>
            </a:extLst>
          </p:cNvPr>
          <p:cNvSpPr/>
          <p:nvPr/>
        </p:nvSpPr>
        <p:spPr>
          <a:xfrm>
            <a:off x="3958004" y="6587170"/>
            <a:ext cx="4275992" cy="270830"/>
          </a:xfrm>
          <a:prstGeom prst="rect">
            <a:avLst/>
          </a:prstGeom>
          <a:solidFill>
            <a:srgbClr val="37475C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085FC0-7CE8-46BF-AE0E-E72550EB26E3}"/>
              </a:ext>
            </a:extLst>
          </p:cNvPr>
          <p:cNvSpPr/>
          <p:nvPr/>
        </p:nvSpPr>
        <p:spPr>
          <a:xfrm>
            <a:off x="2484558" y="1447863"/>
            <a:ext cx="72228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rgbClr val="37475C"/>
                </a:solidFill>
              </a:rPr>
              <a:t>A WORK</a:t>
            </a:r>
            <a:r>
              <a:rPr lang="pt-BR" sz="2400" dirty="0">
                <a:solidFill>
                  <a:srgbClr val="0568E6"/>
                </a:solidFill>
              </a:rPr>
              <a:t>ETHER</a:t>
            </a:r>
            <a:r>
              <a:rPr lang="pt-BR" sz="2400" dirty="0">
                <a:solidFill>
                  <a:srgbClr val="37475C"/>
                </a:solidFill>
              </a:rPr>
              <a:t> tem como objetivo </a:t>
            </a:r>
            <a:r>
              <a:rPr lang="pt-BR" sz="2400" dirty="0">
                <a:solidFill>
                  <a:srgbClr val="0568E6"/>
                </a:solidFill>
              </a:rPr>
              <a:t>auxiliar</a:t>
            </a:r>
            <a:r>
              <a:rPr lang="pt-BR" sz="2400" dirty="0">
                <a:solidFill>
                  <a:srgbClr val="37475C"/>
                </a:solidFill>
              </a:rPr>
              <a:t> e </a:t>
            </a:r>
            <a:r>
              <a:rPr lang="pt-BR" sz="2400" dirty="0">
                <a:solidFill>
                  <a:srgbClr val="0568E6"/>
                </a:solidFill>
              </a:rPr>
              <a:t>simplificar</a:t>
            </a:r>
            <a:r>
              <a:rPr lang="pt-BR" sz="2400" dirty="0">
                <a:solidFill>
                  <a:srgbClr val="37475C"/>
                </a:solidFill>
              </a:rPr>
              <a:t> o gerenciamento de projetos </a:t>
            </a:r>
            <a:r>
              <a:rPr lang="pt-BR" sz="2400" dirty="0">
                <a:solidFill>
                  <a:srgbClr val="0568E6"/>
                </a:solidFill>
              </a:rPr>
              <a:t>pessoais</a:t>
            </a:r>
            <a:r>
              <a:rPr lang="pt-BR" sz="2400" dirty="0">
                <a:solidFill>
                  <a:srgbClr val="37475C"/>
                </a:solidFill>
              </a:rPr>
              <a:t> e </a:t>
            </a:r>
            <a:r>
              <a:rPr lang="pt-BR" sz="2400" dirty="0">
                <a:solidFill>
                  <a:srgbClr val="0568E6"/>
                </a:solidFill>
              </a:rPr>
              <a:t>profissionais</a:t>
            </a:r>
            <a:r>
              <a:rPr lang="pt-BR" sz="2400" dirty="0">
                <a:solidFill>
                  <a:srgbClr val="37475C"/>
                </a:solidFill>
              </a:rPr>
              <a:t>, tanto individuais quanto cooperativos.</a:t>
            </a:r>
            <a:endParaRPr lang="pt-BR" sz="2400" dirty="0">
              <a:solidFill>
                <a:srgbClr val="0568E6"/>
              </a:solidFill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72577849-15B2-4A74-82E1-53D26431A084}"/>
              </a:ext>
            </a:extLst>
          </p:cNvPr>
          <p:cNvGrpSpPr/>
          <p:nvPr/>
        </p:nvGrpSpPr>
        <p:grpSpPr>
          <a:xfrm>
            <a:off x="4041119" y="3306300"/>
            <a:ext cx="4109757" cy="1282540"/>
            <a:chOff x="3548305" y="3338062"/>
            <a:chExt cx="4109757" cy="128254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CB4ECB80-7B54-48FA-9DD9-4A13C9EE7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48305" y="3338062"/>
              <a:ext cx="1282540" cy="1282540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8717590-7B79-4B07-8EA6-B22E95EBA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8221" y="3344412"/>
              <a:ext cx="1269841" cy="1269841"/>
            </a:xfrm>
            <a:prstGeom prst="rect">
              <a:avLst/>
            </a:prstGeom>
          </p:spPr>
        </p:pic>
      </p:grpSp>
      <p:pic>
        <p:nvPicPr>
          <p:cNvPr id="11" name="Imagem 10">
            <a:extLst>
              <a:ext uri="{FF2B5EF4-FFF2-40B4-BE49-F238E27FC236}">
                <a16:creationId xmlns:a16="http://schemas.microsoft.com/office/drawing/2014/main" id="{5D9F672F-26DD-4E55-A533-064BD74A0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5813460" y="3658681"/>
            <a:ext cx="577778" cy="57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39C207E-5041-BDB2-ADF2-376E05E9DFAE}"/>
              </a:ext>
            </a:extLst>
          </p:cNvPr>
          <p:cNvSpPr/>
          <p:nvPr/>
        </p:nvSpPr>
        <p:spPr>
          <a:xfrm>
            <a:off x="957406" y="-2"/>
            <a:ext cx="10277186" cy="6858000"/>
          </a:xfrm>
          <a:prstGeom prst="roundRect">
            <a:avLst>
              <a:gd name="adj" fmla="val 0"/>
            </a:avLst>
          </a:prstGeom>
          <a:solidFill>
            <a:srgbClr val="37475C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712BA11-A0E1-6778-0723-713693F81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111" y="307051"/>
            <a:ext cx="5083176" cy="548635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Segoe UI" panose="020B0502040204020203" pitchFamily="34" charset="0"/>
                <a:ea typeface="Microsoft YaHei" panose="020B0503020204020204" pitchFamily="34" charset="-122"/>
                <a:cs typeface="Segoe UI" panose="020B0502040204020203" pitchFamily="34" charset="0"/>
              </a:rPr>
              <a:t>Público Alvo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AD30BA-9AE4-8674-DA13-354C4F5E7E09}"/>
              </a:ext>
            </a:extLst>
          </p:cNvPr>
          <p:cNvSpPr/>
          <p:nvPr/>
        </p:nvSpPr>
        <p:spPr>
          <a:xfrm>
            <a:off x="6054434" y="209550"/>
            <a:ext cx="83128" cy="6341399"/>
          </a:xfrm>
          <a:prstGeom prst="rect">
            <a:avLst/>
          </a:prstGeom>
          <a:solidFill>
            <a:srgbClr val="0568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C05A1BE-7F5E-E40F-7341-5DCF20C9D7A3}"/>
              </a:ext>
            </a:extLst>
          </p:cNvPr>
          <p:cNvSpPr txBox="1"/>
          <p:nvPr/>
        </p:nvSpPr>
        <p:spPr>
          <a:xfrm>
            <a:off x="1012829" y="932970"/>
            <a:ext cx="5055463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lvl="0"/>
            <a:r>
              <a:rPr lang="pt-BR" b="1" dirty="0">
                <a:solidFill>
                  <a:srgbClr val="1678F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Pessoas físicas: </a:t>
            </a:r>
            <a:r>
              <a:rPr lang="pt-BR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freelancers, microempreendedores, famílias organizando tarefas.</a:t>
            </a:r>
          </a:p>
          <a:p>
            <a:pPr marL="180000" lvl="0"/>
            <a:endParaRPr lang="pt-BR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0"/>
            <a:r>
              <a:rPr lang="pt-BR" b="1" dirty="0">
                <a:solidFill>
                  <a:srgbClr val="1678F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Empresas: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</a:t>
            </a:r>
            <a:r>
              <a:rPr lang="pt-BR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todos os tipos, foco em gerentes e equipes que precisam de comunicação centralizada.</a:t>
            </a:r>
          </a:p>
          <a:p>
            <a:pPr marL="180000" lvl="0"/>
            <a:endParaRPr lang="pt-BR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0"/>
            <a:r>
              <a:rPr lang="pt-BR" b="1" dirty="0">
                <a:solidFill>
                  <a:srgbClr val="1678F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Comportamento:</a:t>
            </a:r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usam planilhas, WhatsApp, cadernos; buscam informações em Google, YouTube, IA; priorizam intuitividade e acessibilidade.</a:t>
            </a:r>
          </a:p>
          <a:p>
            <a:pPr marL="180000" lvl="0"/>
            <a:endParaRPr lang="pt-BR" sz="11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0"/>
            <a:r>
              <a:rPr lang="pt-BR" b="1" dirty="0">
                <a:solidFill>
                  <a:srgbClr val="1678F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Dores:</a:t>
            </a:r>
            <a:r>
              <a:rPr lang="pt-BR" b="1" dirty="0">
                <a:solidFill>
                  <a:srgbClr val="37475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perda de prazos, desorganização, comunicação difícil → retrabalho e frustração.</a:t>
            </a:r>
          </a:p>
          <a:p>
            <a:pPr marL="180000" lvl="0"/>
            <a:endParaRPr lang="pt-BR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80000" lvl="0"/>
            <a:r>
              <a:rPr lang="pt-BR" b="1" dirty="0">
                <a:solidFill>
                  <a:srgbClr val="1678F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Critérios de decisão: </a:t>
            </a:r>
            <a:r>
              <a:rPr lang="pt-BR" sz="1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facilidade de uso, influenciadores (gerentes), avaliação via testes, reviews e indicações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7E672EF-A8E3-E0DC-8DBE-5991BC468554}"/>
              </a:ext>
            </a:extLst>
          </p:cNvPr>
          <p:cNvSpPr txBox="1">
            <a:spLocks/>
          </p:cNvSpPr>
          <p:nvPr/>
        </p:nvSpPr>
        <p:spPr>
          <a:xfrm>
            <a:off x="6123708" y="307051"/>
            <a:ext cx="5110881" cy="548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chemeClr val="bg1"/>
                </a:solidFill>
                <a:latin typeface="Segoe UI" panose="020B0502040204020203" pitchFamily="34" charset="0"/>
                <a:ea typeface="Microsoft YaHei" panose="020B0503020204020204" pitchFamily="34" charset="-122"/>
                <a:cs typeface="Segoe UI" panose="020B0502040204020203" pitchFamily="34" charset="0"/>
              </a:rPr>
              <a:t>Persona</a:t>
            </a:r>
          </a:p>
        </p:txBody>
      </p:sp>
      <p:pic>
        <p:nvPicPr>
          <p:cNvPr id="11" name="Imagem 10" descr="Homem sentado em frente a mesa com relógio&#10;&#10;O conteúdo gerado por IA pode estar incorreto.">
            <a:extLst>
              <a:ext uri="{FF2B5EF4-FFF2-40B4-BE49-F238E27FC236}">
                <a16:creationId xmlns:a16="http://schemas.microsoft.com/office/drawing/2014/main" id="{B8FE0ACF-6493-DECD-D199-F886F3415E0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9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905" y="932970"/>
            <a:ext cx="2507009" cy="19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B7D60EFE-089B-80AA-FA18-9F7071DB0054}"/>
              </a:ext>
            </a:extLst>
          </p:cNvPr>
          <p:cNvSpPr txBox="1"/>
          <p:nvPr/>
        </p:nvSpPr>
        <p:spPr>
          <a:xfrm>
            <a:off x="6273506" y="2959502"/>
            <a:ext cx="49056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600" b="1" dirty="0">
                <a:solidFill>
                  <a:srgbClr val="1678F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Desafios: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desorganização, perda de prazos</a:t>
            </a:r>
          </a:p>
          <a:p>
            <a:pPr lvl="0"/>
            <a:r>
              <a:rPr lang="pt-BR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Ferramentas: WhatsApp, e-mail</a:t>
            </a:r>
          </a:p>
          <a:p>
            <a:pPr lvl="0"/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pt-BR" sz="1600" b="1" dirty="0">
                <a:solidFill>
                  <a:srgbClr val="1678F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Comportamento digital: </a:t>
            </a:r>
            <a:r>
              <a:rPr lang="pt-BR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busca informações em Google, IA, YouTube; usa WhatsApp, TikTok, Instagram, X; consome vídeos, podcasts, tutoriais; usa computador e celular</a:t>
            </a:r>
          </a:p>
          <a:p>
            <a:pPr lvl="0"/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pt-BR" sz="1600" b="1" dirty="0">
                <a:solidFill>
                  <a:srgbClr val="1678F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Relação com produto: </a:t>
            </a:r>
            <a:r>
              <a:rPr lang="pt-BR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organiza projetos, objeção é falta de intimidade; descobriria via vídeos de review e propaganda</a:t>
            </a:r>
          </a:p>
          <a:p>
            <a:pPr lvl="0"/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pt-BR" sz="1600" b="1" dirty="0">
                <a:solidFill>
                  <a:srgbClr val="1678F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Citações:</a:t>
            </a:r>
            <a:r>
              <a:rPr lang="pt-BR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“Perdi o prazo, estou perdido.” / “Seria perfeito um lugar para me organizar.”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94D7DCA-04BE-8874-B6D3-3589BC23007E}"/>
              </a:ext>
            </a:extLst>
          </p:cNvPr>
          <p:cNvSpPr txBox="1"/>
          <p:nvPr/>
        </p:nvSpPr>
        <p:spPr>
          <a:xfrm>
            <a:off x="8885624" y="932970"/>
            <a:ext cx="229354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1600" b="1" dirty="0">
                <a:solidFill>
                  <a:srgbClr val="1678F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Idade:</a:t>
            </a:r>
            <a:r>
              <a:rPr lang="pt-BR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24 anos, solteiro, auxiliar administrativo</a:t>
            </a:r>
          </a:p>
          <a:p>
            <a:pPr lvl="0"/>
            <a:endParaRPr lang="pt-BR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/>
            <a:r>
              <a:rPr lang="pt-BR" sz="1600" b="1" dirty="0">
                <a:solidFill>
                  <a:srgbClr val="1678F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Responsabilidades: </a:t>
            </a:r>
            <a:r>
              <a:rPr lang="pt-BR" sz="15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organizar tarefas, cumprir prazos</a:t>
            </a:r>
          </a:p>
        </p:txBody>
      </p:sp>
    </p:spTree>
    <p:extLst>
      <p:ext uri="{BB962C8B-B14F-4D97-AF65-F5344CB8AC3E}">
        <p14:creationId xmlns:p14="http://schemas.microsoft.com/office/powerpoint/2010/main" val="156813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0CA1381-F434-8121-6F78-10B8183C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028" y="67000"/>
            <a:ext cx="6409944" cy="70472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1678FA"/>
                </a:solidFill>
              </a:rPr>
              <a:t>Wireframe de Baixa Fidelidade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D8C42A-C218-D58F-38A2-BF9A90171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32" y="1476446"/>
            <a:ext cx="9012936" cy="5079232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99329DA4-EC60-4649-7C10-0B5DAFB47019}"/>
              </a:ext>
            </a:extLst>
          </p:cNvPr>
          <p:cNvSpPr txBox="1">
            <a:spLocks/>
          </p:cNvSpPr>
          <p:nvPr/>
        </p:nvSpPr>
        <p:spPr>
          <a:xfrm>
            <a:off x="1589532" y="771722"/>
            <a:ext cx="9012936" cy="535869"/>
          </a:xfrm>
          <a:prstGeom prst="rect">
            <a:avLst/>
          </a:prstGeom>
          <a:solidFill>
            <a:srgbClr val="1678FA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000" dirty="0">
                <a:solidFill>
                  <a:schemeClr val="bg1"/>
                </a:solidFill>
              </a:rPr>
              <a:t>Página Inicial</a:t>
            </a:r>
          </a:p>
        </p:txBody>
      </p:sp>
    </p:spTree>
    <p:extLst>
      <p:ext uri="{BB962C8B-B14F-4D97-AF65-F5344CB8AC3E}">
        <p14:creationId xmlns:p14="http://schemas.microsoft.com/office/powerpoint/2010/main" val="134493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2C595-7351-16F9-91C8-0717C5826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9D13F2A-01F2-CB4A-A90C-6E562D79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028" y="67000"/>
            <a:ext cx="6409944" cy="70472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1678FA"/>
                </a:solidFill>
              </a:rPr>
              <a:t>Wireframe de Baixa Fidelidade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821E47B-1D07-B63F-7E6C-57796395504B}"/>
              </a:ext>
            </a:extLst>
          </p:cNvPr>
          <p:cNvSpPr txBox="1">
            <a:spLocks/>
          </p:cNvSpPr>
          <p:nvPr/>
        </p:nvSpPr>
        <p:spPr>
          <a:xfrm>
            <a:off x="1589532" y="771722"/>
            <a:ext cx="9012936" cy="535869"/>
          </a:xfrm>
          <a:prstGeom prst="rect">
            <a:avLst/>
          </a:prstGeom>
          <a:solidFill>
            <a:srgbClr val="1678FA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000" dirty="0">
                <a:solidFill>
                  <a:schemeClr val="bg1"/>
                </a:solidFill>
              </a:rPr>
              <a:t>Projetos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FAA1D3A-51BB-4942-5333-C6C2BCA82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532" y="1456983"/>
            <a:ext cx="9012936" cy="507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9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DED1B-EE3D-0904-953D-790916904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EA9D190-35A9-EE25-F6E6-D13ED831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028" y="67000"/>
            <a:ext cx="6409944" cy="70472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1678FA"/>
                </a:solidFill>
              </a:rPr>
              <a:t>Wireframe de Baixa Fidelidade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3BF9FDA-0244-7D1E-3116-BBD6A97A1B1D}"/>
              </a:ext>
            </a:extLst>
          </p:cNvPr>
          <p:cNvSpPr txBox="1">
            <a:spLocks/>
          </p:cNvSpPr>
          <p:nvPr/>
        </p:nvSpPr>
        <p:spPr>
          <a:xfrm>
            <a:off x="1589532" y="771722"/>
            <a:ext cx="9012936" cy="535869"/>
          </a:xfrm>
          <a:prstGeom prst="rect">
            <a:avLst/>
          </a:prstGeom>
          <a:solidFill>
            <a:srgbClr val="1678FA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000" dirty="0">
                <a:solidFill>
                  <a:schemeClr val="bg1"/>
                </a:solidFill>
              </a:rPr>
              <a:t>Tarefas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E805AE-7597-4BC6-93E1-15AAE12FE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532" y="1476111"/>
            <a:ext cx="9012936" cy="507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8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3BB9C-A155-0FF1-A5AA-F79FDEA1A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E4DEF16-F6C6-8EBA-659A-96DFC834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028" y="67000"/>
            <a:ext cx="6409944" cy="70472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1678FA"/>
                </a:solidFill>
              </a:rPr>
              <a:t>Wireframe de Baixa Fidelidade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86A7E20-84DF-09F3-9ACE-A00424F2B210}"/>
              </a:ext>
            </a:extLst>
          </p:cNvPr>
          <p:cNvSpPr txBox="1">
            <a:spLocks/>
          </p:cNvSpPr>
          <p:nvPr/>
        </p:nvSpPr>
        <p:spPr>
          <a:xfrm>
            <a:off x="1589532" y="771722"/>
            <a:ext cx="9012936" cy="535869"/>
          </a:xfrm>
          <a:prstGeom prst="rect">
            <a:avLst/>
          </a:prstGeom>
          <a:solidFill>
            <a:srgbClr val="1678FA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000" dirty="0">
                <a:solidFill>
                  <a:schemeClr val="bg1"/>
                </a:solidFill>
              </a:rPr>
              <a:t>Conversas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F39350-1CBE-27CD-16C9-841F3790E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564" y="1490313"/>
            <a:ext cx="9011968" cy="508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51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A4FB4-D546-7582-6527-C16B29908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AC2D1FA-AAAA-230E-3CDF-408E0C5E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028" y="67000"/>
            <a:ext cx="6409944" cy="70472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1678FA"/>
                </a:solidFill>
              </a:rPr>
              <a:t>Wireframe de Baixa Fidelidade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CA413F7-7854-CCD4-9E82-FF78564F9D2C}"/>
              </a:ext>
            </a:extLst>
          </p:cNvPr>
          <p:cNvSpPr txBox="1">
            <a:spLocks/>
          </p:cNvSpPr>
          <p:nvPr/>
        </p:nvSpPr>
        <p:spPr>
          <a:xfrm>
            <a:off x="1589532" y="771722"/>
            <a:ext cx="9012936" cy="535869"/>
          </a:xfrm>
          <a:prstGeom prst="rect">
            <a:avLst/>
          </a:prstGeom>
          <a:solidFill>
            <a:srgbClr val="1678FA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000" dirty="0">
                <a:solidFill>
                  <a:schemeClr val="bg1"/>
                </a:solidFill>
              </a:rPr>
              <a:t>Amigos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6721F28-109B-36F1-7259-8430495EA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533" y="1456968"/>
            <a:ext cx="9012936" cy="507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30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549</Words>
  <Application>Microsoft Office PowerPoint</Application>
  <PresentationFormat>Widescreen</PresentationFormat>
  <Paragraphs>114</Paragraphs>
  <Slides>21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Segoe UI</vt:lpstr>
      <vt:lpstr>Times New Roman</vt:lpstr>
      <vt:lpstr>Tema do Office</vt:lpstr>
      <vt:lpstr>Apresentação do PowerPoint</vt:lpstr>
      <vt:lpstr>Apresentação do PowerPoint</vt:lpstr>
      <vt:lpstr>Objetivo do WORKETHER</vt:lpstr>
      <vt:lpstr>Público Alvo</vt:lpstr>
      <vt:lpstr>Wireframe de Baixa Fidelidade</vt:lpstr>
      <vt:lpstr>Wireframe de Baixa Fidelidade</vt:lpstr>
      <vt:lpstr>Wireframe de Baixa Fidelidade</vt:lpstr>
      <vt:lpstr>Wireframe de Baixa Fidelidade</vt:lpstr>
      <vt:lpstr>Wireframe de Baixa Fidelidade</vt:lpstr>
      <vt:lpstr>Wireframe de Baixa Fidelidade</vt:lpstr>
      <vt:lpstr>Wireframe de Baixa Fidelidade</vt:lpstr>
      <vt:lpstr>Wireframe de Alta Fidelidade</vt:lpstr>
      <vt:lpstr>Wireframe de Alta Fidelidade</vt:lpstr>
      <vt:lpstr>Wireframe de Baixa Fidelidade</vt:lpstr>
      <vt:lpstr>Wireframe de Alta Fidelidade</vt:lpstr>
      <vt:lpstr>Wireframe de Alta Fidelidade</vt:lpstr>
      <vt:lpstr>Wireframe de Alta Fidelidade</vt:lpstr>
      <vt:lpstr>Wireframe de Baixa Fidelidade</vt:lpstr>
      <vt:lpstr>Tecnologias, Frameworks e Recursos</vt:lpstr>
      <vt:lpstr>Orçamento do Projeto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KAUE VINICIUS GATTI</dc:creator>
  <cp:lastModifiedBy>Kaue Vinícius Gatti</cp:lastModifiedBy>
  <cp:revision>26</cp:revision>
  <dcterms:created xsi:type="dcterms:W3CDTF">2025-08-28T18:14:40Z</dcterms:created>
  <dcterms:modified xsi:type="dcterms:W3CDTF">2025-10-23T02:59:29Z</dcterms:modified>
</cp:coreProperties>
</file>