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B688E-AC22-4854-989C-40383C3A5C2B}" v="192" dt="2024-11-07T01:30:14.623"/>
    <p1510:client id="{2CA2DF01-2BF2-4A88-B767-EA9B0DDA7A30}" v="187" dt="2024-11-07T02:30:35.127"/>
    <p1510:client id="{37F3D545-F3DC-472A-9486-90C7A4BB6168}" v="274" dt="2024-11-07T02:30:13.659"/>
    <p1510:client id="{6FBD61C4-A66A-4E49-8477-514FB8145170}" v="410" dt="2024-11-07T02:34:16.043"/>
    <p1510:client id="{8ED6DA86-F916-43E6-8A16-CD7694DED071}" v="85" dt="2024-11-07T01:18:13.861"/>
    <p1510:client id="{A5A20B70-88FB-4A6C-BCAB-0CF087DBF490}" v="157" dt="2024-11-07T02:13:46.747"/>
    <p1510:client id="{CA2A9F9B-550B-4353-97F5-891669C5A8F9}" v="4" dt="2024-11-07T01:56:00.829"/>
    <p1510:client id="{E24CBAE3-E5C3-4EFB-AFEE-FA099C4FBCAE}" v="4" dt="2024-11-07T01:31:4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5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11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9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07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29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5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1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0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8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3046-7371-4640-BBB3-C947ADA1BD09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oliveiras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44706"/>
            <a:ext cx="9144000" cy="1046462"/>
          </a:xfrm>
        </p:spPr>
        <p:txBody>
          <a:bodyPr>
            <a:noAutofit/>
          </a:bodyPr>
          <a:lstStyle/>
          <a:p>
            <a:r>
              <a:rPr lang="pt-BR" sz="3600"/>
              <a:t>Como um programa é executado internamente no computador?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90160"/>
            <a:ext cx="9144000" cy="2766489"/>
          </a:xfrm>
        </p:spPr>
        <p:txBody>
          <a:bodyPr>
            <a:normAutofit/>
          </a:bodyPr>
          <a:lstStyle/>
          <a:p>
            <a:pPr algn="ctr"/>
            <a:r>
              <a:rPr lang="pt-BR" sz="1600">
                <a:latin typeface="+mj-lt"/>
              </a:rPr>
              <a:t>Integrantes:</a:t>
            </a:r>
          </a:p>
          <a:p>
            <a:pPr algn="ctr"/>
            <a:r>
              <a:rPr lang="pt-BR" sz="1600">
                <a:latin typeface="+mj-lt"/>
              </a:rPr>
              <a:t> Arthur </a:t>
            </a:r>
            <a:r>
              <a:rPr lang="pt-BR" sz="1600" err="1">
                <a:latin typeface="+mj-lt"/>
              </a:rPr>
              <a:t>Galassi</a:t>
            </a:r>
            <a:r>
              <a:rPr lang="pt-BR" sz="1600">
                <a:latin typeface="+mj-lt"/>
              </a:rPr>
              <a:t> | RA: 82422433 </a:t>
            </a:r>
          </a:p>
          <a:p>
            <a:pPr algn="ctr"/>
            <a:r>
              <a:rPr lang="pt-BR" sz="1600" err="1">
                <a:latin typeface="+mj-lt"/>
              </a:rPr>
              <a:t>Kaue</a:t>
            </a:r>
            <a:r>
              <a:rPr lang="pt-BR" sz="1600">
                <a:latin typeface="+mj-lt"/>
              </a:rPr>
              <a:t> Soares | RA: 824117267 </a:t>
            </a:r>
          </a:p>
          <a:p>
            <a:pPr algn="ctr"/>
            <a:r>
              <a:rPr lang="pt-BR" sz="1600">
                <a:latin typeface="+mj-lt"/>
              </a:rPr>
              <a:t>Leonardo Macedo | RA: 82422817</a:t>
            </a:r>
          </a:p>
          <a:p>
            <a:pPr algn="ctr"/>
            <a:r>
              <a:rPr lang="pt-BR" sz="1600">
                <a:latin typeface="+mj-lt"/>
              </a:rPr>
              <a:t> Luiz Washington | RA: 824148694 </a:t>
            </a:r>
          </a:p>
          <a:p>
            <a:pPr algn="ctr"/>
            <a:r>
              <a:rPr lang="pt-BR" sz="1600">
                <a:latin typeface="+mj-lt"/>
              </a:rPr>
              <a:t>Lucas Felipe | RA: 824138683 </a:t>
            </a:r>
          </a:p>
          <a:p>
            <a:pPr algn="ctr"/>
            <a:r>
              <a:rPr lang="pt-BR" sz="1600">
                <a:latin typeface="+mj-lt"/>
              </a:rPr>
              <a:t>George </a:t>
            </a:r>
            <a:r>
              <a:rPr lang="pt-BR" sz="1600" err="1">
                <a:latin typeface="+mj-lt"/>
              </a:rPr>
              <a:t>Geronimo</a:t>
            </a:r>
            <a:r>
              <a:rPr lang="pt-BR" sz="1600">
                <a:latin typeface="+mj-lt"/>
              </a:rPr>
              <a:t> | RA: 824148488</a:t>
            </a:r>
          </a:p>
        </p:txBody>
      </p:sp>
    </p:spTree>
    <p:extLst>
      <p:ext uri="{BB962C8B-B14F-4D97-AF65-F5344CB8AC3E}">
        <p14:creationId xmlns:p14="http://schemas.microsoft.com/office/powerpoint/2010/main" val="246357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0CCA-968C-980B-07A0-A8C24F1E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900" y="764373"/>
            <a:ext cx="4432300" cy="1293028"/>
          </a:xfrm>
        </p:spPr>
        <p:txBody>
          <a:bodyPr/>
          <a:lstStyle/>
          <a:p>
            <a:r>
              <a:rPr lang="pt-BR"/>
              <a:t>Bibliografia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6310C-A6B0-4556-BAE8-AAA45538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2253937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>
                <a:ea typeface="+mn-lt"/>
                <a:cs typeface="+mn-lt"/>
              </a:rPr>
              <a:t>Woliveiras.com.br</a:t>
            </a:r>
            <a:endParaRPr lang="pt-BR"/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https://woliveiras.com.br/posts/como-funciona-um-programa-de-computador</a:t>
            </a:r>
            <a:endParaRPr lang="pt-BR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6065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998" y="1119478"/>
            <a:ext cx="9915236" cy="3036391"/>
          </a:xfrm>
        </p:spPr>
        <p:txBody>
          <a:bodyPr/>
          <a:lstStyle/>
          <a:p>
            <a:pPr algn="ctr"/>
            <a:r>
              <a:rPr lang="pt-BR" sz="1800">
                <a:ea typeface="+mj-lt"/>
                <a:cs typeface="+mj-lt"/>
              </a:rPr>
              <a:t> </a:t>
            </a:r>
            <a:r>
              <a:rPr lang="pt-BR" sz="2800">
                <a:ea typeface="+mj-lt"/>
                <a:cs typeface="+mj-lt"/>
              </a:rPr>
              <a:t>Quando executamos um programa em um computador, ocorre uma série de etapas que envolvem tanto o software (o próprio código do programa e o sistema operacional) quanto o hardware (como a CPU e a memória). </a:t>
            </a:r>
            <a:endParaRPr lang="pt-BR" sz="2800">
              <a:latin typeface="Apto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459" y="2640609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pt-BR" sz="3600">
              <a:latin typeface="Aptos"/>
            </a:endParaRPr>
          </a:p>
          <a:p>
            <a:endParaRPr lang="pt-BR" sz="900">
              <a:latin typeface="Apto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B09DF-266E-D70A-E3E0-DDAE972C6F74}"/>
              </a:ext>
            </a:extLst>
          </p:cNvPr>
          <p:cNvSpPr txBox="1"/>
          <p:nvPr/>
        </p:nvSpPr>
        <p:spPr>
          <a:xfrm>
            <a:off x="7738486" y="461897"/>
            <a:ext cx="37051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41257D-6911-D686-1F34-AB882F668ABB}"/>
              </a:ext>
            </a:extLst>
          </p:cNvPr>
          <p:cNvSpPr txBox="1"/>
          <p:nvPr/>
        </p:nvSpPr>
        <p:spPr>
          <a:xfrm>
            <a:off x="696521" y="4029365"/>
            <a:ext cx="11108705" cy="12410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          Hardware                                                         Software</a:t>
            </a:r>
          </a:p>
          <a:p>
            <a:r>
              <a:rPr lang="pt-BR" sz="2800"/>
              <a:t>                                                                                                          </a:t>
            </a:r>
          </a:p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30E588-9ED4-DF74-8E04-DAB0F34F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9" y="4610042"/>
            <a:ext cx="1288185" cy="723323"/>
          </a:xfrm>
          <a:prstGeom prst="rect">
            <a:avLst/>
          </a:prstGeom>
        </p:spPr>
      </p:pic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DBAE713-ED82-D7BF-4CC9-BFA7E5D9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25489" y="5589782"/>
            <a:ext cx="1033004" cy="11369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E66A20-CD37-D6C4-39C6-5DE55587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2" y="4650408"/>
            <a:ext cx="986313" cy="867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349847-5BA1-E4FB-68B3-EBC38B47D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168" y="4429262"/>
            <a:ext cx="2582884" cy="14532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87C7DB-0B4D-2D25-A460-08B293843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821" y="4787487"/>
            <a:ext cx="1078800" cy="7367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DD8D207-4658-4F7F-3C03-74E4F60D0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181" y="5340921"/>
            <a:ext cx="1382281" cy="1416917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4EE81B35-3738-3821-9AE9-39CCABA7D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963" y="5650366"/>
            <a:ext cx="1393372" cy="1010023"/>
          </a:xfrm>
          <a:prstGeom prst="rect">
            <a:avLst/>
          </a:prstGeom>
        </p:spPr>
      </p:pic>
      <p:pic>
        <p:nvPicPr>
          <p:cNvPr id="14" name="Imagem 13" descr="Tela azul com letras brancas&#10;&#10;Descrição gerada automaticamente">
            <a:extLst>
              <a:ext uri="{FF2B5EF4-FFF2-40B4-BE49-F238E27FC236}">
                <a16:creationId xmlns:a16="http://schemas.microsoft.com/office/drawing/2014/main" id="{8D4F2BBB-6123-51D9-2470-A6C59F89C4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9325" y="5651526"/>
            <a:ext cx="2088079" cy="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296042-EA9E-4E3F-9165-4A9458DA5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597BA1-5C20-429B-A8D2-8AE246412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DAF25-2F13-96CB-00F8-98EF3977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8816"/>
            <a:ext cx="5304295" cy="1220493"/>
          </a:xfrm>
        </p:spPr>
        <p:txBody>
          <a:bodyPr>
            <a:normAutofit/>
          </a:bodyPr>
          <a:lstStyle/>
          <a:p>
            <a:pPr algn="l"/>
            <a:r>
              <a:rPr lang="pt-BR" sz="3200"/>
              <a:t>Carregamento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C5468-BA13-D85C-6455-AAD477C5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67924"/>
            <a:ext cx="5304295" cy="3979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1800"/>
          </a:p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 Quando você solicita a execução de um programa (por exemplo, clicando em um ícone), o sistema operacional (SO) realiza o primeiro passo, que é buscar o código do programa armazenado na memória secundária (como o HD ou SSD) e carregá-lo na memória RAM. Isso é necessário porque o processador (CPU) acessa muito mais rapidamente a RAM do que o armazenamento permanente.</a:t>
            </a:r>
            <a:endParaRPr lang="pt-BR" sz="2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5E92EC-F7D2-518A-3375-1781EC78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33" y="2527525"/>
            <a:ext cx="2380647" cy="12400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E671DE-13BB-AB35-350E-BD3F479F3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0053956" y="1118400"/>
            <a:ext cx="1887366" cy="1887366"/>
          </a:xfrm>
          <a:prstGeom prst="rect">
            <a:avLst/>
          </a:prstGeom>
        </p:spPr>
      </p:pic>
      <p:pic>
        <p:nvPicPr>
          <p:cNvPr id="4" name="Imagem 3" descr="Disco rígido de computador&#10;&#10;Descrição gerada automaticamente">
            <a:extLst>
              <a:ext uri="{FF2B5EF4-FFF2-40B4-BE49-F238E27FC236}">
                <a16:creationId xmlns:a16="http://schemas.microsoft.com/office/drawing/2014/main" id="{06E23971-220F-0401-2C44-5119C2BFB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391" y="2866676"/>
            <a:ext cx="3000087" cy="2007755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2AB178B-DB5E-A011-C5F5-FCAC259D5BB0}"/>
              </a:ext>
            </a:extLst>
          </p:cNvPr>
          <p:cNvSpPr/>
          <p:nvPr/>
        </p:nvSpPr>
        <p:spPr>
          <a:xfrm>
            <a:off x="8221683" y="2583048"/>
            <a:ext cx="1828800" cy="838200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0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21BD4-EF67-E6CC-D74B-F9AF66F1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663" y="448621"/>
            <a:ext cx="7121237" cy="2066573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Sistema Operacional e Alocação de Recursos</a:t>
            </a:r>
            <a:endParaRPr lang="pt-BR" sz="3600"/>
          </a:p>
          <a:p>
            <a:pPr marL="285750" indent="-285750" algn="l">
              <a:buFont typeface="Arial"/>
              <a:buChar char="•"/>
            </a:pPr>
            <a:endParaRPr lang="pt-BR" sz="1200"/>
          </a:p>
          <a:p>
            <a:endParaRPr lang="pt-BR" sz="900">
              <a:latin typeface="Apto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8A1E8-5479-48C3-7833-AFD49519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pt-BR" sz="900">
              <a:latin typeface="Aptos"/>
            </a:endParaRPr>
          </a:p>
          <a:p>
            <a:pPr lvl="1"/>
            <a:endParaRPr lang="pt-BR" sz="3600">
              <a:latin typeface="Aptos"/>
            </a:endParaRPr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057C8D-46F0-F13A-9716-BD22128EE1C0}"/>
              </a:ext>
            </a:extLst>
          </p:cNvPr>
          <p:cNvSpPr txBox="1"/>
          <p:nvPr/>
        </p:nvSpPr>
        <p:spPr>
          <a:xfrm>
            <a:off x="683558" y="2189498"/>
            <a:ext cx="5564612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sz="12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O sistema operacional é responsável por gerenciar os recursos do computador. Quando o programa é carregado na RAM, o SO define o espaço de memória que o programa poderá usar e gerencia o acesso do programa aos recursos necessários, como o processador e os dispositivos de entrada e saída (I/O). O sistema operacional também controla a prioridade de execução para otimizar a utilização do processador entre vários programas. </a:t>
            </a:r>
            <a:br>
              <a:rPr lang="pt-BR" sz="20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499C6E-9BB6-4D9F-34CD-821E2A53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11" y="5013098"/>
            <a:ext cx="1311916" cy="12868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8ACABE-13D1-1A70-AEC5-59E070AF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518" y="4879831"/>
            <a:ext cx="2043063" cy="1548121"/>
          </a:xfrm>
          <a:prstGeom prst="rect">
            <a:avLst/>
          </a:prstGeom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4576BE62-046D-4D87-7E7D-3927F246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50" y="1272451"/>
            <a:ext cx="2351665" cy="24830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E635628-8B84-F773-218F-9E696BF8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869" y="1937169"/>
            <a:ext cx="1755683" cy="157056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63B15A9-6A1C-E51F-CFBA-372B76412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431" y="2971232"/>
            <a:ext cx="2001455" cy="2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5B6E5-17C7-44D2-9FA2-AB608546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0" y="-4093"/>
            <a:ext cx="7386783" cy="2193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3600">
                <a:ea typeface="+mj-lt"/>
                <a:cs typeface="+mj-lt"/>
              </a:rPr>
              <a:t>Execução das Instruções pelo Processador (CPU)</a:t>
            </a:r>
            <a:endParaRPr lang="pt-BR"/>
          </a:p>
          <a:p>
            <a:endParaRPr lang="pt-BR">
              <a:latin typeface="inheri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E9A1-5713-2BAB-1D30-C9C9BB17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45800" cy="48623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 O programa consiste em uma sequência de instruções de código de máquina (0s e 1s) que a CPU é capaz de entender. A execução do programa se dá por uma série de passos repetidos pelo processador, chamados de ciclo de instrução, que inclui:</a:t>
            </a:r>
            <a:endParaRPr lang="pt-BR" sz="2400"/>
          </a:p>
          <a:p>
            <a:pPr marL="0" indent="0" algn="r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 Busca (</a:t>
            </a:r>
            <a:r>
              <a:rPr lang="pt-BR" sz="2400" err="1">
                <a:ea typeface="+mn-lt"/>
                <a:cs typeface="+mn-lt"/>
              </a:rPr>
              <a:t>Fetch</a:t>
            </a:r>
            <a:r>
              <a:rPr lang="pt-BR" sz="2400">
                <a:ea typeface="+mn-lt"/>
                <a:cs typeface="+mn-lt"/>
              </a:rPr>
              <a:t>) </a:t>
            </a: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A CPU busca a próxima instrução da memória (RAM) e a armazena em um registrador especial. </a:t>
            </a:r>
            <a:endParaRPr lang="pt-BR"/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Decodificação (</a:t>
            </a:r>
            <a:r>
              <a:rPr lang="pt-BR" sz="2400" err="1">
                <a:ea typeface="+mn-lt"/>
                <a:cs typeface="+mn-lt"/>
              </a:rPr>
              <a:t>Decode</a:t>
            </a:r>
            <a:r>
              <a:rPr lang="pt-BR" sz="240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 A CPU decodifica a instrução para entender qual operação realizar. Execução </a:t>
            </a:r>
            <a:endParaRPr lang="pt-BR" sz="24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9AF51D-3AF2-7A92-59B6-16EEC822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30" y="4719681"/>
            <a:ext cx="986313" cy="867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6B4075-AD27-BBE5-B0B7-0B350BC1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66" y="4665083"/>
            <a:ext cx="1885842" cy="9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805F-80D2-6AE4-387A-85CA6D2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9B2F6-4E7D-77C1-3DBB-8CFAAA92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/>
              <a:t> (Execute)</a:t>
            </a:r>
            <a:endParaRPr lang="pt-BR"/>
          </a:p>
          <a:p>
            <a:pPr marL="0" indent="0">
              <a:buNone/>
            </a:pPr>
            <a:r>
              <a:rPr lang="pt-BR" sz="2400"/>
              <a:t>  A CPU executa a operação, que pode envolver cálculos matemáticos, manipulação de dados ou comunicação com outros componentes. </a:t>
            </a:r>
            <a:endParaRPr lang="pt-BR"/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Escrita (</a:t>
            </a:r>
            <a:r>
              <a:rPr lang="pt-BR" sz="2400" err="1"/>
              <a:t>Writeback</a:t>
            </a:r>
            <a:r>
              <a:rPr lang="pt-BR" sz="2400"/>
              <a:t>)</a:t>
            </a:r>
            <a:endParaRPr lang="pt-BR"/>
          </a:p>
          <a:p>
            <a:pPr marL="0" indent="0">
              <a:buNone/>
            </a:pPr>
            <a:r>
              <a:rPr lang="pt-BR" sz="2400"/>
              <a:t> O resultado da operação é armazenado ou enviado para outros componentes, como a memória RAM ou um dispositivo de saída.</a:t>
            </a:r>
            <a:endParaRPr lang="pt-BR"/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EC7AED-7549-F322-D20D-85FC515B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21" y="3426590"/>
            <a:ext cx="986313" cy="8674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94BCA3-FA9D-8FF3-FBC5-80EFA3C7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761" y="3371121"/>
            <a:ext cx="1885842" cy="9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0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E3CA1-BBE3-09C7-77E5-AFDC28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37" y="-972525"/>
            <a:ext cx="8368146" cy="3267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3600">
                <a:ea typeface="+mj-lt"/>
                <a:cs typeface="+mj-lt"/>
              </a:rPr>
              <a:t>Uso da Memória e Armazenamento Temporário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C34AE-38DD-0743-4CD1-D2A73A83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Durante a execução, o programa pode precisar acessar ou manipular dados temporários. A memória RAM armazena esses dados temporários, e a memória cache da CPU, que é ainda mais rápida, armazena dados acessados com frequência para acelerar o processo. Se o programa precisar armazenar dados permanentemente (como ao salvar um arquivo), o sistema operacional faz essa ponte entre o programa e a memória secundária (HD ou SSD). </a:t>
            </a:r>
            <a:br>
              <a:rPr lang="pt-BR" sz="28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0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80F67-CBB6-6AB6-A134-C8006C78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858" y="1070097"/>
            <a:ext cx="8610600" cy="1293028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Interação com Dispositivos de Entrada e Saída (I/O)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63BBA-3D8B-10DF-3161-E280C687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1272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Quando o programa precisa interagir com dispositivos externos, como um teclado ou monitor, o sistema operacional e a CPU processam essas instruções. O SO garante que a informação correta vá para o dispositivo adequado, seja exibindo algo na tela, capturando uma entrada do teclado, ou enviando dados para uma impressora. </a:t>
            </a:r>
            <a:br>
              <a:rPr lang="pt-BR" sz="12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74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FBDD-8AFD-A285-CEB7-331DC61D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20" y="418933"/>
            <a:ext cx="8610600" cy="1293028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Finalização do Programa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411C3-80A5-5821-053A-98E235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Quando o programa termina sua execução, o sistema operacional libera a memória e outros recursos que o programa estava usando, tornando-os disponíveis para outros programas. Esse processo de liberação de recursos é fundamental para manter o computador funcionando de forma eficiente, sem travamentos ou lentidões. </a:t>
            </a:r>
            <a:br>
              <a:rPr lang="pt-BR" sz="28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511896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Trilha de Vapor</vt:lpstr>
      <vt:lpstr>Como um programa é executado internamente no computador?</vt:lpstr>
      <vt:lpstr> Quando executamos um programa em um computador, ocorre uma série de etapas que envolvem tanto o software (o próprio código do programa e o sistema operacional) quanto o hardware (como a CPU e a memória). </vt:lpstr>
      <vt:lpstr>Carregamento do Programa</vt:lpstr>
      <vt:lpstr>Sistema Operacional e Alocação de Recursos  </vt:lpstr>
      <vt:lpstr>Execução das Instruções pelo Processador (CPU) </vt:lpstr>
      <vt:lpstr>Apresentação do PowerPoint</vt:lpstr>
      <vt:lpstr>Uso da Memória e Armazenamento Temporário </vt:lpstr>
      <vt:lpstr>Interação com Dispositivos de Entrada e Saída (I/O) </vt:lpstr>
      <vt:lpstr>Finalização do Programa 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um programa é executado internamente no computador?</dc:title>
  <dc:creator>Luiz</dc:creator>
  <cp:revision>2</cp:revision>
  <dcterms:created xsi:type="dcterms:W3CDTF">2024-11-06T23:59:20Z</dcterms:created>
  <dcterms:modified xsi:type="dcterms:W3CDTF">2024-11-14T02:01:09Z</dcterms:modified>
</cp:coreProperties>
</file>