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3ECE8F-EA2E-4AE5-B187-33D6667B25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A964F0-424D-4664-BF3B-EE4FECA38F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B908B7-A13B-443A-ACD6-F94B7AA33B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764F68-F831-474E-AC95-33BE7E4311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E251C1-5EC9-4C07-8580-B707BF3750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B496FC-6EA4-4F44-9186-D4601780D2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81F5C1-226B-4666-BDB4-728CFED2EA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12985F-73AA-40C2-A5F3-3DEC97A399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746D80-37D0-43CB-A9F7-92F4C1D6C7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2B1910-0834-4A97-8E32-E6503183F8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3E28A3-4879-469A-9614-8A34FEED0C4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66B115-89E5-48ED-91DC-6F221B326B6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Graphic 4" descr=""/>
          <p:cNvPicPr/>
          <p:nvPr/>
        </p:nvPicPr>
        <p:blipFill>
          <a:blip r:embed="rId2"/>
          <a:srcRect l="81836" t="-4712" r="0" b="16530"/>
          <a:stretch/>
        </p:blipFill>
        <p:spPr>
          <a:xfrm>
            <a:off x="11547720" y="188640"/>
            <a:ext cx="423360" cy="45864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Graphic 97" descr=""/>
          <p:cNvPicPr/>
          <p:nvPr/>
        </p:nvPicPr>
        <p:blipFill>
          <a:blip r:embed="rId3"/>
          <a:stretch/>
        </p:blipFill>
        <p:spPr>
          <a:xfrm flipH="1">
            <a:off x="5128560" y="0"/>
            <a:ext cx="7063560" cy="6856920"/>
          </a:xfrm>
          <a:prstGeom prst="rect">
            <a:avLst/>
          </a:prstGeom>
          <a:ln w="0">
            <a:noFill/>
          </a:ln>
        </p:spPr>
      </p:pic>
      <p:pic>
        <p:nvPicPr>
          <p:cNvPr id="4" name="Graphic 9" descr=""/>
          <p:cNvPicPr/>
          <p:nvPr/>
        </p:nvPicPr>
        <p:blipFill>
          <a:blip r:embed="rId4"/>
          <a:stretch/>
        </p:blipFill>
        <p:spPr>
          <a:xfrm>
            <a:off x="407880" y="6101640"/>
            <a:ext cx="2284920" cy="5090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Graphic 4" descr=""/>
          <p:cNvPicPr/>
          <p:nvPr/>
        </p:nvPicPr>
        <p:blipFill>
          <a:blip r:embed="rId2"/>
          <a:srcRect l="81836" t="-4712" r="0" b="16530"/>
          <a:stretch/>
        </p:blipFill>
        <p:spPr>
          <a:xfrm>
            <a:off x="11547720" y="188640"/>
            <a:ext cx="423360" cy="45864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ftr" idx="1"/>
          </p:nvPr>
        </p:nvSpPr>
        <p:spPr>
          <a:xfrm>
            <a:off x="4165560" y="6356520"/>
            <a:ext cx="385956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"/>
          </p:nvPr>
        </p:nvSpPr>
        <p:spPr>
          <a:xfrm>
            <a:off x="8737560" y="635652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IN" sz="1800" spc="-1" strike="noStrike">
                <a:solidFill>
                  <a:srgbClr val="000000"/>
                </a:solidFill>
                <a:latin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46593D77-2A6E-4D97-961A-6C8F737F6A67}" type="slidenum">
              <a:rPr b="0" lang="en-IN" sz="1800" spc="-1" strike="noStrike">
                <a:solidFill>
                  <a:srgbClr val="000000"/>
                </a:solidFill>
                <a:latin typeface="Verdan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3"/>
          </p:nvPr>
        </p:nvSpPr>
        <p:spPr>
          <a:xfrm>
            <a:off x="609480" y="635652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02840" y="1277280"/>
            <a:ext cx="7918200" cy="49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ts val="2251"/>
              </a:lnSpc>
              <a:buNone/>
            </a:pPr>
            <a:r>
              <a:rPr b="1" lang="en-US" sz="4400" spc="-1" strike="noStrike">
                <a:solidFill>
                  <a:srgbClr val="0070ad"/>
                </a:solidFill>
                <a:latin typeface="Verdana"/>
                <a:ea typeface="Verdana"/>
              </a:rPr>
              <a:t>Car Parking Application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TextBox 3"/>
          <p:cNvSpPr/>
          <p:nvPr/>
        </p:nvSpPr>
        <p:spPr>
          <a:xfrm>
            <a:off x="402840" y="3926160"/>
            <a:ext cx="3211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70ad"/>
                </a:solidFill>
                <a:latin typeface="Verdana"/>
                <a:ea typeface="DejaVu Sans"/>
              </a:rPr>
              <a:t>Sprint 2 – Team 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731880"/>
            <a:ext cx="10768680" cy="6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Security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96680"/>
            <a:ext cx="11428920" cy="44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View All Tokens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Issue Token to the Customer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Verify Parking Slot for Customer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51"/>
              </a:spcAft>
              <a:buNone/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112" name="Picture 4" descr=""/>
          <p:cNvPicPr/>
          <p:nvPr/>
        </p:nvPicPr>
        <p:blipFill>
          <a:blip r:embed="rId1"/>
          <a:stretch/>
        </p:blipFill>
        <p:spPr>
          <a:xfrm>
            <a:off x="8064360" y="3075480"/>
            <a:ext cx="3313800" cy="331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06440" y="789120"/>
            <a:ext cx="10971720" cy="120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Use Case</a:t>
            </a:r>
            <a:br>
              <a:rPr sz="4000"/>
            </a:b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Diagram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14" name="Graphic 6" descr=""/>
          <p:cNvPicPr/>
          <p:nvPr/>
        </p:nvPicPr>
        <p:blipFill>
          <a:blip r:embed="rId1"/>
          <a:srcRect l="8522" t="2249" r="547" b="15340"/>
          <a:stretch/>
        </p:blipFill>
        <p:spPr>
          <a:xfrm>
            <a:off x="4792320" y="144000"/>
            <a:ext cx="5595480" cy="656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06440" y="789120"/>
            <a:ext cx="10971720" cy="120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Data Flow</a:t>
            </a:r>
            <a:br>
              <a:rPr sz="4000"/>
            </a:b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Diagram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16" name="Content Placeholder 6" descr=""/>
          <p:cNvPicPr/>
          <p:nvPr/>
        </p:nvPicPr>
        <p:blipFill>
          <a:blip r:embed="rId1"/>
          <a:stretch/>
        </p:blipFill>
        <p:spPr>
          <a:xfrm>
            <a:off x="4880520" y="155880"/>
            <a:ext cx="6377760" cy="650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97640" y="792360"/>
            <a:ext cx="10514520" cy="138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Database Diagram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18" name="Content Placeholder 3" descr=""/>
          <p:cNvPicPr/>
          <p:nvPr/>
        </p:nvPicPr>
        <p:blipFill>
          <a:blip r:embed="rId1"/>
          <a:stretch/>
        </p:blipFill>
        <p:spPr>
          <a:xfrm>
            <a:off x="528480" y="1817280"/>
            <a:ext cx="10971720" cy="415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96360" y="799200"/>
            <a:ext cx="2945160" cy="34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Class Diagram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20" name="Content Placeholder 10" descr=""/>
          <p:cNvPicPr/>
          <p:nvPr/>
        </p:nvPicPr>
        <p:blipFill>
          <a:blip r:embed="rId1"/>
          <a:srcRect l="-528" t="-1620" r="54691" b="9727"/>
          <a:stretch/>
        </p:blipFill>
        <p:spPr>
          <a:xfrm>
            <a:off x="2985840" y="367920"/>
            <a:ext cx="7718040" cy="630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5000" y="789120"/>
            <a:ext cx="10971720" cy="9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TECHNOLOGY/TOOLS USED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1594440" y="1778040"/>
            <a:ext cx="3576240" cy="47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Spring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Spring Data JPA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Spring Boot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Spring REST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Spring Security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Spring Logger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51"/>
              </a:spcAft>
              <a:buNone/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123" name="TextBox 2"/>
          <p:cNvSpPr/>
          <p:nvPr/>
        </p:nvSpPr>
        <p:spPr>
          <a:xfrm>
            <a:off x="6024240" y="1778040"/>
            <a:ext cx="3576240" cy="365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Postgres SQL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Java 8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Gradle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Junit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Sonar Lint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AWS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Kubernetes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Docker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24" name="Picture 4" descr=""/>
          <p:cNvPicPr/>
          <p:nvPr/>
        </p:nvPicPr>
        <p:blipFill>
          <a:blip r:embed="rId1"/>
          <a:stretch/>
        </p:blipFill>
        <p:spPr>
          <a:xfrm flipH="1">
            <a:off x="8229240" y="3443760"/>
            <a:ext cx="3962880" cy="327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06440" y="260640"/>
            <a:ext cx="10971720" cy="41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3600" spc="-1" strike="noStrike">
                <a:solidFill>
                  <a:srgbClr val="0070ad"/>
                </a:solidFill>
                <a:latin typeface="Verdana"/>
              </a:rPr>
              <a:t>Deployment: On AWS using Docker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rcRect l="16069" t="0" r="16784" b="0"/>
          <a:stretch/>
        </p:blipFill>
        <p:spPr>
          <a:xfrm>
            <a:off x="7086960" y="1600200"/>
            <a:ext cx="4571280" cy="4113720"/>
          </a:xfrm>
          <a:prstGeom prst="rect">
            <a:avLst/>
          </a:prstGeom>
          <a:ln w="0">
            <a:noFill/>
          </a:ln>
        </p:spPr>
      </p:pic>
      <p:sp>
        <p:nvSpPr>
          <p:cNvPr id="127" name=""/>
          <p:cNvSpPr/>
          <p:nvPr/>
        </p:nvSpPr>
        <p:spPr>
          <a:xfrm flipH="1">
            <a:off x="456480" y="1702800"/>
            <a:ext cx="5774760" cy="356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marL="216000" indent="-2160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Created Amazon EC2 instance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Installed required softwares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Cloned project repo from github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Created Dockerfile for the project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Created docker-compose file to build and 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deployed postgres and Application image.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51"/>
              </a:spcAft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51"/>
              </a:spcAft>
              <a:buNone/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06440" y="260640"/>
            <a:ext cx="10971720" cy="41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3600" spc="-1" strike="noStrike">
                <a:solidFill>
                  <a:srgbClr val="0070ad"/>
                </a:solidFill>
                <a:latin typeface="Verdana"/>
              </a:rPr>
              <a:t>Deployment: On AWS using Kubernete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515880" y="1474200"/>
            <a:ext cx="5198760" cy="356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marL="216000" indent="-2160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Created Amazon EC2 instance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Installed required softwares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Cloned project repo from github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Build docker image of application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Pushed on Dockerhub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Created deployment and service files.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Deployed application using kubectl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51"/>
              </a:spcAft>
              <a:buNone/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7086600" y="2249640"/>
            <a:ext cx="4342680" cy="220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06440" y="260640"/>
            <a:ext cx="10971720" cy="5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16520" y="2440080"/>
            <a:ext cx="10971720" cy="9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6600" spc="-1" strike="noStrike">
                <a:solidFill>
                  <a:srgbClr val="0070ad"/>
                </a:solidFill>
                <a:latin typeface="Verdana"/>
                <a:ea typeface="Verdana"/>
              </a:rPr>
              <a:t>THANK YOU </a:t>
            </a:r>
            <a:endParaRPr b="0" lang="en-US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06440" y="731880"/>
            <a:ext cx="1097172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Team Members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86600"/>
            <a:ext cx="10971720" cy="443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343080" indent="-343080" algn="just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Aditya Kumar Maurya</a:t>
            </a:r>
            <a:endParaRPr b="0" lang="en-US" sz="26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Mosin Sheikh</a:t>
            </a:r>
            <a:endParaRPr b="0" lang="en-US" sz="26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Kaumudi Tyagi</a:t>
            </a:r>
            <a:endParaRPr b="0" lang="en-US" sz="26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Rituj Pratap Singh</a:t>
            </a:r>
            <a:endParaRPr b="0" lang="en-US" sz="26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Ishan Khanduja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90" name="Picture 4" descr=""/>
          <p:cNvPicPr/>
          <p:nvPr/>
        </p:nvPicPr>
        <p:blipFill>
          <a:blip r:embed="rId1"/>
          <a:stretch/>
        </p:blipFill>
        <p:spPr>
          <a:xfrm>
            <a:off x="4807080" y="2378160"/>
            <a:ext cx="6571080" cy="344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731880"/>
            <a:ext cx="10768680" cy="77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Problem Statement</a:t>
            </a:r>
            <a:r>
              <a:rPr b="0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	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706760"/>
            <a:ext cx="10971720" cy="441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343080" indent="-343080" algn="just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Traffic congestion and insufficient parking space</a:t>
            </a:r>
            <a:endParaRPr b="0" lang="en-US" sz="26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Inadequate current transportation infrastructure </a:t>
            </a:r>
            <a:endParaRPr b="0" lang="en-US" sz="26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In Asia, roads narrow compared to west</a:t>
            </a:r>
            <a:endParaRPr b="0" lang="en-US" sz="26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Proliferation in count vehicles on the road</a:t>
            </a:r>
            <a:endParaRPr b="0" lang="en-US" sz="26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To alleviate the aforementioned problems The Car Parking System.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93" name="Picture 4" descr=""/>
          <p:cNvPicPr/>
          <p:nvPr/>
        </p:nvPicPr>
        <p:blipFill>
          <a:blip r:embed="rId1"/>
          <a:srcRect l="-2405" t="-8030" r="2405" b="8030"/>
          <a:stretch/>
        </p:blipFill>
        <p:spPr>
          <a:xfrm>
            <a:off x="9181440" y="3921840"/>
            <a:ext cx="2289600" cy="247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731880"/>
            <a:ext cx="10768680" cy="6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Actors </a:t>
            </a:r>
            <a:r>
              <a:rPr b="1" i="1" lang="en-IN" sz="3500" spc="-1" strike="noStrike">
                <a:solidFill>
                  <a:srgbClr val="0070ad"/>
                </a:solidFill>
                <a:latin typeface="Verdana"/>
                <a:ea typeface="Verdana"/>
              </a:rPr>
              <a:t>(from Case Study)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96680"/>
            <a:ext cx="11428920" cy="44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343080" indent="-34308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Admin: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Add/Edit/Delete/View.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Manager: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Who will manage parking  with allocation, availability and billing etc 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Security: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Who will be monitoring  vehicles , issuing tokens etc.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Customer: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Can have a preference to search for near by parking and park the vehicle.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51"/>
              </a:spcAft>
              <a:buNone/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96" name="Picture 4" descr=""/>
          <p:cNvPicPr/>
          <p:nvPr/>
        </p:nvPicPr>
        <p:blipFill>
          <a:blip r:embed="rId1"/>
          <a:srcRect l="0" t="0" r="0" b="10253"/>
          <a:stretch/>
        </p:blipFill>
        <p:spPr>
          <a:xfrm>
            <a:off x="8650800" y="3645000"/>
            <a:ext cx="3217320" cy="311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11360" y="2728440"/>
            <a:ext cx="10768680" cy="6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Module’s Functionality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731880"/>
            <a:ext cx="10768680" cy="6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Authentication/Authorization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848960"/>
            <a:ext cx="11428920" cy="42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Encrypts/Decrypts/Validates User Password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Provides Restricted Authorization to :- </a:t>
            </a:r>
            <a:endParaRPr b="0" lang="en-US" sz="2600" spc="-1" strike="noStrike">
              <a:latin typeface="Arial"/>
            </a:endParaRPr>
          </a:p>
          <a:p>
            <a:pPr lvl="8" marL="29145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Admin </a:t>
            </a:r>
            <a:endParaRPr b="0" lang="en-US" sz="2600" spc="-1" strike="noStrike">
              <a:latin typeface="Arial"/>
            </a:endParaRPr>
          </a:p>
          <a:p>
            <a:pPr lvl="8" marL="29145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Manager </a:t>
            </a:r>
            <a:endParaRPr b="0" lang="en-US" sz="2600" spc="-1" strike="noStrike">
              <a:latin typeface="Arial"/>
            </a:endParaRPr>
          </a:p>
          <a:p>
            <a:pPr lvl="8" marL="29145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Security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51"/>
              </a:spcAft>
              <a:buNone/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100" name="Picture 2" descr="Authorization icon - Download on Iconfinder on Iconfinder"/>
          <p:cNvPicPr/>
          <p:nvPr/>
        </p:nvPicPr>
        <p:blipFill>
          <a:blip r:embed="rId1"/>
          <a:stretch/>
        </p:blipFill>
        <p:spPr>
          <a:xfrm>
            <a:off x="8593200" y="3463560"/>
            <a:ext cx="2599920" cy="259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731880"/>
            <a:ext cx="10768680" cy="6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Admin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96680"/>
            <a:ext cx="11428920" cy="44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Add Manager to the Database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Add Security to the Database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Add Slots to the Database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Delete Manager from the Database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Delete Security from the Database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Delete Slot from the Database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Update Slot Status for a Range 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Update Slot Status for a Single Slot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8501760" y="2136960"/>
            <a:ext cx="2876400" cy="354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731880"/>
            <a:ext cx="10768680" cy="6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Customer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96680"/>
            <a:ext cx="11428920" cy="44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451"/>
              </a:spcAft>
              <a:buNone/>
            </a:pP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Add Customer to the Database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Get Token From the Security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Get Available Slots from the Manager and Select the preferred Slot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06" name="Picture 2" descr="Parked Car - Free transport icons"/>
          <p:cNvPicPr/>
          <p:nvPr/>
        </p:nvPicPr>
        <p:blipFill>
          <a:blip r:embed="rId1"/>
          <a:stretch/>
        </p:blipFill>
        <p:spPr>
          <a:xfrm>
            <a:off x="8188200" y="2996280"/>
            <a:ext cx="3393000" cy="339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731880"/>
            <a:ext cx="10768680" cy="6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Manager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96680"/>
            <a:ext cx="11428920" cy="44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View All Slot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View Available Slot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Generate Receipt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Generate Bill and Free Parking Slot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09" name="Picture 2" descr=""/>
          <p:cNvPicPr/>
          <p:nvPr/>
        </p:nvPicPr>
        <p:blipFill>
          <a:blip r:embed="rId1"/>
          <a:srcRect l="0" t="1786" r="0" b="8615"/>
          <a:stretch/>
        </p:blipFill>
        <p:spPr>
          <a:xfrm>
            <a:off x="8210160" y="3062160"/>
            <a:ext cx="3168000" cy="306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92C6890CE5284CBBF590AD4DFCF681" ma:contentTypeVersion="4" ma:contentTypeDescription="Create a new document." ma:contentTypeScope="" ma:versionID="703b57771fe06f75dde657378041b8f5">
  <xsd:schema xmlns:xsd="http://www.w3.org/2001/XMLSchema" xmlns:xs="http://www.w3.org/2001/XMLSchema" xmlns:p="http://schemas.microsoft.com/office/2006/metadata/properties" xmlns:ns2="c2ff4652-5b59-45c7-ac23-e341a493421f" targetNamespace="http://schemas.microsoft.com/office/2006/metadata/properties" ma:root="true" ma:fieldsID="28706675b475bcdc04829416461d10f9" ns2:_="">
    <xsd:import namespace="c2ff4652-5b59-45c7-ac23-e341a49342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ff4652-5b59-45c7-ac23-e341a49342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2D0E73-0EE4-4A5B-BBA8-192657CF05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ff4652-5b59-45c7-ac23-e341a49342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85F7E6-D186-4477-AB75-C08F8409F263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26bed2a0-a239-4228-bd8e-b46f54fc12da"/>
  </ds:schemaRefs>
</ds:datastoreItem>
</file>

<file path=customXml/itemProps3.xml><?xml version="1.0" encoding="utf-8"?>
<ds:datastoreItem xmlns:ds="http://schemas.openxmlformats.org/officeDocument/2006/customXml" ds:itemID="{E100EABE-6CF3-418A-850D-0DF5B3F0DD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1032</TotalTime>
  <Application>LibreOffice/7.3.3.2$Linux_X86_64 LibreOffice_project/30$Build-2</Application>
  <AppVersion>15.0000</AppVersion>
  <Words>283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2020-10-06T04:20:37Z</dcterms:created>
  <dc:creator/>
  <dc:description/>
  <dc:language>en-US</dc:language>
  <cp:lastModifiedBy/>
  <dcterms:modified xsi:type="dcterms:W3CDTF">2022-05-12T09:16:34Z</dcterms:modified>
  <cp:revision>95</cp:revision>
  <dc:subject/>
  <dc:title>Online Term Insurance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0x0101000792C6890CE5284CBBF590AD4DFCF681</vt:lpwstr>
  </property>
  <property fmtid="{D5CDD505-2E9C-101B-9397-08002B2CF9AE}" pid="3" name="Notes">
    <vt:i4>1</vt:i4>
  </property>
  <property fmtid="{D5CDD505-2E9C-101B-9397-08002B2CF9AE}" pid="4" name="PresentationFormat">
    <vt:lpwstr>Widescreen</vt:lpwstr>
  </property>
  <property fmtid="{D5CDD505-2E9C-101B-9397-08002B2CF9AE}" pid="5" name="Slides">
    <vt:i4>16</vt:i4>
  </property>
</Properties>
</file>