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lack and white photo of a solar panel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Black and white photo of water flowing over the spillway gates of a dam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Black and white photo of windmills under a cloudy sky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Black and white photo of windmills under a cloudy sky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Black and white photo of windmills under a cloudy sky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Black and white photo of windmills under a cloudy sky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rk tank india"/>
          <p:cNvSpPr txBox="1"/>
          <p:nvPr>
            <p:ph type="ctrTitle"/>
          </p:nvPr>
        </p:nvSpPr>
        <p:spPr>
          <a:xfrm>
            <a:off x="762000" y="5714851"/>
            <a:ext cx="22860000" cy="3810001"/>
          </a:xfrm>
          <a:prstGeom prst="rect">
            <a:avLst/>
          </a:prstGeom>
        </p:spPr>
        <p:txBody>
          <a:bodyPr/>
          <a:lstStyle>
            <a:lvl1pPr defTabSz="792479">
              <a:defRPr sz="29088"/>
            </a:lvl1pPr>
          </a:lstStyle>
          <a:p>
            <a:pPr/>
            <a:r>
              <a:t>Shark tank india</a:t>
            </a:r>
          </a:p>
        </p:txBody>
      </p:sp>
      <p:sp>
        <p:nvSpPr>
          <p:cNvPr id="167" name="Using Multiple Regression"/>
          <p:cNvSpPr txBox="1"/>
          <p:nvPr>
            <p:ph type="subTitle" sz="quarter" idx="1"/>
          </p:nvPr>
        </p:nvSpPr>
        <p:spPr>
          <a:xfrm>
            <a:off x="10785743" y="7365816"/>
            <a:ext cx="22860001" cy="2540001"/>
          </a:xfrm>
          <a:prstGeom prst="rect">
            <a:avLst/>
          </a:prstGeom>
        </p:spPr>
        <p:txBody>
          <a:bodyPr/>
          <a:lstStyle/>
          <a:p>
            <a:pPr/>
            <a:r>
              <a:t>Using Multiple Regression</a:t>
            </a:r>
          </a:p>
        </p:txBody>
      </p:sp>
      <p:sp>
        <p:nvSpPr>
          <p:cNvPr id="168" name="Analysing"/>
          <p:cNvSpPr txBox="1"/>
          <p:nvPr/>
        </p:nvSpPr>
        <p:spPr>
          <a:xfrm>
            <a:off x="1070058" y="3014122"/>
            <a:ext cx="22860001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3200"/>
              </a:spcBef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Analysing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Black and white photo of windmills under a cloudy sky" descr="Black and white photo of windmills under a cloudy sky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228" r="0" b="0"/>
          <a:stretch>
            <a:fillRect/>
          </a:stretch>
        </p:blipFill>
        <p:spPr>
          <a:xfrm>
            <a:off x="13870781" y="1873646"/>
            <a:ext cx="9215579" cy="11365783"/>
          </a:xfrm>
          <a:prstGeom prst="rect">
            <a:avLst/>
          </a:prstGeom>
        </p:spPr>
      </p:pic>
      <p:sp>
        <p:nvSpPr>
          <p:cNvPr id="204" name="Data segrag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Data segragation</a:t>
            </a:r>
          </a:p>
        </p:txBody>
      </p:sp>
      <p:sp>
        <p:nvSpPr>
          <p:cNvPr id="205" name="Using pivot table, we segregated the data in rows and columns. We put the values of sum of amount and count of companies in columns.…"/>
          <p:cNvSpPr txBox="1"/>
          <p:nvPr>
            <p:ph type="body" sz="half" idx="1"/>
          </p:nvPr>
        </p:nvSpPr>
        <p:spPr>
          <a:xfrm>
            <a:off x="762000" y="3263900"/>
            <a:ext cx="11811000" cy="8585200"/>
          </a:xfrm>
          <a:prstGeom prst="rect">
            <a:avLst/>
          </a:prstGeom>
        </p:spPr>
        <p:txBody>
          <a:bodyPr/>
          <a:lstStyle/>
          <a:p>
            <a:pPr/>
            <a:r>
              <a:t>Using pivot table, we segregated the data in rows and columns. We put the values of sum of amount and count of companies in columns.</a:t>
            </a:r>
          </a:p>
          <a:p>
            <a:pPr/>
            <a:r>
              <a:t>Sectors are classified.</a:t>
            </a:r>
          </a:p>
          <a:p>
            <a:pPr/>
            <a:r>
              <a:t>Merging the data of the two datasets.</a:t>
            </a:r>
          </a:p>
          <a:p>
            <a:pPr/>
            <a:r>
              <a:t>Clean the data with no information.</a:t>
            </a:r>
          </a:p>
        </p:txBody>
      </p:sp>
      <p:pic>
        <p:nvPicPr>
          <p:cNvPr id="206" name="Screenshot 2022-04-25 at 10.16.24 AM.png" descr="Screenshot 2022-04-25 at 10.16.2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4892" y="9650219"/>
            <a:ext cx="6787541" cy="5256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09" name="Data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Data Analysis</a:t>
            </a:r>
          </a:p>
        </p:txBody>
      </p:sp>
      <p:sp>
        <p:nvSpPr>
          <p:cNvPr id="210" name="Using Data Analysis tool in excel, analysed the data with the regression mode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Data Analysis tool in excel, analysed the data with the regression model.</a:t>
            </a:r>
          </a:p>
          <a:p>
            <a:pPr/>
            <a:r>
              <a:t>Taking amount invested as Y axis and GDP growth in year 2018-19 as X1 and 2019-20 as X2.</a:t>
            </a:r>
          </a:p>
          <a:p>
            <a:pPr/>
            <a:r>
              <a:t>Analysing R, R square, F, and P values.</a:t>
            </a:r>
          </a:p>
          <a:p>
            <a:pPr/>
            <a:r>
              <a:t>Let H0 be X1=X2=0 which would imply no relation.</a:t>
            </a:r>
          </a:p>
          <a:p>
            <a:pPr/>
            <a:r>
              <a:t>Let H1 be X1 is not equal to 0 or X2 is not equal to 0 which would imply some relation.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Black and white aerial photo of a person standing on top of a dam" descr="Black and white aerial photo of a person standing on top of a dam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552" t="0" r="155" b="611"/>
          <a:stretch>
            <a:fillRect/>
          </a:stretch>
        </p:blipFill>
        <p:spPr>
          <a:xfrm>
            <a:off x="1584126" y="1350565"/>
            <a:ext cx="21215605" cy="11014726"/>
          </a:xfrm>
          <a:prstGeom prst="rect">
            <a:avLst/>
          </a:prstGeom>
        </p:spPr>
      </p:pic>
      <p:sp>
        <p:nvSpPr>
          <p:cNvPr id="213" name="23% correlation"/>
          <p:cNvSpPr txBox="1"/>
          <p:nvPr/>
        </p:nvSpPr>
        <p:spPr>
          <a:xfrm>
            <a:off x="7246502" y="3078772"/>
            <a:ext cx="29775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</a:defRPr>
            </a:lvl1pPr>
          </a:lstStyle>
          <a:p>
            <a:pPr/>
            <a:r>
              <a:t>23% correlation </a:t>
            </a:r>
          </a:p>
        </p:txBody>
      </p:sp>
      <p:sp>
        <p:nvSpPr>
          <p:cNvPr id="214" name="Denied"/>
          <p:cNvSpPr txBox="1"/>
          <p:nvPr/>
        </p:nvSpPr>
        <p:spPr>
          <a:xfrm>
            <a:off x="15845380" y="7707434"/>
            <a:ext cx="140322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</a:defRPr>
            </a:lvl1pPr>
          </a:lstStyle>
          <a:p>
            <a:pPr/>
            <a:r>
              <a:t>Denied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17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Conclusion</a:t>
            </a:r>
          </a:p>
        </p:txBody>
      </p:sp>
      <p:sp>
        <p:nvSpPr>
          <p:cNvPr id="218" name="Since the significance is much higher than 0.05, the relation we had aimed to prove is deni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Since the significance is much higher than 0.05, the relation we had aimed to prove is denied.</a:t>
            </a:r>
          </a:p>
          <a:p>
            <a:pPr/>
            <a:r>
              <a:t>Hence, H0 is true. There is a very small or no relation between investment made and the GDP growth of those sectors.</a:t>
            </a:r>
          </a:p>
          <a:p>
            <a:pPr/>
            <a:r>
              <a:t>P values are extremely high, which implies that investments have been made in ignorance of growth of any fiscal year.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21" name="Possible data analysis stat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Possible data analysis statements</a:t>
            </a:r>
          </a:p>
        </p:txBody>
      </p:sp>
      <p:sp>
        <p:nvSpPr>
          <p:cNvPr id="222" name="Start ups have been made in accordance to the potential growing secto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ups have been made in accordance to the potential growing sectors.</a:t>
            </a:r>
          </a:p>
          <a:p>
            <a:pPr/>
            <a:r>
              <a:t>Investments have been made in accordance to the equity and debt.</a:t>
            </a:r>
          </a:p>
          <a:p>
            <a:pPr/>
            <a:r>
              <a:t>Investments made in accordance to market sentiments.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1" name="INd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INdex</a:t>
            </a:r>
          </a:p>
        </p:txBody>
      </p:sp>
      <p:sp>
        <p:nvSpPr>
          <p:cNvPr id="172" name="Problem State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3700"/>
              </a:spcBef>
              <a:defRPr sz="4608"/>
            </a:pPr>
            <a:r>
              <a:t>Problem Statement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Domain Theory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Data Description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Data Cleaning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Data Implementation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Data Analysis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re the investments made in particular sectors in shark tank India based on the GDP Growth of those sectors?"/>
          <p:cNvSpPr txBox="1"/>
          <p:nvPr>
            <p:ph type="title"/>
          </p:nvPr>
        </p:nvSpPr>
        <p:spPr>
          <a:xfrm>
            <a:off x="762000" y="4184001"/>
            <a:ext cx="22860000" cy="6350001"/>
          </a:xfrm>
          <a:prstGeom prst="rect">
            <a:avLst/>
          </a:prstGeom>
        </p:spPr>
        <p:txBody>
          <a:bodyPr/>
          <a:lstStyle>
            <a:lvl1pPr defTabSz="429259">
              <a:defRPr sz="13000"/>
            </a:lvl1pPr>
          </a:lstStyle>
          <a:p>
            <a:pPr/>
            <a:r>
              <a:t>Are the investments made in particular sectors in shark tank India based on the GDP Growth of those sectors?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7" name="Multiple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Multiple Regression</a:t>
            </a:r>
          </a:p>
        </p:txBody>
      </p:sp>
      <p:sp>
        <p:nvSpPr>
          <p:cNvPr id="178" name="When two or more dependent (X) variables are required for a prediction the analysis is referred to as multiple linear regress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two or more dependent (</a:t>
            </a: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X</a:t>
            </a:r>
            <a:r>
              <a:t>) variables are required for a prediction the analysis is referred to as </a:t>
            </a: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multiple linear regression</a:t>
            </a:r>
            <a:r>
              <a:t>.</a:t>
            </a:r>
          </a:p>
          <a:p>
            <a:pPr/>
            <a:r>
              <a:t> </a:t>
            </a:r>
          </a:p>
          <a:p>
            <a:pPr/>
          </a:p>
          <a:p>
            <a:pPr/>
            <a:r>
              <a:t>Theoretically there is no limit to the number of independent vari- ables that can be analysed, but within the spreadsheet the maxi- mum is 75. This is a far greater number than would ever actually be required in a business situation. </a:t>
            </a:r>
          </a:p>
        </p:txBody>
      </p:sp>
      <p:pic>
        <p:nvPicPr>
          <p:cNvPr id="179" name="Screenshot 2022-04-25 at 9.04.00 AM.png" descr="Screenshot 2022-04-25 at 9.04.0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8936" y="6221046"/>
            <a:ext cx="10222138" cy="20650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2" name="R, R square, Adjusted R and Predicted 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R, R square, Adjusted R and Predicted r</a:t>
            </a:r>
          </a:p>
        </p:txBody>
      </p:sp>
      <p:sp>
        <p:nvSpPr>
          <p:cNvPr id="183" name="R is the correlation between the predicted values and the observed values of 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8800" indent="-558800" defTabSz="726440">
              <a:spcBef>
                <a:spcPts val="3400"/>
              </a:spcBef>
              <a:defRPr sz="4224"/>
            </a:pPr>
            <a:r>
              <a:t>R is the correlation between the predicted values and the observed values of Y.</a:t>
            </a:r>
          </a:p>
          <a:p>
            <a:pPr marL="558800" indent="-558800" defTabSz="726440">
              <a:spcBef>
                <a:spcPts val="3400"/>
              </a:spcBef>
              <a:defRPr sz="4224"/>
            </a:pPr>
            <a:r>
              <a:t> R square is the square of this coefficient and indicates the percentage of variation explained by your regression line out of the total variation. </a:t>
            </a:r>
          </a:p>
          <a:p>
            <a:pPr marL="558800" indent="-558800" defTabSz="726440">
              <a:spcBef>
                <a:spcPts val="3400"/>
              </a:spcBef>
              <a:defRPr sz="4224"/>
            </a:pPr>
            <a:r>
              <a:t>This value tends to increase as you include additional predictors in the model. Thus, one can artificially get higher R square by increasing the number of Xs in the model. To penalize this effect, adjusted R square is used. </a:t>
            </a:r>
          </a:p>
          <a:p>
            <a:pPr marL="558800" indent="-558800" defTabSz="726440">
              <a:spcBef>
                <a:spcPts val="3400"/>
              </a:spcBef>
              <a:defRPr sz="4224"/>
            </a:pPr>
            <a:r>
              <a:t>When you compare models with their complexity, you should then rely on Adj R square. </a:t>
            </a:r>
          </a:p>
          <a:p>
            <a:pPr marL="558800" indent="-558800" defTabSz="726440">
              <a:spcBef>
                <a:spcPts val="3400"/>
              </a:spcBef>
              <a:defRPr sz="4224"/>
            </a:pPr>
            <a:r>
              <a:t>Predicted R square is another measure which addresses the issue of overfitting the data  and explain the prediction power for future observations.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6" name="Signific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Significance</a:t>
            </a:r>
          </a:p>
        </p:txBody>
      </p:sp>
      <p:sp>
        <p:nvSpPr>
          <p:cNvPr id="187" name="A significance level of 0.05 indicates a 5% risk of concluding that an association exists when there is no actual association. If the p-value is less than or equal to the significance level, you can conclude that there is a statistically significant asso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significance level of 0.05 indicates a 5% risk of concluding that an association exists when there is no actual association.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If the p-value is less than or equal to the significance level</a:t>
            </a:r>
            <a:r>
              <a:t>, you can conclude that there is a statistically significant association between the response variable and the term.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Black and white photo of windmills under a cloudy sky" descr="Black and white photo of windmills under a cloudy sky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50" t="0" r="13781" b="0"/>
          <a:stretch>
            <a:fillRect/>
          </a:stretch>
        </p:blipFill>
        <p:spPr>
          <a:xfrm>
            <a:off x="7780223" y="1264970"/>
            <a:ext cx="16141410" cy="11707737"/>
          </a:xfrm>
          <a:prstGeom prst="rect">
            <a:avLst/>
          </a:prstGeom>
        </p:spPr>
      </p:pic>
      <p:sp>
        <p:nvSpPr>
          <p:cNvPr id="190" name="Shart tank ind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Shart tank india</a:t>
            </a:r>
          </a:p>
        </p:txBody>
      </p:sp>
      <p:sp>
        <p:nvSpPr>
          <p:cNvPr id="191" name="We have a data of 118 companies, their sectors, investments made, ideas and episode numbers of Shark Tank India aired in the year 2021-22.…"/>
          <p:cNvSpPr txBox="1"/>
          <p:nvPr>
            <p:ph type="body" sz="quarter" idx="1"/>
          </p:nvPr>
        </p:nvSpPr>
        <p:spPr>
          <a:xfrm>
            <a:off x="762000" y="3860800"/>
            <a:ext cx="6330443" cy="8585200"/>
          </a:xfrm>
          <a:prstGeom prst="rect">
            <a:avLst/>
          </a:prstGeom>
        </p:spPr>
        <p:txBody>
          <a:bodyPr/>
          <a:lstStyle/>
          <a:p>
            <a:pPr marL="0" indent="0" defTabSz="808990">
              <a:spcBef>
                <a:spcPts val="3800"/>
              </a:spcBef>
              <a:buClrTx/>
              <a:buSzTx/>
              <a:buFontTx/>
              <a:buNone/>
              <a:defRPr sz="3920"/>
            </a:pPr>
            <a:r>
              <a:t>We have a data of 118 companies, their sectors, investments made, ideas and episode numbers of Shark Tank India aired in the year 2021-22.</a:t>
            </a:r>
          </a:p>
          <a:p>
            <a:pPr marL="0" indent="0" defTabSz="808990">
              <a:spcBef>
                <a:spcPts val="3800"/>
              </a:spcBef>
              <a:buClrTx/>
              <a:buSzTx/>
              <a:buFontTx/>
              <a:buNone/>
              <a:defRPr sz="3920"/>
            </a:pPr>
            <a:r>
              <a:t>We aim to see if the investments made in particular industries are dependent on GDP growth of those companies.</a:t>
            </a:r>
          </a:p>
        </p:txBody>
      </p:sp>
      <p:sp>
        <p:nvSpPr>
          <p:cNvPr id="192" name="Source: www.kaggle.com"/>
          <p:cNvSpPr txBox="1"/>
          <p:nvPr/>
        </p:nvSpPr>
        <p:spPr>
          <a:xfrm>
            <a:off x="40776" y="12840188"/>
            <a:ext cx="6045709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4000"/>
            </a:lvl1pPr>
          </a:lstStyle>
          <a:p>
            <a:pPr/>
            <a:r>
              <a:t>Source: www.kaggle.com</a:t>
            </a:r>
            <a:endParaRPr sz="120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Black and white photo of windmills under a cloudy sky" descr="Black and white photo of windmills under a cloudy sky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144" b="0"/>
          <a:stretch>
            <a:fillRect/>
          </a:stretch>
        </p:blipFill>
        <p:spPr>
          <a:xfrm>
            <a:off x="461997" y="2353768"/>
            <a:ext cx="15289551" cy="9717710"/>
          </a:xfrm>
          <a:prstGeom prst="rect">
            <a:avLst/>
          </a:prstGeom>
        </p:spPr>
      </p:pic>
      <p:sp>
        <p:nvSpPr>
          <p:cNvPr id="195" name="Sector Wise GDP Growth"/>
          <p:cNvSpPr txBox="1"/>
          <p:nvPr>
            <p:ph type="title"/>
          </p:nvPr>
        </p:nvSpPr>
        <p:spPr>
          <a:xfrm>
            <a:off x="1137138" y="431800"/>
            <a:ext cx="11811001" cy="1016000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Sector Wise GDP Growth</a:t>
            </a:r>
          </a:p>
        </p:txBody>
      </p:sp>
      <p:sp>
        <p:nvSpPr>
          <p:cNvPr id="196" name="For the same, we have taken sector-wise GDP Growth dataset and combined both the data sets to create a multiple regression model where Investments are the dependent variable whereas GDP growth in different years are independent variables."/>
          <p:cNvSpPr txBox="1"/>
          <p:nvPr>
            <p:ph type="body" sz="quarter" idx="1"/>
          </p:nvPr>
        </p:nvSpPr>
        <p:spPr>
          <a:xfrm>
            <a:off x="16413855" y="4139309"/>
            <a:ext cx="7601939" cy="85852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For the same, we have taken sector-wise GDP Growth dataset and combined both the data sets to create a multiple regression model where Investments are the dependent variable whereas GDP growth in different years are independent variables.</a:t>
            </a:r>
          </a:p>
        </p:txBody>
      </p:sp>
      <p:sp>
        <p:nvSpPr>
          <p:cNvPr id="197" name="Source: www.statistictimes.com"/>
          <p:cNvSpPr txBox="1"/>
          <p:nvPr/>
        </p:nvSpPr>
        <p:spPr>
          <a:xfrm>
            <a:off x="16859484" y="12746403"/>
            <a:ext cx="7443217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4000"/>
            </a:lvl1pPr>
          </a:lstStyle>
          <a:p>
            <a:pPr/>
            <a:r>
              <a:t>Source: www.statistictimes.com</a:t>
            </a:r>
            <a:endParaRPr sz="120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Black and white photo of windmills under a cloudy sky" descr="Black and white photo of windmills under a cloudy sky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8577" r="0" b="8577"/>
          <a:stretch>
            <a:fillRect/>
          </a:stretch>
        </p:blipFill>
        <p:spPr>
          <a:xfrm>
            <a:off x="0" y="0"/>
            <a:ext cx="10287000" cy="13716000"/>
          </a:xfrm>
          <a:prstGeom prst="rect">
            <a:avLst/>
          </a:prstGeom>
        </p:spPr>
      </p:pic>
      <p:sp>
        <p:nvSpPr>
          <p:cNvPr id="200" name="Data Cleaning"/>
          <p:cNvSpPr txBox="1"/>
          <p:nvPr>
            <p:ph type="title"/>
          </p:nvPr>
        </p:nvSpPr>
        <p:spPr>
          <a:xfrm>
            <a:off x="11517923" y="10136554"/>
            <a:ext cx="12573001" cy="3810001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pPr/>
            <a:r>
              <a:t>Data Cleaning</a:t>
            </a:r>
          </a:p>
        </p:txBody>
      </p:sp>
      <p:sp>
        <p:nvSpPr>
          <p:cNvPr id="201" name="We don’t need:…"/>
          <p:cNvSpPr txBox="1"/>
          <p:nvPr>
            <p:ph type="body" sz="half" idx="1"/>
          </p:nvPr>
        </p:nvSpPr>
        <p:spPr>
          <a:xfrm>
            <a:off x="11158975" y="867507"/>
            <a:ext cx="12353046" cy="7538657"/>
          </a:xfrm>
          <a:prstGeom prst="rect">
            <a:avLst/>
          </a:prstGeom>
        </p:spPr>
        <p:txBody>
          <a:bodyPr/>
          <a:lstStyle/>
          <a:p>
            <a:pPr defTabSz="586104">
              <a:spcBef>
                <a:spcPts val="2200"/>
              </a:spcBef>
              <a:defRPr sz="5467"/>
            </a:pPr>
            <a:r>
              <a:t>We don’t need:</a:t>
            </a:r>
          </a:p>
          <a:p>
            <a:pPr defTabSz="586104">
              <a:spcBef>
                <a:spcPts val="2200"/>
              </a:spcBef>
              <a:defRPr sz="5467"/>
            </a:pPr>
            <a:r>
              <a:t>Episode Number</a:t>
            </a:r>
          </a:p>
          <a:p>
            <a:pPr defTabSz="586104">
              <a:spcBef>
                <a:spcPts val="2200"/>
              </a:spcBef>
              <a:defRPr sz="5467"/>
            </a:pPr>
            <a:r>
              <a:t>Pitch number</a:t>
            </a:r>
          </a:p>
          <a:p>
            <a:pPr defTabSz="586104">
              <a:spcBef>
                <a:spcPts val="2200"/>
              </a:spcBef>
              <a:defRPr sz="5467"/>
            </a:pPr>
            <a:r>
              <a:t>Company</a:t>
            </a:r>
          </a:p>
          <a:p>
            <a:pPr defTabSz="586104">
              <a:spcBef>
                <a:spcPts val="2200"/>
              </a:spcBef>
              <a:defRPr sz="5467"/>
            </a:pPr>
            <a:r>
              <a:t>Idea</a:t>
            </a:r>
          </a:p>
          <a:p>
            <a:pPr defTabSz="586104">
              <a:spcBef>
                <a:spcPts val="2200"/>
              </a:spcBef>
              <a:defRPr sz="5467"/>
            </a:pPr>
            <a:r>
              <a:t>Debt</a:t>
            </a:r>
          </a:p>
          <a:p>
            <a:pPr defTabSz="586104">
              <a:spcBef>
                <a:spcPts val="2200"/>
              </a:spcBef>
              <a:defRPr sz="5467"/>
            </a:pPr>
            <a:r>
              <a:t>Equity</a:t>
            </a:r>
          </a:p>
          <a:p>
            <a:pPr defTabSz="586104">
              <a:spcBef>
                <a:spcPts val="2200"/>
              </a:spcBef>
              <a:defRPr sz="5467"/>
            </a:pPr>
            <a:r>
              <a:t>And individual investments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