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compatMode="1" saveSubsetFonts="1">
  <p:sldMasterIdLst>
    <p:sldMasterId id="2147483660" r:id="rId1"/>
  </p:sldMasterIdLst>
  <p:sldIdLst>
    <p:sldId id="259" r:id="rId2"/>
    <p:sldId id="260" r:id="rId3"/>
    <p:sldId id="272" r:id="rId4"/>
    <p:sldId id="275" r:id="rId5"/>
    <p:sldId id="264" r:id="rId6"/>
    <p:sldId id="267" r:id="rId7"/>
    <p:sldId id="270" r:id="rId8"/>
    <p:sldId id="277" r:id="rId9"/>
    <p:sldId id="291" r:id="rId10"/>
    <p:sldId id="282" r:id="rId11"/>
    <p:sldId id="283" r:id="rId12"/>
    <p:sldId id="273" r:id="rId13"/>
    <p:sldId id="278" r:id="rId14"/>
    <p:sldId id="279" r:id="rId15"/>
    <p:sldId id="280" r:id="rId16"/>
    <p:sldId id="281" r:id="rId17"/>
    <p:sldId id="289" r:id="rId18"/>
    <p:sldId id="274" r:id="rId19"/>
    <p:sldId id="284" r:id="rId20"/>
    <p:sldId id="287" r:id="rId21"/>
    <p:sldId id="288" r:id="rId22"/>
    <p:sldId id="285" r:id="rId23"/>
    <p:sldId id="286" r:id="rId24"/>
    <p:sldId id="290" r:id="rId25"/>
    <p:sldId id="276" r:id="rId26"/>
    <p:sldId id="268" r:id="rId27"/>
    <p:sldId id="269" r:id="rId2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424"/>
    <p:restoredTop sz="94207"/>
  </p:normalViewPr>
  <p:slideViewPr>
    <p:cSldViewPr>
      <p:cViewPr varScale="1">
        <p:scale>
          <a:sx n="91" d="100"/>
          <a:sy n="91" d="100"/>
        </p:scale>
        <p:origin x="200" y="5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F35B46C9-BA17-3F61-17F4-792CCEE43727}"/>
              </a:ext>
            </a:extLst>
          </p:cNvPr>
          <p:cNvSpPr>
            <a:spLocks noGrp="1"/>
          </p:cNvSpPr>
          <p:nvPr>
            <p:ph type="dt" sz="half" idx="10"/>
          </p:nvPr>
        </p:nvSpPr>
        <p:spPr/>
        <p:txBody>
          <a:bodyPr/>
          <a:lstStyle>
            <a:lvl1pPr>
              <a:defRPr/>
            </a:lvl1pPr>
          </a:lstStyle>
          <a:p>
            <a:pPr>
              <a:defRPr/>
            </a:pPr>
            <a:fld id="{4AA543C1-21EC-2646-BF2F-64D98B9D52FF}" type="datetimeFigureOut">
              <a:rPr lang="en-US"/>
              <a:pPr>
                <a:defRPr/>
              </a:pPr>
              <a:t>10/18/22</a:t>
            </a:fld>
            <a:endParaRPr lang="en-US" dirty="0"/>
          </a:p>
        </p:txBody>
      </p:sp>
      <p:sp>
        <p:nvSpPr>
          <p:cNvPr id="5" name="Footer Placeholder 4">
            <a:extLst>
              <a:ext uri="{FF2B5EF4-FFF2-40B4-BE49-F238E27FC236}">
                <a16:creationId xmlns:a16="http://schemas.microsoft.com/office/drawing/2014/main" id="{4F0F00FD-655F-F191-CE2D-E1141352461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EDA1262-06BB-21FE-9BD8-B45539BC6DBE}"/>
              </a:ext>
            </a:extLst>
          </p:cNvPr>
          <p:cNvSpPr>
            <a:spLocks noGrp="1"/>
          </p:cNvSpPr>
          <p:nvPr>
            <p:ph type="sldNum" sz="quarter" idx="12"/>
          </p:nvPr>
        </p:nvSpPr>
        <p:spPr/>
        <p:txBody>
          <a:bodyPr/>
          <a:lstStyle>
            <a:lvl1pPr>
              <a:defRPr/>
            </a:lvl1pPr>
          </a:lstStyle>
          <a:p>
            <a:pPr>
              <a:defRPr/>
            </a:pPr>
            <a:fld id="{526B94C8-AE73-9740-8982-E28BBC71B1C2}" type="slidenum">
              <a:rPr lang="en-US" altLang="en-US"/>
              <a:pPr>
                <a:defRPr/>
              </a:pPr>
              <a:t>‹#›</a:t>
            </a:fld>
            <a:endParaRPr lang="en-US" altLang="en-US"/>
          </a:p>
        </p:txBody>
      </p:sp>
    </p:spTree>
    <p:extLst>
      <p:ext uri="{BB962C8B-B14F-4D97-AF65-F5344CB8AC3E}">
        <p14:creationId xmlns:p14="http://schemas.microsoft.com/office/powerpoint/2010/main" val="1483680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8DA9C0-872B-99F6-5AB5-6A3EE7E4E2A3}"/>
              </a:ext>
            </a:extLst>
          </p:cNvPr>
          <p:cNvSpPr>
            <a:spLocks noGrp="1"/>
          </p:cNvSpPr>
          <p:nvPr>
            <p:ph type="dt" sz="half" idx="10"/>
          </p:nvPr>
        </p:nvSpPr>
        <p:spPr/>
        <p:txBody>
          <a:bodyPr/>
          <a:lstStyle>
            <a:lvl1pPr>
              <a:defRPr/>
            </a:lvl1pPr>
          </a:lstStyle>
          <a:p>
            <a:pPr>
              <a:defRPr/>
            </a:pPr>
            <a:fld id="{E8EF2544-5042-264B-A9D0-8BADEF389245}" type="datetimeFigureOut">
              <a:rPr lang="en-US"/>
              <a:pPr>
                <a:defRPr/>
              </a:pPr>
              <a:t>10/18/22</a:t>
            </a:fld>
            <a:endParaRPr lang="en-US" dirty="0"/>
          </a:p>
        </p:txBody>
      </p:sp>
      <p:sp>
        <p:nvSpPr>
          <p:cNvPr id="5" name="Footer Placeholder 4">
            <a:extLst>
              <a:ext uri="{FF2B5EF4-FFF2-40B4-BE49-F238E27FC236}">
                <a16:creationId xmlns:a16="http://schemas.microsoft.com/office/drawing/2014/main" id="{0300171D-DD47-4049-C85B-28A8842B893F}"/>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052EEE9-40B7-B876-F5E5-F70CB3FDE02F}"/>
              </a:ext>
            </a:extLst>
          </p:cNvPr>
          <p:cNvSpPr>
            <a:spLocks noGrp="1"/>
          </p:cNvSpPr>
          <p:nvPr>
            <p:ph type="sldNum" sz="quarter" idx="12"/>
          </p:nvPr>
        </p:nvSpPr>
        <p:spPr/>
        <p:txBody>
          <a:bodyPr/>
          <a:lstStyle>
            <a:lvl1pPr>
              <a:defRPr/>
            </a:lvl1pPr>
          </a:lstStyle>
          <a:p>
            <a:pPr>
              <a:defRPr/>
            </a:pPr>
            <a:fld id="{11AA7542-EF84-A943-87D0-7457305DE919}" type="slidenum">
              <a:rPr lang="en-US" altLang="en-US"/>
              <a:pPr>
                <a:defRPr/>
              </a:pPr>
              <a:t>‹#›</a:t>
            </a:fld>
            <a:endParaRPr lang="en-US" altLang="en-US"/>
          </a:p>
        </p:txBody>
      </p:sp>
    </p:spTree>
    <p:extLst>
      <p:ext uri="{BB962C8B-B14F-4D97-AF65-F5344CB8AC3E}">
        <p14:creationId xmlns:p14="http://schemas.microsoft.com/office/powerpoint/2010/main" val="2358021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AB4526-D2E2-91E5-0DB3-8C13F4EFFCB8}"/>
              </a:ext>
            </a:extLst>
          </p:cNvPr>
          <p:cNvSpPr>
            <a:spLocks noGrp="1"/>
          </p:cNvSpPr>
          <p:nvPr>
            <p:ph type="dt" sz="half" idx="10"/>
          </p:nvPr>
        </p:nvSpPr>
        <p:spPr/>
        <p:txBody>
          <a:bodyPr/>
          <a:lstStyle>
            <a:lvl1pPr>
              <a:defRPr/>
            </a:lvl1pPr>
          </a:lstStyle>
          <a:p>
            <a:pPr>
              <a:defRPr/>
            </a:pPr>
            <a:fld id="{A84BA406-3C00-4640-A7D9-1C1B5772994E}" type="datetimeFigureOut">
              <a:rPr lang="en-US"/>
              <a:pPr>
                <a:defRPr/>
              </a:pPr>
              <a:t>10/18/22</a:t>
            </a:fld>
            <a:endParaRPr lang="en-US" dirty="0"/>
          </a:p>
        </p:txBody>
      </p:sp>
      <p:sp>
        <p:nvSpPr>
          <p:cNvPr id="5" name="Footer Placeholder 4">
            <a:extLst>
              <a:ext uri="{FF2B5EF4-FFF2-40B4-BE49-F238E27FC236}">
                <a16:creationId xmlns:a16="http://schemas.microsoft.com/office/drawing/2014/main" id="{3D2CFF6F-B0A4-CF0C-7634-AD9D3077471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CC5C7DA-FE4C-537F-7925-5D4DB25B0DC7}"/>
              </a:ext>
            </a:extLst>
          </p:cNvPr>
          <p:cNvSpPr>
            <a:spLocks noGrp="1"/>
          </p:cNvSpPr>
          <p:nvPr>
            <p:ph type="sldNum" sz="quarter" idx="12"/>
          </p:nvPr>
        </p:nvSpPr>
        <p:spPr/>
        <p:txBody>
          <a:bodyPr/>
          <a:lstStyle>
            <a:lvl1pPr>
              <a:defRPr/>
            </a:lvl1pPr>
          </a:lstStyle>
          <a:p>
            <a:pPr>
              <a:defRPr/>
            </a:pPr>
            <a:fld id="{1B856669-0A3D-7A44-8EE0-FE28E7620DDA}" type="slidenum">
              <a:rPr lang="en-US" altLang="en-US"/>
              <a:pPr>
                <a:defRPr/>
              </a:pPr>
              <a:t>‹#›</a:t>
            </a:fld>
            <a:endParaRPr lang="en-US" altLang="en-US"/>
          </a:p>
        </p:txBody>
      </p:sp>
    </p:spTree>
    <p:extLst>
      <p:ext uri="{BB962C8B-B14F-4D97-AF65-F5344CB8AC3E}">
        <p14:creationId xmlns:p14="http://schemas.microsoft.com/office/powerpoint/2010/main" val="1868064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028017-0AF9-31D5-99F8-9506770FF339}"/>
              </a:ext>
            </a:extLst>
          </p:cNvPr>
          <p:cNvSpPr>
            <a:spLocks noGrp="1"/>
          </p:cNvSpPr>
          <p:nvPr>
            <p:ph type="dt" sz="half" idx="10"/>
          </p:nvPr>
        </p:nvSpPr>
        <p:spPr/>
        <p:txBody>
          <a:bodyPr/>
          <a:lstStyle>
            <a:lvl1pPr>
              <a:defRPr/>
            </a:lvl1pPr>
          </a:lstStyle>
          <a:p>
            <a:pPr>
              <a:defRPr/>
            </a:pPr>
            <a:fld id="{F3516FE2-EFCD-F14D-A054-7FD9E1E2DDA1}" type="datetimeFigureOut">
              <a:rPr lang="en-US"/>
              <a:pPr>
                <a:defRPr/>
              </a:pPr>
              <a:t>10/18/22</a:t>
            </a:fld>
            <a:endParaRPr lang="en-US" dirty="0"/>
          </a:p>
        </p:txBody>
      </p:sp>
      <p:sp>
        <p:nvSpPr>
          <p:cNvPr id="5" name="Footer Placeholder 4">
            <a:extLst>
              <a:ext uri="{FF2B5EF4-FFF2-40B4-BE49-F238E27FC236}">
                <a16:creationId xmlns:a16="http://schemas.microsoft.com/office/drawing/2014/main" id="{5692BE7D-3337-CF26-9E21-88DD6EFD4E4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2A25A1B-99AD-DD56-2918-C88CD522F3E2}"/>
              </a:ext>
            </a:extLst>
          </p:cNvPr>
          <p:cNvSpPr>
            <a:spLocks noGrp="1"/>
          </p:cNvSpPr>
          <p:nvPr>
            <p:ph type="sldNum" sz="quarter" idx="12"/>
          </p:nvPr>
        </p:nvSpPr>
        <p:spPr/>
        <p:txBody>
          <a:bodyPr/>
          <a:lstStyle>
            <a:lvl1pPr>
              <a:defRPr/>
            </a:lvl1pPr>
          </a:lstStyle>
          <a:p>
            <a:pPr>
              <a:defRPr/>
            </a:pPr>
            <a:fld id="{C0C54842-A4E9-114C-B408-FC66428CF616}" type="slidenum">
              <a:rPr lang="en-US" altLang="en-US"/>
              <a:pPr>
                <a:defRPr/>
              </a:pPr>
              <a:t>‹#›</a:t>
            </a:fld>
            <a:endParaRPr lang="en-US" altLang="en-US"/>
          </a:p>
        </p:txBody>
      </p:sp>
    </p:spTree>
    <p:extLst>
      <p:ext uri="{BB962C8B-B14F-4D97-AF65-F5344CB8AC3E}">
        <p14:creationId xmlns:p14="http://schemas.microsoft.com/office/powerpoint/2010/main" val="1421739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F9DD5F-F1DC-F80E-79B2-CEC416A43DE8}"/>
              </a:ext>
            </a:extLst>
          </p:cNvPr>
          <p:cNvSpPr>
            <a:spLocks noGrp="1"/>
          </p:cNvSpPr>
          <p:nvPr>
            <p:ph type="dt" sz="half" idx="10"/>
          </p:nvPr>
        </p:nvSpPr>
        <p:spPr/>
        <p:txBody>
          <a:bodyPr/>
          <a:lstStyle>
            <a:lvl1pPr>
              <a:defRPr/>
            </a:lvl1pPr>
          </a:lstStyle>
          <a:p>
            <a:pPr>
              <a:defRPr/>
            </a:pPr>
            <a:fld id="{778D2B71-10F5-084A-9D44-D34A60D8AF02}" type="datetimeFigureOut">
              <a:rPr lang="en-US"/>
              <a:pPr>
                <a:defRPr/>
              </a:pPr>
              <a:t>10/18/22</a:t>
            </a:fld>
            <a:endParaRPr lang="en-US" dirty="0"/>
          </a:p>
        </p:txBody>
      </p:sp>
      <p:sp>
        <p:nvSpPr>
          <p:cNvPr id="5" name="Footer Placeholder 4">
            <a:extLst>
              <a:ext uri="{FF2B5EF4-FFF2-40B4-BE49-F238E27FC236}">
                <a16:creationId xmlns:a16="http://schemas.microsoft.com/office/drawing/2014/main" id="{5E959681-7460-5624-91FB-ED6C52FB661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D3D9D79-0D46-65BC-D4F1-6030B23DE170}"/>
              </a:ext>
            </a:extLst>
          </p:cNvPr>
          <p:cNvSpPr>
            <a:spLocks noGrp="1"/>
          </p:cNvSpPr>
          <p:nvPr>
            <p:ph type="sldNum" sz="quarter" idx="12"/>
          </p:nvPr>
        </p:nvSpPr>
        <p:spPr/>
        <p:txBody>
          <a:bodyPr/>
          <a:lstStyle>
            <a:lvl1pPr>
              <a:defRPr/>
            </a:lvl1pPr>
          </a:lstStyle>
          <a:p>
            <a:pPr>
              <a:defRPr/>
            </a:pPr>
            <a:fld id="{40240FFD-646E-8443-A75B-B6613EC6D03C}" type="slidenum">
              <a:rPr lang="en-US" altLang="en-US"/>
              <a:pPr>
                <a:defRPr/>
              </a:pPr>
              <a:t>‹#›</a:t>
            </a:fld>
            <a:endParaRPr lang="en-US" altLang="en-US"/>
          </a:p>
        </p:txBody>
      </p:sp>
    </p:spTree>
    <p:extLst>
      <p:ext uri="{BB962C8B-B14F-4D97-AF65-F5344CB8AC3E}">
        <p14:creationId xmlns:p14="http://schemas.microsoft.com/office/powerpoint/2010/main" val="1686637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F58C6692-19DE-707F-BF8D-BBB6D6FE633F}"/>
              </a:ext>
            </a:extLst>
          </p:cNvPr>
          <p:cNvSpPr>
            <a:spLocks noGrp="1"/>
          </p:cNvSpPr>
          <p:nvPr>
            <p:ph type="dt" sz="half" idx="10"/>
          </p:nvPr>
        </p:nvSpPr>
        <p:spPr/>
        <p:txBody>
          <a:bodyPr/>
          <a:lstStyle>
            <a:lvl1pPr>
              <a:defRPr/>
            </a:lvl1pPr>
          </a:lstStyle>
          <a:p>
            <a:pPr>
              <a:defRPr/>
            </a:pPr>
            <a:fld id="{0F79C626-99C0-F54D-B15E-97AD129B037E}" type="datetimeFigureOut">
              <a:rPr lang="en-US"/>
              <a:pPr>
                <a:defRPr/>
              </a:pPr>
              <a:t>10/18/22</a:t>
            </a:fld>
            <a:endParaRPr lang="en-US" dirty="0"/>
          </a:p>
        </p:txBody>
      </p:sp>
      <p:sp>
        <p:nvSpPr>
          <p:cNvPr id="6" name="Footer Placeholder 4">
            <a:extLst>
              <a:ext uri="{FF2B5EF4-FFF2-40B4-BE49-F238E27FC236}">
                <a16:creationId xmlns:a16="http://schemas.microsoft.com/office/drawing/2014/main" id="{C5BEE2F5-0819-F819-596D-D39469A8C94E}"/>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704A6677-4666-FD82-F4A3-C56D55D7163C}"/>
              </a:ext>
            </a:extLst>
          </p:cNvPr>
          <p:cNvSpPr>
            <a:spLocks noGrp="1"/>
          </p:cNvSpPr>
          <p:nvPr>
            <p:ph type="sldNum" sz="quarter" idx="12"/>
          </p:nvPr>
        </p:nvSpPr>
        <p:spPr/>
        <p:txBody>
          <a:bodyPr/>
          <a:lstStyle>
            <a:lvl1pPr>
              <a:defRPr/>
            </a:lvl1pPr>
          </a:lstStyle>
          <a:p>
            <a:pPr>
              <a:defRPr/>
            </a:pPr>
            <a:fld id="{F9B15364-1E62-F549-8BA9-FB93997A1EE7}" type="slidenum">
              <a:rPr lang="en-US" altLang="en-US"/>
              <a:pPr>
                <a:defRPr/>
              </a:pPr>
              <a:t>‹#›</a:t>
            </a:fld>
            <a:endParaRPr lang="en-US" altLang="en-US"/>
          </a:p>
        </p:txBody>
      </p:sp>
    </p:spTree>
    <p:extLst>
      <p:ext uri="{BB962C8B-B14F-4D97-AF65-F5344CB8AC3E}">
        <p14:creationId xmlns:p14="http://schemas.microsoft.com/office/powerpoint/2010/main" val="1749258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C9328BCC-195D-1E29-0F37-79BDD7E9F729}"/>
              </a:ext>
            </a:extLst>
          </p:cNvPr>
          <p:cNvSpPr>
            <a:spLocks noGrp="1"/>
          </p:cNvSpPr>
          <p:nvPr>
            <p:ph type="dt" sz="half" idx="10"/>
          </p:nvPr>
        </p:nvSpPr>
        <p:spPr/>
        <p:txBody>
          <a:bodyPr/>
          <a:lstStyle>
            <a:lvl1pPr>
              <a:defRPr/>
            </a:lvl1pPr>
          </a:lstStyle>
          <a:p>
            <a:pPr>
              <a:defRPr/>
            </a:pPr>
            <a:fld id="{9698CE82-72AD-D042-8044-178A2C68EB59}" type="datetimeFigureOut">
              <a:rPr lang="en-US"/>
              <a:pPr>
                <a:defRPr/>
              </a:pPr>
              <a:t>10/18/22</a:t>
            </a:fld>
            <a:endParaRPr lang="en-US" dirty="0"/>
          </a:p>
        </p:txBody>
      </p:sp>
      <p:sp>
        <p:nvSpPr>
          <p:cNvPr id="8" name="Footer Placeholder 4">
            <a:extLst>
              <a:ext uri="{FF2B5EF4-FFF2-40B4-BE49-F238E27FC236}">
                <a16:creationId xmlns:a16="http://schemas.microsoft.com/office/drawing/2014/main" id="{C7EBDEF5-9AA4-4E87-118C-2565C0F1B72C}"/>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6F9865A5-2404-0A66-33BF-2BA9B464B709}"/>
              </a:ext>
            </a:extLst>
          </p:cNvPr>
          <p:cNvSpPr>
            <a:spLocks noGrp="1"/>
          </p:cNvSpPr>
          <p:nvPr>
            <p:ph type="sldNum" sz="quarter" idx="12"/>
          </p:nvPr>
        </p:nvSpPr>
        <p:spPr/>
        <p:txBody>
          <a:bodyPr/>
          <a:lstStyle>
            <a:lvl1pPr>
              <a:defRPr/>
            </a:lvl1pPr>
          </a:lstStyle>
          <a:p>
            <a:pPr>
              <a:defRPr/>
            </a:pPr>
            <a:fld id="{4404E5F6-5FEB-F948-9E7A-52150C10883F}" type="slidenum">
              <a:rPr lang="en-US" altLang="en-US"/>
              <a:pPr>
                <a:defRPr/>
              </a:pPr>
              <a:t>‹#›</a:t>
            </a:fld>
            <a:endParaRPr lang="en-US" altLang="en-US"/>
          </a:p>
        </p:txBody>
      </p:sp>
    </p:spTree>
    <p:extLst>
      <p:ext uri="{BB962C8B-B14F-4D97-AF65-F5344CB8AC3E}">
        <p14:creationId xmlns:p14="http://schemas.microsoft.com/office/powerpoint/2010/main" val="103550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0EFA1BAD-CB02-4C8C-844D-2A5FE2762333}"/>
              </a:ext>
            </a:extLst>
          </p:cNvPr>
          <p:cNvSpPr>
            <a:spLocks noGrp="1"/>
          </p:cNvSpPr>
          <p:nvPr>
            <p:ph type="dt" sz="half" idx="10"/>
          </p:nvPr>
        </p:nvSpPr>
        <p:spPr/>
        <p:txBody>
          <a:bodyPr/>
          <a:lstStyle>
            <a:lvl1pPr>
              <a:defRPr/>
            </a:lvl1pPr>
          </a:lstStyle>
          <a:p>
            <a:pPr>
              <a:defRPr/>
            </a:pPr>
            <a:fld id="{5787AA69-C332-E943-BCB5-81357BC2B78E}" type="datetimeFigureOut">
              <a:rPr lang="en-US"/>
              <a:pPr>
                <a:defRPr/>
              </a:pPr>
              <a:t>10/18/22</a:t>
            </a:fld>
            <a:endParaRPr lang="en-US" dirty="0"/>
          </a:p>
        </p:txBody>
      </p:sp>
      <p:sp>
        <p:nvSpPr>
          <p:cNvPr id="4" name="Footer Placeholder 4">
            <a:extLst>
              <a:ext uri="{FF2B5EF4-FFF2-40B4-BE49-F238E27FC236}">
                <a16:creationId xmlns:a16="http://schemas.microsoft.com/office/drawing/2014/main" id="{ADD3069B-6AEA-519A-1389-CAB1B7470684}"/>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FE8AC1F4-2D79-3E8F-640E-0E2727981995}"/>
              </a:ext>
            </a:extLst>
          </p:cNvPr>
          <p:cNvSpPr>
            <a:spLocks noGrp="1"/>
          </p:cNvSpPr>
          <p:nvPr>
            <p:ph type="sldNum" sz="quarter" idx="12"/>
          </p:nvPr>
        </p:nvSpPr>
        <p:spPr/>
        <p:txBody>
          <a:bodyPr/>
          <a:lstStyle>
            <a:lvl1pPr>
              <a:defRPr/>
            </a:lvl1pPr>
          </a:lstStyle>
          <a:p>
            <a:pPr>
              <a:defRPr/>
            </a:pPr>
            <a:fld id="{EC84BB7C-4996-E142-8675-F119EFA6BBD9}" type="slidenum">
              <a:rPr lang="en-US" altLang="en-US"/>
              <a:pPr>
                <a:defRPr/>
              </a:pPr>
              <a:t>‹#›</a:t>
            </a:fld>
            <a:endParaRPr lang="en-US" altLang="en-US"/>
          </a:p>
        </p:txBody>
      </p:sp>
    </p:spTree>
    <p:extLst>
      <p:ext uri="{BB962C8B-B14F-4D97-AF65-F5344CB8AC3E}">
        <p14:creationId xmlns:p14="http://schemas.microsoft.com/office/powerpoint/2010/main" val="3012685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693DD771-1151-30C5-46FA-DF97DF7AAF08}"/>
              </a:ext>
            </a:extLst>
          </p:cNvPr>
          <p:cNvSpPr>
            <a:spLocks noGrp="1"/>
          </p:cNvSpPr>
          <p:nvPr>
            <p:ph type="dt" sz="half" idx="10"/>
          </p:nvPr>
        </p:nvSpPr>
        <p:spPr/>
        <p:txBody>
          <a:bodyPr/>
          <a:lstStyle>
            <a:lvl1pPr>
              <a:defRPr/>
            </a:lvl1pPr>
          </a:lstStyle>
          <a:p>
            <a:pPr>
              <a:defRPr/>
            </a:pPr>
            <a:fld id="{C8C774BF-D956-C14B-A9E7-F0E67A09E5C4}" type="datetimeFigureOut">
              <a:rPr lang="en-US"/>
              <a:pPr>
                <a:defRPr/>
              </a:pPr>
              <a:t>10/18/22</a:t>
            </a:fld>
            <a:endParaRPr lang="en-US" dirty="0"/>
          </a:p>
        </p:txBody>
      </p:sp>
      <p:sp>
        <p:nvSpPr>
          <p:cNvPr id="3" name="Footer Placeholder 4">
            <a:extLst>
              <a:ext uri="{FF2B5EF4-FFF2-40B4-BE49-F238E27FC236}">
                <a16:creationId xmlns:a16="http://schemas.microsoft.com/office/drawing/2014/main" id="{44D69011-40DE-C9CA-5F81-01197F29FFCB}"/>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411A9202-71D4-D109-84DE-69A8F5D26D7A}"/>
              </a:ext>
            </a:extLst>
          </p:cNvPr>
          <p:cNvSpPr>
            <a:spLocks noGrp="1"/>
          </p:cNvSpPr>
          <p:nvPr>
            <p:ph type="sldNum" sz="quarter" idx="12"/>
          </p:nvPr>
        </p:nvSpPr>
        <p:spPr/>
        <p:txBody>
          <a:bodyPr/>
          <a:lstStyle>
            <a:lvl1pPr>
              <a:defRPr/>
            </a:lvl1pPr>
          </a:lstStyle>
          <a:p>
            <a:pPr>
              <a:defRPr/>
            </a:pPr>
            <a:fld id="{11B520A6-02C2-5D43-AB67-073940942591}" type="slidenum">
              <a:rPr lang="en-US" altLang="en-US"/>
              <a:pPr>
                <a:defRPr/>
              </a:pPr>
              <a:t>‹#›</a:t>
            </a:fld>
            <a:endParaRPr lang="en-US" altLang="en-US"/>
          </a:p>
        </p:txBody>
      </p:sp>
    </p:spTree>
    <p:extLst>
      <p:ext uri="{BB962C8B-B14F-4D97-AF65-F5344CB8AC3E}">
        <p14:creationId xmlns:p14="http://schemas.microsoft.com/office/powerpoint/2010/main" val="1485052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6E00733F-9FED-C2ED-7725-7EA20A1F84E5}"/>
              </a:ext>
            </a:extLst>
          </p:cNvPr>
          <p:cNvSpPr>
            <a:spLocks noGrp="1"/>
          </p:cNvSpPr>
          <p:nvPr>
            <p:ph type="dt" sz="half" idx="10"/>
          </p:nvPr>
        </p:nvSpPr>
        <p:spPr/>
        <p:txBody>
          <a:bodyPr/>
          <a:lstStyle>
            <a:lvl1pPr>
              <a:defRPr/>
            </a:lvl1pPr>
          </a:lstStyle>
          <a:p>
            <a:pPr>
              <a:defRPr/>
            </a:pPr>
            <a:fld id="{94CC6624-90E5-714F-81D8-8341180762F8}" type="datetimeFigureOut">
              <a:rPr lang="en-US"/>
              <a:pPr>
                <a:defRPr/>
              </a:pPr>
              <a:t>10/18/22</a:t>
            </a:fld>
            <a:endParaRPr lang="en-US" dirty="0"/>
          </a:p>
        </p:txBody>
      </p:sp>
      <p:sp>
        <p:nvSpPr>
          <p:cNvPr id="6" name="Footer Placeholder 4">
            <a:extLst>
              <a:ext uri="{FF2B5EF4-FFF2-40B4-BE49-F238E27FC236}">
                <a16:creationId xmlns:a16="http://schemas.microsoft.com/office/drawing/2014/main" id="{453CF2CE-D614-498B-0E37-8E61ED81175D}"/>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AA363B2-F48F-48BE-834B-85F56FE43E3C}"/>
              </a:ext>
            </a:extLst>
          </p:cNvPr>
          <p:cNvSpPr>
            <a:spLocks noGrp="1"/>
          </p:cNvSpPr>
          <p:nvPr>
            <p:ph type="sldNum" sz="quarter" idx="12"/>
          </p:nvPr>
        </p:nvSpPr>
        <p:spPr/>
        <p:txBody>
          <a:bodyPr/>
          <a:lstStyle>
            <a:lvl1pPr>
              <a:defRPr/>
            </a:lvl1pPr>
          </a:lstStyle>
          <a:p>
            <a:pPr>
              <a:defRPr/>
            </a:pPr>
            <a:fld id="{CCB3F199-50E9-7A40-8C9F-2099B23B97C1}" type="slidenum">
              <a:rPr lang="en-US" altLang="en-US"/>
              <a:pPr>
                <a:defRPr/>
              </a:pPr>
              <a:t>‹#›</a:t>
            </a:fld>
            <a:endParaRPr lang="en-US" altLang="en-US"/>
          </a:p>
        </p:txBody>
      </p:sp>
    </p:spTree>
    <p:extLst>
      <p:ext uri="{BB962C8B-B14F-4D97-AF65-F5344CB8AC3E}">
        <p14:creationId xmlns:p14="http://schemas.microsoft.com/office/powerpoint/2010/main" val="375992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C9A7F6F9-AE99-648D-2E06-222F148D6BAD}"/>
              </a:ext>
            </a:extLst>
          </p:cNvPr>
          <p:cNvSpPr>
            <a:spLocks noGrp="1"/>
          </p:cNvSpPr>
          <p:nvPr>
            <p:ph type="dt" sz="half" idx="10"/>
          </p:nvPr>
        </p:nvSpPr>
        <p:spPr/>
        <p:txBody>
          <a:bodyPr/>
          <a:lstStyle>
            <a:lvl1pPr>
              <a:defRPr/>
            </a:lvl1pPr>
          </a:lstStyle>
          <a:p>
            <a:pPr>
              <a:defRPr/>
            </a:pPr>
            <a:fld id="{5EFAC2E6-E99D-B44F-A906-04683F2D44E8}" type="datetimeFigureOut">
              <a:rPr lang="en-US"/>
              <a:pPr>
                <a:defRPr/>
              </a:pPr>
              <a:t>10/18/22</a:t>
            </a:fld>
            <a:endParaRPr lang="en-US" dirty="0"/>
          </a:p>
        </p:txBody>
      </p:sp>
      <p:sp>
        <p:nvSpPr>
          <p:cNvPr id="6" name="Footer Placeholder 4">
            <a:extLst>
              <a:ext uri="{FF2B5EF4-FFF2-40B4-BE49-F238E27FC236}">
                <a16:creationId xmlns:a16="http://schemas.microsoft.com/office/drawing/2014/main" id="{0E39F73A-D34B-9059-7ACA-88F60DEE0C3B}"/>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14E4B5B7-3000-9DF4-ED8A-C655C68C2799}"/>
              </a:ext>
            </a:extLst>
          </p:cNvPr>
          <p:cNvSpPr>
            <a:spLocks noGrp="1"/>
          </p:cNvSpPr>
          <p:nvPr>
            <p:ph type="sldNum" sz="quarter" idx="12"/>
          </p:nvPr>
        </p:nvSpPr>
        <p:spPr/>
        <p:txBody>
          <a:bodyPr/>
          <a:lstStyle>
            <a:lvl1pPr>
              <a:defRPr/>
            </a:lvl1pPr>
          </a:lstStyle>
          <a:p>
            <a:pPr>
              <a:defRPr/>
            </a:pPr>
            <a:fld id="{CD04065D-2A92-A74E-B71B-FF4A083F7221}" type="slidenum">
              <a:rPr lang="en-US" altLang="en-US"/>
              <a:pPr>
                <a:defRPr/>
              </a:pPr>
              <a:t>‹#›</a:t>
            </a:fld>
            <a:endParaRPr lang="en-US" altLang="en-US"/>
          </a:p>
        </p:txBody>
      </p:sp>
    </p:spTree>
    <p:extLst>
      <p:ext uri="{BB962C8B-B14F-4D97-AF65-F5344CB8AC3E}">
        <p14:creationId xmlns:p14="http://schemas.microsoft.com/office/powerpoint/2010/main" val="1945902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CBA3B67E-31BC-B881-A8DE-A857CBC71113}"/>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9BFBF9F4-3924-2430-72E1-714E9935ECB1}"/>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4181EA15-43C7-6A09-8C60-606F35A0A653}"/>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66ADFF3C-E687-074A-8B3E-11935DCF63BC}" type="datetimeFigureOut">
              <a:rPr lang="en-US"/>
              <a:pPr>
                <a:defRPr/>
              </a:pPr>
              <a:t>10/18/22</a:t>
            </a:fld>
            <a:endParaRPr lang="en-US" dirty="0"/>
          </a:p>
        </p:txBody>
      </p:sp>
      <p:sp>
        <p:nvSpPr>
          <p:cNvPr id="5" name="Footer Placeholder 4">
            <a:extLst>
              <a:ext uri="{FF2B5EF4-FFF2-40B4-BE49-F238E27FC236}">
                <a16:creationId xmlns:a16="http://schemas.microsoft.com/office/drawing/2014/main" id="{C46E63F7-EE70-2B31-8531-A32FCD37F943}"/>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051E6833-4504-9012-FFAE-765A98488DE4}"/>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smtClean="0">
                <a:solidFill>
                  <a:srgbClr val="898989"/>
                </a:solidFill>
              </a:defRPr>
            </a:lvl1pPr>
          </a:lstStyle>
          <a:p>
            <a:pPr>
              <a:defRPr/>
            </a:pPr>
            <a:fld id="{647F82E0-2DAA-E34A-9A9E-3A839E026CA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geeksforgeeks.org/python-pandas-dataframe-rolling/" TargetMode="External"/><Relationship Id="rId7" Type="http://schemas.openxmlformats.org/officeDocument/2006/relationships/image" Target="../media/image2.png"/><Relationship Id="rId2" Type="http://schemas.openxmlformats.org/officeDocument/2006/relationships/hyperlink" Target="file:///Users/kaunchijain/Downloads/Gyaan.html" TargetMode="External"/><Relationship Id="rId1" Type="http://schemas.openxmlformats.org/officeDocument/2006/relationships/slideLayout" Target="../slideLayouts/slideLayout2.xml"/><Relationship Id="rId6" Type="http://schemas.openxmlformats.org/officeDocument/2006/relationships/hyperlink" Target="https://www.researchgate.net/publication/301547550_A_Novel_Research_of_New_Moving_Average_Method_in_Time_Series_Analysis" TargetMode="External"/><Relationship Id="rId5" Type="http://schemas.openxmlformats.org/officeDocument/2006/relationships/hyperlink" Target="https://www.researchgate.net/publication/233988919_Determination_of_Trading_Points_using_the_Moving_Average_Methods" TargetMode="External"/><Relationship Id="rId4" Type="http://schemas.openxmlformats.org/officeDocument/2006/relationships/hyperlink" Target="https://www.geeksforgeeks.org/append-extend-python/"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3">
            <a:extLst>
              <a:ext uri="{FF2B5EF4-FFF2-40B4-BE49-F238E27FC236}">
                <a16:creationId xmlns:a16="http://schemas.microsoft.com/office/drawing/2014/main" id="{40F3DB22-19EA-6BC9-5409-657D5AF000BD}"/>
              </a:ext>
            </a:extLst>
          </p:cNvPr>
          <p:cNvSpPr txBox="1">
            <a:spLocks noChangeArrowheads="1"/>
          </p:cNvSpPr>
          <p:nvPr/>
        </p:nvSpPr>
        <p:spPr bwMode="auto">
          <a:xfrm>
            <a:off x="1262063" y="457200"/>
            <a:ext cx="6804025" cy="301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3600" b="1">
                <a:latin typeface="Times New Roman" panose="02020603050405020304" pitchFamily="18" charset="0"/>
                <a:cs typeface="Times New Roman" panose="02020603050405020304" pitchFamily="18" charset="0"/>
              </a:rPr>
              <a:t>Bachelor Of Technology</a:t>
            </a:r>
          </a:p>
          <a:p>
            <a:pPr algn="ctr" eaLnBrk="1" hangingPunct="1">
              <a:spcBef>
                <a:spcPct val="0"/>
              </a:spcBef>
              <a:buFontTx/>
              <a:buNone/>
            </a:pPr>
            <a:r>
              <a:rPr lang="en-US" altLang="en-US" sz="2400" b="1">
                <a:latin typeface="Times New Roman" panose="02020603050405020304" pitchFamily="18" charset="0"/>
                <a:cs typeface="Times New Roman" panose="02020603050405020304" pitchFamily="18" charset="0"/>
              </a:rPr>
              <a:t>Computer Science and Engineering (Data Science)</a:t>
            </a:r>
          </a:p>
          <a:p>
            <a:pPr algn="ctr" eaLnBrk="1" hangingPunct="1">
              <a:spcBef>
                <a:spcPct val="0"/>
              </a:spcBef>
              <a:buFontTx/>
              <a:buNone/>
            </a:pPr>
            <a:r>
              <a:rPr lang="en-US" altLang="en-US" sz="2000">
                <a:latin typeface="Times New Roman" panose="02020603050405020304" pitchFamily="18" charset="0"/>
                <a:cs typeface="Times New Roman" panose="02020603050405020304" pitchFamily="18" charset="0"/>
              </a:rPr>
              <a:t>311 Program in collaboration with Virginia Tech. USA</a:t>
            </a:r>
          </a:p>
          <a:p>
            <a:pPr algn="ctr" eaLnBrk="1" hangingPunct="1">
              <a:spcBef>
                <a:spcPct val="0"/>
              </a:spcBef>
              <a:buFontTx/>
              <a:buNone/>
            </a:pPr>
            <a:endParaRPr lang="en-US" altLang="en-US" sz="2000" b="1">
              <a:latin typeface="Times New Roman" panose="02020603050405020304" pitchFamily="18" charset="0"/>
              <a:cs typeface="Times New Roman" panose="02020603050405020304" pitchFamily="18" charset="0"/>
            </a:endParaRPr>
          </a:p>
          <a:p>
            <a:pPr algn="ctr" eaLnBrk="1" hangingPunct="1">
              <a:spcBef>
                <a:spcPct val="0"/>
              </a:spcBef>
              <a:buFontTx/>
              <a:buNone/>
            </a:pPr>
            <a:r>
              <a:rPr lang="en-US" altLang="en-US" sz="2400" b="1">
                <a:latin typeface="Times New Roman" panose="02020603050405020304" pitchFamily="18" charset="0"/>
                <a:cs typeface="Times New Roman" panose="02020603050405020304" pitchFamily="18" charset="0"/>
              </a:rPr>
              <a:t>Mini-Project Presentation</a:t>
            </a:r>
          </a:p>
          <a:p>
            <a:pPr algn="ctr" eaLnBrk="1" hangingPunct="1">
              <a:spcBef>
                <a:spcPct val="0"/>
              </a:spcBef>
              <a:buFontTx/>
              <a:buNone/>
            </a:pPr>
            <a:endParaRPr lang="en-US" altLang="en-US" sz="2400" b="1"/>
          </a:p>
          <a:p>
            <a:pPr algn="ctr" eaLnBrk="1" hangingPunct="1">
              <a:spcBef>
                <a:spcPct val="0"/>
              </a:spcBef>
              <a:buFontTx/>
              <a:buNone/>
            </a:pPr>
            <a:r>
              <a:rPr lang="en-US" altLang="en-US" sz="2400" b="1"/>
              <a:t> </a:t>
            </a:r>
          </a:p>
          <a:p>
            <a:pPr algn="ctr" eaLnBrk="1" hangingPunct="1">
              <a:spcBef>
                <a:spcPct val="0"/>
              </a:spcBef>
              <a:buFontTx/>
              <a:buNone/>
            </a:pPr>
            <a:r>
              <a:rPr lang="en-US" altLang="en-US" sz="1800" b="1"/>
              <a:t> </a:t>
            </a:r>
          </a:p>
        </p:txBody>
      </p:sp>
      <p:pic>
        <p:nvPicPr>
          <p:cNvPr id="3075" name="Picture 5" descr="C:\Documents and Settings\sachin.arondekar\Desktop\NMIMSLogo.PNG">
            <a:extLst>
              <a:ext uri="{FF2B5EF4-FFF2-40B4-BE49-F238E27FC236}">
                <a16:creationId xmlns:a16="http://schemas.microsoft.com/office/drawing/2014/main" id="{2D74DB33-5B25-7D93-24F9-C1E4FD96F4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0938" y="2895600"/>
            <a:ext cx="1762125"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 Box 7">
            <a:extLst>
              <a:ext uri="{FF2B5EF4-FFF2-40B4-BE49-F238E27FC236}">
                <a16:creationId xmlns:a16="http://schemas.microsoft.com/office/drawing/2014/main" id="{DEDC62E8-68B1-CCD4-E924-7DF119A4C919}"/>
              </a:ext>
            </a:extLst>
          </p:cNvPr>
          <p:cNvSpPr txBox="1">
            <a:spLocks noChangeArrowheads="1"/>
          </p:cNvSpPr>
          <p:nvPr/>
        </p:nvSpPr>
        <p:spPr bwMode="auto">
          <a:xfrm>
            <a:off x="2168525" y="5334000"/>
            <a:ext cx="49911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cmpd="thickThin">
                <a:solidFill>
                  <a:srgbClr val="000000"/>
                </a:solidFill>
                <a:miter lim="800000"/>
                <a:headEnd/>
                <a:tailEnd/>
              </a14:hiddenLine>
            </a:ext>
          </a:extLst>
        </p:spPr>
        <p:txBody>
          <a:bodyPr lIns="137160" tIns="91440" rIns="137160" bIns="91440"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spcAft>
                <a:spcPts val="800"/>
              </a:spcAft>
              <a:buFontTx/>
              <a:buNone/>
            </a:pPr>
            <a:r>
              <a:rPr lang="en-IN" altLang="en-US" sz="1600" b="1"/>
              <a:t>SVKM’s NMIMS</a:t>
            </a:r>
          </a:p>
          <a:p>
            <a:pPr algn="ctr">
              <a:spcBef>
                <a:spcPct val="0"/>
              </a:spcBef>
              <a:spcAft>
                <a:spcPts val="800"/>
              </a:spcAft>
              <a:buFontTx/>
              <a:buNone/>
            </a:pPr>
            <a:r>
              <a:rPr lang="en-IN" altLang="en-US" sz="1600" b="1"/>
              <a:t>Mukesh Patel School of Technology Management and Engineering, JVPD, Vile Parle, West </a:t>
            </a:r>
          </a:p>
          <a:p>
            <a:pPr algn="ctr">
              <a:spcBef>
                <a:spcPct val="0"/>
              </a:spcBef>
              <a:spcAft>
                <a:spcPts val="800"/>
              </a:spcAft>
              <a:buFontTx/>
              <a:buNone/>
            </a:pPr>
            <a:r>
              <a:rPr lang="en-IN" altLang="en-US" sz="1600" b="1"/>
              <a:t>Mumbai- 400056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805D6-0446-243D-6295-4AABC0218D10}"/>
              </a:ext>
            </a:extLst>
          </p:cNvPr>
          <p:cNvSpPr>
            <a:spLocks noGrp="1"/>
          </p:cNvSpPr>
          <p:nvPr>
            <p:ph type="title"/>
          </p:nvPr>
        </p:nvSpPr>
        <p:spPr>
          <a:xfrm>
            <a:off x="457200" y="304800"/>
            <a:ext cx="8229600" cy="1143000"/>
          </a:xfrm>
        </p:spPr>
        <p:txBody>
          <a:bodyPr/>
          <a:lstStyle/>
          <a:p>
            <a:r>
              <a:rPr lang="en-US" dirty="0">
                <a:latin typeface="Times New Roman" panose="02020603050405020304" pitchFamily="18" charset="0"/>
                <a:cs typeface="Times New Roman" panose="02020603050405020304" pitchFamily="18" charset="0"/>
              </a:rPr>
              <a:t>Our Dataset</a:t>
            </a:r>
          </a:p>
        </p:txBody>
      </p:sp>
      <p:pic>
        <p:nvPicPr>
          <p:cNvPr id="8" name="Content Placeholder 7">
            <a:extLst>
              <a:ext uri="{FF2B5EF4-FFF2-40B4-BE49-F238E27FC236}">
                <a16:creationId xmlns:a16="http://schemas.microsoft.com/office/drawing/2014/main" id="{66C6E797-A986-1C17-99CB-7AC09164C3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219200"/>
            <a:ext cx="8322238" cy="4830763"/>
          </a:xfrm>
        </p:spPr>
      </p:pic>
    </p:spTree>
    <p:extLst>
      <p:ext uri="{BB962C8B-B14F-4D97-AF65-F5344CB8AC3E}">
        <p14:creationId xmlns:p14="http://schemas.microsoft.com/office/powerpoint/2010/main" val="2387906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AB076-0F55-F07A-8925-7CE361E61595}"/>
              </a:ext>
            </a:extLst>
          </p:cNvPr>
          <p:cNvSpPr>
            <a:spLocks noGrp="1"/>
          </p:cNvSpPr>
          <p:nvPr>
            <p:ph type="title"/>
          </p:nvPr>
        </p:nvSpPr>
        <p:spPr>
          <a:xfrm>
            <a:off x="457200" y="838200"/>
            <a:ext cx="8229600" cy="1143000"/>
          </a:xfrm>
        </p:spPr>
        <p:txBody>
          <a:bodyPr/>
          <a:lstStyle/>
          <a:p>
            <a:r>
              <a:rPr lang="en-US" dirty="0">
                <a:latin typeface="Times New Roman" panose="02020603050405020304" pitchFamily="18" charset="0"/>
                <a:cs typeface="Times New Roman" panose="02020603050405020304" pitchFamily="18" charset="0"/>
              </a:rPr>
              <a:t>Data Cleaning</a:t>
            </a:r>
          </a:p>
        </p:txBody>
      </p:sp>
      <p:sp>
        <p:nvSpPr>
          <p:cNvPr id="3" name="Content Placeholder 2">
            <a:extLst>
              <a:ext uri="{FF2B5EF4-FFF2-40B4-BE49-F238E27FC236}">
                <a16:creationId xmlns:a16="http://schemas.microsoft.com/office/drawing/2014/main" id="{5D6AB760-76F0-8F68-082F-FDAD227481A2}"/>
              </a:ext>
            </a:extLst>
          </p:cNvPr>
          <p:cNvSpPr>
            <a:spLocks noGrp="1"/>
          </p:cNvSpPr>
          <p:nvPr>
            <p:ph idx="1"/>
          </p:nvPr>
        </p:nvSpPr>
        <p:spPr>
          <a:xfrm>
            <a:off x="457200" y="1828800"/>
            <a:ext cx="8229600" cy="4525963"/>
          </a:xfrm>
        </p:spPr>
        <p:txBody>
          <a:bodyPr/>
          <a:lstStyle/>
          <a:p>
            <a:r>
              <a:rPr lang="en-US" dirty="0">
                <a:latin typeface="Times New Roman" panose="02020603050405020304" pitchFamily="18" charset="0"/>
                <a:cs typeface="Times New Roman" panose="02020603050405020304" pitchFamily="18" charset="0"/>
              </a:rPr>
              <a:t>Discounts, Order Id, Holidays and Order number was removed using python.</a:t>
            </a:r>
          </a:p>
          <a:p>
            <a:r>
              <a:rPr lang="en-US" dirty="0">
                <a:latin typeface="Times New Roman" panose="02020603050405020304" pitchFamily="18" charset="0"/>
                <a:cs typeface="Times New Roman" panose="02020603050405020304" pitchFamily="18" charset="0"/>
              </a:rPr>
              <a:t>A new variable was created and the useful information was stored in it.</a:t>
            </a:r>
          </a:p>
          <a:p>
            <a:r>
              <a:rPr lang="en-US" dirty="0">
                <a:latin typeface="Times New Roman" panose="02020603050405020304" pitchFamily="18" charset="0"/>
                <a:cs typeface="Times New Roman" panose="02020603050405020304" pitchFamily="18" charset="0"/>
              </a:rPr>
              <a:t>The variable was later converted to .csv file, which is the data we worked on.</a:t>
            </a:r>
          </a:p>
        </p:txBody>
      </p:sp>
    </p:spTree>
    <p:extLst>
      <p:ext uri="{BB962C8B-B14F-4D97-AF65-F5344CB8AC3E}">
        <p14:creationId xmlns:p14="http://schemas.microsoft.com/office/powerpoint/2010/main" val="1444493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6" name="Picture 3">
            <a:extLst>
              <a:ext uri="{FF2B5EF4-FFF2-40B4-BE49-F238E27FC236}">
                <a16:creationId xmlns:a16="http://schemas.microsoft.com/office/drawing/2014/main" id="{DB5A5F2C-4EFA-6AE1-2D37-C6F32E549B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8750" y="5486400"/>
            <a:ext cx="1371600" cy="136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a:extLst>
              <a:ext uri="{FF2B5EF4-FFF2-40B4-BE49-F238E27FC236}">
                <a16:creationId xmlns:a16="http://schemas.microsoft.com/office/drawing/2014/main" id="{8D1D87D1-9FC6-BC66-A359-506E77881180}"/>
              </a:ext>
            </a:extLst>
          </p:cNvPr>
          <p:cNvSpPr>
            <a:spLocks noGrp="1"/>
          </p:cNvSpPr>
          <p:nvPr>
            <p:ph type="title"/>
          </p:nvPr>
        </p:nvSpPr>
        <p:spPr>
          <a:xfrm>
            <a:off x="457200" y="381000"/>
            <a:ext cx="8229600" cy="1143000"/>
          </a:xfrm>
        </p:spPr>
        <p:txBody>
          <a:bodyPr/>
          <a:lstStyle/>
          <a:p>
            <a:r>
              <a:rPr lang="en-US" dirty="0">
                <a:latin typeface="Times New Roman" panose="02020603050405020304" pitchFamily="18" charset="0"/>
                <a:cs typeface="Times New Roman" panose="02020603050405020304" pitchFamily="18" charset="0"/>
              </a:rPr>
              <a:t>Project Outlook</a:t>
            </a:r>
          </a:p>
        </p:txBody>
      </p:sp>
      <p:sp>
        <p:nvSpPr>
          <p:cNvPr id="5" name="Content Placeholder 4">
            <a:extLst>
              <a:ext uri="{FF2B5EF4-FFF2-40B4-BE49-F238E27FC236}">
                <a16:creationId xmlns:a16="http://schemas.microsoft.com/office/drawing/2014/main" id="{F4F49703-3162-F694-BD8F-E4F28938B05B}"/>
              </a:ext>
            </a:extLst>
          </p:cNvPr>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Let’s look at the sales of store type S1 and predict how will it perform in the next quarter.</a:t>
            </a:r>
          </a:p>
        </p:txBody>
      </p:sp>
      <p:pic>
        <p:nvPicPr>
          <p:cNvPr id="9" name="Picture 8">
            <a:extLst>
              <a:ext uri="{FF2B5EF4-FFF2-40B4-BE49-F238E27FC236}">
                <a16:creationId xmlns:a16="http://schemas.microsoft.com/office/drawing/2014/main" id="{35A0B069-4B1A-2A1C-27D7-CFEB27CE9C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0800" y="2511425"/>
            <a:ext cx="6502400" cy="36576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FF7F476-BAB5-E6AF-A78F-0AED04AE62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333" y="569495"/>
            <a:ext cx="8805333" cy="4953000"/>
          </a:xfrm>
        </p:spPr>
      </p:pic>
      <p:sp>
        <p:nvSpPr>
          <p:cNvPr id="7" name="TextBox 6">
            <a:extLst>
              <a:ext uri="{FF2B5EF4-FFF2-40B4-BE49-F238E27FC236}">
                <a16:creationId xmlns:a16="http://schemas.microsoft.com/office/drawing/2014/main" id="{FA2DE097-971D-79E7-460F-5C70DB3B02FB}"/>
              </a:ext>
            </a:extLst>
          </p:cNvPr>
          <p:cNvSpPr txBox="1"/>
          <p:nvPr/>
        </p:nvSpPr>
        <p:spPr>
          <a:xfrm>
            <a:off x="1630970" y="5919173"/>
            <a:ext cx="588205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We chose Store from menu and then chose S1 for the results</a:t>
            </a:r>
          </a:p>
        </p:txBody>
      </p:sp>
    </p:spTree>
    <p:extLst>
      <p:ext uri="{BB962C8B-B14F-4D97-AF65-F5344CB8AC3E}">
        <p14:creationId xmlns:p14="http://schemas.microsoft.com/office/powerpoint/2010/main" val="2659490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B55DD-88BC-3C55-4E26-7CE6C00D3CE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Results:</a:t>
            </a:r>
          </a:p>
        </p:txBody>
      </p:sp>
      <p:sp>
        <p:nvSpPr>
          <p:cNvPr id="3" name="Content Placeholder 2">
            <a:extLst>
              <a:ext uri="{FF2B5EF4-FFF2-40B4-BE49-F238E27FC236}">
                <a16:creationId xmlns:a16="http://schemas.microsoft.com/office/drawing/2014/main" id="{A60B0842-6CB1-2513-C299-DAC8F9A32465}"/>
              </a:ext>
            </a:extLst>
          </p:cNvPr>
          <p:cNvSpPr>
            <a:spLocks noGrp="1"/>
          </p:cNvSpPr>
          <p:nvPr>
            <p:ph idx="1"/>
          </p:nvPr>
        </p:nvSpPr>
        <p:spPr>
          <a:xfrm>
            <a:off x="457200" y="1905000"/>
            <a:ext cx="8229600" cy="4525963"/>
          </a:xfrm>
        </p:spPr>
        <p:txBody>
          <a:bodyPr/>
          <a:lstStyle/>
          <a:p>
            <a:r>
              <a:rPr lang="en-US" sz="2400" dirty="0">
                <a:latin typeface="Times New Roman" panose="02020603050405020304" pitchFamily="18" charset="0"/>
                <a:cs typeface="Times New Roman" panose="02020603050405020304" pitchFamily="18" charset="0"/>
              </a:rPr>
              <a:t>MAD is derived</a:t>
            </a:r>
          </a:p>
          <a:p>
            <a:r>
              <a:rPr lang="en-US" sz="2400" dirty="0">
                <a:latin typeface="Times New Roman" panose="02020603050405020304" pitchFamily="18" charset="0"/>
                <a:cs typeface="Times New Roman" panose="02020603050405020304" pitchFamily="18" charset="0"/>
              </a:rPr>
              <a:t>Standard Deviation is calculated</a:t>
            </a:r>
          </a:p>
          <a:p>
            <a:r>
              <a:rPr lang="en-US" sz="2400" dirty="0">
                <a:latin typeface="Times New Roman" panose="02020603050405020304" pitchFamily="18" charset="0"/>
                <a:cs typeface="Times New Roman" panose="02020603050405020304" pitchFamily="18" charset="0"/>
              </a:rPr>
              <a:t>Variance is calculated</a:t>
            </a:r>
          </a:p>
          <a:p>
            <a:r>
              <a:rPr lang="en-US" sz="2400" dirty="0">
                <a:latin typeface="Times New Roman" panose="02020603050405020304" pitchFamily="18" charset="0"/>
                <a:cs typeface="Times New Roman" panose="02020603050405020304" pitchFamily="18" charset="0"/>
              </a:rPr>
              <a:t>2 graphs are generated: </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Simple Moving Average with 1 window size</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Exponential Moving Average with 2 window sizes</a:t>
            </a:r>
          </a:p>
          <a:p>
            <a:r>
              <a:rPr lang="en-US" sz="2400" dirty="0">
                <a:latin typeface="Times New Roman" panose="02020603050405020304" pitchFamily="18" charset="0"/>
                <a:cs typeface="Times New Roman" panose="02020603050405020304" pitchFamily="18" charset="0"/>
              </a:rPr>
              <a:t>Manual to analyze the results is popped up</a:t>
            </a:r>
          </a:p>
        </p:txBody>
      </p:sp>
    </p:spTree>
    <p:extLst>
      <p:ext uri="{BB962C8B-B14F-4D97-AF65-F5344CB8AC3E}">
        <p14:creationId xmlns:p14="http://schemas.microsoft.com/office/powerpoint/2010/main" val="3243681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B223E-0F2E-012A-C4BC-3BA3B8016D5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Manual using HTML</a:t>
            </a:r>
          </a:p>
        </p:txBody>
      </p:sp>
      <p:pic>
        <p:nvPicPr>
          <p:cNvPr id="5" name="Content Placeholder 4">
            <a:extLst>
              <a:ext uri="{FF2B5EF4-FFF2-40B4-BE49-F238E27FC236}">
                <a16:creationId xmlns:a16="http://schemas.microsoft.com/office/drawing/2014/main" id="{15AC9660-007F-7A09-0865-878A2BEBA9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1230" y="1600200"/>
            <a:ext cx="7241540" cy="4525963"/>
          </a:xfrm>
        </p:spPr>
      </p:pic>
    </p:spTree>
    <p:extLst>
      <p:ext uri="{BB962C8B-B14F-4D97-AF65-F5344CB8AC3E}">
        <p14:creationId xmlns:p14="http://schemas.microsoft.com/office/powerpoint/2010/main" val="33543960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B7FDE-BAA4-C7EB-5DBA-6DCD135A0AB0}"/>
              </a:ext>
            </a:extLst>
          </p:cNvPr>
          <p:cNvSpPr>
            <a:spLocks noGrp="1"/>
          </p:cNvSpPr>
          <p:nvPr>
            <p:ph type="title"/>
          </p:nvPr>
        </p:nvSpPr>
        <p:spPr>
          <a:xfrm>
            <a:off x="457200" y="422564"/>
            <a:ext cx="8229600" cy="1143000"/>
          </a:xfrm>
        </p:spPr>
        <p:txBody>
          <a:bodyPr/>
          <a:lstStyle/>
          <a:p>
            <a:r>
              <a:rPr lang="en-US" dirty="0">
                <a:latin typeface="Times New Roman" panose="02020603050405020304" pitchFamily="18" charset="0"/>
                <a:cs typeface="Times New Roman" panose="02020603050405020304" pitchFamily="18" charset="0"/>
              </a:rPr>
              <a:t>Graphs</a:t>
            </a:r>
          </a:p>
        </p:txBody>
      </p:sp>
      <p:sp>
        <p:nvSpPr>
          <p:cNvPr id="3" name="Content Placeholder 2">
            <a:extLst>
              <a:ext uri="{FF2B5EF4-FFF2-40B4-BE49-F238E27FC236}">
                <a16:creationId xmlns:a16="http://schemas.microsoft.com/office/drawing/2014/main" id="{311F859F-3DED-B3E0-986F-E82FD6DC8276}"/>
              </a:ext>
            </a:extLst>
          </p:cNvPr>
          <p:cNvSpPr>
            <a:spLocks noGrp="1"/>
          </p:cNvSpPr>
          <p:nvPr>
            <p:ph sz="half" idx="1"/>
          </p:nvPr>
        </p:nvSpPr>
        <p:spPr/>
        <p:txBody>
          <a:bodyPr/>
          <a:lstStyle/>
          <a:p>
            <a:r>
              <a:rPr lang="en-US" dirty="0">
                <a:latin typeface="Times New Roman" panose="02020603050405020304" pitchFamily="18" charset="0"/>
                <a:cs typeface="Times New Roman" panose="02020603050405020304" pitchFamily="18" charset="0"/>
              </a:rPr>
              <a:t>SMA</a:t>
            </a:r>
          </a:p>
        </p:txBody>
      </p:sp>
      <p:sp>
        <p:nvSpPr>
          <p:cNvPr id="4" name="Content Placeholder 3">
            <a:extLst>
              <a:ext uri="{FF2B5EF4-FFF2-40B4-BE49-F238E27FC236}">
                <a16:creationId xmlns:a16="http://schemas.microsoft.com/office/drawing/2014/main" id="{A91E9F97-5344-7EA4-2A50-97A5BD839EF6}"/>
              </a:ext>
            </a:extLst>
          </p:cNvPr>
          <p:cNvSpPr>
            <a:spLocks noGrp="1"/>
          </p:cNvSpPr>
          <p:nvPr>
            <p:ph sz="half" idx="2"/>
          </p:nvPr>
        </p:nvSpPr>
        <p:spPr/>
        <p:txBody>
          <a:bodyPr/>
          <a:lstStyle/>
          <a:p>
            <a:r>
              <a:rPr lang="en-US" dirty="0">
                <a:latin typeface="Times New Roman" panose="02020603050405020304" pitchFamily="18" charset="0"/>
                <a:cs typeface="Times New Roman" panose="02020603050405020304" pitchFamily="18" charset="0"/>
              </a:rPr>
              <a:t>EMA</a:t>
            </a:r>
          </a:p>
        </p:txBody>
      </p:sp>
      <p:pic>
        <p:nvPicPr>
          <p:cNvPr id="6" name="Picture 5">
            <a:extLst>
              <a:ext uri="{FF2B5EF4-FFF2-40B4-BE49-F238E27FC236}">
                <a16:creationId xmlns:a16="http://schemas.microsoft.com/office/drawing/2014/main" id="{42C359BA-AF27-B6D7-860F-BC646D429A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2196" y="2605881"/>
            <a:ext cx="3995777" cy="2270919"/>
          </a:xfrm>
          <a:prstGeom prst="rect">
            <a:avLst/>
          </a:prstGeom>
        </p:spPr>
      </p:pic>
      <p:pic>
        <p:nvPicPr>
          <p:cNvPr id="8" name="Picture 7">
            <a:extLst>
              <a:ext uri="{FF2B5EF4-FFF2-40B4-BE49-F238E27FC236}">
                <a16:creationId xmlns:a16="http://schemas.microsoft.com/office/drawing/2014/main" id="{A7C19549-E5B3-799C-AB6E-1B6859B061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2605881"/>
            <a:ext cx="3995778" cy="2270919"/>
          </a:xfrm>
          <a:prstGeom prst="rect">
            <a:avLst/>
          </a:prstGeom>
        </p:spPr>
      </p:pic>
    </p:spTree>
    <p:extLst>
      <p:ext uri="{BB962C8B-B14F-4D97-AF65-F5344CB8AC3E}">
        <p14:creationId xmlns:p14="http://schemas.microsoft.com/office/powerpoint/2010/main" val="8787141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72BC8-9710-23C6-2217-9AE1FC0C5393}"/>
              </a:ext>
            </a:extLst>
          </p:cNvPr>
          <p:cNvSpPr>
            <a:spLocks noGrp="1"/>
          </p:cNvSpPr>
          <p:nvPr>
            <p:ph type="title"/>
          </p:nvPr>
        </p:nvSpPr>
        <p:spPr>
          <a:xfrm>
            <a:off x="457200" y="406255"/>
            <a:ext cx="8229600" cy="1143000"/>
          </a:xfrm>
        </p:spPr>
        <p:txBody>
          <a:bodyPr/>
          <a:lstStyle/>
          <a:p>
            <a:r>
              <a:rPr lang="en-US" dirty="0"/>
              <a:t>Concepts Used: IBSAM Statistics</a:t>
            </a:r>
          </a:p>
        </p:txBody>
      </p:sp>
      <p:sp>
        <p:nvSpPr>
          <p:cNvPr id="3" name="Content Placeholder 2">
            <a:extLst>
              <a:ext uri="{FF2B5EF4-FFF2-40B4-BE49-F238E27FC236}">
                <a16:creationId xmlns:a16="http://schemas.microsoft.com/office/drawing/2014/main" id="{0D5A355D-3A82-A7DD-9D05-9A12153EB78D}"/>
              </a:ext>
            </a:extLst>
          </p:cNvPr>
          <p:cNvSpPr>
            <a:spLocks noGrp="1"/>
          </p:cNvSpPr>
          <p:nvPr>
            <p:ph sz="half" idx="1"/>
          </p:nvPr>
        </p:nvSpPr>
        <p:spPr>
          <a:xfrm>
            <a:off x="457200" y="1676400"/>
            <a:ext cx="7848600" cy="4525963"/>
          </a:xfrm>
        </p:spPr>
        <p:txBody>
          <a:bodyPr/>
          <a:lstStyle/>
          <a:p>
            <a:r>
              <a:rPr lang="en-US" dirty="0"/>
              <a:t>Moving Average</a:t>
            </a:r>
          </a:p>
          <a:p>
            <a:pPr marL="514350" indent="-514350">
              <a:buFont typeface="+mj-lt"/>
              <a:buAutoNum type="arabicPeriod"/>
            </a:pPr>
            <a:r>
              <a:rPr lang="en-US" dirty="0"/>
              <a:t>Simple Moving Average</a:t>
            </a:r>
          </a:p>
          <a:p>
            <a:pPr marL="514350" indent="-514350">
              <a:buFont typeface="+mj-lt"/>
              <a:buAutoNum type="arabicPeriod"/>
            </a:pPr>
            <a:r>
              <a:rPr lang="en-US" dirty="0"/>
              <a:t>Exponential Moving Average</a:t>
            </a:r>
          </a:p>
          <a:p>
            <a:r>
              <a:rPr lang="en-US" dirty="0"/>
              <a:t>Standard Deviation</a:t>
            </a:r>
          </a:p>
          <a:p>
            <a:r>
              <a:rPr lang="en-US" dirty="0"/>
              <a:t>Variance</a:t>
            </a:r>
          </a:p>
          <a:p>
            <a:r>
              <a:rPr lang="en-US" dirty="0"/>
              <a:t>Mean Absolute Deviation</a:t>
            </a:r>
          </a:p>
          <a:p>
            <a:r>
              <a:rPr lang="en-US" dirty="0"/>
              <a:t>Crossovers in Moving Averages of 2 window sizes</a:t>
            </a:r>
          </a:p>
          <a:p>
            <a:r>
              <a:rPr lang="en-US" dirty="0"/>
              <a:t>Forecasting: Uptrend &amp; Downtrends</a:t>
            </a:r>
          </a:p>
          <a:p>
            <a:pPr marL="514350" indent="-514350">
              <a:buFont typeface="+mj-lt"/>
              <a:buAutoNum type="arabicPeriod"/>
            </a:pPr>
            <a:endParaRPr lang="en-US" dirty="0"/>
          </a:p>
        </p:txBody>
      </p:sp>
    </p:spTree>
    <p:extLst>
      <p:ext uri="{BB962C8B-B14F-4D97-AF65-F5344CB8AC3E}">
        <p14:creationId xmlns:p14="http://schemas.microsoft.com/office/powerpoint/2010/main" val="34547958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7" name="Picture 3">
            <a:extLst>
              <a:ext uri="{FF2B5EF4-FFF2-40B4-BE49-F238E27FC236}">
                <a16:creationId xmlns:a16="http://schemas.microsoft.com/office/drawing/2014/main" id="{48C4468D-9670-BF81-69EA-76829A6348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8750" y="5486400"/>
            <a:ext cx="1371600" cy="136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a:extLst>
              <a:ext uri="{FF2B5EF4-FFF2-40B4-BE49-F238E27FC236}">
                <a16:creationId xmlns:a16="http://schemas.microsoft.com/office/drawing/2014/main" id="{BD58D1A4-3D67-BA3D-CEB3-8229DB16893F}"/>
              </a:ext>
            </a:extLst>
          </p:cNvPr>
          <p:cNvSpPr>
            <a:spLocks noGrp="1"/>
          </p:cNvSpPr>
          <p:nvPr>
            <p:ph type="title"/>
          </p:nvPr>
        </p:nvSpPr>
        <p:spPr>
          <a:xfrm>
            <a:off x="457200" y="381000"/>
            <a:ext cx="8229600" cy="1143000"/>
          </a:xfrm>
        </p:spPr>
        <p:txBody>
          <a:bodyPr/>
          <a:lstStyle/>
          <a:p>
            <a:r>
              <a:rPr lang="en-US" dirty="0">
                <a:latin typeface="Times New Roman" panose="02020603050405020304" pitchFamily="18" charset="0"/>
                <a:cs typeface="Times New Roman" panose="02020603050405020304" pitchFamily="18" charset="0"/>
              </a:rPr>
              <a:t>Implementation: Driver code</a:t>
            </a:r>
          </a:p>
        </p:txBody>
      </p:sp>
      <p:sp>
        <p:nvSpPr>
          <p:cNvPr id="6" name="TextBox 5">
            <a:extLst>
              <a:ext uri="{FF2B5EF4-FFF2-40B4-BE49-F238E27FC236}">
                <a16:creationId xmlns:a16="http://schemas.microsoft.com/office/drawing/2014/main" id="{5B91CED1-4810-D24E-815D-2A69A63565C0}"/>
              </a:ext>
            </a:extLst>
          </p:cNvPr>
          <p:cNvSpPr txBox="1"/>
          <p:nvPr/>
        </p:nvSpPr>
        <p:spPr>
          <a:xfrm>
            <a:off x="888437" y="1905000"/>
            <a:ext cx="7576113" cy="3693319"/>
          </a:xfrm>
          <a:prstGeom prst="rect">
            <a:avLst/>
          </a:prstGeom>
          <a:noFill/>
        </p:spPr>
        <p:txBody>
          <a:bodyPr wrap="none" rtlCol="0">
            <a:spAutoFit/>
          </a:bodyPr>
          <a:lstStyle/>
          <a:p>
            <a:r>
              <a:rPr lang="en-IN" dirty="0" err="1">
                <a:solidFill>
                  <a:srgbClr val="000000"/>
                </a:solidFill>
                <a:effectLst/>
                <a:latin typeface="Menlo" panose="020B0609030804020204" pitchFamily="49" charset="0"/>
              </a:rPr>
              <a:t>choicedf</a:t>
            </a:r>
            <a:r>
              <a:rPr lang="en-IN" dirty="0">
                <a:solidFill>
                  <a:srgbClr val="000000"/>
                </a:solidFill>
                <a:effectLst/>
                <a:latin typeface="Menlo" panose="020B0609030804020204" pitchFamily="49" charset="0"/>
              </a:rPr>
              <a:t> = </a:t>
            </a:r>
            <a:r>
              <a:rPr lang="en-IN" dirty="0" err="1">
                <a:solidFill>
                  <a:srgbClr val="000000"/>
                </a:solidFill>
                <a:effectLst/>
                <a:latin typeface="Menlo" panose="020B0609030804020204" pitchFamily="49" charset="0"/>
              </a:rPr>
              <a:t>region_list.rolling</a:t>
            </a:r>
            <a:r>
              <a:rPr lang="en-IN" dirty="0">
                <a:solidFill>
                  <a:srgbClr val="000000"/>
                </a:solidFill>
                <a:effectLst/>
                <a:latin typeface="Menlo" panose="020B0609030804020204" pitchFamily="49" charset="0"/>
              </a:rPr>
              <a:t>(</a:t>
            </a:r>
            <a:r>
              <a:rPr lang="en-IN" dirty="0">
                <a:solidFill>
                  <a:srgbClr val="1C00CF"/>
                </a:solidFill>
                <a:effectLst/>
                <a:latin typeface="Menlo" panose="020B0609030804020204" pitchFamily="49" charset="0"/>
              </a:rPr>
              <a:t>50</a:t>
            </a:r>
            <a:r>
              <a:rPr lang="en-IN" dirty="0">
                <a:solidFill>
                  <a:srgbClr val="000000"/>
                </a:solidFill>
                <a:effectLst/>
                <a:latin typeface="Menlo" panose="020B0609030804020204" pitchFamily="49" charset="0"/>
              </a:rPr>
              <a:t>)</a:t>
            </a:r>
          </a:p>
          <a:p>
            <a:r>
              <a:rPr lang="en-IN" dirty="0">
                <a:solidFill>
                  <a:srgbClr val="000000"/>
                </a:solidFill>
                <a:effectLst/>
                <a:latin typeface="Menlo" panose="020B0609030804020204" pitchFamily="49" charset="0"/>
              </a:rPr>
              <a:t>choicedf1 = </a:t>
            </a:r>
            <a:r>
              <a:rPr lang="en-IN" dirty="0" err="1">
                <a:solidFill>
                  <a:srgbClr val="000000"/>
                </a:solidFill>
                <a:effectLst/>
                <a:latin typeface="Menlo" panose="020B0609030804020204" pitchFamily="49" charset="0"/>
              </a:rPr>
              <a:t>region_list.rolling</a:t>
            </a:r>
            <a:r>
              <a:rPr lang="en-IN" dirty="0">
                <a:solidFill>
                  <a:srgbClr val="000000"/>
                </a:solidFill>
                <a:effectLst/>
                <a:latin typeface="Menlo" panose="020B0609030804020204" pitchFamily="49" charset="0"/>
              </a:rPr>
              <a:t>(</a:t>
            </a:r>
            <a:r>
              <a:rPr lang="en-IN" dirty="0">
                <a:solidFill>
                  <a:srgbClr val="1C00CF"/>
                </a:solidFill>
                <a:effectLst/>
                <a:latin typeface="Menlo" panose="020B0609030804020204" pitchFamily="49" charset="0"/>
              </a:rPr>
              <a:t>200</a:t>
            </a:r>
            <a:r>
              <a:rPr lang="en-IN" dirty="0">
                <a:solidFill>
                  <a:srgbClr val="000000"/>
                </a:solidFill>
                <a:effectLst/>
                <a:latin typeface="Menlo" panose="020B0609030804020204" pitchFamily="49" charset="0"/>
              </a:rPr>
              <a:t>)</a:t>
            </a:r>
          </a:p>
          <a:p>
            <a:br>
              <a:rPr lang="en-IN" dirty="0">
                <a:solidFill>
                  <a:srgbClr val="000000"/>
                </a:solidFill>
                <a:effectLst/>
                <a:latin typeface="Menlo" panose="020B0609030804020204" pitchFamily="49" charset="0"/>
              </a:rPr>
            </a:br>
            <a:endParaRPr lang="en-IN" dirty="0">
              <a:solidFill>
                <a:srgbClr val="000000"/>
              </a:solidFill>
              <a:effectLst/>
              <a:latin typeface="Menlo" panose="020B0609030804020204" pitchFamily="49" charset="0"/>
            </a:endParaRPr>
          </a:p>
          <a:p>
            <a:r>
              <a:rPr lang="en-IN" dirty="0" err="1">
                <a:solidFill>
                  <a:srgbClr val="000000"/>
                </a:solidFill>
                <a:effectLst/>
                <a:latin typeface="Menlo" panose="020B0609030804020204" pitchFamily="49" charset="0"/>
              </a:rPr>
              <a:t>moving_average</a:t>
            </a:r>
            <a:r>
              <a:rPr lang="en-IN" dirty="0">
                <a:solidFill>
                  <a:srgbClr val="000000"/>
                </a:solidFill>
                <a:effectLst/>
                <a:latin typeface="Menlo" panose="020B0609030804020204" pitchFamily="49" charset="0"/>
              </a:rPr>
              <a:t>=</a:t>
            </a:r>
            <a:r>
              <a:rPr lang="en-IN" dirty="0" err="1">
                <a:solidFill>
                  <a:srgbClr val="000000"/>
                </a:solidFill>
                <a:effectLst/>
                <a:latin typeface="Menlo" panose="020B0609030804020204" pitchFamily="49" charset="0"/>
              </a:rPr>
              <a:t>choicedf.mean</a:t>
            </a:r>
            <a:r>
              <a:rPr lang="en-IN" dirty="0">
                <a:solidFill>
                  <a:srgbClr val="000000"/>
                </a:solidFill>
                <a:effectLst/>
                <a:latin typeface="Menlo" panose="020B0609030804020204" pitchFamily="49" charset="0"/>
              </a:rPr>
              <a:t>()</a:t>
            </a:r>
          </a:p>
          <a:p>
            <a:r>
              <a:rPr lang="en-IN" dirty="0" err="1">
                <a:solidFill>
                  <a:srgbClr val="000000"/>
                </a:solidFill>
                <a:effectLst/>
                <a:latin typeface="Menlo" panose="020B0609030804020204" pitchFamily="49" charset="0"/>
              </a:rPr>
              <a:t>moving_average_list</a:t>
            </a:r>
            <a:r>
              <a:rPr lang="en-IN" dirty="0">
                <a:solidFill>
                  <a:srgbClr val="000000"/>
                </a:solidFill>
                <a:effectLst/>
                <a:latin typeface="Menlo" panose="020B0609030804020204" pitchFamily="49" charset="0"/>
              </a:rPr>
              <a:t> = </a:t>
            </a:r>
            <a:r>
              <a:rPr lang="en-IN" dirty="0" err="1">
                <a:solidFill>
                  <a:srgbClr val="000000"/>
                </a:solidFill>
                <a:effectLst/>
                <a:latin typeface="Menlo" panose="020B0609030804020204" pitchFamily="49" charset="0"/>
              </a:rPr>
              <a:t>moving_average.tolist</a:t>
            </a:r>
            <a:r>
              <a:rPr lang="en-IN" dirty="0">
                <a:solidFill>
                  <a:srgbClr val="000000"/>
                </a:solidFill>
                <a:effectLst/>
                <a:latin typeface="Menlo" panose="020B0609030804020204" pitchFamily="49" charset="0"/>
              </a:rPr>
              <a:t>()</a:t>
            </a:r>
          </a:p>
          <a:p>
            <a:r>
              <a:rPr lang="en-IN" dirty="0" err="1">
                <a:solidFill>
                  <a:srgbClr val="000000"/>
                </a:solidFill>
                <a:effectLst/>
                <a:latin typeface="Menlo" panose="020B0609030804020204" pitchFamily="49" charset="0"/>
              </a:rPr>
              <a:t>moving_average_list</a:t>
            </a:r>
            <a:r>
              <a:rPr lang="en-IN" dirty="0">
                <a:solidFill>
                  <a:srgbClr val="000000"/>
                </a:solidFill>
                <a:effectLst/>
                <a:latin typeface="Menlo" panose="020B0609030804020204" pitchFamily="49" charset="0"/>
              </a:rPr>
              <a:t> = </a:t>
            </a:r>
            <a:r>
              <a:rPr lang="en-IN" dirty="0" err="1">
                <a:solidFill>
                  <a:srgbClr val="000000"/>
                </a:solidFill>
                <a:effectLst/>
                <a:latin typeface="Menlo" panose="020B0609030804020204" pitchFamily="49" charset="0"/>
              </a:rPr>
              <a:t>np.array</a:t>
            </a:r>
            <a:r>
              <a:rPr lang="en-IN" dirty="0">
                <a:solidFill>
                  <a:srgbClr val="000000"/>
                </a:solidFill>
                <a:effectLst/>
                <a:latin typeface="Menlo" panose="020B0609030804020204" pitchFamily="49" charset="0"/>
              </a:rPr>
              <a:t>(</a:t>
            </a:r>
            <a:r>
              <a:rPr lang="en-IN" dirty="0" err="1">
                <a:solidFill>
                  <a:srgbClr val="000000"/>
                </a:solidFill>
                <a:effectLst/>
                <a:latin typeface="Menlo" panose="020B0609030804020204" pitchFamily="49" charset="0"/>
              </a:rPr>
              <a:t>moving_average_list</a:t>
            </a:r>
            <a:r>
              <a:rPr lang="en-IN" dirty="0">
                <a:solidFill>
                  <a:srgbClr val="000000"/>
                </a:solidFill>
                <a:effectLst/>
                <a:latin typeface="Menlo" panose="020B0609030804020204" pitchFamily="49" charset="0"/>
              </a:rPr>
              <a:t>)</a:t>
            </a:r>
          </a:p>
          <a:p>
            <a:br>
              <a:rPr lang="en-IN" dirty="0">
                <a:solidFill>
                  <a:srgbClr val="000000"/>
                </a:solidFill>
                <a:effectLst/>
                <a:latin typeface="Menlo" panose="020B0609030804020204" pitchFamily="49" charset="0"/>
              </a:rPr>
            </a:br>
            <a:endParaRPr lang="en-IN" dirty="0">
              <a:solidFill>
                <a:srgbClr val="000000"/>
              </a:solidFill>
              <a:effectLst/>
              <a:latin typeface="Menlo" panose="020B0609030804020204" pitchFamily="49" charset="0"/>
            </a:endParaRPr>
          </a:p>
          <a:p>
            <a:r>
              <a:rPr lang="en-IN" dirty="0">
                <a:solidFill>
                  <a:srgbClr val="000000"/>
                </a:solidFill>
                <a:effectLst/>
                <a:latin typeface="Menlo" panose="020B0609030804020204" pitchFamily="49" charset="0"/>
              </a:rPr>
              <a:t>moving_average1=choicedf1.mean()</a:t>
            </a:r>
          </a:p>
          <a:p>
            <a:r>
              <a:rPr lang="en-IN" dirty="0">
                <a:solidFill>
                  <a:srgbClr val="000000"/>
                </a:solidFill>
                <a:effectLst/>
                <a:latin typeface="Menlo" panose="020B0609030804020204" pitchFamily="49" charset="0"/>
              </a:rPr>
              <a:t>moving_average_list1 = moving_average1.tolist()</a:t>
            </a:r>
          </a:p>
          <a:p>
            <a:r>
              <a:rPr lang="en-IN" dirty="0">
                <a:solidFill>
                  <a:srgbClr val="000000"/>
                </a:solidFill>
                <a:effectLst/>
                <a:latin typeface="Menlo" panose="020B0609030804020204" pitchFamily="49" charset="0"/>
              </a:rPr>
              <a:t>moving_average_list1 = </a:t>
            </a:r>
            <a:r>
              <a:rPr lang="en-IN" dirty="0" err="1">
                <a:solidFill>
                  <a:srgbClr val="000000"/>
                </a:solidFill>
                <a:effectLst/>
                <a:latin typeface="Menlo" panose="020B0609030804020204" pitchFamily="49" charset="0"/>
              </a:rPr>
              <a:t>np.array</a:t>
            </a:r>
            <a:r>
              <a:rPr lang="en-IN" dirty="0">
                <a:solidFill>
                  <a:srgbClr val="000000"/>
                </a:solidFill>
                <a:effectLst/>
                <a:latin typeface="Menlo" panose="020B0609030804020204" pitchFamily="49" charset="0"/>
              </a:rPr>
              <a:t>(moving_average_list1)</a:t>
            </a:r>
          </a:p>
          <a:p>
            <a:endParaRPr lang="en-US" dirty="0"/>
          </a:p>
        </p:txBody>
      </p:sp>
      <p:sp>
        <p:nvSpPr>
          <p:cNvPr id="7" name="TextBox 6">
            <a:extLst>
              <a:ext uri="{FF2B5EF4-FFF2-40B4-BE49-F238E27FC236}">
                <a16:creationId xmlns:a16="http://schemas.microsoft.com/office/drawing/2014/main" id="{2671C17E-14E3-658D-662E-5F5537BF4C27}"/>
              </a:ext>
            </a:extLst>
          </p:cNvPr>
          <p:cNvSpPr txBox="1"/>
          <p:nvPr/>
        </p:nvSpPr>
        <p:spPr>
          <a:xfrm>
            <a:off x="2209800" y="5794652"/>
            <a:ext cx="4724400" cy="461665"/>
          </a:xfrm>
          <a:prstGeom prst="rect">
            <a:avLst/>
          </a:prstGeom>
          <a:noFill/>
        </p:spPr>
        <p:txBody>
          <a:bodyPr wrap="square" rtlCol="0">
            <a:spAutoFit/>
          </a:bodyPr>
          <a:lstStyle/>
          <a:p>
            <a:r>
              <a:rPr lang="en-US" sz="2400" dirty="0">
                <a:solidFill>
                  <a:schemeClr val="bg2">
                    <a:lumMod val="25000"/>
                  </a:schemeClr>
                </a:solidFill>
                <a:latin typeface="Times New Roman" panose="02020603050405020304" pitchFamily="18" charset="0"/>
                <a:cs typeface="Times New Roman" panose="02020603050405020304" pitchFamily="18" charset="0"/>
              </a:rPr>
              <a:t>Calculating values for SMA</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B99185-829E-1767-5652-6FA173D96EC0}"/>
              </a:ext>
            </a:extLst>
          </p:cNvPr>
          <p:cNvSpPr>
            <a:spLocks noGrp="1"/>
          </p:cNvSpPr>
          <p:nvPr>
            <p:ph idx="1"/>
          </p:nvPr>
        </p:nvSpPr>
        <p:spPr>
          <a:xfrm>
            <a:off x="457200" y="762000"/>
            <a:ext cx="8229600" cy="4525963"/>
          </a:xfrm>
        </p:spPr>
        <p:txBody>
          <a:bodyPr/>
          <a:lstStyle/>
          <a:p>
            <a:r>
              <a:rPr lang="en-IN" sz="1200" dirty="0">
                <a:solidFill>
                  <a:srgbClr val="000000"/>
                </a:solidFill>
                <a:effectLst/>
                <a:latin typeface="Menlo" panose="020B0609030804020204" pitchFamily="49" charset="0"/>
              </a:rPr>
              <a:t>fig, ax1 = </a:t>
            </a:r>
            <a:r>
              <a:rPr lang="en-IN" sz="1200" dirty="0" err="1">
                <a:solidFill>
                  <a:srgbClr val="000000"/>
                </a:solidFill>
                <a:effectLst/>
                <a:latin typeface="Menlo" panose="020B0609030804020204" pitchFamily="49" charset="0"/>
              </a:rPr>
              <a:t>plt.subplots</a:t>
            </a:r>
            <a:r>
              <a:rPr lang="en-IN" sz="1200" dirty="0">
                <a:solidFill>
                  <a:srgbClr val="000000"/>
                </a:solidFill>
                <a:effectLst/>
                <a:latin typeface="Menlo" panose="020B0609030804020204" pitchFamily="49" charset="0"/>
              </a:rPr>
              <a:t>() </a:t>
            </a:r>
          </a:p>
          <a:p>
            <a:r>
              <a:rPr lang="en-IN" sz="1200" dirty="0">
                <a:solidFill>
                  <a:srgbClr val="000000"/>
                </a:solidFill>
                <a:effectLst/>
                <a:latin typeface="Menlo" panose="020B0609030804020204" pitchFamily="49" charset="0"/>
              </a:rPr>
              <a:t>  </a:t>
            </a:r>
          </a:p>
          <a:p>
            <a:r>
              <a:rPr lang="en-IN" sz="1200" dirty="0">
                <a:solidFill>
                  <a:srgbClr val="000000"/>
                </a:solidFill>
                <a:effectLst/>
                <a:latin typeface="Menlo" panose="020B0609030804020204" pitchFamily="49" charset="0"/>
              </a:rPr>
              <a:t>ax1.set_xlabel(</a:t>
            </a:r>
            <a:r>
              <a:rPr lang="en-IN" sz="1200" dirty="0">
                <a:solidFill>
                  <a:srgbClr val="1C00CF"/>
                </a:solidFill>
                <a:effectLst/>
                <a:latin typeface="Menlo" panose="020B0609030804020204" pitchFamily="49" charset="0"/>
              </a:rPr>
              <a:t>'Time'</a:t>
            </a:r>
            <a:r>
              <a:rPr lang="en-IN" sz="1200" dirty="0">
                <a:solidFill>
                  <a:srgbClr val="000000"/>
                </a:solidFill>
                <a:effectLst/>
                <a:latin typeface="Menlo" panose="020B0609030804020204" pitchFamily="49" charset="0"/>
              </a:rPr>
              <a:t>) </a:t>
            </a:r>
          </a:p>
          <a:p>
            <a:r>
              <a:rPr lang="en-IN" sz="1200" dirty="0">
                <a:solidFill>
                  <a:srgbClr val="000000"/>
                </a:solidFill>
                <a:effectLst/>
                <a:latin typeface="Menlo" panose="020B0609030804020204" pitchFamily="49" charset="0"/>
              </a:rPr>
              <a:t>ax1.set_ylabel(</a:t>
            </a:r>
            <a:r>
              <a:rPr lang="en-IN" sz="1200" dirty="0">
                <a:solidFill>
                  <a:srgbClr val="1C00CF"/>
                </a:solidFill>
                <a:effectLst/>
                <a:latin typeface="Menlo" panose="020B0609030804020204" pitchFamily="49" charset="0"/>
              </a:rPr>
              <a:t>'Sales'</a:t>
            </a:r>
            <a:r>
              <a:rPr lang="en-IN" sz="1200" dirty="0">
                <a:solidFill>
                  <a:srgbClr val="000000"/>
                </a:solidFill>
                <a:effectLst/>
                <a:latin typeface="Menlo" panose="020B0609030804020204" pitchFamily="49" charset="0"/>
              </a:rPr>
              <a:t>, </a:t>
            </a:r>
            <a:r>
              <a:rPr lang="en-IN" sz="1200" dirty="0" err="1">
                <a:solidFill>
                  <a:srgbClr val="000000"/>
                </a:solidFill>
                <a:effectLst/>
                <a:latin typeface="Menlo" panose="020B0609030804020204" pitchFamily="49" charset="0"/>
              </a:rPr>
              <a:t>color</a:t>
            </a:r>
            <a:r>
              <a:rPr lang="en-IN" sz="1200" dirty="0">
                <a:solidFill>
                  <a:srgbClr val="000000"/>
                </a:solidFill>
                <a:effectLst/>
                <a:latin typeface="Menlo" panose="020B0609030804020204" pitchFamily="49" charset="0"/>
              </a:rPr>
              <a:t> = </a:t>
            </a:r>
            <a:r>
              <a:rPr lang="en-IN" sz="1200" dirty="0">
                <a:solidFill>
                  <a:srgbClr val="1C00CF"/>
                </a:solidFill>
                <a:effectLst/>
                <a:latin typeface="Menlo" panose="020B0609030804020204" pitchFamily="49" charset="0"/>
              </a:rPr>
              <a:t>'red'</a:t>
            </a:r>
            <a:r>
              <a:rPr lang="en-IN" sz="1200" dirty="0">
                <a:solidFill>
                  <a:srgbClr val="000000"/>
                </a:solidFill>
                <a:effectLst/>
                <a:latin typeface="Menlo" panose="020B0609030804020204" pitchFamily="49" charset="0"/>
              </a:rPr>
              <a:t>) </a:t>
            </a:r>
          </a:p>
          <a:p>
            <a:r>
              <a:rPr lang="en-IN" sz="1200" dirty="0">
                <a:solidFill>
                  <a:srgbClr val="000000"/>
                </a:solidFill>
                <a:effectLst/>
                <a:latin typeface="Menlo" panose="020B0609030804020204" pitchFamily="49" charset="0"/>
              </a:rPr>
              <a:t>ax1.plot(</a:t>
            </a:r>
            <a:r>
              <a:rPr lang="en-IN" sz="1200" dirty="0" err="1">
                <a:solidFill>
                  <a:srgbClr val="000000"/>
                </a:solidFill>
                <a:effectLst/>
                <a:latin typeface="Menlo" panose="020B0609030804020204" pitchFamily="49" charset="0"/>
              </a:rPr>
              <a:t>specific_region</a:t>
            </a:r>
            <a:r>
              <a:rPr lang="en-IN" sz="1200" dirty="0">
                <a:solidFill>
                  <a:srgbClr val="000000"/>
                </a:solidFill>
                <a:effectLst/>
                <a:latin typeface="Menlo" panose="020B0609030804020204" pitchFamily="49" charset="0"/>
              </a:rPr>
              <a:t>[</a:t>
            </a:r>
            <a:r>
              <a:rPr lang="en-IN" sz="1200" dirty="0">
                <a:solidFill>
                  <a:srgbClr val="1C00CF"/>
                </a:solidFill>
                <a:effectLst/>
                <a:latin typeface="Menlo" panose="020B0609030804020204" pitchFamily="49" charset="0"/>
              </a:rPr>
              <a:t>'Date'</a:t>
            </a:r>
            <a:r>
              <a:rPr lang="en-IN" sz="1200" dirty="0">
                <a:solidFill>
                  <a:srgbClr val="000000"/>
                </a:solidFill>
                <a:effectLst/>
                <a:latin typeface="Menlo" panose="020B0609030804020204" pitchFamily="49" charset="0"/>
              </a:rPr>
              <a:t>], </a:t>
            </a:r>
            <a:r>
              <a:rPr lang="en-IN" sz="1200" dirty="0" err="1">
                <a:solidFill>
                  <a:srgbClr val="000000"/>
                </a:solidFill>
                <a:effectLst/>
                <a:latin typeface="Menlo" panose="020B0609030804020204" pitchFamily="49" charset="0"/>
              </a:rPr>
              <a:t>specific_region</a:t>
            </a:r>
            <a:r>
              <a:rPr lang="en-IN" sz="1200" dirty="0">
                <a:solidFill>
                  <a:srgbClr val="000000"/>
                </a:solidFill>
                <a:effectLst/>
                <a:latin typeface="Menlo" panose="020B0609030804020204" pitchFamily="49" charset="0"/>
              </a:rPr>
              <a:t>[</a:t>
            </a:r>
            <a:r>
              <a:rPr lang="en-IN" sz="1200" dirty="0">
                <a:solidFill>
                  <a:srgbClr val="1C00CF"/>
                </a:solidFill>
                <a:effectLst/>
                <a:latin typeface="Menlo" panose="020B0609030804020204" pitchFamily="49" charset="0"/>
              </a:rPr>
              <a:t>'Sales'</a:t>
            </a:r>
            <a:r>
              <a:rPr lang="en-IN" sz="1200" dirty="0">
                <a:solidFill>
                  <a:srgbClr val="000000"/>
                </a:solidFill>
                <a:effectLst/>
                <a:latin typeface="Menlo" panose="020B0609030804020204" pitchFamily="49" charset="0"/>
              </a:rPr>
              <a:t>], </a:t>
            </a:r>
            <a:r>
              <a:rPr lang="en-IN" sz="1200" dirty="0" err="1">
                <a:solidFill>
                  <a:srgbClr val="000000"/>
                </a:solidFill>
                <a:effectLst/>
                <a:latin typeface="Menlo" panose="020B0609030804020204" pitchFamily="49" charset="0"/>
              </a:rPr>
              <a:t>color</a:t>
            </a:r>
            <a:r>
              <a:rPr lang="en-IN" sz="1200" dirty="0">
                <a:solidFill>
                  <a:srgbClr val="000000"/>
                </a:solidFill>
                <a:effectLst/>
                <a:latin typeface="Menlo" panose="020B0609030804020204" pitchFamily="49" charset="0"/>
              </a:rPr>
              <a:t> = </a:t>
            </a:r>
            <a:r>
              <a:rPr lang="en-IN" sz="1200" dirty="0">
                <a:solidFill>
                  <a:srgbClr val="1C00CF"/>
                </a:solidFill>
                <a:effectLst/>
                <a:latin typeface="Menlo" panose="020B0609030804020204" pitchFamily="49" charset="0"/>
              </a:rPr>
              <a:t>'red'</a:t>
            </a:r>
            <a:r>
              <a:rPr lang="en-IN" sz="1200" dirty="0">
                <a:solidFill>
                  <a:srgbClr val="000000"/>
                </a:solidFill>
                <a:effectLst/>
                <a:latin typeface="Menlo" panose="020B0609030804020204" pitchFamily="49" charset="0"/>
              </a:rPr>
              <a:t>) </a:t>
            </a:r>
          </a:p>
          <a:p>
            <a:r>
              <a:rPr lang="en-IN" sz="1200" dirty="0">
                <a:solidFill>
                  <a:srgbClr val="000000"/>
                </a:solidFill>
                <a:effectLst/>
                <a:latin typeface="Menlo" panose="020B0609030804020204" pitchFamily="49" charset="0"/>
              </a:rPr>
              <a:t>ax1.tick_params(axis =</a:t>
            </a:r>
            <a:r>
              <a:rPr lang="en-IN" sz="1200" dirty="0">
                <a:solidFill>
                  <a:srgbClr val="1C00CF"/>
                </a:solidFill>
                <a:effectLst/>
                <a:latin typeface="Menlo" panose="020B0609030804020204" pitchFamily="49" charset="0"/>
              </a:rPr>
              <a:t>'y'</a:t>
            </a:r>
            <a:r>
              <a:rPr lang="en-IN" sz="1200" dirty="0">
                <a:solidFill>
                  <a:srgbClr val="000000"/>
                </a:solidFill>
                <a:effectLst/>
                <a:latin typeface="Menlo" panose="020B0609030804020204" pitchFamily="49" charset="0"/>
              </a:rPr>
              <a:t>, </a:t>
            </a:r>
            <a:r>
              <a:rPr lang="en-IN" sz="1200" dirty="0" err="1">
                <a:solidFill>
                  <a:srgbClr val="000000"/>
                </a:solidFill>
                <a:effectLst/>
                <a:latin typeface="Menlo" panose="020B0609030804020204" pitchFamily="49" charset="0"/>
              </a:rPr>
              <a:t>labelcolor</a:t>
            </a:r>
            <a:r>
              <a:rPr lang="en-IN" sz="1200" dirty="0">
                <a:solidFill>
                  <a:srgbClr val="000000"/>
                </a:solidFill>
                <a:effectLst/>
                <a:latin typeface="Menlo" panose="020B0609030804020204" pitchFamily="49" charset="0"/>
              </a:rPr>
              <a:t> = </a:t>
            </a:r>
            <a:r>
              <a:rPr lang="en-IN" sz="1200" dirty="0">
                <a:solidFill>
                  <a:srgbClr val="1C00CF"/>
                </a:solidFill>
                <a:effectLst/>
                <a:latin typeface="Menlo" panose="020B0609030804020204" pitchFamily="49" charset="0"/>
              </a:rPr>
              <a:t>'red'</a:t>
            </a:r>
            <a:r>
              <a:rPr lang="en-IN" sz="1200" dirty="0">
                <a:solidFill>
                  <a:srgbClr val="000000"/>
                </a:solidFill>
                <a:effectLst/>
                <a:latin typeface="Menlo" panose="020B0609030804020204" pitchFamily="49" charset="0"/>
              </a:rPr>
              <a:t>) </a:t>
            </a:r>
            <a:br>
              <a:rPr lang="en-IN" sz="1200" dirty="0">
                <a:solidFill>
                  <a:srgbClr val="000000"/>
                </a:solidFill>
                <a:effectLst/>
                <a:latin typeface="Menlo" panose="020B0609030804020204" pitchFamily="49" charset="0"/>
              </a:rPr>
            </a:br>
            <a:endParaRPr lang="en-IN" sz="1200" dirty="0">
              <a:solidFill>
                <a:srgbClr val="000000"/>
              </a:solidFill>
              <a:effectLst/>
              <a:latin typeface="Menlo" panose="020B0609030804020204" pitchFamily="49" charset="0"/>
            </a:endParaRPr>
          </a:p>
          <a:p>
            <a:r>
              <a:rPr lang="en-IN" sz="1200" dirty="0">
                <a:solidFill>
                  <a:srgbClr val="000000"/>
                </a:solidFill>
                <a:effectLst/>
                <a:latin typeface="Menlo" panose="020B0609030804020204" pitchFamily="49" charset="0"/>
              </a:rPr>
              <a:t>ax2 = ax1.twinx() </a:t>
            </a:r>
          </a:p>
          <a:p>
            <a:r>
              <a:rPr lang="en-IN" sz="1200" dirty="0">
                <a:solidFill>
                  <a:srgbClr val="000000"/>
                </a:solidFill>
                <a:effectLst/>
                <a:latin typeface="Menlo" panose="020B0609030804020204" pitchFamily="49" charset="0"/>
              </a:rPr>
              <a:t>  </a:t>
            </a:r>
          </a:p>
          <a:p>
            <a:r>
              <a:rPr lang="en-IN" sz="1200" dirty="0">
                <a:solidFill>
                  <a:srgbClr val="000000"/>
                </a:solidFill>
                <a:effectLst/>
                <a:latin typeface="Menlo" panose="020B0609030804020204" pitchFamily="49" charset="0"/>
              </a:rPr>
              <a:t>ax2.set_ylabel(</a:t>
            </a:r>
            <a:r>
              <a:rPr lang="en-IN" sz="1200" dirty="0">
                <a:solidFill>
                  <a:srgbClr val="1C00CF"/>
                </a:solidFill>
                <a:effectLst/>
                <a:latin typeface="Menlo" panose="020B0609030804020204" pitchFamily="49" charset="0"/>
              </a:rPr>
              <a:t>'SMA'</a:t>
            </a:r>
            <a:r>
              <a:rPr lang="en-IN" sz="1200" dirty="0">
                <a:solidFill>
                  <a:srgbClr val="000000"/>
                </a:solidFill>
                <a:effectLst/>
                <a:latin typeface="Menlo" panose="020B0609030804020204" pitchFamily="49" charset="0"/>
              </a:rPr>
              <a:t>, </a:t>
            </a:r>
            <a:r>
              <a:rPr lang="en-IN" sz="1200" dirty="0" err="1">
                <a:solidFill>
                  <a:srgbClr val="000000"/>
                </a:solidFill>
                <a:effectLst/>
                <a:latin typeface="Menlo" panose="020B0609030804020204" pitchFamily="49" charset="0"/>
              </a:rPr>
              <a:t>color</a:t>
            </a:r>
            <a:r>
              <a:rPr lang="en-IN" sz="1200" dirty="0">
                <a:solidFill>
                  <a:srgbClr val="000000"/>
                </a:solidFill>
                <a:effectLst/>
                <a:latin typeface="Menlo" panose="020B0609030804020204" pitchFamily="49" charset="0"/>
              </a:rPr>
              <a:t> = </a:t>
            </a:r>
            <a:r>
              <a:rPr lang="en-IN" sz="1200" dirty="0">
                <a:solidFill>
                  <a:srgbClr val="1C00CF"/>
                </a:solidFill>
                <a:effectLst/>
                <a:latin typeface="Menlo" panose="020B0609030804020204" pitchFamily="49" charset="0"/>
              </a:rPr>
              <a:t>'blue'</a:t>
            </a:r>
            <a:r>
              <a:rPr lang="en-IN" sz="1200" dirty="0">
                <a:solidFill>
                  <a:srgbClr val="000000"/>
                </a:solidFill>
                <a:effectLst/>
                <a:latin typeface="Menlo" panose="020B0609030804020204" pitchFamily="49" charset="0"/>
              </a:rPr>
              <a:t>) </a:t>
            </a:r>
          </a:p>
          <a:p>
            <a:r>
              <a:rPr lang="en-IN" sz="1200" dirty="0">
                <a:solidFill>
                  <a:srgbClr val="000000"/>
                </a:solidFill>
                <a:effectLst/>
                <a:latin typeface="Menlo" panose="020B0609030804020204" pitchFamily="49" charset="0"/>
              </a:rPr>
              <a:t>ax2.plot(</a:t>
            </a:r>
            <a:r>
              <a:rPr lang="en-IN" sz="1200" dirty="0" err="1">
                <a:solidFill>
                  <a:srgbClr val="000000"/>
                </a:solidFill>
                <a:effectLst/>
                <a:latin typeface="Menlo" panose="020B0609030804020204" pitchFamily="49" charset="0"/>
              </a:rPr>
              <a:t>specific_region</a:t>
            </a:r>
            <a:r>
              <a:rPr lang="en-IN" sz="1200" dirty="0">
                <a:solidFill>
                  <a:srgbClr val="000000"/>
                </a:solidFill>
                <a:effectLst/>
                <a:latin typeface="Menlo" panose="020B0609030804020204" pitchFamily="49" charset="0"/>
              </a:rPr>
              <a:t>[</a:t>
            </a:r>
            <a:r>
              <a:rPr lang="en-IN" sz="1200" dirty="0">
                <a:solidFill>
                  <a:srgbClr val="1C00CF"/>
                </a:solidFill>
                <a:effectLst/>
                <a:latin typeface="Menlo" panose="020B0609030804020204" pitchFamily="49" charset="0"/>
              </a:rPr>
              <a:t>'Date'</a:t>
            </a:r>
            <a:r>
              <a:rPr lang="en-IN" sz="1200" dirty="0">
                <a:solidFill>
                  <a:srgbClr val="000000"/>
                </a:solidFill>
                <a:effectLst/>
                <a:latin typeface="Menlo" panose="020B0609030804020204" pitchFamily="49" charset="0"/>
              </a:rPr>
              <a:t>],</a:t>
            </a:r>
            <a:r>
              <a:rPr lang="en-IN" sz="1200" dirty="0" err="1">
                <a:solidFill>
                  <a:srgbClr val="000000"/>
                </a:solidFill>
                <a:effectLst/>
                <a:latin typeface="Menlo" panose="020B0609030804020204" pitchFamily="49" charset="0"/>
              </a:rPr>
              <a:t>moving_average_list</a:t>
            </a:r>
            <a:r>
              <a:rPr lang="en-IN" sz="1200" dirty="0">
                <a:solidFill>
                  <a:srgbClr val="000000"/>
                </a:solidFill>
                <a:effectLst/>
                <a:latin typeface="Menlo" panose="020B0609030804020204" pitchFamily="49" charset="0"/>
              </a:rPr>
              <a:t> , </a:t>
            </a:r>
            <a:r>
              <a:rPr lang="en-IN" sz="1200" dirty="0" err="1">
                <a:solidFill>
                  <a:srgbClr val="000000"/>
                </a:solidFill>
                <a:effectLst/>
                <a:latin typeface="Menlo" panose="020B0609030804020204" pitchFamily="49" charset="0"/>
              </a:rPr>
              <a:t>color</a:t>
            </a:r>
            <a:r>
              <a:rPr lang="en-IN" sz="1200" dirty="0">
                <a:solidFill>
                  <a:srgbClr val="000000"/>
                </a:solidFill>
                <a:effectLst/>
                <a:latin typeface="Menlo" panose="020B0609030804020204" pitchFamily="49" charset="0"/>
              </a:rPr>
              <a:t> = </a:t>
            </a:r>
            <a:r>
              <a:rPr lang="en-IN" sz="1200" dirty="0">
                <a:solidFill>
                  <a:srgbClr val="1C00CF"/>
                </a:solidFill>
                <a:effectLst/>
                <a:latin typeface="Menlo" panose="020B0609030804020204" pitchFamily="49" charset="0"/>
              </a:rPr>
              <a:t>'blue'</a:t>
            </a:r>
            <a:r>
              <a:rPr lang="en-IN" sz="1200" dirty="0">
                <a:solidFill>
                  <a:srgbClr val="000000"/>
                </a:solidFill>
                <a:effectLst/>
                <a:latin typeface="Menlo" panose="020B0609030804020204" pitchFamily="49" charset="0"/>
              </a:rPr>
              <a:t>) </a:t>
            </a:r>
          </a:p>
          <a:p>
            <a:r>
              <a:rPr lang="en-IN" sz="1200" dirty="0">
                <a:solidFill>
                  <a:srgbClr val="000000"/>
                </a:solidFill>
                <a:effectLst/>
                <a:latin typeface="Menlo" panose="020B0609030804020204" pitchFamily="49" charset="0"/>
              </a:rPr>
              <a:t>ax2.tick_params(axis =</a:t>
            </a:r>
            <a:r>
              <a:rPr lang="en-IN" sz="1200" dirty="0">
                <a:solidFill>
                  <a:srgbClr val="1C00CF"/>
                </a:solidFill>
                <a:effectLst/>
                <a:latin typeface="Menlo" panose="020B0609030804020204" pitchFamily="49" charset="0"/>
              </a:rPr>
              <a:t>'y'</a:t>
            </a:r>
            <a:r>
              <a:rPr lang="en-IN" sz="1200" dirty="0">
                <a:solidFill>
                  <a:srgbClr val="000000"/>
                </a:solidFill>
                <a:effectLst/>
                <a:latin typeface="Menlo" panose="020B0609030804020204" pitchFamily="49" charset="0"/>
              </a:rPr>
              <a:t>, </a:t>
            </a:r>
            <a:r>
              <a:rPr lang="en-IN" sz="1200" dirty="0" err="1">
                <a:solidFill>
                  <a:srgbClr val="000000"/>
                </a:solidFill>
                <a:effectLst/>
                <a:latin typeface="Menlo" panose="020B0609030804020204" pitchFamily="49" charset="0"/>
              </a:rPr>
              <a:t>labelcolor</a:t>
            </a:r>
            <a:r>
              <a:rPr lang="en-IN" sz="1200" dirty="0">
                <a:solidFill>
                  <a:srgbClr val="000000"/>
                </a:solidFill>
                <a:effectLst/>
                <a:latin typeface="Menlo" panose="020B0609030804020204" pitchFamily="49" charset="0"/>
              </a:rPr>
              <a:t> = </a:t>
            </a:r>
            <a:r>
              <a:rPr lang="en-IN" sz="1200" dirty="0">
                <a:solidFill>
                  <a:srgbClr val="1C00CF"/>
                </a:solidFill>
                <a:effectLst/>
                <a:latin typeface="Menlo" panose="020B0609030804020204" pitchFamily="49" charset="0"/>
              </a:rPr>
              <a:t>'blue'</a:t>
            </a:r>
            <a:r>
              <a:rPr lang="en-IN" sz="1200" dirty="0">
                <a:solidFill>
                  <a:srgbClr val="000000"/>
                </a:solidFill>
                <a:effectLst/>
                <a:latin typeface="Menlo" panose="020B0609030804020204" pitchFamily="49" charset="0"/>
              </a:rPr>
              <a:t>) </a:t>
            </a:r>
            <a:br>
              <a:rPr lang="en-IN" sz="1200" dirty="0">
                <a:solidFill>
                  <a:srgbClr val="000000"/>
                </a:solidFill>
                <a:effectLst/>
                <a:latin typeface="Menlo" panose="020B0609030804020204" pitchFamily="49" charset="0"/>
              </a:rPr>
            </a:br>
            <a:endParaRPr lang="en-IN" sz="1200" dirty="0">
              <a:solidFill>
                <a:srgbClr val="000000"/>
              </a:solidFill>
              <a:effectLst/>
              <a:latin typeface="Menlo" panose="020B0609030804020204" pitchFamily="49" charset="0"/>
            </a:endParaRPr>
          </a:p>
          <a:p>
            <a:r>
              <a:rPr lang="en-IN" sz="1200" dirty="0">
                <a:solidFill>
                  <a:srgbClr val="000000"/>
                </a:solidFill>
                <a:effectLst/>
                <a:latin typeface="Menlo" panose="020B0609030804020204" pitchFamily="49" charset="0"/>
              </a:rPr>
              <a:t>ax3 = ax1.twinx() </a:t>
            </a:r>
          </a:p>
          <a:p>
            <a:pPr marL="0" indent="0">
              <a:buNone/>
            </a:pPr>
            <a:r>
              <a:rPr lang="en-IN" sz="1200" dirty="0">
                <a:solidFill>
                  <a:srgbClr val="000000"/>
                </a:solidFill>
                <a:effectLst/>
                <a:latin typeface="Menlo" panose="020B0609030804020204" pitchFamily="49" charset="0"/>
              </a:rPr>
              <a:t>  </a:t>
            </a:r>
          </a:p>
          <a:p>
            <a:r>
              <a:rPr lang="en-IN" sz="1200" dirty="0">
                <a:solidFill>
                  <a:srgbClr val="000000"/>
                </a:solidFill>
                <a:effectLst/>
                <a:latin typeface="Menlo" panose="020B0609030804020204" pitchFamily="49" charset="0"/>
              </a:rPr>
              <a:t>ax3.set_ylabel(</a:t>
            </a:r>
            <a:r>
              <a:rPr lang="en-IN" sz="1200" dirty="0">
                <a:solidFill>
                  <a:srgbClr val="1C00CF"/>
                </a:solidFill>
                <a:effectLst/>
                <a:latin typeface="Menlo" panose="020B0609030804020204" pitchFamily="49" charset="0"/>
              </a:rPr>
              <a:t>'SMA'</a:t>
            </a:r>
            <a:r>
              <a:rPr lang="en-IN" sz="1200" dirty="0">
                <a:solidFill>
                  <a:srgbClr val="000000"/>
                </a:solidFill>
                <a:effectLst/>
                <a:latin typeface="Menlo" panose="020B0609030804020204" pitchFamily="49" charset="0"/>
              </a:rPr>
              <a:t>, </a:t>
            </a:r>
            <a:r>
              <a:rPr lang="en-IN" sz="1200" dirty="0" err="1">
                <a:solidFill>
                  <a:srgbClr val="000000"/>
                </a:solidFill>
                <a:effectLst/>
                <a:latin typeface="Menlo" panose="020B0609030804020204" pitchFamily="49" charset="0"/>
              </a:rPr>
              <a:t>color</a:t>
            </a:r>
            <a:r>
              <a:rPr lang="en-IN" sz="1200" dirty="0">
                <a:solidFill>
                  <a:srgbClr val="000000"/>
                </a:solidFill>
                <a:effectLst/>
                <a:latin typeface="Menlo" panose="020B0609030804020204" pitchFamily="49" charset="0"/>
              </a:rPr>
              <a:t> = </a:t>
            </a:r>
            <a:r>
              <a:rPr lang="en-IN" sz="1200" dirty="0">
                <a:solidFill>
                  <a:srgbClr val="1C00CF"/>
                </a:solidFill>
                <a:effectLst/>
                <a:latin typeface="Menlo" panose="020B0609030804020204" pitchFamily="49" charset="0"/>
              </a:rPr>
              <a:t>'yellow'</a:t>
            </a:r>
            <a:r>
              <a:rPr lang="en-IN" sz="1200" dirty="0">
                <a:solidFill>
                  <a:srgbClr val="000000"/>
                </a:solidFill>
                <a:effectLst/>
                <a:latin typeface="Menlo" panose="020B0609030804020204" pitchFamily="49" charset="0"/>
              </a:rPr>
              <a:t>) </a:t>
            </a:r>
          </a:p>
          <a:p>
            <a:r>
              <a:rPr lang="en-IN" sz="1200" dirty="0">
                <a:solidFill>
                  <a:srgbClr val="000000"/>
                </a:solidFill>
                <a:effectLst/>
                <a:latin typeface="Menlo" panose="020B0609030804020204" pitchFamily="49" charset="0"/>
              </a:rPr>
              <a:t>ax3.plot(</a:t>
            </a:r>
            <a:r>
              <a:rPr lang="en-IN" sz="1200" dirty="0" err="1">
                <a:solidFill>
                  <a:srgbClr val="000000"/>
                </a:solidFill>
                <a:effectLst/>
                <a:latin typeface="Menlo" panose="020B0609030804020204" pitchFamily="49" charset="0"/>
              </a:rPr>
              <a:t>specific_region</a:t>
            </a:r>
            <a:r>
              <a:rPr lang="en-IN" sz="1200" dirty="0">
                <a:solidFill>
                  <a:srgbClr val="000000"/>
                </a:solidFill>
                <a:effectLst/>
                <a:latin typeface="Menlo" panose="020B0609030804020204" pitchFamily="49" charset="0"/>
              </a:rPr>
              <a:t>[</a:t>
            </a:r>
            <a:r>
              <a:rPr lang="en-IN" sz="1200" dirty="0">
                <a:solidFill>
                  <a:srgbClr val="1C00CF"/>
                </a:solidFill>
                <a:effectLst/>
                <a:latin typeface="Menlo" panose="020B0609030804020204" pitchFamily="49" charset="0"/>
              </a:rPr>
              <a:t>'Date'</a:t>
            </a:r>
            <a:r>
              <a:rPr lang="en-IN" sz="1200" dirty="0">
                <a:solidFill>
                  <a:srgbClr val="000000"/>
                </a:solidFill>
                <a:effectLst/>
                <a:latin typeface="Menlo" panose="020B0609030804020204" pitchFamily="49" charset="0"/>
              </a:rPr>
              <a:t>], moving_average_list1, </a:t>
            </a:r>
            <a:r>
              <a:rPr lang="en-IN" sz="1200" dirty="0" err="1">
                <a:solidFill>
                  <a:srgbClr val="000000"/>
                </a:solidFill>
                <a:effectLst/>
                <a:latin typeface="Menlo" panose="020B0609030804020204" pitchFamily="49" charset="0"/>
              </a:rPr>
              <a:t>color</a:t>
            </a:r>
            <a:r>
              <a:rPr lang="en-IN" sz="1200" dirty="0">
                <a:solidFill>
                  <a:srgbClr val="000000"/>
                </a:solidFill>
                <a:effectLst/>
                <a:latin typeface="Menlo" panose="020B0609030804020204" pitchFamily="49" charset="0"/>
              </a:rPr>
              <a:t> = </a:t>
            </a:r>
            <a:r>
              <a:rPr lang="en-IN" sz="1200" dirty="0">
                <a:solidFill>
                  <a:srgbClr val="1C00CF"/>
                </a:solidFill>
                <a:effectLst/>
                <a:latin typeface="Menlo" panose="020B0609030804020204" pitchFamily="49" charset="0"/>
              </a:rPr>
              <a:t>'yellow'</a:t>
            </a:r>
            <a:r>
              <a:rPr lang="en-IN" sz="1200" dirty="0">
                <a:solidFill>
                  <a:srgbClr val="000000"/>
                </a:solidFill>
                <a:effectLst/>
                <a:latin typeface="Menlo" panose="020B0609030804020204" pitchFamily="49" charset="0"/>
              </a:rPr>
              <a:t>) </a:t>
            </a:r>
          </a:p>
          <a:p>
            <a:r>
              <a:rPr lang="en-IN" sz="1200" dirty="0">
                <a:solidFill>
                  <a:srgbClr val="000000"/>
                </a:solidFill>
                <a:effectLst/>
                <a:latin typeface="Menlo" panose="020B0609030804020204" pitchFamily="49" charset="0"/>
              </a:rPr>
              <a:t>ax3.tick_params(axis =</a:t>
            </a:r>
            <a:r>
              <a:rPr lang="en-IN" sz="1200" dirty="0">
                <a:solidFill>
                  <a:srgbClr val="1C00CF"/>
                </a:solidFill>
                <a:effectLst/>
                <a:latin typeface="Menlo" panose="020B0609030804020204" pitchFamily="49" charset="0"/>
              </a:rPr>
              <a:t>'y'</a:t>
            </a:r>
            <a:r>
              <a:rPr lang="en-IN" sz="1200" dirty="0">
                <a:solidFill>
                  <a:srgbClr val="000000"/>
                </a:solidFill>
                <a:effectLst/>
                <a:latin typeface="Menlo" panose="020B0609030804020204" pitchFamily="49" charset="0"/>
              </a:rPr>
              <a:t>, </a:t>
            </a:r>
            <a:r>
              <a:rPr lang="en-IN" sz="1200" dirty="0" err="1">
                <a:solidFill>
                  <a:srgbClr val="000000"/>
                </a:solidFill>
                <a:effectLst/>
                <a:latin typeface="Menlo" panose="020B0609030804020204" pitchFamily="49" charset="0"/>
              </a:rPr>
              <a:t>labelcolor</a:t>
            </a:r>
            <a:r>
              <a:rPr lang="en-IN" sz="1200" dirty="0">
                <a:solidFill>
                  <a:srgbClr val="000000"/>
                </a:solidFill>
                <a:effectLst/>
                <a:latin typeface="Menlo" panose="020B0609030804020204" pitchFamily="49" charset="0"/>
              </a:rPr>
              <a:t> = </a:t>
            </a:r>
            <a:r>
              <a:rPr lang="en-IN" sz="1200" dirty="0">
                <a:solidFill>
                  <a:srgbClr val="1C00CF"/>
                </a:solidFill>
                <a:effectLst/>
                <a:latin typeface="Menlo" panose="020B0609030804020204" pitchFamily="49" charset="0"/>
              </a:rPr>
              <a:t>'blue'</a:t>
            </a:r>
            <a:r>
              <a:rPr lang="en-IN" sz="1200" dirty="0">
                <a:solidFill>
                  <a:srgbClr val="000000"/>
                </a:solidFill>
                <a:effectLst/>
                <a:latin typeface="Menlo" panose="020B0609030804020204" pitchFamily="49" charset="0"/>
              </a:rPr>
              <a:t>) </a:t>
            </a:r>
            <a:br>
              <a:rPr lang="en-IN" sz="1200" dirty="0">
                <a:solidFill>
                  <a:srgbClr val="000000"/>
                </a:solidFill>
                <a:effectLst/>
                <a:latin typeface="Menlo" panose="020B0609030804020204" pitchFamily="49" charset="0"/>
              </a:rPr>
            </a:br>
            <a:endParaRPr lang="en-IN" sz="1200" dirty="0">
              <a:solidFill>
                <a:srgbClr val="000000"/>
              </a:solidFill>
              <a:effectLst/>
              <a:latin typeface="Menlo" panose="020B0609030804020204" pitchFamily="49" charset="0"/>
            </a:endParaRPr>
          </a:p>
          <a:p>
            <a:r>
              <a:rPr lang="en-IN" sz="1200" dirty="0" err="1">
                <a:solidFill>
                  <a:srgbClr val="000000"/>
                </a:solidFill>
                <a:effectLst/>
                <a:latin typeface="Menlo" panose="020B0609030804020204" pitchFamily="49" charset="0"/>
              </a:rPr>
              <a:t>plt.show</a:t>
            </a:r>
            <a:r>
              <a:rPr lang="en-IN" sz="1200" dirty="0">
                <a:solidFill>
                  <a:srgbClr val="000000"/>
                </a:solidFill>
                <a:effectLst/>
                <a:latin typeface="Menlo" panose="020B0609030804020204" pitchFamily="49" charset="0"/>
              </a:rPr>
              <a:t>()</a:t>
            </a:r>
          </a:p>
          <a:p>
            <a:pPr marL="0" indent="0">
              <a:buNone/>
            </a:pPr>
            <a:endParaRPr lang="en-US" sz="1200" dirty="0"/>
          </a:p>
        </p:txBody>
      </p:sp>
      <p:sp>
        <p:nvSpPr>
          <p:cNvPr id="4" name="TextBox 3">
            <a:extLst>
              <a:ext uri="{FF2B5EF4-FFF2-40B4-BE49-F238E27FC236}">
                <a16:creationId xmlns:a16="http://schemas.microsoft.com/office/drawing/2014/main" id="{915A1646-DF3B-11F2-D44F-5060FC850B15}"/>
              </a:ext>
            </a:extLst>
          </p:cNvPr>
          <p:cNvSpPr txBox="1"/>
          <p:nvPr/>
        </p:nvSpPr>
        <p:spPr>
          <a:xfrm>
            <a:off x="799172" y="5634335"/>
            <a:ext cx="7545655" cy="461665"/>
          </a:xfrm>
          <a:prstGeom prst="rect">
            <a:avLst/>
          </a:prstGeom>
          <a:noFill/>
        </p:spPr>
        <p:txBody>
          <a:bodyPr wrap="none" rtlCol="0">
            <a:spAutoFit/>
          </a:bodyPr>
          <a:lstStyle/>
          <a:p>
            <a:r>
              <a:rPr lang="en-US" sz="2400" dirty="0">
                <a:solidFill>
                  <a:schemeClr val="bg2">
                    <a:lumMod val="25000"/>
                  </a:schemeClr>
                </a:solidFill>
              </a:rPr>
              <a:t>Plotting 2 values on y-axis and one value on x axis i.e. dates</a:t>
            </a:r>
          </a:p>
        </p:txBody>
      </p:sp>
    </p:spTree>
    <p:extLst>
      <p:ext uri="{BB962C8B-B14F-4D97-AF65-F5344CB8AC3E}">
        <p14:creationId xmlns:p14="http://schemas.microsoft.com/office/powerpoint/2010/main" val="916770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Box 1">
            <a:extLst>
              <a:ext uri="{FF2B5EF4-FFF2-40B4-BE49-F238E27FC236}">
                <a16:creationId xmlns:a16="http://schemas.microsoft.com/office/drawing/2014/main" id="{2A380184-71B9-FE1C-EDC6-2D3753EBADBE}"/>
              </a:ext>
            </a:extLst>
          </p:cNvPr>
          <p:cNvSpPr txBox="1">
            <a:spLocks noChangeArrowheads="1"/>
          </p:cNvSpPr>
          <p:nvPr/>
        </p:nvSpPr>
        <p:spPr bwMode="auto">
          <a:xfrm>
            <a:off x="609600" y="685800"/>
            <a:ext cx="8001000" cy="572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000" b="1">
                <a:latin typeface="Times New Roman" panose="02020603050405020304" pitchFamily="18" charset="0"/>
                <a:cs typeface="Times New Roman" panose="02020603050405020304" pitchFamily="18" charset="0"/>
              </a:rPr>
              <a:t>A  PRESENTATION  ON </a:t>
            </a:r>
          </a:p>
          <a:p>
            <a:pPr algn="ctr" eaLnBrk="1" hangingPunct="1">
              <a:spcBef>
                <a:spcPct val="0"/>
              </a:spcBef>
              <a:buFontTx/>
              <a:buNone/>
            </a:pPr>
            <a:endParaRPr lang="en-US" altLang="en-US" sz="2000" b="1">
              <a:latin typeface="Times New Roman" panose="02020603050405020304" pitchFamily="18" charset="0"/>
              <a:cs typeface="Times New Roman" panose="02020603050405020304" pitchFamily="18" charset="0"/>
            </a:endParaRPr>
          </a:p>
          <a:p>
            <a:pPr algn="ctr" eaLnBrk="1" hangingPunct="1">
              <a:spcBef>
                <a:spcPct val="0"/>
              </a:spcBef>
              <a:buFontTx/>
              <a:buNone/>
            </a:pPr>
            <a:endParaRPr lang="en-US" altLang="en-US" sz="1800">
              <a:solidFill>
                <a:srgbClr val="C00000"/>
              </a:solidFill>
              <a:latin typeface="Times New Roman" panose="02020603050405020304" pitchFamily="18" charset="0"/>
              <a:cs typeface="Times New Roman" panose="02020603050405020304" pitchFamily="18" charset="0"/>
            </a:endParaRPr>
          </a:p>
          <a:p>
            <a:pPr algn="ctr" eaLnBrk="1" hangingPunct="1">
              <a:spcBef>
                <a:spcPct val="0"/>
              </a:spcBef>
              <a:buFontTx/>
              <a:buNone/>
            </a:pPr>
            <a:r>
              <a:rPr lang="en-US" altLang="en-US" b="1">
                <a:latin typeface="Times New Roman" panose="02020603050405020304" pitchFamily="18" charset="0"/>
                <a:cs typeface="Times New Roman" panose="02020603050405020304" pitchFamily="18" charset="0"/>
              </a:rPr>
              <a:t>“SALES FORECASTING FOR WOWMART”</a:t>
            </a:r>
            <a:endParaRPr lang="en-US" altLang="en-US" sz="1800" b="1">
              <a:latin typeface="Times New Roman" panose="02020603050405020304" pitchFamily="18" charset="0"/>
              <a:cs typeface="Times New Roman" panose="02020603050405020304" pitchFamily="18" charset="0"/>
            </a:endParaRPr>
          </a:p>
          <a:p>
            <a:pPr algn="ctr" eaLnBrk="1" hangingPunct="1">
              <a:spcBef>
                <a:spcPct val="0"/>
              </a:spcBef>
              <a:buFontTx/>
              <a:buNone/>
            </a:pPr>
            <a:endParaRPr lang="en-US" altLang="en-US" sz="1800">
              <a:latin typeface="Times New Roman" panose="02020603050405020304" pitchFamily="18" charset="0"/>
              <a:cs typeface="Times New Roman" panose="02020603050405020304" pitchFamily="18" charset="0"/>
            </a:endParaRPr>
          </a:p>
          <a:p>
            <a:pPr algn="ctr" eaLnBrk="1" hangingPunct="1">
              <a:spcBef>
                <a:spcPct val="0"/>
              </a:spcBef>
              <a:buFontTx/>
              <a:buNone/>
            </a:pPr>
            <a:endParaRPr lang="en-US" altLang="en-US" sz="1800">
              <a:latin typeface="Times New Roman" panose="02020603050405020304" pitchFamily="18" charset="0"/>
              <a:cs typeface="Times New Roman" panose="02020603050405020304" pitchFamily="18" charset="0"/>
            </a:endParaRPr>
          </a:p>
          <a:p>
            <a:pPr algn="ctr" eaLnBrk="1" hangingPunct="1">
              <a:spcBef>
                <a:spcPct val="0"/>
              </a:spcBef>
              <a:buFontTx/>
              <a:buNone/>
            </a:pPr>
            <a:r>
              <a:rPr lang="en-US" altLang="en-US" sz="1800" b="1">
                <a:latin typeface="Times New Roman" panose="02020603050405020304" pitchFamily="18" charset="0"/>
                <a:cs typeface="Times New Roman" panose="02020603050405020304" pitchFamily="18" charset="0"/>
              </a:rPr>
              <a:t>  </a:t>
            </a:r>
            <a:r>
              <a:rPr lang="en-US" altLang="en-US" sz="1800">
                <a:latin typeface="Times New Roman" panose="02020603050405020304" pitchFamily="18" charset="0"/>
                <a:cs typeface="Times New Roman" panose="02020603050405020304" pitchFamily="18" charset="0"/>
              </a:rPr>
              <a:t>By</a:t>
            </a:r>
            <a:endParaRPr lang="en-US" altLang="en-US" sz="1800"/>
          </a:p>
          <a:p>
            <a:pPr algn="ctr" eaLnBrk="1" hangingPunct="1">
              <a:spcBef>
                <a:spcPct val="0"/>
              </a:spcBef>
              <a:buFontTx/>
              <a:buNone/>
            </a:pPr>
            <a:r>
              <a:rPr lang="en-US" altLang="en-US" sz="2000" b="1">
                <a:latin typeface="Times New Roman" panose="02020603050405020304" pitchFamily="18" charset="0"/>
                <a:cs typeface="Times New Roman" panose="02020603050405020304" pitchFamily="18" charset="0"/>
              </a:rPr>
              <a:t> NIHARIKA AMRITKAR</a:t>
            </a:r>
          </a:p>
          <a:p>
            <a:pPr algn="ctr" eaLnBrk="1" hangingPunct="1">
              <a:spcBef>
                <a:spcPct val="0"/>
              </a:spcBef>
              <a:buFontTx/>
              <a:buNone/>
            </a:pPr>
            <a:r>
              <a:rPr lang="en-US" altLang="en-US" sz="2000" b="1">
                <a:latin typeface="Times New Roman" panose="02020603050405020304" pitchFamily="18" charset="0"/>
                <a:cs typeface="Times New Roman" panose="02020603050405020304" pitchFamily="18" charset="0"/>
              </a:rPr>
              <a:t>SHREYAS DESAI</a:t>
            </a:r>
          </a:p>
          <a:p>
            <a:pPr algn="ctr" eaLnBrk="1" hangingPunct="1">
              <a:spcBef>
                <a:spcPct val="0"/>
              </a:spcBef>
              <a:buFontTx/>
              <a:buNone/>
            </a:pPr>
            <a:r>
              <a:rPr lang="en-US" altLang="en-US" sz="2000" b="1">
                <a:latin typeface="Times New Roman" panose="02020603050405020304" pitchFamily="18" charset="0"/>
                <a:cs typeface="Times New Roman" panose="02020603050405020304" pitchFamily="18" charset="0"/>
              </a:rPr>
              <a:t>KAUNCHI JAIN</a:t>
            </a:r>
            <a:endParaRPr lang="en-US" altLang="en-US" sz="1800">
              <a:solidFill>
                <a:srgbClr val="FF0000"/>
              </a:solidFill>
            </a:endParaRPr>
          </a:p>
          <a:p>
            <a:pPr algn="ctr" eaLnBrk="1" hangingPunct="1">
              <a:spcBef>
                <a:spcPct val="0"/>
              </a:spcBef>
              <a:buFontTx/>
              <a:buNone/>
            </a:pPr>
            <a:r>
              <a:rPr lang="en-US" altLang="en-US" sz="1800">
                <a:latin typeface="Times New Roman" panose="02020603050405020304" pitchFamily="18" charset="0"/>
                <a:cs typeface="Times New Roman" panose="02020603050405020304" pitchFamily="18" charset="0"/>
              </a:rPr>
              <a:t>  </a:t>
            </a:r>
          </a:p>
          <a:p>
            <a:pPr algn="ctr" eaLnBrk="1" hangingPunct="1">
              <a:spcBef>
                <a:spcPct val="0"/>
              </a:spcBef>
              <a:buFontTx/>
              <a:buNone/>
            </a:pPr>
            <a:endParaRPr lang="en-US" altLang="en-US" sz="1800">
              <a:latin typeface="Times New Roman" panose="02020603050405020304" pitchFamily="18" charset="0"/>
              <a:cs typeface="Times New Roman" panose="02020603050405020304" pitchFamily="18" charset="0"/>
            </a:endParaRPr>
          </a:p>
          <a:p>
            <a:pPr algn="ctr" eaLnBrk="1" hangingPunct="1">
              <a:spcBef>
                <a:spcPct val="0"/>
              </a:spcBef>
              <a:buFontTx/>
              <a:buNone/>
            </a:pPr>
            <a:r>
              <a:rPr lang="en-US" altLang="en-US" sz="2000" b="1">
                <a:latin typeface="Times New Roman" panose="02020603050405020304" pitchFamily="18" charset="0"/>
                <a:cs typeface="Times New Roman" panose="02020603050405020304" pitchFamily="18" charset="0"/>
              </a:rPr>
              <a:t>Faculty Mentors:</a:t>
            </a:r>
          </a:p>
          <a:p>
            <a:pPr algn="ctr" eaLnBrk="1" hangingPunct="1">
              <a:spcBef>
                <a:spcPct val="0"/>
              </a:spcBef>
              <a:buFontTx/>
              <a:buNone/>
            </a:pPr>
            <a:r>
              <a:rPr lang="en-US" altLang="en-US" sz="2000" b="1">
                <a:latin typeface="Times New Roman" panose="02020603050405020304" pitchFamily="18" charset="0"/>
                <a:cs typeface="Times New Roman" panose="02020603050405020304" pitchFamily="18" charset="0"/>
              </a:rPr>
              <a:t> </a:t>
            </a:r>
            <a:r>
              <a:rPr lang="en-US" altLang="en-US" sz="2000">
                <a:latin typeface="Times New Roman" panose="02020603050405020304" pitchFamily="18" charset="0"/>
                <a:cs typeface="Times New Roman" panose="02020603050405020304" pitchFamily="18" charset="0"/>
              </a:rPr>
              <a:t>Prof. Ami Munshi, Prof. Mahesh Mali and Prof. Khinal Parmar</a:t>
            </a:r>
          </a:p>
          <a:p>
            <a:pPr algn="ctr" eaLnBrk="1" hangingPunct="1">
              <a:spcBef>
                <a:spcPct val="0"/>
              </a:spcBef>
              <a:buFontTx/>
              <a:buNone/>
            </a:pPr>
            <a:endParaRPr lang="en-US" altLang="en-US" sz="1800" b="1">
              <a:latin typeface="Times New Roman" panose="02020603050405020304" pitchFamily="18" charset="0"/>
              <a:cs typeface="Times New Roman" panose="02020603050405020304" pitchFamily="18" charset="0"/>
            </a:endParaRPr>
          </a:p>
          <a:p>
            <a:pPr algn="ctr" eaLnBrk="1" hangingPunct="1">
              <a:spcBef>
                <a:spcPct val="0"/>
              </a:spcBef>
              <a:buFontTx/>
              <a:buNone/>
            </a:pPr>
            <a:endParaRPr lang="en-US" altLang="en-US" sz="1800" b="1">
              <a:latin typeface="Times New Roman" panose="02020603050405020304" pitchFamily="18" charset="0"/>
              <a:cs typeface="Times New Roman" panose="02020603050405020304" pitchFamily="18" charset="0"/>
            </a:endParaRPr>
          </a:p>
          <a:p>
            <a:pPr algn="ctr" eaLnBrk="1" hangingPunct="1">
              <a:spcBef>
                <a:spcPct val="0"/>
              </a:spcBef>
              <a:buFontTx/>
              <a:buNone/>
            </a:pPr>
            <a:r>
              <a:rPr lang="en-US" altLang="en-US" sz="1800"/>
              <a:t>	</a:t>
            </a:r>
          </a:p>
        </p:txBody>
      </p:sp>
      <p:pic>
        <p:nvPicPr>
          <p:cNvPr id="4099" name="Picture 3">
            <a:extLst>
              <a:ext uri="{FF2B5EF4-FFF2-40B4-BE49-F238E27FC236}">
                <a16:creationId xmlns:a16="http://schemas.microsoft.com/office/drawing/2014/main" id="{1F23FCE4-1769-98B3-5B28-384611BFA9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8750" y="5486400"/>
            <a:ext cx="1371600" cy="136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FC8FA-43F4-877C-C113-0DB36843076A}"/>
              </a:ext>
            </a:extLst>
          </p:cNvPr>
          <p:cNvSpPr>
            <a:spLocks noGrp="1"/>
          </p:cNvSpPr>
          <p:nvPr>
            <p:ph type="title"/>
          </p:nvPr>
        </p:nvSpPr>
        <p:spPr>
          <a:xfrm>
            <a:off x="457200" y="286583"/>
            <a:ext cx="8229600" cy="1143000"/>
          </a:xfrm>
        </p:spPr>
        <p:txBody>
          <a:bodyPr/>
          <a:lstStyle/>
          <a:p>
            <a:r>
              <a:rPr lang="en-US" dirty="0"/>
              <a:t>Main code</a:t>
            </a:r>
          </a:p>
        </p:txBody>
      </p:sp>
      <p:sp>
        <p:nvSpPr>
          <p:cNvPr id="4" name="TextBox 3">
            <a:extLst>
              <a:ext uri="{FF2B5EF4-FFF2-40B4-BE49-F238E27FC236}">
                <a16:creationId xmlns:a16="http://schemas.microsoft.com/office/drawing/2014/main" id="{64E4D5D2-DAF8-7546-D45B-F7059B5587AF}"/>
              </a:ext>
            </a:extLst>
          </p:cNvPr>
          <p:cNvSpPr txBox="1"/>
          <p:nvPr/>
        </p:nvSpPr>
        <p:spPr>
          <a:xfrm>
            <a:off x="1286485" y="1305341"/>
            <a:ext cx="6571030" cy="4247317"/>
          </a:xfrm>
          <a:prstGeom prst="rect">
            <a:avLst/>
          </a:prstGeom>
          <a:noFill/>
        </p:spPr>
        <p:txBody>
          <a:bodyPr wrap="none" rtlCol="0">
            <a:spAutoFit/>
          </a:bodyPr>
          <a:lstStyle/>
          <a:p>
            <a:r>
              <a:rPr lang="en-IN" sz="1000" b="1" dirty="0">
                <a:solidFill>
                  <a:srgbClr val="9B2393"/>
                </a:solidFill>
                <a:effectLst/>
                <a:latin typeface="Menlo" panose="020B0609030804020204" pitchFamily="49" charset="0"/>
              </a:rPr>
              <a:t>def</a:t>
            </a:r>
            <a:r>
              <a:rPr lang="en-IN" sz="1000" dirty="0">
                <a:solidFill>
                  <a:srgbClr val="000000"/>
                </a:solidFill>
                <a:effectLst/>
                <a:latin typeface="Menlo" panose="020B0609030804020204" pitchFamily="49" charset="0"/>
              </a:rPr>
              <a:t> </a:t>
            </a:r>
            <a:r>
              <a:rPr lang="en-IN" sz="1000" dirty="0" err="1">
                <a:solidFill>
                  <a:srgbClr val="000000"/>
                </a:solidFill>
                <a:effectLst/>
                <a:latin typeface="Menlo" panose="020B0609030804020204" pitchFamily="49" charset="0"/>
              </a:rPr>
              <a:t>show_graph</a:t>
            </a:r>
            <a:r>
              <a:rPr lang="en-IN" sz="1000" dirty="0">
                <a:solidFill>
                  <a:srgbClr val="000000"/>
                </a:solidFill>
                <a:effectLst/>
                <a:latin typeface="Menlo" panose="020B0609030804020204" pitchFamily="49" charset="0"/>
              </a:rPr>
              <a:t>(</a:t>
            </a:r>
            <a:r>
              <a:rPr lang="en-IN" sz="1000" dirty="0" err="1">
                <a:solidFill>
                  <a:srgbClr val="000000"/>
                </a:solidFill>
                <a:effectLst/>
                <a:latin typeface="Menlo" panose="020B0609030804020204" pitchFamily="49" charset="0"/>
              </a:rPr>
              <a:t>ch</a:t>
            </a:r>
            <a:r>
              <a:rPr lang="en-IN" sz="1000" dirty="0">
                <a:solidFill>
                  <a:srgbClr val="000000"/>
                </a:solidFill>
                <a:effectLst/>
                <a:latin typeface="Menlo" panose="020B0609030804020204" pitchFamily="49" charset="0"/>
              </a:rPr>
              <a:t>):</a:t>
            </a:r>
          </a:p>
          <a:p>
            <a:r>
              <a:rPr lang="en-IN" sz="1000" dirty="0">
                <a:solidFill>
                  <a:srgbClr val="C41A16"/>
                </a:solidFill>
                <a:effectLst/>
                <a:latin typeface="Menlo" panose="020B0609030804020204" pitchFamily="49" charset="0"/>
              </a:rPr>
              <a:t>    temp=</a:t>
            </a:r>
            <a:r>
              <a:rPr lang="en-IN" sz="1000" dirty="0" err="1">
                <a:solidFill>
                  <a:srgbClr val="C41A16"/>
                </a:solidFill>
                <a:effectLst/>
                <a:latin typeface="Menlo" panose="020B0609030804020204" pitchFamily="49" charset="0"/>
              </a:rPr>
              <a:t>ch</a:t>
            </a:r>
            <a:r>
              <a:rPr lang="en-IN" sz="1000" dirty="0">
                <a:solidFill>
                  <a:srgbClr val="C41A16"/>
                </a:solidFill>
                <a:effectLst/>
                <a:latin typeface="Menlo" panose="020B0609030804020204" pitchFamily="49" charset="0"/>
              </a:rPr>
              <a:t>+"_</a:t>
            </a:r>
            <a:r>
              <a:rPr lang="en-IN" sz="1000" dirty="0" err="1">
                <a:solidFill>
                  <a:srgbClr val="C41A16"/>
                </a:solidFill>
                <a:effectLst/>
                <a:latin typeface="Menlo" panose="020B0609030804020204" pitchFamily="49" charset="0"/>
              </a:rPr>
              <a:t>Rolling.png</a:t>
            </a:r>
            <a:r>
              <a:rPr lang="en-IN" sz="1000" dirty="0">
                <a:solidFill>
                  <a:srgbClr val="C41A16"/>
                </a:solidFill>
                <a:effectLst/>
                <a:latin typeface="Menlo" panose="020B0609030804020204" pitchFamily="49" charset="0"/>
              </a:rPr>
              <a:t>"</a:t>
            </a:r>
          </a:p>
          <a:p>
            <a:r>
              <a:rPr lang="en-IN" sz="1000" dirty="0">
                <a:solidFill>
                  <a:srgbClr val="000000"/>
                </a:solidFill>
                <a:effectLst/>
                <a:latin typeface="Menlo" panose="020B0609030804020204" pitchFamily="49" charset="0"/>
              </a:rPr>
              <a:t>    temp2=</a:t>
            </a:r>
            <a:r>
              <a:rPr lang="en-IN" sz="1000" dirty="0" err="1">
                <a:solidFill>
                  <a:srgbClr val="000000"/>
                </a:solidFill>
                <a:effectLst/>
                <a:latin typeface="Menlo" panose="020B0609030804020204" pitchFamily="49" charset="0"/>
              </a:rPr>
              <a:t>ch</a:t>
            </a:r>
            <a:r>
              <a:rPr lang="en-IN" sz="1000" dirty="0">
                <a:solidFill>
                  <a:srgbClr val="000000"/>
                </a:solidFill>
                <a:effectLst/>
                <a:latin typeface="Menlo" panose="020B0609030804020204" pitchFamily="49" charset="0"/>
              </a:rPr>
              <a:t>+</a:t>
            </a:r>
            <a:r>
              <a:rPr lang="en-IN" sz="1000" dirty="0">
                <a:solidFill>
                  <a:srgbClr val="C41A16"/>
                </a:solidFill>
                <a:effectLst/>
                <a:latin typeface="Menlo" panose="020B0609030804020204" pitchFamily="49" charset="0"/>
              </a:rPr>
              <a:t>"_</a:t>
            </a:r>
            <a:r>
              <a:rPr lang="en-IN" sz="1000" dirty="0" err="1">
                <a:solidFill>
                  <a:srgbClr val="C41A16"/>
                </a:solidFill>
                <a:effectLst/>
                <a:latin typeface="Menlo" panose="020B0609030804020204" pitchFamily="49" charset="0"/>
              </a:rPr>
              <a:t>Expo.png</a:t>
            </a:r>
            <a:r>
              <a:rPr lang="en-IN" sz="1000" dirty="0">
                <a:solidFill>
                  <a:srgbClr val="C41A16"/>
                </a:solidFill>
                <a:effectLst/>
                <a:latin typeface="Menlo" panose="020B0609030804020204" pitchFamily="49" charset="0"/>
              </a:rPr>
              <a:t>"</a:t>
            </a:r>
            <a:endParaRPr lang="en-IN" sz="1000" dirty="0">
              <a:solidFill>
                <a:srgbClr val="000000"/>
              </a:solidFill>
              <a:effectLst/>
              <a:latin typeface="Menlo" panose="020B0609030804020204" pitchFamily="49" charset="0"/>
            </a:endParaRPr>
          </a:p>
          <a:p>
            <a:r>
              <a:rPr lang="en-IN" sz="1000" dirty="0">
                <a:solidFill>
                  <a:srgbClr val="000000"/>
                </a:solidFill>
                <a:effectLst/>
                <a:latin typeface="Menlo" panose="020B0609030804020204" pitchFamily="49" charset="0"/>
              </a:rPr>
              <a:t>    </a:t>
            </a:r>
            <a:r>
              <a:rPr lang="en-IN" sz="1000" dirty="0" err="1">
                <a:solidFill>
                  <a:srgbClr val="000000"/>
                </a:solidFill>
                <a:effectLst/>
                <a:latin typeface="Menlo" panose="020B0609030804020204" pitchFamily="49" charset="0"/>
              </a:rPr>
              <a:t>os.startfile</a:t>
            </a:r>
            <a:r>
              <a:rPr lang="en-IN" sz="1000" dirty="0">
                <a:solidFill>
                  <a:srgbClr val="000000"/>
                </a:solidFill>
                <a:effectLst/>
                <a:latin typeface="Menlo" panose="020B0609030804020204" pitchFamily="49" charset="0"/>
              </a:rPr>
              <a:t>(temp)</a:t>
            </a:r>
          </a:p>
          <a:p>
            <a:r>
              <a:rPr lang="en-IN" sz="1000" dirty="0">
                <a:solidFill>
                  <a:srgbClr val="000000"/>
                </a:solidFill>
                <a:effectLst/>
                <a:latin typeface="Menlo" panose="020B0609030804020204" pitchFamily="49" charset="0"/>
              </a:rPr>
              <a:t>    </a:t>
            </a:r>
            <a:r>
              <a:rPr lang="en-IN" sz="1000" dirty="0" err="1">
                <a:solidFill>
                  <a:srgbClr val="000000"/>
                </a:solidFill>
                <a:effectLst/>
                <a:latin typeface="Menlo" panose="020B0609030804020204" pitchFamily="49" charset="0"/>
              </a:rPr>
              <a:t>os.startfile</a:t>
            </a:r>
            <a:r>
              <a:rPr lang="en-IN" sz="1000" dirty="0">
                <a:solidFill>
                  <a:srgbClr val="000000"/>
                </a:solidFill>
                <a:effectLst/>
                <a:latin typeface="Menlo" panose="020B0609030804020204" pitchFamily="49" charset="0"/>
              </a:rPr>
              <a:t>(temp2)</a:t>
            </a:r>
          </a:p>
          <a:p>
            <a:r>
              <a:rPr lang="en-IN" sz="1000" dirty="0">
                <a:solidFill>
                  <a:srgbClr val="000000"/>
                </a:solidFill>
                <a:effectLst/>
                <a:latin typeface="Menlo" panose="020B0609030804020204" pitchFamily="49" charset="0"/>
              </a:rPr>
              <a:t>    </a:t>
            </a:r>
            <a:r>
              <a:rPr lang="en-IN" sz="1000" dirty="0" err="1">
                <a:solidFill>
                  <a:srgbClr val="000000"/>
                </a:solidFill>
                <a:effectLst/>
                <a:latin typeface="Menlo" panose="020B0609030804020204" pitchFamily="49" charset="0"/>
              </a:rPr>
              <a:t>webbrowser.open</a:t>
            </a:r>
            <a:r>
              <a:rPr lang="en-IN" sz="1000" dirty="0">
                <a:solidFill>
                  <a:srgbClr val="000000"/>
                </a:solidFill>
                <a:effectLst/>
                <a:latin typeface="Menlo" panose="020B0609030804020204" pitchFamily="49" charset="0"/>
              </a:rPr>
              <a:t>(</a:t>
            </a:r>
            <a:r>
              <a:rPr lang="en-IN" sz="1000" dirty="0">
                <a:solidFill>
                  <a:srgbClr val="1C00CF"/>
                </a:solidFill>
                <a:effectLst/>
                <a:latin typeface="Menlo" panose="020B0609030804020204" pitchFamily="49" charset="0"/>
              </a:rPr>
              <a:t>'</a:t>
            </a:r>
            <a:r>
              <a:rPr lang="en-IN" sz="1000" dirty="0" err="1">
                <a:solidFill>
                  <a:srgbClr val="1C00CF"/>
                </a:solidFill>
                <a:effectLst/>
                <a:latin typeface="Menlo" panose="020B0609030804020204" pitchFamily="49" charset="0"/>
              </a:rPr>
              <a:t>Gyaan.html</a:t>
            </a:r>
            <a:r>
              <a:rPr lang="en-IN" sz="1000" dirty="0">
                <a:solidFill>
                  <a:srgbClr val="1C00CF"/>
                </a:solidFill>
                <a:effectLst/>
                <a:latin typeface="Menlo" panose="020B0609030804020204" pitchFamily="49" charset="0"/>
              </a:rPr>
              <a:t>'</a:t>
            </a:r>
            <a:r>
              <a:rPr lang="en-IN" sz="1000" dirty="0">
                <a:solidFill>
                  <a:srgbClr val="000000"/>
                </a:solidFill>
                <a:effectLst/>
                <a:latin typeface="Menlo" panose="020B0609030804020204" pitchFamily="49" charset="0"/>
              </a:rPr>
              <a:t>) </a:t>
            </a:r>
          </a:p>
          <a:p>
            <a:r>
              <a:rPr lang="en-IN" sz="1000" b="1" dirty="0">
                <a:solidFill>
                  <a:srgbClr val="9B2393"/>
                </a:solidFill>
                <a:effectLst/>
                <a:latin typeface="Menlo" panose="020B0609030804020204" pitchFamily="49" charset="0"/>
              </a:rPr>
              <a:t>if</a:t>
            </a:r>
            <a:r>
              <a:rPr lang="en-IN" sz="1000" dirty="0">
                <a:solidFill>
                  <a:srgbClr val="000000"/>
                </a:solidFill>
                <a:effectLst/>
                <a:latin typeface="Menlo" panose="020B0609030804020204" pitchFamily="49" charset="0"/>
              </a:rPr>
              <a:t> choice == </a:t>
            </a:r>
            <a:r>
              <a:rPr lang="en-IN" sz="1000" dirty="0">
                <a:solidFill>
                  <a:srgbClr val="C41A16"/>
                </a:solidFill>
                <a:effectLst/>
                <a:latin typeface="Menlo" panose="020B0609030804020204" pitchFamily="49" charset="0"/>
              </a:rPr>
              <a:t>"Location"</a:t>
            </a:r>
            <a:r>
              <a:rPr lang="en-IN" sz="1000" dirty="0">
                <a:solidFill>
                  <a:srgbClr val="000000"/>
                </a:solidFill>
                <a:effectLst/>
                <a:latin typeface="Menlo" panose="020B0609030804020204" pitchFamily="49" charset="0"/>
              </a:rPr>
              <a:t>:</a:t>
            </a:r>
          </a:p>
          <a:p>
            <a:r>
              <a:rPr lang="en-IN" sz="1000" dirty="0">
                <a:solidFill>
                  <a:srgbClr val="000000"/>
                </a:solidFill>
                <a:effectLst/>
                <a:latin typeface="Menlo" panose="020B0609030804020204" pitchFamily="49" charset="0"/>
              </a:rPr>
              <a:t>    print(</a:t>
            </a:r>
            <a:r>
              <a:rPr lang="en-IN" sz="1000" dirty="0">
                <a:solidFill>
                  <a:srgbClr val="C41A16"/>
                </a:solidFill>
                <a:effectLst/>
                <a:latin typeface="Menlo" panose="020B0609030804020204" pitchFamily="49" charset="0"/>
              </a:rPr>
              <a:t>"Choose </a:t>
            </a:r>
            <a:r>
              <a:rPr lang="en-IN" sz="1000" dirty="0" err="1">
                <a:solidFill>
                  <a:srgbClr val="C41A16"/>
                </a:solidFill>
                <a:effectLst/>
                <a:latin typeface="Menlo" panose="020B0609030804020204" pitchFamily="49" charset="0"/>
              </a:rPr>
              <a:t>from"</a:t>
            </a:r>
            <a:r>
              <a:rPr lang="en-IN" sz="1000" dirty="0" err="1">
                <a:solidFill>
                  <a:srgbClr val="000000"/>
                </a:solidFill>
                <a:effectLst/>
                <a:latin typeface="Menlo" panose="020B0609030804020204" pitchFamily="49" charset="0"/>
              </a:rPr>
              <a:t>,location</a:t>
            </a:r>
            <a:r>
              <a:rPr lang="en-IN" sz="1000" dirty="0">
                <a:solidFill>
                  <a:srgbClr val="000000"/>
                </a:solidFill>
                <a:effectLst/>
                <a:latin typeface="Menlo" panose="020B0609030804020204" pitchFamily="49" charset="0"/>
              </a:rPr>
              <a:t>)</a:t>
            </a:r>
          </a:p>
          <a:p>
            <a:r>
              <a:rPr lang="en-IN" sz="1000" dirty="0">
                <a:solidFill>
                  <a:srgbClr val="000000"/>
                </a:solidFill>
                <a:effectLst/>
                <a:latin typeface="Menlo" panose="020B0609030804020204" pitchFamily="49" charset="0"/>
              </a:rPr>
              <a:t>    </a:t>
            </a:r>
            <a:r>
              <a:rPr lang="en-IN" sz="1000" dirty="0" err="1">
                <a:solidFill>
                  <a:srgbClr val="000000"/>
                </a:solidFill>
                <a:effectLst/>
                <a:latin typeface="Menlo" panose="020B0609030804020204" pitchFamily="49" charset="0"/>
              </a:rPr>
              <a:t>subchoice</a:t>
            </a:r>
            <a:r>
              <a:rPr lang="en-IN" sz="1000" dirty="0">
                <a:solidFill>
                  <a:srgbClr val="000000"/>
                </a:solidFill>
                <a:effectLst/>
                <a:latin typeface="Menlo" panose="020B0609030804020204" pitchFamily="49" charset="0"/>
              </a:rPr>
              <a:t> = input()</a:t>
            </a:r>
          </a:p>
          <a:p>
            <a:r>
              <a:rPr lang="en-IN" sz="1000" dirty="0">
                <a:solidFill>
                  <a:srgbClr val="000000"/>
                </a:solidFill>
                <a:effectLst/>
                <a:latin typeface="Menlo" panose="020B0609030804020204" pitchFamily="49" charset="0"/>
              </a:rPr>
              <a:t>    print(</a:t>
            </a:r>
            <a:r>
              <a:rPr lang="en-IN" sz="1000" dirty="0">
                <a:solidFill>
                  <a:srgbClr val="C41A16"/>
                </a:solidFill>
                <a:effectLst/>
                <a:latin typeface="Menlo" panose="020B0609030804020204" pitchFamily="49" charset="0"/>
              </a:rPr>
              <a:t>"MAD:"</a:t>
            </a:r>
            <a:r>
              <a:rPr lang="en-IN" sz="1000" dirty="0">
                <a:solidFill>
                  <a:srgbClr val="000000"/>
                </a:solidFill>
                <a:effectLst/>
                <a:latin typeface="Menlo" panose="020B0609030804020204" pitchFamily="49" charset="0"/>
              </a:rPr>
              <a:t>, </a:t>
            </a:r>
            <a:r>
              <a:rPr lang="en-IN" sz="1000" dirty="0" err="1">
                <a:solidFill>
                  <a:srgbClr val="000000"/>
                </a:solidFill>
                <a:effectLst/>
                <a:latin typeface="Menlo" panose="020B0609030804020204" pitchFamily="49" charset="0"/>
              </a:rPr>
              <a:t>locdict</a:t>
            </a:r>
            <a:r>
              <a:rPr lang="en-IN" sz="1000" dirty="0">
                <a:solidFill>
                  <a:srgbClr val="000000"/>
                </a:solidFill>
                <a:effectLst/>
                <a:latin typeface="Menlo" panose="020B0609030804020204" pitchFamily="49" charset="0"/>
              </a:rPr>
              <a:t>[</a:t>
            </a:r>
            <a:r>
              <a:rPr lang="en-IN" sz="1000" dirty="0" err="1">
                <a:solidFill>
                  <a:srgbClr val="000000"/>
                </a:solidFill>
                <a:effectLst/>
                <a:latin typeface="Menlo" panose="020B0609030804020204" pitchFamily="49" charset="0"/>
              </a:rPr>
              <a:t>subchoice</a:t>
            </a:r>
            <a:r>
              <a:rPr lang="en-IN" sz="1000" dirty="0">
                <a:solidFill>
                  <a:srgbClr val="000000"/>
                </a:solidFill>
                <a:effectLst/>
                <a:latin typeface="Menlo" panose="020B0609030804020204" pitchFamily="49" charset="0"/>
              </a:rPr>
              <a:t>][</a:t>
            </a:r>
            <a:r>
              <a:rPr lang="en-IN" sz="1000" dirty="0">
                <a:solidFill>
                  <a:srgbClr val="1C00CF"/>
                </a:solidFill>
                <a:effectLst/>
                <a:latin typeface="Menlo" panose="020B0609030804020204" pitchFamily="49" charset="0"/>
              </a:rPr>
              <a:t>0</a:t>
            </a:r>
            <a:r>
              <a:rPr lang="en-IN" sz="1000" dirty="0">
                <a:solidFill>
                  <a:srgbClr val="000000"/>
                </a:solidFill>
                <a:effectLst/>
                <a:latin typeface="Menlo" panose="020B0609030804020204" pitchFamily="49" charset="0"/>
              </a:rPr>
              <a:t>], </a:t>
            </a:r>
            <a:r>
              <a:rPr lang="en-IN" sz="1000" dirty="0">
                <a:solidFill>
                  <a:srgbClr val="C41A16"/>
                </a:solidFill>
                <a:effectLst/>
                <a:latin typeface="Menlo" panose="020B0609030804020204" pitchFamily="49" charset="0"/>
              </a:rPr>
              <a:t>"\</a:t>
            </a:r>
            <a:r>
              <a:rPr lang="en-IN" sz="1000" dirty="0" err="1">
                <a:solidFill>
                  <a:srgbClr val="C41A16"/>
                </a:solidFill>
                <a:effectLst/>
                <a:latin typeface="Menlo" panose="020B0609030804020204" pitchFamily="49" charset="0"/>
              </a:rPr>
              <a:t>nVariance</a:t>
            </a:r>
            <a:r>
              <a:rPr lang="en-IN" sz="1000" dirty="0">
                <a:solidFill>
                  <a:srgbClr val="C41A16"/>
                </a:solidFill>
                <a:effectLst/>
                <a:latin typeface="Menlo" panose="020B0609030804020204" pitchFamily="49" charset="0"/>
              </a:rPr>
              <a:t>: "</a:t>
            </a:r>
            <a:r>
              <a:rPr lang="en-IN" sz="1000" dirty="0">
                <a:solidFill>
                  <a:srgbClr val="000000"/>
                </a:solidFill>
                <a:effectLst/>
                <a:latin typeface="Menlo" panose="020B0609030804020204" pitchFamily="49" charset="0"/>
              </a:rPr>
              <a:t>, </a:t>
            </a:r>
            <a:r>
              <a:rPr lang="en-IN" sz="1000" dirty="0" err="1">
                <a:solidFill>
                  <a:srgbClr val="000000"/>
                </a:solidFill>
                <a:effectLst/>
                <a:latin typeface="Menlo" panose="020B0609030804020204" pitchFamily="49" charset="0"/>
              </a:rPr>
              <a:t>locdict</a:t>
            </a:r>
            <a:r>
              <a:rPr lang="en-IN" sz="1000" dirty="0">
                <a:solidFill>
                  <a:srgbClr val="000000"/>
                </a:solidFill>
                <a:effectLst/>
                <a:latin typeface="Menlo" panose="020B0609030804020204" pitchFamily="49" charset="0"/>
              </a:rPr>
              <a:t>[</a:t>
            </a:r>
            <a:r>
              <a:rPr lang="en-IN" sz="1000" dirty="0" err="1">
                <a:solidFill>
                  <a:srgbClr val="000000"/>
                </a:solidFill>
                <a:effectLst/>
                <a:latin typeface="Menlo" panose="020B0609030804020204" pitchFamily="49" charset="0"/>
              </a:rPr>
              <a:t>subchoice</a:t>
            </a:r>
            <a:r>
              <a:rPr lang="en-IN" sz="1000" dirty="0">
                <a:solidFill>
                  <a:srgbClr val="000000"/>
                </a:solidFill>
                <a:effectLst/>
                <a:latin typeface="Menlo" panose="020B0609030804020204" pitchFamily="49" charset="0"/>
              </a:rPr>
              <a:t>][</a:t>
            </a:r>
            <a:r>
              <a:rPr lang="en-IN" sz="1000" dirty="0">
                <a:solidFill>
                  <a:srgbClr val="1C00CF"/>
                </a:solidFill>
                <a:effectLst/>
                <a:latin typeface="Menlo" panose="020B0609030804020204" pitchFamily="49" charset="0"/>
              </a:rPr>
              <a:t>1</a:t>
            </a:r>
            <a:r>
              <a:rPr lang="en-IN" sz="1000" dirty="0">
                <a:solidFill>
                  <a:srgbClr val="000000"/>
                </a:solidFill>
                <a:effectLst/>
                <a:latin typeface="Menlo" panose="020B0609030804020204" pitchFamily="49" charset="0"/>
              </a:rPr>
              <a:t>],</a:t>
            </a:r>
          </a:p>
          <a:p>
            <a:r>
              <a:rPr lang="en-IN" sz="1000" dirty="0">
                <a:solidFill>
                  <a:srgbClr val="000000"/>
                </a:solidFill>
                <a:effectLst/>
                <a:latin typeface="Menlo" panose="020B0609030804020204" pitchFamily="49" charset="0"/>
              </a:rPr>
              <a:t>          </a:t>
            </a:r>
            <a:r>
              <a:rPr lang="en-IN" sz="1000" dirty="0">
                <a:solidFill>
                  <a:srgbClr val="C41A16"/>
                </a:solidFill>
                <a:effectLst/>
                <a:latin typeface="Menlo" panose="020B0609030804020204" pitchFamily="49" charset="0"/>
              </a:rPr>
              <a:t>"\</a:t>
            </a:r>
            <a:r>
              <a:rPr lang="en-IN" sz="1000" dirty="0" err="1">
                <a:solidFill>
                  <a:srgbClr val="C41A16"/>
                </a:solidFill>
                <a:effectLst/>
                <a:latin typeface="Menlo" panose="020B0609030804020204" pitchFamily="49" charset="0"/>
              </a:rPr>
              <a:t>nStandard</a:t>
            </a:r>
            <a:r>
              <a:rPr lang="en-IN" sz="1000" dirty="0">
                <a:solidFill>
                  <a:srgbClr val="C41A16"/>
                </a:solidFill>
                <a:effectLst/>
                <a:latin typeface="Menlo" panose="020B0609030804020204" pitchFamily="49" charset="0"/>
              </a:rPr>
              <a:t> Deviation"</a:t>
            </a:r>
            <a:r>
              <a:rPr lang="en-IN" sz="1000" dirty="0">
                <a:solidFill>
                  <a:srgbClr val="000000"/>
                </a:solidFill>
                <a:effectLst/>
                <a:latin typeface="Menlo" panose="020B0609030804020204" pitchFamily="49" charset="0"/>
              </a:rPr>
              <a:t>,</a:t>
            </a:r>
            <a:r>
              <a:rPr lang="en-IN" sz="1000" dirty="0" err="1">
                <a:solidFill>
                  <a:srgbClr val="000000"/>
                </a:solidFill>
                <a:effectLst/>
                <a:latin typeface="Menlo" panose="020B0609030804020204" pitchFamily="49" charset="0"/>
              </a:rPr>
              <a:t>locdict</a:t>
            </a:r>
            <a:r>
              <a:rPr lang="en-IN" sz="1000" dirty="0">
                <a:solidFill>
                  <a:srgbClr val="000000"/>
                </a:solidFill>
                <a:effectLst/>
                <a:latin typeface="Menlo" panose="020B0609030804020204" pitchFamily="49" charset="0"/>
              </a:rPr>
              <a:t>[</a:t>
            </a:r>
            <a:r>
              <a:rPr lang="en-IN" sz="1000" dirty="0" err="1">
                <a:solidFill>
                  <a:srgbClr val="000000"/>
                </a:solidFill>
                <a:effectLst/>
                <a:latin typeface="Menlo" panose="020B0609030804020204" pitchFamily="49" charset="0"/>
              </a:rPr>
              <a:t>subchoice</a:t>
            </a:r>
            <a:r>
              <a:rPr lang="en-IN" sz="1000" dirty="0">
                <a:solidFill>
                  <a:srgbClr val="000000"/>
                </a:solidFill>
                <a:effectLst/>
                <a:latin typeface="Menlo" panose="020B0609030804020204" pitchFamily="49" charset="0"/>
              </a:rPr>
              <a:t>][</a:t>
            </a:r>
            <a:r>
              <a:rPr lang="en-IN" sz="1000" dirty="0">
                <a:solidFill>
                  <a:srgbClr val="1C00CF"/>
                </a:solidFill>
                <a:effectLst/>
                <a:latin typeface="Menlo" panose="020B0609030804020204" pitchFamily="49" charset="0"/>
              </a:rPr>
              <a:t>2</a:t>
            </a:r>
            <a:r>
              <a:rPr lang="en-IN" sz="1000" dirty="0">
                <a:solidFill>
                  <a:srgbClr val="000000"/>
                </a:solidFill>
                <a:effectLst/>
                <a:latin typeface="Menlo" panose="020B0609030804020204" pitchFamily="49" charset="0"/>
              </a:rPr>
              <a:t>])</a:t>
            </a:r>
          </a:p>
          <a:p>
            <a:r>
              <a:rPr lang="en-IN" sz="1000" dirty="0">
                <a:solidFill>
                  <a:srgbClr val="000000"/>
                </a:solidFill>
                <a:effectLst/>
                <a:latin typeface="Menlo" panose="020B0609030804020204" pitchFamily="49" charset="0"/>
              </a:rPr>
              <a:t>    </a:t>
            </a:r>
            <a:r>
              <a:rPr lang="en-IN" sz="1000" dirty="0" err="1">
                <a:solidFill>
                  <a:srgbClr val="000000"/>
                </a:solidFill>
                <a:effectLst/>
                <a:latin typeface="Menlo" panose="020B0609030804020204" pitchFamily="49" charset="0"/>
              </a:rPr>
              <a:t>show_graph</a:t>
            </a:r>
            <a:r>
              <a:rPr lang="en-IN" sz="1000" dirty="0">
                <a:solidFill>
                  <a:srgbClr val="000000"/>
                </a:solidFill>
                <a:effectLst/>
                <a:latin typeface="Menlo" panose="020B0609030804020204" pitchFamily="49" charset="0"/>
              </a:rPr>
              <a:t>(</a:t>
            </a:r>
            <a:r>
              <a:rPr lang="en-IN" sz="1000" dirty="0" err="1">
                <a:solidFill>
                  <a:srgbClr val="000000"/>
                </a:solidFill>
                <a:effectLst/>
                <a:latin typeface="Menlo" panose="020B0609030804020204" pitchFamily="49" charset="0"/>
              </a:rPr>
              <a:t>subchoice</a:t>
            </a:r>
            <a:r>
              <a:rPr lang="en-IN" sz="1000" dirty="0">
                <a:solidFill>
                  <a:srgbClr val="000000"/>
                </a:solidFill>
                <a:effectLst/>
                <a:latin typeface="Menlo" panose="020B0609030804020204" pitchFamily="49" charset="0"/>
              </a:rPr>
              <a:t>)</a:t>
            </a:r>
          </a:p>
          <a:p>
            <a:r>
              <a:rPr lang="en-IN" sz="1000" b="1" dirty="0" err="1">
                <a:solidFill>
                  <a:srgbClr val="9B2393"/>
                </a:solidFill>
                <a:effectLst/>
                <a:latin typeface="Menlo" panose="020B0609030804020204" pitchFamily="49" charset="0"/>
              </a:rPr>
              <a:t>elif</a:t>
            </a:r>
            <a:r>
              <a:rPr lang="en-IN" sz="1000" dirty="0">
                <a:solidFill>
                  <a:srgbClr val="000000"/>
                </a:solidFill>
                <a:effectLst/>
                <a:latin typeface="Menlo" panose="020B0609030804020204" pitchFamily="49" charset="0"/>
              </a:rPr>
              <a:t> choice == </a:t>
            </a:r>
            <a:r>
              <a:rPr lang="en-IN" sz="1000" dirty="0">
                <a:solidFill>
                  <a:srgbClr val="C41A16"/>
                </a:solidFill>
                <a:effectLst/>
                <a:latin typeface="Menlo" panose="020B0609030804020204" pitchFamily="49" charset="0"/>
              </a:rPr>
              <a:t>"Store"</a:t>
            </a:r>
            <a:r>
              <a:rPr lang="en-IN" sz="1000" dirty="0">
                <a:solidFill>
                  <a:srgbClr val="000000"/>
                </a:solidFill>
                <a:effectLst/>
                <a:latin typeface="Menlo" panose="020B0609030804020204" pitchFamily="49" charset="0"/>
              </a:rPr>
              <a:t>:</a:t>
            </a:r>
          </a:p>
          <a:p>
            <a:r>
              <a:rPr lang="en-IN" sz="1000" dirty="0">
                <a:solidFill>
                  <a:srgbClr val="000000"/>
                </a:solidFill>
                <a:effectLst/>
                <a:latin typeface="Menlo" panose="020B0609030804020204" pitchFamily="49" charset="0"/>
              </a:rPr>
              <a:t>    print(</a:t>
            </a:r>
            <a:r>
              <a:rPr lang="en-IN" sz="1000" dirty="0">
                <a:solidFill>
                  <a:srgbClr val="C41A16"/>
                </a:solidFill>
                <a:effectLst/>
                <a:latin typeface="Menlo" panose="020B0609030804020204" pitchFamily="49" charset="0"/>
              </a:rPr>
              <a:t>"Choose </a:t>
            </a:r>
            <a:r>
              <a:rPr lang="en-IN" sz="1000" dirty="0" err="1">
                <a:solidFill>
                  <a:srgbClr val="C41A16"/>
                </a:solidFill>
                <a:effectLst/>
                <a:latin typeface="Menlo" panose="020B0609030804020204" pitchFamily="49" charset="0"/>
              </a:rPr>
              <a:t>from"</a:t>
            </a:r>
            <a:r>
              <a:rPr lang="en-IN" sz="1000" dirty="0" err="1">
                <a:solidFill>
                  <a:srgbClr val="000000"/>
                </a:solidFill>
                <a:effectLst/>
                <a:latin typeface="Menlo" panose="020B0609030804020204" pitchFamily="49" charset="0"/>
              </a:rPr>
              <a:t>,store</a:t>
            </a:r>
            <a:r>
              <a:rPr lang="en-IN" sz="1000" dirty="0">
                <a:solidFill>
                  <a:srgbClr val="000000"/>
                </a:solidFill>
                <a:effectLst/>
                <a:latin typeface="Menlo" panose="020B0609030804020204" pitchFamily="49" charset="0"/>
              </a:rPr>
              <a:t>)</a:t>
            </a:r>
          </a:p>
          <a:p>
            <a:r>
              <a:rPr lang="en-IN" sz="1000" dirty="0">
                <a:solidFill>
                  <a:srgbClr val="000000"/>
                </a:solidFill>
                <a:effectLst/>
                <a:latin typeface="Menlo" panose="020B0609030804020204" pitchFamily="49" charset="0"/>
              </a:rPr>
              <a:t>    </a:t>
            </a:r>
            <a:r>
              <a:rPr lang="en-IN" sz="1000" dirty="0" err="1">
                <a:solidFill>
                  <a:srgbClr val="000000"/>
                </a:solidFill>
                <a:effectLst/>
                <a:latin typeface="Menlo" panose="020B0609030804020204" pitchFamily="49" charset="0"/>
              </a:rPr>
              <a:t>subchoice</a:t>
            </a:r>
            <a:r>
              <a:rPr lang="en-IN" sz="1000" dirty="0">
                <a:solidFill>
                  <a:srgbClr val="000000"/>
                </a:solidFill>
                <a:effectLst/>
                <a:latin typeface="Menlo" panose="020B0609030804020204" pitchFamily="49" charset="0"/>
              </a:rPr>
              <a:t> = input()</a:t>
            </a:r>
          </a:p>
          <a:p>
            <a:r>
              <a:rPr lang="en-IN" sz="1000" dirty="0">
                <a:solidFill>
                  <a:srgbClr val="000000"/>
                </a:solidFill>
                <a:effectLst/>
                <a:latin typeface="Menlo" panose="020B0609030804020204" pitchFamily="49" charset="0"/>
              </a:rPr>
              <a:t>    print(</a:t>
            </a:r>
            <a:r>
              <a:rPr lang="en-IN" sz="1000" dirty="0">
                <a:solidFill>
                  <a:srgbClr val="C41A16"/>
                </a:solidFill>
                <a:effectLst/>
                <a:latin typeface="Menlo" panose="020B0609030804020204" pitchFamily="49" charset="0"/>
              </a:rPr>
              <a:t>"MAD:"</a:t>
            </a:r>
            <a:r>
              <a:rPr lang="en-IN" sz="1000" dirty="0">
                <a:solidFill>
                  <a:srgbClr val="000000"/>
                </a:solidFill>
                <a:effectLst/>
                <a:latin typeface="Menlo" panose="020B0609030804020204" pitchFamily="49" charset="0"/>
              </a:rPr>
              <a:t>, </a:t>
            </a:r>
            <a:r>
              <a:rPr lang="en-IN" sz="1000" dirty="0" err="1">
                <a:solidFill>
                  <a:srgbClr val="000000"/>
                </a:solidFill>
                <a:effectLst/>
                <a:latin typeface="Menlo" panose="020B0609030804020204" pitchFamily="49" charset="0"/>
              </a:rPr>
              <a:t>storedict</a:t>
            </a:r>
            <a:r>
              <a:rPr lang="en-IN" sz="1000" dirty="0">
                <a:solidFill>
                  <a:srgbClr val="000000"/>
                </a:solidFill>
                <a:effectLst/>
                <a:latin typeface="Menlo" panose="020B0609030804020204" pitchFamily="49" charset="0"/>
              </a:rPr>
              <a:t>[</a:t>
            </a:r>
            <a:r>
              <a:rPr lang="en-IN" sz="1000" dirty="0" err="1">
                <a:solidFill>
                  <a:srgbClr val="000000"/>
                </a:solidFill>
                <a:effectLst/>
                <a:latin typeface="Menlo" panose="020B0609030804020204" pitchFamily="49" charset="0"/>
              </a:rPr>
              <a:t>subchoice</a:t>
            </a:r>
            <a:r>
              <a:rPr lang="en-IN" sz="1000" dirty="0">
                <a:solidFill>
                  <a:srgbClr val="000000"/>
                </a:solidFill>
                <a:effectLst/>
                <a:latin typeface="Menlo" panose="020B0609030804020204" pitchFamily="49" charset="0"/>
              </a:rPr>
              <a:t>][</a:t>
            </a:r>
            <a:r>
              <a:rPr lang="en-IN" sz="1000" dirty="0">
                <a:solidFill>
                  <a:srgbClr val="1C00CF"/>
                </a:solidFill>
                <a:effectLst/>
                <a:latin typeface="Menlo" panose="020B0609030804020204" pitchFamily="49" charset="0"/>
              </a:rPr>
              <a:t>0</a:t>
            </a:r>
            <a:r>
              <a:rPr lang="en-IN" sz="1000" dirty="0">
                <a:solidFill>
                  <a:srgbClr val="000000"/>
                </a:solidFill>
                <a:effectLst/>
                <a:latin typeface="Menlo" panose="020B0609030804020204" pitchFamily="49" charset="0"/>
              </a:rPr>
              <a:t>], </a:t>
            </a:r>
            <a:r>
              <a:rPr lang="en-IN" sz="1000" dirty="0">
                <a:solidFill>
                  <a:srgbClr val="C41A16"/>
                </a:solidFill>
                <a:effectLst/>
                <a:latin typeface="Menlo" panose="020B0609030804020204" pitchFamily="49" charset="0"/>
              </a:rPr>
              <a:t>"\</a:t>
            </a:r>
            <a:r>
              <a:rPr lang="en-IN" sz="1000" dirty="0" err="1">
                <a:solidFill>
                  <a:srgbClr val="C41A16"/>
                </a:solidFill>
                <a:effectLst/>
                <a:latin typeface="Menlo" panose="020B0609030804020204" pitchFamily="49" charset="0"/>
              </a:rPr>
              <a:t>nVariance</a:t>
            </a:r>
            <a:r>
              <a:rPr lang="en-IN" sz="1000" dirty="0">
                <a:solidFill>
                  <a:srgbClr val="C41A16"/>
                </a:solidFill>
                <a:effectLst/>
                <a:latin typeface="Menlo" panose="020B0609030804020204" pitchFamily="49" charset="0"/>
              </a:rPr>
              <a:t>: "</a:t>
            </a:r>
            <a:r>
              <a:rPr lang="en-IN" sz="1000" dirty="0">
                <a:solidFill>
                  <a:srgbClr val="000000"/>
                </a:solidFill>
                <a:effectLst/>
                <a:latin typeface="Menlo" panose="020B0609030804020204" pitchFamily="49" charset="0"/>
              </a:rPr>
              <a:t>, </a:t>
            </a:r>
            <a:r>
              <a:rPr lang="en-IN" sz="1000" dirty="0" err="1">
                <a:solidFill>
                  <a:srgbClr val="000000"/>
                </a:solidFill>
                <a:effectLst/>
                <a:latin typeface="Menlo" panose="020B0609030804020204" pitchFamily="49" charset="0"/>
              </a:rPr>
              <a:t>storedict</a:t>
            </a:r>
            <a:r>
              <a:rPr lang="en-IN" sz="1000" dirty="0">
                <a:solidFill>
                  <a:srgbClr val="000000"/>
                </a:solidFill>
                <a:effectLst/>
                <a:latin typeface="Menlo" panose="020B0609030804020204" pitchFamily="49" charset="0"/>
              </a:rPr>
              <a:t>[</a:t>
            </a:r>
            <a:r>
              <a:rPr lang="en-IN" sz="1000" dirty="0" err="1">
                <a:solidFill>
                  <a:srgbClr val="000000"/>
                </a:solidFill>
                <a:effectLst/>
                <a:latin typeface="Menlo" panose="020B0609030804020204" pitchFamily="49" charset="0"/>
              </a:rPr>
              <a:t>subchoice</a:t>
            </a:r>
            <a:r>
              <a:rPr lang="en-IN" sz="1000" dirty="0">
                <a:solidFill>
                  <a:srgbClr val="000000"/>
                </a:solidFill>
                <a:effectLst/>
                <a:latin typeface="Menlo" panose="020B0609030804020204" pitchFamily="49" charset="0"/>
              </a:rPr>
              <a:t>][</a:t>
            </a:r>
            <a:r>
              <a:rPr lang="en-IN" sz="1000" dirty="0">
                <a:solidFill>
                  <a:srgbClr val="1C00CF"/>
                </a:solidFill>
                <a:effectLst/>
                <a:latin typeface="Menlo" panose="020B0609030804020204" pitchFamily="49" charset="0"/>
              </a:rPr>
              <a:t>1</a:t>
            </a:r>
            <a:r>
              <a:rPr lang="en-IN" sz="1000" dirty="0">
                <a:solidFill>
                  <a:srgbClr val="000000"/>
                </a:solidFill>
                <a:effectLst/>
                <a:latin typeface="Menlo" panose="020B0609030804020204" pitchFamily="49" charset="0"/>
              </a:rPr>
              <a:t>],</a:t>
            </a:r>
          </a:p>
          <a:p>
            <a:r>
              <a:rPr lang="en-IN" sz="1000" dirty="0">
                <a:solidFill>
                  <a:srgbClr val="000000"/>
                </a:solidFill>
                <a:effectLst/>
                <a:latin typeface="Menlo" panose="020B0609030804020204" pitchFamily="49" charset="0"/>
              </a:rPr>
              <a:t>          </a:t>
            </a:r>
            <a:r>
              <a:rPr lang="en-IN" sz="1000" dirty="0">
                <a:solidFill>
                  <a:srgbClr val="C41A16"/>
                </a:solidFill>
                <a:effectLst/>
                <a:latin typeface="Menlo" panose="020B0609030804020204" pitchFamily="49" charset="0"/>
              </a:rPr>
              <a:t>"\</a:t>
            </a:r>
            <a:r>
              <a:rPr lang="en-IN" sz="1000" dirty="0" err="1">
                <a:solidFill>
                  <a:srgbClr val="C41A16"/>
                </a:solidFill>
                <a:effectLst/>
                <a:latin typeface="Menlo" panose="020B0609030804020204" pitchFamily="49" charset="0"/>
              </a:rPr>
              <a:t>nStandard</a:t>
            </a:r>
            <a:r>
              <a:rPr lang="en-IN" sz="1000" dirty="0">
                <a:solidFill>
                  <a:srgbClr val="C41A16"/>
                </a:solidFill>
                <a:effectLst/>
                <a:latin typeface="Menlo" panose="020B0609030804020204" pitchFamily="49" charset="0"/>
              </a:rPr>
              <a:t> Deviation"</a:t>
            </a:r>
            <a:r>
              <a:rPr lang="en-IN" sz="1000" dirty="0">
                <a:solidFill>
                  <a:srgbClr val="000000"/>
                </a:solidFill>
                <a:effectLst/>
                <a:latin typeface="Menlo" panose="020B0609030804020204" pitchFamily="49" charset="0"/>
              </a:rPr>
              <a:t>,</a:t>
            </a:r>
            <a:r>
              <a:rPr lang="en-IN" sz="1000" dirty="0" err="1">
                <a:solidFill>
                  <a:srgbClr val="000000"/>
                </a:solidFill>
                <a:effectLst/>
                <a:latin typeface="Menlo" panose="020B0609030804020204" pitchFamily="49" charset="0"/>
              </a:rPr>
              <a:t>storedict</a:t>
            </a:r>
            <a:r>
              <a:rPr lang="en-IN" sz="1000" dirty="0">
                <a:solidFill>
                  <a:srgbClr val="000000"/>
                </a:solidFill>
                <a:effectLst/>
                <a:latin typeface="Menlo" panose="020B0609030804020204" pitchFamily="49" charset="0"/>
              </a:rPr>
              <a:t>[</a:t>
            </a:r>
            <a:r>
              <a:rPr lang="en-IN" sz="1000" dirty="0" err="1">
                <a:solidFill>
                  <a:srgbClr val="000000"/>
                </a:solidFill>
                <a:effectLst/>
                <a:latin typeface="Menlo" panose="020B0609030804020204" pitchFamily="49" charset="0"/>
              </a:rPr>
              <a:t>subchoice</a:t>
            </a:r>
            <a:r>
              <a:rPr lang="en-IN" sz="1000" dirty="0">
                <a:solidFill>
                  <a:srgbClr val="000000"/>
                </a:solidFill>
                <a:effectLst/>
                <a:latin typeface="Menlo" panose="020B0609030804020204" pitchFamily="49" charset="0"/>
              </a:rPr>
              <a:t>][</a:t>
            </a:r>
            <a:r>
              <a:rPr lang="en-IN" sz="1000" dirty="0">
                <a:solidFill>
                  <a:srgbClr val="1C00CF"/>
                </a:solidFill>
                <a:effectLst/>
                <a:latin typeface="Menlo" panose="020B0609030804020204" pitchFamily="49" charset="0"/>
              </a:rPr>
              <a:t>2</a:t>
            </a:r>
            <a:r>
              <a:rPr lang="en-IN" sz="1000" dirty="0">
                <a:solidFill>
                  <a:srgbClr val="000000"/>
                </a:solidFill>
                <a:effectLst/>
                <a:latin typeface="Menlo" panose="020B0609030804020204" pitchFamily="49" charset="0"/>
              </a:rPr>
              <a:t>])</a:t>
            </a:r>
          </a:p>
          <a:p>
            <a:r>
              <a:rPr lang="en-IN" sz="1000" dirty="0">
                <a:solidFill>
                  <a:srgbClr val="000000"/>
                </a:solidFill>
                <a:effectLst/>
                <a:latin typeface="Menlo" panose="020B0609030804020204" pitchFamily="49" charset="0"/>
              </a:rPr>
              <a:t>    </a:t>
            </a:r>
            <a:r>
              <a:rPr lang="en-IN" sz="1000" dirty="0" err="1">
                <a:solidFill>
                  <a:srgbClr val="000000"/>
                </a:solidFill>
                <a:effectLst/>
                <a:latin typeface="Menlo" panose="020B0609030804020204" pitchFamily="49" charset="0"/>
              </a:rPr>
              <a:t>show_graph</a:t>
            </a:r>
            <a:r>
              <a:rPr lang="en-IN" sz="1000" dirty="0">
                <a:solidFill>
                  <a:srgbClr val="000000"/>
                </a:solidFill>
                <a:effectLst/>
                <a:latin typeface="Menlo" panose="020B0609030804020204" pitchFamily="49" charset="0"/>
              </a:rPr>
              <a:t>(</a:t>
            </a:r>
            <a:r>
              <a:rPr lang="en-IN" sz="1000" dirty="0" err="1">
                <a:solidFill>
                  <a:srgbClr val="000000"/>
                </a:solidFill>
                <a:effectLst/>
                <a:latin typeface="Menlo" panose="020B0609030804020204" pitchFamily="49" charset="0"/>
              </a:rPr>
              <a:t>subchoice</a:t>
            </a:r>
            <a:r>
              <a:rPr lang="en-IN" sz="1000" dirty="0">
                <a:solidFill>
                  <a:srgbClr val="000000"/>
                </a:solidFill>
                <a:effectLst/>
                <a:latin typeface="Menlo" panose="020B0609030804020204" pitchFamily="49" charset="0"/>
              </a:rPr>
              <a:t>)</a:t>
            </a:r>
          </a:p>
          <a:p>
            <a:r>
              <a:rPr lang="en-IN" sz="1000" b="1" dirty="0" err="1">
                <a:solidFill>
                  <a:srgbClr val="9B2393"/>
                </a:solidFill>
                <a:effectLst/>
                <a:latin typeface="Menlo" panose="020B0609030804020204" pitchFamily="49" charset="0"/>
              </a:rPr>
              <a:t>elif</a:t>
            </a:r>
            <a:r>
              <a:rPr lang="en-IN" sz="1000" dirty="0">
                <a:solidFill>
                  <a:srgbClr val="000000"/>
                </a:solidFill>
                <a:effectLst/>
                <a:latin typeface="Menlo" panose="020B0609030804020204" pitchFamily="49" charset="0"/>
              </a:rPr>
              <a:t> choice == </a:t>
            </a:r>
            <a:r>
              <a:rPr lang="en-IN" sz="1000" dirty="0">
                <a:solidFill>
                  <a:srgbClr val="C41A16"/>
                </a:solidFill>
                <a:effectLst/>
                <a:latin typeface="Menlo" panose="020B0609030804020204" pitchFamily="49" charset="0"/>
              </a:rPr>
              <a:t>"Region"</a:t>
            </a:r>
            <a:r>
              <a:rPr lang="en-IN" sz="1000" dirty="0">
                <a:solidFill>
                  <a:srgbClr val="000000"/>
                </a:solidFill>
                <a:effectLst/>
                <a:latin typeface="Menlo" panose="020B0609030804020204" pitchFamily="49" charset="0"/>
              </a:rPr>
              <a:t>:</a:t>
            </a:r>
          </a:p>
          <a:p>
            <a:r>
              <a:rPr lang="en-IN" sz="1000" dirty="0">
                <a:solidFill>
                  <a:srgbClr val="000000"/>
                </a:solidFill>
                <a:effectLst/>
                <a:latin typeface="Menlo" panose="020B0609030804020204" pitchFamily="49" charset="0"/>
              </a:rPr>
              <a:t>    print(</a:t>
            </a:r>
            <a:r>
              <a:rPr lang="en-IN" sz="1000" dirty="0">
                <a:solidFill>
                  <a:srgbClr val="C41A16"/>
                </a:solidFill>
                <a:effectLst/>
                <a:latin typeface="Menlo" panose="020B0609030804020204" pitchFamily="49" charset="0"/>
              </a:rPr>
              <a:t>"Choose </a:t>
            </a:r>
            <a:r>
              <a:rPr lang="en-IN" sz="1000" dirty="0" err="1">
                <a:solidFill>
                  <a:srgbClr val="C41A16"/>
                </a:solidFill>
                <a:effectLst/>
                <a:latin typeface="Menlo" panose="020B0609030804020204" pitchFamily="49" charset="0"/>
              </a:rPr>
              <a:t>from"</a:t>
            </a:r>
            <a:r>
              <a:rPr lang="en-IN" sz="1000" dirty="0" err="1">
                <a:solidFill>
                  <a:srgbClr val="000000"/>
                </a:solidFill>
                <a:effectLst/>
                <a:latin typeface="Menlo" panose="020B0609030804020204" pitchFamily="49" charset="0"/>
              </a:rPr>
              <a:t>,region</a:t>
            </a:r>
            <a:r>
              <a:rPr lang="en-IN" sz="1000" dirty="0">
                <a:solidFill>
                  <a:srgbClr val="000000"/>
                </a:solidFill>
                <a:effectLst/>
                <a:latin typeface="Menlo" panose="020B0609030804020204" pitchFamily="49" charset="0"/>
              </a:rPr>
              <a:t>)</a:t>
            </a:r>
          </a:p>
          <a:p>
            <a:r>
              <a:rPr lang="en-IN" sz="1000" dirty="0">
                <a:solidFill>
                  <a:srgbClr val="000000"/>
                </a:solidFill>
                <a:effectLst/>
                <a:latin typeface="Menlo" panose="020B0609030804020204" pitchFamily="49" charset="0"/>
              </a:rPr>
              <a:t>    </a:t>
            </a:r>
            <a:r>
              <a:rPr lang="en-IN" sz="1000" dirty="0" err="1">
                <a:solidFill>
                  <a:srgbClr val="000000"/>
                </a:solidFill>
                <a:effectLst/>
                <a:latin typeface="Menlo" panose="020B0609030804020204" pitchFamily="49" charset="0"/>
              </a:rPr>
              <a:t>subchoice</a:t>
            </a:r>
            <a:r>
              <a:rPr lang="en-IN" sz="1000" dirty="0">
                <a:solidFill>
                  <a:srgbClr val="000000"/>
                </a:solidFill>
                <a:effectLst/>
                <a:latin typeface="Menlo" panose="020B0609030804020204" pitchFamily="49" charset="0"/>
              </a:rPr>
              <a:t> = input()</a:t>
            </a:r>
          </a:p>
          <a:p>
            <a:r>
              <a:rPr lang="en-IN" sz="1000" dirty="0">
                <a:solidFill>
                  <a:srgbClr val="000000"/>
                </a:solidFill>
                <a:effectLst/>
                <a:latin typeface="Menlo" panose="020B0609030804020204" pitchFamily="49" charset="0"/>
              </a:rPr>
              <a:t>    print(</a:t>
            </a:r>
            <a:r>
              <a:rPr lang="en-IN" sz="1000" dirty="0">
                <a:solidFill>
                  <a:srgbClr val="C41A16"/>
                </a:solidFill>
                <a:effectLst/>
                <a:latin typeface="Menlo" panose="020B0609030804020204" pitchFamily="49" charset="0"/>
              </a:rPr>
              <a:t>"MAD:"</a:t>
            </a:r>
            <a:r>
              <a:rPr lang="en-IN" sz="1000" dirty="0">
                <a:solidFill>
                  <a:srgbClr val="000000"/>
                </a:solidFill>
                <a:effectLst/>
                <a:latin typeface="Menlo" panose="020B0609030804020204" pitchFamily="49" charset="0"/>
              </a:rPr>
              <a:t>, </a:t>
            </a:r>
            <a:r>
              <a:rPr lang="en-IN" sz="1000" dirty="0" err="1">
                <a:solidFill>
                  <a:srgbClr val="000000"/>
                </a:solidFill>
                <a:effectLst/>
                <a:latin typeface="Menlo" panose="020B0609030804020204" pitchFamily="49" charset="0"/>
              </a:rPr>
              <a:t>regdict</a:t>
            </a:r>
            <a:r>
              <a:rPr lang="en-IN" sz="1000" dirty="0">
                <a:solidFill>
                  <a:srgbClr val="000000"/>
                </a:solidFill>
                <a:effectLst/>
                <a:latin typeface="Menlo" panose="020B0609030804020204" pitchFamily="49" charset="0"/>
              </a:rPr>
              <a:t>[</a:t>
            </a:r>
            <a:r>
              <a:rPr lang="en-IN" sz="1000" dirty="0" err="1">
                <a:solidFill>
                  <a:srgbClr val="000000"/>
                </a:solidFill>
                <a:effectLst/>
                <a:latin typeface="Menlo" panose="020B0609030804020204" pitchFamily="49" charset="0"/>
              </a:rPr>
              <a:t>subchoice</a:t>
            </a:r>
            <a:r>
              <a:rPr lang="en-IN" sz="1000" dirty="0">
                <a:solidFill>
                  <a:srgbClr val="000000"/>
                </a:solidFill>
                <a:effectLst/>
                <a:latin typeface="Menlo" panose="020B0609030804020204" pitchFamily="49" charset="0"/>
              </a:rPr>
              <a:t>][</a:t>
            </a:r>
            <a:r>
              <a:rPr lang="en-IN" sz="1000" dirty="0">
                <a:solidFill>
                  <a:srgbClr val="1C00CF"/>
                </a:solidFill>
                <a:effectLst/>
                <a:latin typeface="Menlo" panose="020B0609030804020204" pitchFamily="49" charset="0"/>
              </a:rPr>
              <a:t>0</a:t>
            </a:r>
            <a:r>
              <a:rPr lang="en-IN" sz="1000" dirty="0">
                <a:solidFill>
                  <a:srgbClr val="000000"/>
                </a:solidFill>
                <a:effectLst/>
                <a:latin typeface="Menlo" panose="020B0609030804020204" pitchFamily="49" charset="0"/>
              </a:rPr>
              <a:t>], </a:t>
            </a:r>
            <a:r>
              <a:rPr lang="en-IN" sz="1000" dirty="0">
                <a:solidFill>
                  <a:srgbClr val="C41A16"/>
                </a:solidFill>
                <a:effectLst/>
                <a:latin typeface="Menlo" panose="020B0609030804020204" pitchFamily="49" charset="0"/>
              </a:rPr>
              <a:t>"\</a:t>
            </a:r>
            <a:r>
              <a:rPr lang="en-IN" sz="1000" dirty="0" err="1">
                <a:solidFill>
                  <a:srgbClr val="C41A16"/>
                </a:solidFill>
                <a:effectLst/>
                <a:latin typeface="Menlo" panose="020B0609030804020204" pitchFamily="49" charset="0"/>
              </a:rPr>
              <a:t>nVariance</a:t>
            </a:r>
            <a:r>
              <a:rPr lang="en-IN" sz="1000" dirty="0">
                <a:solidFill>
                  <a:srgbClr val="C41A16"/>
                </a:solidFill>
                <a:effectLst/>
                <a:latin typeface="Menlo" panose="020B0609030804020204" pitchFamily="49" charset="0"/>
              </a:rPr>
              <a:t>: "</a:t>
            </a:r>
            <a:r>
              <a:rPr lang="en-IN" sz="1000" dirty="0">
                <a:solidFill>
                  <a:srgbClr val="000000"/>
                </a:solidFill>
                <a:effectLst/>
                <a:latin typeface="Menlo" panose="020B0609030804020204" pitchFamily="49" charset="0"/>
              </a:rPr>
              <a:t>, </a:t>
            </a:r>
            <a:r>
              <a:rPr lang="en-IN" sz="1000" dirty="0" err="1">
                <a:solidFill>
                  <a:srgbClr val="000000"/>
                </a:solidFill>
                <a:effectLst/>
                <a:latin typeface="Menlo" panose="020B0609030804020204" pitchFamily="49" charset="0"/>
              </a:rPr>
              <a:t>regdict</a:t>
            </a:r>
            <a:r>
              <a:rPr lang="en-IN" sz="1000" dirty="0">
                <a:solidFill>
                  <a:srgbClr val="000000"/>
                </a:solidFill>
                <a:effectLst/>
                <a:latin typeface="Menlo" panose="020B0609030804020204" pitchFamily="49" charset="0"/>
              </a:rPr>
              <a:t>[</a:t>
            </a:r>
            <a:r>
              <a:rPr lang="en-IN" sz="1000" dirty="0" err="1">
                <a:solidFill>
                  <a:srgbClr val="000000"/>
                </a:solidFill>
                <a:effectLst/>
                <a:latin typeface="Menlo" panose="020B0609030804020204" pitchFamily="49" charset="0"/>
              </a:rPr>
              <a:t>subchoice</a:t>
            </a:r>
            <a:r>
              <a:rPr lang="en-IN" sz="1000" dirty="0">
                <a:solidFill>
                  <a:srgbClr val="000000"/>
                </a:solidFill>
                <a:effectLst/>
                <a:latin typeface="Menlo" panose="020B0609030804020204" pitchFamily="49" charset="0"/>
              </a:rPr>
              <a:t>][</a:t>
            </a:r>
            <a:r>
              <a:rPr lang="en-IN" sz="1000" dirty="0">
                <a:solidFill>
                  <a:srgbClr val="1C00CF"/>
                </a:solidFill>
                <a:effectLst/>
                <a:latin typeface="Menlo" panose="020B0609030804020204" pitchFamily="49" charset="0"/>
              </a:rPr>
              <a:t>1</a:t>
            </a:r>
            <a:r>
              <a:rPr lang="en-IN" sz="1000" dirty="0">
                <a:solidFill>
                  <a:srgbClr val="000000"/>
                </a:solidFill>
                <a:effectLst/>
                <a:latin typeface="Menlo" panose="020B0609030804020204" pitchFamily="49" charset="0"/>
              </a:rPr>
              <a:t>],</a:t>
            </a:r>
          </a:p>
          <a:p>
            <a:r>
              <a:rPr lang="en-IN" sz="1000" dirty="0">
                <a:solidFill>
                  <a:srgbClr val="000000"/>
                </a:solidFill>
                <a:effectLst/>
                <a:latin typeface="Menlo" panose="020B0609030804020204" pitchFamily="49" charset="0"/>
              </a:rPr>
              <a:t>          </a:t>
            </a:r>
            <a:r>
              <a:rPr lang="en-IN" sz="1000" dirty="0">
                <a:solidFill>
                  <a:srgbClr val="C41A16"/>
                </a:solidFill>
                <a:effectLst/>
                <a:latin typeface="Menlo" panose="020B0609030804020204" pitchFamily="49" charset="0"/>
              </a:rPr>
              <a:t>"\</a:t>
            </a:r>
            <a:r>
              <a:rPr lang="en-IN" sz="1000" dirty="0" err="1">
                <a:solidFill>
                  <a:srgbClr val="C41A16"/>
                </a:solidFill>
                <a:effectLst/>
                <a:latin typeface="Menlo" panose="020B0609030804020204" pitchFamily="49" charset="0"/>
              </a:rPr>
              <a:t>nStandard</a:t>
            </a:r>
            <a:r>
              <a:rPr lang="en-IN" sz="1000" dirty="0">
                <a:solidFill>
                  <a:srgbClr val="C41A16"/>
                </a:solidFill>
                <a:effectLst/>
                <a:latin typeface="Menlo" panose="020B0609030804020204" pitchFamily="49" charset="0"/>
              </a:rPr>
              <a:t> Deviation"</a:t>
            </a:r>
            <a:r>
              <a:rPr lang="en-IN" sz="1000" dirty="0">
                <a:solidFill>
                  <a:srgbClr val="000000"/>
                </a:solidFill>
                <a:effectLst/>
                <a:latin typeface="Menlo" panose="020B0609030804020204" pitchFamily="49" charset="0"/>
              </a:rPr>
              <a:t>,</a:t>
            </a:r>
            <a:r>
              <a:rPr lang="en-IN" sz="1000" dirty="0" err="1">
                <a:solidFill>
                  <a:srgbClr val="000000"/>
                </a:solidFill>
                <a:effectLst/>
                <a:latin typeface="Menlo" panose="020B0609030804020204" pitchFamily="49" charset="0"/>
              </a:rPr>
              <a:t>regdict</a:t>
            </a:r>
            <a:r>
              <a:rPr lang="en-IN" sz="1000" dirty="0">
                <a:solidFill>
                  <a:srgbClr val="000000"/>
                </a:solidFill>
                <a:effectLst/>
                <a:latin typeface="Menlo" panose="020B0609030804020204" pitchFamily="49" charset="0"/>
              </a:rPr>
              <a:t>[</a:t>
            </a:r>
            <a:r>
              <a:rPr lang="en-IN" sz="1000" dirty="0" err="1">
                <a:solidFill>
                  <a:srgbClr val="000000"/>
                </a:solidFill>
                <a:effectLst/>
                <a:latin typeface="Menlo" panose="020B0609030804020204" pitchFamily="49" charset="0"/>
              </a:rPr>
              <a:t>subchoice</a:t>
            </a:r>
            <a:r>
              <a:rPr lang="en-IN" sz="1000" dirty="0">
                <a:solidFill>
                  <a:srgbClr val="000000"/>
                </a:solidFill>
                <a:effectLst/>
                <a:latin typeface="Menlo" panose="020B0609030804020204" pitchFamily="49" charset="0"/>
              </a:rPr>
              <a:t>][</a:t>
            </a:r>
            <a:r>
              <a:rPr lang="en-IN" sz="1000" dirty="0">
                <a:solidFill>
                  <a:srgbClr val="1C00CF"/>
                </a:solidFill>
                <a:effectLst/>
                <a:latin typeface="Menlo" panose="020B0609030804020204" pitchFamily="49" charset="0"/>
              </a:rPr>
              <a:t>2</a:t>
            </a:r>
            <a:r>
              <a:rPr lang="en-IN" sz="1000" dirty="0">
                <a:solidFill>
                  <a:srgbClr val="000000"/>
                </a:solidFill>
                <a:effectLst/>
                <a:latin typeface="Menlo" panose="020B0609030804020204" pitchFamily="49" charset="0"/>
              </a:rPr>
              <a:t>])</a:t>
            </a:r>
          </a:p>
          <a:p>
            <a:r>
              <a:rPr lang="en-IN" sz="1000" dirty="0">
                <a:solidFill>
                  <a:srgbClr val="000000"/>
                </a:solidFill>
                <a:effectLst/>
                <a:latin typeface="Menlo" panose="020B0609030804020204" pitchFamily="49" charset="0"/>
              </a:rPr>
              <a:t>    </a:t>
            </a:r>
            <a:r>
              <a:rPr lang="en-IN" sz="1000" dirty="0" err="1">
                <a:solidFill>
                  <a:srgbClr val="000000"/>
                </a:solidFill>
                <a:effectLst/>
                <a:latin typeface="Menlo" panose="020B0609030804020204" pitchFamily="49" charset="0"/>
              </a:rPr>
              <a:t>show_graph</a:t>
            </a:r>
            <a:r>
              <a:rPr lang="en-IN" sz="1000" dirty="0">
                <a:solidFill>
                  <a:srgbClr val="000000"/>
                </a:solidFill>
                <a:effectLst/>
                <a:latin typeface="Menlo" panose="020B0609030804020204" pitchFamily="49" charset="0"/>
              </a:rPr>
              <a:t>(</a:t>
            </a:r>
            <a:r>
              <a:rPr lang="en-IN" sz="1000" dirty="0" err="1">
                <a:solidFill>
                  <a:srgbClr val="000000"/>
                </a:solidFill>
                <a:effectLst/>
                <a:latin typeface="Menlo" panose="020B0609030804020204" pitchFamily="49" charset="0"/>
              </a:rPr>
              <a:t>subchoice</a:t>
            </a:r>
            <a:r>
              <a:rPr lang="en-IN" sz="1000" dirty="0">
                <a:solidFill>
                  <a:srgbClr val="000000"/>
                </a:solidFill>
                <a:effectLst/>
                <a:latin typeface="Menlo" panose="020B0609030804020204" pitchFamily="49" charset="0"/>
              </a:rPr>
              <a:t>)</a:t>
            </a:r>
          </a:p>
          <a:p>
            <a:r>
              <a:rPr lang="en-IN" sz="1000" b="1" dirty="0">
                <a:solidFill>
                  <a:srgbClr val="9B2393"/>
                </a:solidFill>
                <a:effectLst/>
                <a:latin typeface="Menlo" panose="020B0609030804020204" pitchFamily="49" charset="0"/>
              </a:rPr>
              <a:t>else</a:t>
            </a:r>
            <a:r>
              <a:rPr lang="en-IN" sz="1000" dirty="0">
                <a:solidFill>
                  <a:srgbClr val="9B2393"/>
                </a:solidFill>
                <a:effectLst/>
                <a:latin typeface="Menlo" panose="020B0609030804020204" pitchFamily="49" charset="0"/>
              </a:rPr>
              <a:t>:</a:t>
            </a:r>
          </a:p>
          <a:p>
            <a:r>
              <a:rPr lang="en-IN" sz="1000" dirty="0">
                <a:solidFill>
                  <a:srgbClr val="C41A16"/>
                </a:solidFill>
                <a:effectLst/>
                <a:latin typeface="Menlo" panose="020B0609030804020204" pitchFamily="49" charset="0"/>
              </a:rPr>
              <a:t>    print("Invalid Choice")</a:t>
            </a:r>
          </a:p>
          <a:p>
            <a:endParaRPr lang="en-US" sz="1000" dirty="0"/>
          </a:p>
        </p:txBody>
      </p:sp>
      <p:sp>
        <p:nvSpPr>
          <p:cNvPr id="5" name="TextBox 4">
            <a:extLst>
              <a:ext uri="{FF2B5EF4-FFF2-40B4-BE49-F238E27FC236}">
                <a16:creationId xmlns:a16="http://schemas.microsoft.com/office/drawing/2014/main" id="{68B9709D-AD47-0E95-4652-E2CB1359460A}"/>
              </a:ext>
            </a:extLst>
          </p:cNvPr>
          <p:cNvSpPr txBox="1"/>
          <p:nvPr/>
        </p:nvSpPr>
        <p:spPr>
          <a:xfrm>
            <a:off x="609600" y="5867400"/>
            <a:ext cx="8369535" cy="369332"/>
          </a:xfrm>
          <a:prstGeom prst="rect">
            <a:avLst/>
          </a:prstGeom>
          <a:noFill/>
        </p:spPr>
        <p:txBody>
          <a:bodyPr wrap="none" rtlCol="0">
            <a:spAutoFit/>
          </a:bodyPr>
          <a:lstStyle/>
          <a:p>
            <a:r>
              <a:rPr lang="en-US" dirty="0"/>
              <a:t>Taking input for required analysis and using code flexibility to predict sales for the same</a:t>
            </a:r>
          </a:p>
        </p:txBody>
      </p:sp>
    </p:spTree>
    <p:extLst>
      <p:ext uri="{BB962C8B-B14F-4D97-AF65-F5344CB8AC3E}">
        <p14:creationId xmlns:p14="http://schemas.microsoft.com/office/powerpoint/2010/main" val="41251369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AA2F3-D784-EF76-DC59-74C63A86E0CE}"/>
              </a:ext>
            </a:extLst>
          </p:cNvPr>
          <p:cNvSpPr>
            <a:spLocks noGrp="1"/>
          </p:cNvSpPr>
          <p:nvPr>
            <p:ph type="title"/>
          </p:nvPr>
        </p:nvSpPr>
        <p:spPr>
          <a:xfrm>
            <a:off x="457200" y="1216746"/>
            <a:ext cx="8229600" cy="1143000"/>
          </a:xfrm>
        </p:spPr>
        <p:txBody>
          <a:bodyPr/>
          <a:lstStyle/>
          <a:p>
            <a:r>
              <a:rPr lang="en-US" dirty="0"/>
              <a:t>Concepts used: Python</a:t>
            </a:r>
          </a:p>
        </p:txBody>
      </p:sp>
      <p:sp>
        <p:nvSpPr>
          <p:cNvPr id="3" name="Content Placeholder 2">
            <a:extLst>
              <a:ext uri="{FF2B5EF4-FFF2-40B4-BE49-F238E27FC236}">
                <a16:creationId xmlns:a16="http://schemas.microsoft.com/office/drawing/2014/main" id="{E3E4BDBE-3991-660D-7416-3034FC7BE448}"/>
              </a:ext>
            </a:extLst>
          </p:cNvPr>
          <p:cNvSpPr>
            <a:spLocks noGrp="1"/>
          </p:cNvSpPr>
          <p:nvPr>
            <p:ph idx="1"/>
          </p:nvPr>
        </p:nvSpPr>
        <p:spPr>
          <a:xfrm>
            <a:off x="457200" y="2332037"/>
            <a:ext cx="8229600" cy="4525963"/>
          </a:xfrm>
        </p:spPr>
        <p:txBody>
          <a:bodyPr/>
          <a:lstStyle/>
          <a:p>
            <a:r>
              <a:rPr lang="en-US" sz="2400" dirty="0" err="1"/>
              <a:t>Numpy</a:t>
            </a:r>
            <a:endParaRPr lang="en-US" sz="2400" dirty="0"/>
          </a:p>
          <a:p>
            <a:r>
              <a:rPr lang="en-US" sz="2400" dirty="0"/>
              <a:t>Functions</a:t>
            </a:r>
          </a:p>
          <a:p>
            <a:r>
              <a:rPr lang="en-US" sz="2400" dirty="0"/>
              <a:t>Pandas</a:t>
            </a:r>
          </a:p>
          <a:p>
            <a:r>
              <a:rPr lang="en-US" sz="2400" dirty="0"/>
              <a:t>Matplotlib</a:t>
            </a:r>
          </a:p>
          <a:p>
            <a:r>
              <a:rPr lang="en-US" sz="2400" dirty="0"/>
              <a:t>Lambda functions</a:t>
            </a:r>
          </a:p>
          <a:p>
            <a:r>
              <a:rPr lang="en-US" sz="2400" dirty="0"/>
              <a:t>Data Structures</a:t>
            </a:r>
          </a:p>
          <a:p>
            <a:endParaRPr lang="en-US" sz="2400" dirty="0"/>
          </a:p>
        </p:txBody>
      </p:sp>
    </p:spTree>
    <p:extLst>
      <p:ext uri="{BB962C8B-B14F-4D97-AF65-F5344CB8AC3E}">
        <p14:creationId xmlns:p14="http://schemas.microsoft.com/office/powerpoint/2010/main" val="11723283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26E9B-C772-CB08-880C-93434F6236B1}"/>
              </a:ext>
            </a:extLst>
          </p:cNvPr>
          <p:cNvSpPr>
            <a:spLocks noGrp="1"/>
          </p:cNvSpPr>
          <p:nvPr>
            <p:ph type="title"/>
          </p:nvPr>
        </p:nvSpPr>
        <p:spPr/>
        <p:txBody>
          <a:bodyPr/>
          <a:lstStyle/>
          <a:p>
            <a:r>
              <a:rPr lang="en-US" dirty="0"/>
              <a:t>Visualization of Data</a:t>
            </a:r>
          </a:p>
        </p:txBody>
      </p:sp>
      <p:pic>
        <p:nvPicPr>
          <p:cNvPr id="5" name="Content Placeholder 4">
            <a:extLst>
              <a:ext uri="{FF2B5EF4-FFF2-40B4-BE49-F238E27FC236}">
                <a16:creationId xmlns:a16="http://schemas.microsoft.com/office/drawing/2014/main" id="{0DA1ADA7-3620-D631-B57E-90F5D0AC07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922" y="1524000"/>
            <a:ext cx="8046156" cy="4525963"/>
          </a:xfrm>
        </p:spPr>
      </p:pic>
    </p:spTree>
    <p:extLst>
      <p:ext uri="{BB962C8B-B14F-4D97-AF65-F5344CB8AC3E}">
        <p14:creationId xmlns:p14="http://schemas.microsoft.com/office/powerpoint/2010/main" val="32743391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C9C296A-9B72-ED73-5892-A46ADC9EFAA0}"/>
              </a:ext>
            </a:extLst>
          </p:cNvPr>
          <p:cNvPicPr>
            <a:picLocks noChangeAspect="1"/>
          </p:cNvPicPr>
          <p:nvPr/>
        </p:nvPicPr>
        <p:blipFill>
          <a:blip r:embed="rId2"/>
          <a:stretch>
            <a:fillRect/>
          </a:stretch>
        </p:blipFill>
        <p:spPr>
          <a:xfrm>
            <a:off x="698500" y="457200"/>
            <a:ext cx="7747000" cy="4357688"/>
          </a:xfrm>
          <a:prstGeom prst="rect">
            <a:avLst/>
          </a:prstGeom>
        </p:spPr>
      </p:pic>
      <p:sp>
        <p:nvSpPr>
          <p:cNvPr id="5" name="TextBox 4">
            <a:extLst>
              <a:ext uri="{FF2B5EF4-FFF2-40B4-BE49-F238E27FC236}">
                <a16:creationId xmlns:a16="http://schemas.microsoft.com/office/drawing/2014/main" id="{305077CE-F7E6-2211-B5A3-56053BD98E20}"/>
              </a:ext>
            </a:extLst>
          </p:cNvPr>
          <p:cNvSpPr txBox="1"/>
          <p:nvPr/>
        </p:nvSpPr>
        <p:spPr>
          <a:xfrm>
            <a:off x="3331371" y="5334000"/>
            <a:ext cx="2481257" cy="461665"/>
          </a:xfrm>
          <a:prstGeom prst="rect">
            <a:avLst/>
          </a:prstGeom>
          <a:noFill/>
        </p:spPr>
        <p:txBody>
          <a:bodyPr wrap="none" rtlCol="0">
            <a:spAutoFit/>
          </a:bodyPr>
          <a:lstStyle/>
          <a:p>
            <a:r>
              <a:rPr lang="en-US" sz="2400" dirty="0"/>
              <a:t>Directed Page Link</a:t>
            </a:r>
          </a:p>
        </p:txBody>
      </p:sp>
    </p:spTree>
    <p:extLst>
      <p:ext uri="{BB962C8B-B14F-4D97-AF65-F5344CB8AC3E}">
        <p14:creationId xmlns:p14="http://schemas.microsoft.com/office/powerpoint/2010/main" val="15044758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E7C1B-CED9-CB17-25B1-3B182A02033B}"/>
              </a:ext>
            </a:extLst>
          </p:cNvPr>
          <p:cNvSpPr>
            <a:spLocks noGrp="1"/>
          </p:cNvSpPr>
          <p:nvPr>
            <p:ph type="title"/>
          </p:nvPr>
        </p:nvSpPr>
        <p:spPr>
          <a:xfrm>
            <a:off x="457200" y="898092"/>
            <a:ext cx="8229600" cy="1143000"/>
          </a:xfrm>
        </p:spPr>
        <p:txBody>
          <a:bodyPr/>
          <a:lstStyle/>
          <a:p>
            <a:r>
              <a:rPr lang="en-US" dirty="0"/>
              <a:t>Concepts Used: Business Visualization</a:t>
            </a:r>
          </a:p>
        </p:txBody>
      </p:sp>
      <p:sp>
        <p:nvSpPr>
          <p:cNvPr id="3" name="Content Placeholder 2">
            <a:extLst>
              <a:ext uri="{FF2B5EF4-FFF2-40B4-BE49-F238E27FC236}">
                <a16:creationId xmlns:a16="http://schemas.microsoft.com/office/drawing/2014/main" id="{82C64E6F-0987-C4C4-447E-4C0F261B3536}"/>
              </a:ext>
            </a:extLst>
          </p:cNvPr>
          <p:cNvSpPr>
            <a:spLocks noGrp="1"/>
          </p:cNvSpPr>
          <p:nvPr>
            <p:ph idx="1"/>
          </p:nvPr>
        </p:nvSpPr>
        <p:spPr>
          <a:xfrm>
            <a:off x="533400" y="2057399"/>
            <a:ext cx="8229600" cy="4525963"/>
          </a:xfrm>
        </p:spPr>
        <p:txBody>
          <a:bodyPr/>
          <a:lstStyle/>
          <a:p>
            <a:r>
              <a:rPr lang="en-US" dirty="0"/>
              <a:t>Action Prompts</a:t>
            </a:r>
          </a:p>
          <a:p>
            <a:r>
              <a:rPr lang="en-US" dirty="0"/>
              <a:t>Pie Chart</a:t>
            </a:r>
          </a:p>
          <a:p>
            <a:r>
              <a:rPr lang="en-US" dirty="0"/>
              <a:t>Line Chart</a:t>
            </a:r>
          </a:p>
          <a:p>
            <a:r>
              <a:rPr lang="en-US" dirty="0"/>
              <a:t>Box Plot</a:t>
            </a:r>
          </a:p>
          <a:p>
            <a:r>
              <a:rPr lang="en-US" dirty="0"/>
              <a:t>Information Graphics</a:t>
            </a:r>
          </a:p>
          <a:p>
            <a:r>
              <a:rPr lang="en-US" dirty="0"/>
              <a:t>Hidden Pages and page links</a:t>
            </a:r>
          </a:p>
        </p:txBody>
      </p:sp>
    </p:spTree>
    <p:extLst>
      <p:ext uri="{BB962C8B-B14F-4D97-AF65-F5344CB8AC3E}">
        <p14:creationId xmlns:p14="http://schemas.microsoft.com/office/powerpoint/2010/main" val="5433830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C7190E7B-0652-CF4F-60BB-007FDC2C2766}"/>
              </a:ext>
            </a:extLst>
          </p:cNvPr>
          <p:cNvSpPr>
            <a:spLocks noGrp="1"/>
          </p:cNvSpPr>
          <p:nvPr>
            <p:ph type="title"/>
          </p:nvPr>
        </p:nvSpPr>
        <p:spPr>
          <a:xfrm>
            <a:off x="484909" y="419101"/>
            <a:ext cx="8229600" cy="1143000"/>
          </a:xfrm>
        </p:spPr>
        <p:txBody>
          <a:bodyPr/>
          <a:lstStyle/>
          <a:p>
            <a:pPr eaLnBrk="1" hangingPunct="1"/>
            <a:r>
              <a:rPr lang="en-US" altLang="en-US" sz="3600" b="1" dirty="0">
                <a:latin typeface="Times New Roman" panose="02020603050405020304" pitchFamily="18" charset="0"/>
                <a:ea typeface="Tahoma" panose="020B0604030504040204" pitchFamily="34" charset="0"/>
                <a:cs typeface="Times New Roman" panose="02020603050405020304" pitchFamily="18" charset="0"/>
              </a:rPr>
              <a:t>Result and Analysis</a:t>
            </a:r>
          </a:p>
        </p:txBody>
      </p:sp>
      <p:sp>
        <p:nvSpPr>
          <p:cNvPr id="12291" name="Content Placeholder 2">
            <a:extLst>
              <a:ext uri="{FF2B5EF4-FFF2-40B4-BE49-F238E27FC236}">
                <a16:creationId xmlns:a16="http://schemas.microsoft.com/office/drawing/2014/main" id="{556E7AEC-ADFE-4F4A-A8C4-51839C09F42D}"/>
              </a:ext>
            </a:extLst>
          </p:cNvPr>
          <p:cNvSpPr>
            <a:spLocks noGrp="1"/>
          </p:cNvSpPr>
          <p:nvPr>
            <p:ph idx="1"/>
          </p:nvPr>
        </p:nvSpPr>
        <p:spPr>
          <a:xfrm>
            <a:off x="415636" y="1371600"/>
            <a:ext cx="8229600" cy="3673907"/>
          </a:xfrm>
        </p:spPr>
        <p:txBody>
          <a:bodyPr/>
          <a:lstStyle/>
          <a:p>
            <a:pPr eaLnBrk="1" hangingPunct="1"/>
            <a:r>
              <a:rPr lang="en-IN" sz="2000" b="0" i="0" u="none" strike="noStrike" dirty="0">
                <a:solidFill>
                  <a:srgbClr val="000000"/>
                </a:solidFill>
                <a:effectLst/>
                <a:latin typeface="-webkit-standard"/>
              </a:rPr>
              <a:t>Whenever a smaller moving average crosses a larger moving average, it is considered a crossover.</a:t>
            </a:r>
          </a:p>
          <a:p>
            <a:pPr eaLnBrk="1" hangingPunct="1"/>
            <a:r>
              <a:rPr lang="en-IN" sz="2000" b="0" i="0" u="none" strike="noStrike" dirty="0">
                <a:solidFill>
                  <a:srgbClr val="000000"/>
                </a:solidFill>
                <a:effectLst/>
                <a:latin typeface="-webkit-standard"/>
              </a:rPr>
              <a:t>If smaller moving average crosses above, it forecasts an uptrend.</a:t>
            </a:r>
          </a:p>
          <a:p>
            <a:pPr eaLnBrk="1" hangingPunct="1"/>
            <a:r>
              <a:rPr lang="en-IN" sz="2000" b="0" i="0" u="none" strike="noStrike" dirty="0">
                <a:solidFill>
                  <a:srgbClr val="000000"/>
                </a:solidFill>
                <a:effectLst/>
                <a:latin typeface="-webkit-standard"/>
              </a:rPr>
              <a:t>On the other hand, if the smaller moving average crosses below, it predicts a downtrend of sales. </a:t>
            </a:r>
          </a:p>
          <a:p>
            <a:pPr eaLnBrk="1" hangingPunct="1"/>
            <a:r>
              <a:rPr lang="en-IN" sz="2000" b="0" i="0" u="none" strike="noStrike" dirty="0">
                <a:solidFill>
                  <a:srgbClr val="000000"/>
                </a:solidFill>
                <a:effectLst/>
                <a:latin typeface="-webkit-standard"/>
              </a:rPr>
              <a:t>Using SMA, we can predict the range and volatility of the sale of next quarter. </a:t>
            </a:r>
          </a:p>
          <a:p>
            <a:pPr eaLnBrk="1" hangingPunct="1"/>
            <a:r>
              <a:rPr lang="en-IN" sz="2000" b="0" i="0" u="none" strike="noStrike" dirty="0">
                <a:solidFill>
                  <a:srgbClr val="000000"/>
                </a:solidFill>
                <a:effectLst/>
                <a:latin typeface="-webkit-standard"/>
              </a:rPr>
              <a:t>Using EMA we observe crossovers and predict trends for the next quarter.</a:t>
            </a:r>
            <a:br>
              <a:rPr lang="en-IN" sz="2000" dirty="0"/>
            </a:br>
            <a:r>
              <a:rPr lang="en-IN" sz="2000" b="0" i="0" u="none" strike="noStrike" dirty="0">
                <a:solidFill>
                  <a:srgbClr val="000000"/>
                </a:solidFill>
                <a:effectLst/>
                <a:latin typeface="-webkit-standard"/>
              </a:rPr>
              <a:t>We can use different window sizes to observe moving averages with different smoothing curves, it's majorly a personal preference.</a:t>
            </a:r>
          </a:p>
          <a:p>
            <a:pPr eaLnBrk="1" hangingPunct="1"/>
            <a:r>
              <a:rPr lang="en-IN" sz="2000" b="0" i="0" u="none" strike="noStrike" dirty="0">
                <a:solidFill>
                  <a:srgbClr val="000000"/>
                </a:solidFill>
                <a:effectLst/>
                <a:latin typeface="-webkit-standard"/>
              </a:rPr>
              <a:t>We have used 50 and 200 MA for our analysis.</a:t>
            </a:r>
          </a:p>
          <a:p>
            <a:pPr eaLnBrk="1" hangingPunct="1"/>
            <a:r>
              <a:rPr lang="en-IN" altLang="en-US" sz="2000" dirty="0">
                <a:solidFill>
                  <a:srgbClr val="000000"/>
                </a:solidFill>
                <a:latin typeface="-webkit-standard"/>
              </a:rPr>
              <a:t>If MAD is larger, the sales are more volatile.</a:t>
            </a:r>
          </a:p>
          <a:p>
            <a:pPr eaLnBrk="1" hangingPunct="1"/>
            <a:r>
              <a:rPr lang="en-IN" altLang="en-US" sz="2000" dirty="0">
                <a:solidFill>
                  <a:srgbClr val="000000"/>
                </a:solidFill>
                <a:latin typeface="-webkit-standard"/>
              </a:rPr>
              <a:t>We can use variances and standard deviation to predict sales for the next term.</a:t>
            </a:r>
            <a:endParaRPr lang="en-US" altLang="en-US" sz="2000" dirty="0"/>
          </a:p>
        </p:txBody>
      </p:sp>
      <p:pic>
        <p:nvPicPr>
          <p:cNvPr id="12292" name="Picture 3">
            <a:extLst>
              <a:ext uri="{FF2B5EF4-FFF2-40B4-BE49-F238E27FC236}">
                <a16:creationId xmlns:a16="http://schemas.microsoft.com/office/drawing/2014/main" id="{B9E89E49-3917-6E51-ED37-C51A5059DD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2509" y="5998006"/>
            <a:ext cx="762000" cy="758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EF8B481C-168F-8A9C-BB78-2631E48AFB43}"/>
              </a:ext>
            </a:extLst>
          </p:cNvPr>
          <p:cNvSpPr>
            <a:spLocks noGrp="1"/>
          </p:cNvSpPr>
          <p:nvPr>
            <p:ph type="title"/>
          </p:nvPr>
        </p:nvSpPr>
        <p:spPr/>
        <p:txBody>
          <a:bodyPr/>
          <a:lstStyle/>
          <a:p>
            <a:pPr eaLnBrk="1" hangingPunct="1"/>
            <a:r>
              <a:rPr lang="en-US" altLang="en-US" sz="3600" b="1" dirty="0">
                <a:latin typeface="Times New Roman" panose="02020603050405020304" pitchFamily="18" charset="0"/>
                <a:cs typeface="Times New Roman" panose="02020603050405020304" pitchFamily="18" charset="0"/>
              </a:rPr>
              <a:t>References </a:t>
            </a:r>
            <a:endParaRPr lang="en-US" altLang="en-US" sz="3600" b="1" dirty="0">
              <a:solidFill>
                <a:srgbClr val="C00000"/>
              </a:solidFill>
              <a:latin typeface="Times New Roman" panose="02020603050405020304" pitchFamily="18" charset="0"/>
              <a:cs typeface="Times New Roman" panose="02020603050405020304" pitchFamily="18" charset="0"/>
            </a:endParaRPr>
          </a:p>
        </p:txBody>
      </p:sp>
      <p:sp>
        <p:nvSpPr>
          <p:cNvPr id="13315" name="Content Placeholder 2">
            <a:extLst>
              <a:ext uri="{FF2B5EF4-FFF2-40B4-BE49-F238E27FC236}">
                <a16:creationId xmlns:a16="http://schemas.microsoft.com/office/drawing/2014/main" id="{572C916E-1C07-7752-7044-2EFC32C8D94A}"/>
              </a:ext>
            </a:extLst>
          </p:cNvPr>
          <p:cNvSpPr>
            <a:spLocks noGrp="1"/>
          </p:cNvSpPr>
          <p:nvPr>
            <p:ph idx="1"/>
          </p:nvPr>
        </p:nvSpPr>
        <p:spPr/>
        <p:txBody>
          <a:bodyPr/>
          <a:lstStyle/>
          <a:p>
            <a:pPr eaLnBrk="1" hangingPunct="1">
              <a:buFont typeface="Arial" panose="020B0604020202020204" pitchFamily="34" charset="0"/>
              <a:buNone/>
            </a:pPr>
            <a:r>
              <a:rPr lang="en-US" altLang="en-US" sz="1800" dirty="0">
                <a:solidFill>
                  <a:srgbClr val="C00000"/>
                </a:solidFill>
                <a:latin typeface="Times New Roman" panose="02020603050405020304" pitchFamily="18" charset="0"/>
                <a:cs typeface="Times New Roman" panose="02020603050405020304" pitchFamily="18" charset="0"/>
                <a:hlinkClick r:id="rId2"/>
              </a:rPr>
              <a:t>file:///Users/kaunchijain/Downloads/Gyaan.html</a:t>
            </a:r>
            <a:endParaRPr lang="en-US" altLang="en-US" sz="1800" dirty="0">
              <a:solidFill>
                <a:srgbClr val="C00000"/>
              </a:solidFill>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None/>
            </a:pPr>
            <a:endParaRPr lang="en-US" altLang="en-US" sz="1800" dirty="0">
              <a:solidFill>
                <a:srgbClr val="C00000"/>
              </a:solidFill>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None/>
            </a:pPr>
            <a:r>
              <a:rPr lang="en-US" altLang="en-US" sz="1800" dirty="0">
                <a:solidFill>
                  <a:srgbClr val="C00000"/>
                </a:solidFill>
                <a:latin typeface="Times New Roman" panose="02020603050405020304" pitchFamily="18" charset="0"/>
                <a:cs typeface="Times New Roman" panose="02020603050405020304" pitchFamily="18" charset="0"/>
                <a:hlinkClick r:id="rId3"/>
              </a:rPr>
              <a:t>https://www.geeksforgeeks.org/python-pandas-dataframe-rolling/</a:t>
            </a:r>
            <a:endParaRPr lang="en-US" altLang="en-US" sz="1800" dirty="0">
              <a:solidFill>
                <a:srgbClr val="C00000"/>
              </a:solidFill>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None/>
            </a:pPr>
            <a:endParaRPr lang="en-US" altLang="en-US" sz="1800" dirty="0">
              <a:solidFill>
                <a:srgbClr val="C00000"/>
              </a:solidFill>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None/>
            </a:pPr>
            <a:r>
              <a:rPr lang="en-US" altLang="en-US" sz="1800" dirty="0">
                <a:solidFill>
                  <a:srgbClr val="C00000"/>
                </a:solidFill>
                <a:latin typeface="Times New Roman" panose="02020603050405020304" pitchFamily="18" charset="0"/>
                <a:cs typeface="Times New Roman" panose="02020603050405020304" pitchFamily="18" charset="0"/>
                <a:hlinkClick r:id="rId4"/>
              </a:rPr>
              <a:t>https://www.geeksforgeeks.org/append-extend-python/</a:t>
            </a:r>
            <a:endParaRPr lang="en-US" altLang="en-US" sz="1800" dirty="0">
              <a:solidFill>
                <a:srgbClr val="C00000"/>
              </a:solidFill>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None/>
            </a:pPr>
            <a:endParaRPr lang="en-US" altLang="en-US" sz="1800" dirty="0">
              <a:solidFill>
                <a:srgbClr val="C00000"/>
              </a:solidFill>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None/>
            </a:pPr>
            <a:r>
              <a:rPr lang="en-US" altLang="en-US" sz="1800" dirty="0">
                <a:solidFill>
                  <a:srgbClr val="C00000"/>
                </a:solidFill>
                <a:latin typeface="Times New Roman" panose="02020603050405020304" pitchFamily="18" charset="0"/>
                <a:cs typeface="Times New Roman" panose="02020603050405020304" pitchFamily="18" charset="0"/>
                <a:hlinkClick r:id="rId5"/>
              </a:rPr>
              <a:t>https://www.researchgate.net/publication/233988919_Determination_of_Trading_Points_using_the_Moving_Average_Methods</a:t>
            </a:r>
            <a:endParaRPr lang="en-US" altLang="en-US" sz="1800" dirty="0">
              <a:solidFill>
                <a:srgbClr val="C00000"/>
              </a:solidFill>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None/>
            </a:pPr>
            <a:endParaRPr lang="en-US" altLang="en-US" sz="1800" dirty="0">
              <a:solidFill>
                <a:srgbClr val="C00000"/>
              </a:solidFill>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None/>
            </a:pPr>
            <a:r>
              <a:rPr lang="en-US" altLang="en-US" sz="1800" dirty="0">
                <a:solidFill>
                  <a:srgbClr val="C00000"/>
                </a:solidFill>
                <a:latin typeface="Times New Roman" panose="02020603050405020304" pitchFamily="18" charset="0"/>
                <a:cs typeface="Times New Roman" panose="02020603050405020304" pitchFamily="18" charset="0"/>
                <a:hlinkClick r:id="rId6"/>
              </a:rPr>
              <a:t>https://www.researchgate.net/publication/301547550_A_Novel_Research_of_New_Moving_Average_Method_in_Time_Series_Analysis</a:t>
            </a:r>
            <a:endParaRPr lang="en-US" altLang="en-US" sz="1800" dirty="0">
              <a:solidFill>
                <a:srgbClr val="C00000"/>
              </a:solidFill>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None/>
            </a:pPr>
            <a:endParaRPr lang="en-US" altLang="en-US" sz="1800" dirty="0">
              <a:solidFill>
                <a:srgbClr val="C00000"/>
              </a:solidFill>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None/>
            </a:pPr>
            <a:r>
              <a:rPr lang="en-US" altLang="en-US" sz="1800" u="sng" dirty="0">
                <a:solidFill>
                  <a:schemeClr val="tx2">
                    <a:lumMod val="75000"/>
                  </a:schemeClr>
                </a:solidFill>
                <a:latin typeface="Times New Roman" panose="02020603050405020304" pitchFamily="18" charset="0"/>
                <a:cs typeface="Times New Roman" panose="02020603050405020304" pitchFamily="18" charset="0"/>
              </a:rPr>
              <a:t>https://</a:t>
            </a:r>
            <a:r>
              <a:rPr lang="en-US" altLang="en-US" sz="1800" u="sng" dirty="0" err="1">
                <a:solidFill>
                  <a:schemeClr val="tx2">
                    <a:lumMod val="75000"/>
                  </a:schemeClr>
                </a:solidFill>
                <a:latin typeface="Times New Roman" panose="02020603050405020304" pitchFamily="18" charset="0"/>
                <a:cs typeface="Times New Roman" panose="02020603050405020304" pitchFamily="18" charset="0"/>
              </a:rPr>
              <a:t>core.ac.uk</a:t>
            </a:r>
            <a:r>
              <a:rPr lang="en-US" altLang="en-US" sz="1800" u="sng" dirty="0">
                <a:solidFill>
                  <a:schemeClr val="tx2">
                    <a:lumMod val="75000"/>
                  </a:schemeClr>
                </a:solidFill>
                <a:latin typeface="Times New Roman" panose="02020603050405020304" pitchFamily="18" charset="0"/>
                <a:cs typeface="Times New Roman" panose="02020603050405020304" pitchFamily="18" charset="0"/>
              </a:rPr>
              <a:t>/download/pdf/153776849.pdf</a:t>
            </a:r>
          </a:p>
          <a:p>
            <a:pPr eaLnBrk="1" hangingPunct="1">
              <a:buFont typeface="Arial" panose="020B0604020202020204" pitchFamily="34" charset="0"/>
              <a:buNone/>
            </a:pPr>
            <a:endParaRPr lang="en-US" altLang="en-US" sz="1800" dirty="0">
              <a:solidFill>
                <a:srgbClr val="C00000"/>
              </a:solidFill>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None/>
            </a:pPr>
            <a:endParaRPr lang="en-US" altLang="en-US" sz="1800" dirty="0">
              <a:solidFill>
                <a:srgbClr val="C00000"/>
              </a:solidFill>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None/>
            </a:pPr>
            <a:endParaRPr lang="en-US" altLang="en-US" sz="1800" dirty="0">
              <a:solidFill>
                <a:srgbClr val="C00000"/>
              </a:solidFill>
              <a:latin typeface="Times New Roman" panose="02020603050405020304" pitchFamily="18" charset="0"/>
              <a:cs typeface="Times New Roman" panose="02020603050405020304" pitchFamily="18" charset="0"/>
            </a:endParaRPr>
          </a:p>
        </p:txBody>
      </p:sp>
      <p:pic>
        <p:nvPicPr>
          <p:cNvPr id="13316" name="Picture 3">
            <a:extLst>
              <a:ext uri="{FF2B5EF4-FFF2-40B4-BE49-F238E27FC236}">
                <a16:creationId xmlns:a16="http://schemas.microsoft.com/office/drawing/2014/main" id="{048FA32B-C2E3-AC54-3074-CFFB4F7ACA8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78750" y="5486400"/>
            <a:ext cx="1371600" cy="136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C2E692D2-80E5-4A63-3F3B-143DCEFF62D1}"/>
              </a:ext>
            </a:extLst>
          </p:cNvPr>
          <p:cNvSpPr>
            <a:spLocks noGrp="1"/>
          </p:cNvSpPr>
          <p:nvPr>
            <p:ph type="ctrTitle"/>
          </p:nvPr>
        </p:nvSpPr>
        <p:spPr>
          <a:xfrm>
            <a:off x="692150" y="2514600"/>
            <a:ext cx="7772400" cy="1470025"/>
          </a:xfrm>
        </p:spPr>
        <p:txBody>
          <a:bodyPr/>
          <a:lstStyle/>
          <a:p>
            <a:pPr eaLnBrk="1" hangingPunct="1"/>
            <a:r>
              <a:rPr lang="en-US" altLang="en-US" b="1" dirty="0">
                <a:latin typeface="Times New Roman" panose="02020603050405020304" pitchFamily="18" charset="0"/>
                <a:cs typeface="Times New Roman" panose="02020603050405020304" pitchFamily="18" charset="0"/>
              </a:rPr>
              <a:t>THANK YOU</a:t>
            </a:r>
            <a:endParaRPr lang="en-US" altLang="en-US" dirty="0">
              <a:latin typeface="Times New Roman" panose="02020603050405020304" pitchFamily="18" charset="0"/>
              <a:cs typeface="Times New Roman" panose="02020603050405020304" pitchFamily="18" charset="0"/>
            </a:endParaRPr>
          </a:p>
        </p:txBody>
      </p:sp>
      <p:pic>
        <p:nvPicPr>
          <p:cNvPr id="14340" name="Picture 3">
            <a:extLst>
              <a:ext uri="{FF2B5EF4-FFF2-40B4-BE49-F238E27FC236}">
                <a16:creationId xmlns:a16="http://schemas.microsoft.com/office/drawing/2014/main" id="{1E766F31-EF64-1124-C12A-4B9B1BBC57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8750" y="5486400"/>
            <a:ext cx="1371600" cy="136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A222AC6D-5B3F-CA54-34BF-00E9E9AC7F14}"/>
              </a:ext>
            </a:extLst>
          </p:cNvPr>
          <p:cNvSpPr>
            <a:spLocks noGrp="1"/>
          </p:cNvSpPr>
          <p:nvPr>
            <p:ph type="title"/>
          </p:nvPr>
        </p:nvSpPr>
        <p:spPr>
          <a:xfrm>
            <a:off x="457200" y="234950"/>
            <a:ext cx="8229600" cy="1143000"/>
          </a:xfrm>
        </p:spPr>
        <p:txBody>
          <a:bodyPr rtlCol="0">
            <a:normAutofit fontScale="90000"/>
          </a:bodyPr>
          <a:lstStyle/>
          <a:p>
            <a:pPr eaLnBrk="1" fontAlgn="auto" hangingPunct="1">
              <a:spcAft>
                <a:spcPts val="0"/>
              </a:spcAft>
              <a:defRPr/>
            </a:pPr>
            <a:r>
              <a:rPr lang="en-US" altLang="en-US" sz="3600" b="1" dirty="0">
                <a:latin typeface="Times New Roman" pitchFamily="18" charset="0"/>
                <a:cs typeface="Times New Roman" pitchFamily="18" charset="0"/>
              </a:rPr>
              <a:t>Contents</a:t>
            </a:r>
            <a:br>
              <a:rPr lang="en-US" altLang="en-US" sz="3600" b="1" dirty="0">
                <a:latin typeface="Times New Roman" pitchFamily="18" charset="0"/>
                <a:cs typeface="Times New Roman" pitchFamily="18" charset="0"/>
              </a:rPr>
            </a:br>
            <a:br>
              <a:rPr lang="en-US" altLang="en-US" sz="1800" dirty="0">
                <a:solidFill>
                  <a:srgbClr val="C00000"/>
                </a:solidFill>
                <a:latin typeface="Times New Roman" pitchFamily="18" charset="0"/>
                <a:cs typeface="Times New Roman" pitchFamily="18" charset="0"/>
              </a:rPr>
            </a:br>
            <a:endParaRPr lang="en-US" altLang="en-US" sz="1800" b="1" dirty="0">
              <a:latin typeface="Times New Roman" pitchFamily="18" charset="0"/>
              <a:cs typeface="Times New Roman" pitchFamily="18" charset="0"/>
            </a:endParaRPr>
          </a:p>
        </p:txBody>
      </p:sp>
      <p:sp>
        <p:nvSpPr>
          <p:cNvPr id="5123" name="Content Placeholder 2">
            <a:extLst>
              <a:ext uri="{FF2B5EF4-FFF2-40B4-BE49-F238E27FC236}">
                <a16:creationId xmlns:a16="http://schemas.microsoft.com/office/drawing/2014/main" id="{93980743-D76B-8E85-74B3-CE7A3AD8D55A}"/>
              </a:ext>
            </a:extLst>
          </p:cNvPr>
          <p:cNvSpPr>
            <a:spLocks noGrp="1"/>
          </p:cNvSpPr>
          <p:nvPr>
            <p:ph idx="1"/>
          </p:nvPr>
        </p:nvSpPr>
        <p:spPr>
          <a:xfrm>
            <a:off x="111125" y="1377950"/>
            <a:ext cx="8921750" cy="5486400"/>
          </a:xfrm>
        </p:spPr>
        <p:txBody>
          <a:bodyPr rtlCol="0">
            <a:normAutofit/>
          </a:bodyPr>
          <a:lstStyle/>
          <a:p>
            <a:pPr eaLnBrk="1" fontAlgn="auto" hangingPunct="1">
              <a:spcAft>
                <a:spcPts val="0"/>
              </a:spcAft>
              <a:buFont typeface="Wingdings" panose="05000000000000000000" pitchFamily="2" charset="2"/>
              <a:buChar char="Ø"/>
              <a:defRPr/>
            </a:pPr>
            <a:r>
              <a:rPr lang="en-US" altLang="en-US" sz="2400" dirty="0">
                <a:latin typeface="Times New Roman" panose="02020603050405020304" pitchFamily="18" charset="0"/>
                <a:cs typeface="Times New Roman" panose="02020603050405020304" pitchFamily="18" charset="0"/>
              </a:rPr>
              <a:t>Introduction </a:t>
            </a:r>
          </a:p>
          <a:p>
            <a:pPr eaLnBrk="1" fontAlgn="auto" hangingPunct="1">
              <a:spcAft>
                <a:spcPts val="0"/>
              </a:spcAft>
              <a:buFont typeface="Wingdings" panose="05000000000000000000" pitchFamily="2" charset="2"/>
              <a:buChar char="Ø"/>
              <a:defRPr/>
            </a:pPr>
            <a:r>
              <a:rPr lang="en-US" altLang="en-US" sz="2400" dirty="0">
                <a:latin typeface="Times New Roman" panose="02020603050405020304" pitchFamily="18" charset="0"/>
                <a:cs typeface="Times New Roman" panose="02020603050405020304" pitchFamily="18" charset="0"/>
              </a:rPr>
              <a:t>Literature Survey</a:t>
            </a:r>
          </a:p>
          <a:p>
            <a:pPr eaLnBrk="1" fontAlgn="auto" hangingPunct="1">
              <a:spcAft>
                <a:spcPts val="0"/>
              </a:spcAft>
              <a:buFont typeface="Wingdings" panose="05000000000000000000" pitchFamily="2" charset="2"/>
              <a:buChar char="Ø"/>
              <a:defRPr/>
            </a:pPr>
            <a:r>
              <a:rPr lang="en-US" altLang="en-US" sz="2400" dirty="0">
                <a:latin typeface="Times New Roman" panose="02020603050405020304" pitchFamily="18" charset="0"/>
                <a:cs typeface="Times New Roman" panose="02020603050405020304" pitchFamily="18" charset="0"/>
              </a:rPr>
              <a:t>Problem Statement</a:t>
            </a:r>
          </a:p>
          <a:p>
            <a:pPr eaLnBrk="1" fontAlgn="auto" hangingPunct="1">
              <a:spcAft>
                <a:spcPts val="0"/>
              </a:spcAft>
              <a:buFont typeface="Wingdings" panose="05000000000000000000" pitchFamily="2" charset="2"/>
              <a:buChar char="Ø"/>
              <a:defRPr/>
            </a:pPr>
            <a:r>
              <a:rPr lang="en-US" altLang="en-US" sz="2400" dirty="0">
                <a:latin typeface="Times New Roman" panose="02020603050405020304" pitchFamily="18" charset="0"/>
                <a:cs typeface="Times New Roman" panose="02020603050405020304" pitchFamily="18" charset="0"/>
              </a:rPr>
              <a:t>System Description</a:t>
            </a:r>
          </a:p>
          <a:p>
            <a:pPr eaLnBrk="1" fontAlgn="auto" hangingPunct="1">
              <a:spcAft>
                <a:spcPts val="0"/>
              </a:spcAft>
              <a:buFont typeface="Wingdings" panose="05000000000000000000" pitchFamily="2" charset="2"/>
              <a:buChar char="Ø"/>
              <a:defRPr/>
            </a:pPr>
            <a:r>
              <a:rPr lang="en-US" altLang="en-US" sz="2400" dirty="0">
                <a:latin typeface="Times New Roman" panose="02020603050405020304" pitchFamily="18" charset="0"/>
                <a:cs typeface="Times New Roman" panose="02020603050405020304" pitchFamily="18" charset="0"/>
              </a:rPr>
              <a:t>Implementation</a:t>
            </a:r>
          </a:p>
          <a:p>
            <a:pPr eaLnBrk="1" fontAlgn="auto" hangingPunct="1">
              <a:spcAft>
                <a:spcPts val="0"/>
              </a:spcAft>
              <a:buFont typeface="Wingdings" panose="05000000000000000000" pitchFamily="2" charset="2"/>
              <a:buChar char="Ø"/>
              <a:defRPr/>
            </a:pPr>
            <a:r>
              <a:rPr lang="en-US" altLang="en-US" sz="2400" dirty="0">
                <a:latin typeface="Times New Roman" panose="02020603050405020304" pitchFamily="18" charset="0"/>
                <a:cs typeface="Times New Roman" panose="02020603050405020304" pitchFamily="18" charset="0"/>
              </a:rPr>
              <a:t>Result and Analysis</a:t>
            </a:r>
          </a:p>
          <a:p>
            <a:pPr eaLnBrk="1" fontAlgn="auto" hangingPunct="1">
              <a:spcAft>
                <a:spcPts val="0"/>
              </a:spcAft>
              <a:buFont typeface="Wingdings" panose="05000000000000000000" pitchFamily="2" charset="2"/>
              <a:buChar char="Ø"/>
              <a:defRPr/>
            </a:pPr>
            <a:r>
              <a:rPr lang="en-US" altLang="en-US" sz="2400" dirty="0">
                <a:latin typeface="Times New Roman" panose="02020603050405020304" pitchFamily="18" charset="0"/>
                <a:cs typeface="Times New Roman" panose="02020603050405020304" pitchFamily="18" charset="0"/>
              </a:rPr>
              <a:t>Conclusion </a:t>
            </a:r>
          </a:p>
          <a:p>
            <a:pPr eaLnBrk="1" fontAlgn="auto" hangingPunct="1">
              <a:spcAft>
                <a:spcPts val="0"/>
              </a:spcAft>
              <a:buFont typeface="Wingdings" panose="05000000000000000000" pitchFamily="2" charset="2"/>
              <a:buChar char="Ø"/>
              <a:defRPr/>
            </a:pPr>
            <a:r>
              <a:rPr lang="en-US" altLang="en-US" sz="2400" dirty="0">
                <a:latin typeface="Times New Roman" panose="02020603050405020304" pitchFamily="18" charset="0"/>
                <a:cs typeface="Times New Roman" panose="02020603050405020304" pitchFamily="18" charset="0"/>
              </a:rPr>
              <a:t>Future Scope</a:t>
            </a:r>
          </a:p>
          <a:p>
            <a:pPr eaLnBrk="1" fontAlgn="auto" hangingPunct="1">
              <a:spcAft>
                <a:spcPts val="0"/>
              </a:spcAft>
              <a:buFont typeface="Wingdings" panose="05000000000000000000" pitchFamily="2" charset="2"/>
              <a:buChar char="Ø"/>
              <a:defRPr/>
            </a:pPr>
            <a:r>
              <a:rPr lang="en-US" altLang="en-US" sz="2400" dirty="0">
                <a:latin typeface="Times New Roman" panose="02020603050405020304" pitchFamily="18" charset="0"/>
                <a:cs typeface="Times New Roman" panose="02020603050405020304" pitchFamily="18" charset="0"/>
              </a:rPr>
              <a:t>References</a:t>
            </a:r>
          </a:p>
          <a:p>
            <a:pPr marL="0" indent="0" eaLnBrk="1" fontAlgn="auto" hangingPunct="1">
              <a:spcAft>
                <a:spcPts val="0"/>
              </a:spcAft>
              <a:buFont typeface="Arial" panose="020B0604020202020204" pitchFamily="34" charset="0"/>
              <a:buNone/>
              <a:defRPr/>
            </a:pPr>
            <a:endParaRPr lang="en-US" altLang="en-US" sz="2400" dirty="0"/>
          </a:p>
        </p:txBody>
      </p:sp>
      <p:pic>
        <p:nvPicPr>
          <p:cNvPr id="5124" name="Picture 3">
            <a:extLst>
              <a:ext uri="{FF2B5EF4-FFF2-40B4-BE49-F238E27FC236}">
                <a16:creationId xmlns:a16="http://schemas.microsoft.com/office/drawing/2014/main" id="{91C8EADA-75BD-F478-09DF-7ACA9404BE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8750" y="5486400"/>
            <a:ext cx="1371600" cy="136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B4DB03B1-1238-241D-C0A0-BD891DF62A2B}"/>
              </a:ext>
            </a:extLst>
          </p:cNvPr>
          <p:cNvSpPr>
            <a:spLocks noGrp="1"/>
          </p:cNvSpPr>
          <p:nvPr>
            <p:ph type="title"/>
          </p:nvPr>
        </p:nvSpPr>
        <p:spPr>
          <a:xfrm>
            <a:off x="304800" y="152400"/>
            <a:ext cx="8229600" cy="1143000"/>
          </a:xfrm>
        </p:spPr>
        <p:txBody>
          <a:bodyPr/>
          <a:lstStyle/>
          <a:p>
            <a:pPr eaLnBrk="1" hangingPunct="1"/>
            <a:r>
              <a:rPr lang="en-IN" altLang="en-US" sz="3600" b="1">
                <a:latin typeface="Times New Roman" panose="02020603050405020304" pitchFamily="18" charset="0"/>
                <a:cs typeface="Times New Roman" panose="02020603050405020304" pitchFamily="18" charset="0"/>
              </a:rPr>
              <a:t>Introduction</a:t>
            </a:r>
          </a:p>
        </p:txBody>
      </p:sp>
      <p:sp>
        <p:nvSpPr>
          <p:cNvPr id="6147" name="Content Placeholder 2">
            <a:extLst>
              <a:ext uri="{FF2B5EF4-FFF2-40B4-BE49-F238E27FC236}">
                <a16:creationId xmlns:a16="http://schemas.microsoft.com/office/drawing/2014/main" id="{CB97B1CB-E750-CBE6-C7C6-C189ABB98B59}"/>
              </a:ext>
            </a:extLst>
          </p:cNvPr>
          <p:cNvSpPr>
            <a:spLocks noGrp="1"/>
          </p:cNvSpPr>
          <p:nvPr>
            <p:ph idx="1"/>
          </p:nvPr>
        </p:nvSpPr>
        <p:spPr/>
        <p:txBody>
          <a:bodyPr/>
          <a:lstStyle/>
          <a:p>
            <a:pPr marL="0" indent="0" eaLnBrk="1" hangingPunct="1">
              <a:buFont typeface="Arial" panose="020B0604020202020204" pitchFamily="34" charset="0"/>
              <a:buNone/>
            </a:pPr>
            <a:r>
              <a:rPr lang="en-US" altLang="en-US" sz="1800"/>
              <a:t>For our project, we are taking help of WoW-Mart, a fictional company and using it’s sales related dataset to carry out the operations. Our project aims at predicting sales for the store’s outlets in various locations and regions and helping the management staff to take decisions like whether a particular region, or outlet in general is proving profitable for them or not and whether they should continue operating there.</a:t>
            </a:r>
          </a:p>
          <a:p>
            <a:pPr marL="0" indent="0" eaLnBrk="1" hangingPunct="1">
              <a:buFont typeface="Arial" panose="020B0604020202020204" pitchFamily="34" charset="0"/>
              <a:buNone/>
            </a:pPr>
            <a:endParaRPr lang="en-US" altLang="en-US" sz="1800"/>
          </a:p>
          <a:p>
            <a:pPr marL="0" indent="0" eaLnBrk="1" hangingPunct="1">
              <a:buFont typeface="Arial" panose="020B0604020202020204" pitchFamily="34" charset="0"/>
              <a:buNone/>
            </a:pPr>
            <a:r>
              <a:rPr lang="en-US" altLang="en-US" sz="1800"/>
              <a:t>Our Experiment will also help WoW-Mart to help them in planning their supplies, incase a specific region or store is expecting heavy demand, then more supplies can be directed towards it, and if some store is expecting fall in demand, then it can either be shut or less resources can be directed towards it.</a:t>
            </a:r>
            <a:endParaRPr lang="en-IN" altLang="en-US" sz="1800"/>
          </a:p>
        </p:txBody>
      </p:sp>
      <p:pic>
        <p:nvPicPr>
          <p:cNvPr id="6148" name="Picture 3">
            <a:extLst>
              <a:ext uri="{FF2B5EF4-FFF2-40B4-BE49-F238E27FC236}">
                <a16:creationId xmlns:a16="http://schemas.microsoft.com/office/drawing/2014/main" id="{EC66F063-378E-EC75-A8D1-D7191859AF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8750" y="5486400"/>
            <a:ext cx="1371600" cy="136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12AE0B3C-BBFB-7A3C-BC72-ACAAD37A0CCD}"/>
              </a:ext>
            </a:extLst>
          </p:cNvPr>
          <p:cNvSpPr>
            <a:spLocks noGrp="1"/>
          </p:cNvSpPr>
          <p:nvPr>
            <p:ph type="title"/>
          </p:nvPr>
        </p:nvSpPr>
        <p:spPr>
          <a:xfrm>
            <a:off x="529389" y="952500"/>
            <a:ext cx="8229600" cy="1143000"/>
          </a:xfrm>
        </p:spPr>
        <p:txBody>
          <a:bodyPr/>
          <a:lstStyle/>
          <a:p>
            <a:pPr eaLnBrk="1" hangingPunct="1"/>
            <a:r>
              <a:rPr lang="en-US" altLang="en-US" sz="3600" b="1" dirty="0">
                <a:solidFill>
                  <a:schemeClr val="tx2">
                    <a:lumMod val="75000"/>
                  </a:schemeClr>
                </a:solidFill>
                <a:latin typeface="Times New Roman" panose="02020603050405020304" pitchFamily="18" charset="0"/>
                <a:cs typeface="Times New Roman" panose="02020603050405020304" pitchFamily="18" charset="0"/>
              </a:rPr>
              <a:t>Literature Survey</a:t>
            </a:r>
          </a:p>
        </p:txBody>
      </p:sp>
      <p:sp>
        <p:nvSpPr>
          <p:cNvPr id="7171" name="Content Placeholder 2">
            <a:extLst>
              <a:ext uri="{FF2B5EF4-FFF2-40B4-BE49-F238E27FC236}">
                <a16:creationId xmlns:a16="http://schemas.microsoft.com/office/drawing/2014/main" id="{5A803865-E83D-C7AF-2BC1-3149C27CABAC}"/>
              </a:ext>
            </a:extLst>
          </p:cNvPr>
          <p:cNvSpPr>
            <a:spLocks noGrp="1"/>
          </p:cNvSpPr>
          <p:nvPr>
            <p:ph idx="1"/>
          </p:nvPr>
        </p:nvSpPr>
        <p:spPr>
          <a:xfrm>
            <a:off x="533400" y="2095500"/>
            <a:ext cx="8077200" cy="2666999"/>
          </a:xfrm>
        </p:spPr>
        <p:txBody>
          <a:bodyPr/>
          <a:lstStyle/>
          <a:p>
            <a:pPr algn="just" eaLnBrk="1" hangingPunct="1">
              <a:buFont typeface="Arial" panose="020B0604020202020204" pitchFamily="34" charset="0"/>
              <a:buNone/>
            </a:pPr>
            <a:r>
              <a:rPr lang="en-US" altLang="en-US" sz="2400" dirty="0">
                <a:solidFill>
                  <a:schemeClr val="tx2">
                    <a:lumMod val="60000"/>
                    <a:lumOff val="40000"/>
                  </a:schemeClr>
                </a:solidFill>
                <a:latin typeface="Times New Roman" panose="02020603050405020304" pitchFamily="18" charset="0"/>
                <a:cs typeface="Times New Roman" panose="02020603050405020304" pitchFamily="18" charset="0"/>
              </a:rPr>
              <a:t>We surveyed 3 research papers on Moving Average:</a:t>
            </a:r>
          </a:p>
          <a:p>
            <a:pPr algn="just" eaLnBrk="1" hangingPunct="1">
              <a:buNone/>
            </a:pPr>
            <a:r>
              <a:rPr lang="en-US" altLang="en-US" sz="2400" dirty="0">
                <a:solidFill>
                  <a:schemeClr val="tx2">
                    <a:lumMod val="60000"/>
                    <a:lumOff val="40000"/>
                  </a:schemeClr>
                </a:solidFill>
                <a:latin typeface="Times New Roman" panose="02020603050405020304" pitchFamily="18" charset="0"/>
                <a:cs typeface="Times New Roman" panose="02020603050405020304" pitchFamily="18" charset="0"/>
              </a:rPr>
              <a:t>1) </a:t>
            </a:r>
            <a:r>
              <a:rPr lang="en-US" sz="2400" dirty="0">
                <a:solidFill>
                  <a:schemeClr val="tx2">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Ms. Savita </a:t>
            </a:r>
            <a:r>
              <a:rPr lang="en-US" sz="2400" dirty="0" err="1">
                <a:solidFill>
                  <a:schemeClr val="tx2">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Satav</a:t>
            </a:r>
            <a:r>
              <a:rPr lang="en-US" sz="2400" dirty="0">
                <a:solidFill>
                  <a:schemeClr val="tx2">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 Dr. Netra </a:t>
            </a:r>
            <a:r>
              <a:rPr lang="en-US" sz="2400" dirty="0" err="1">
                <a:solidFill>
                  <a:schemeClr val="tx2">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Apte</a:t>
            </a:r>
            <a:r>
              <a:rPr lang="en-US" sz="2400" dirty="0">
                <a:solidFill>
                  <a:schemeClr val="tx2">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 “The Moving Average Crossover Strategy: A Study”, JMME, Volume 10, No. 03, July 2020, pp- 141- 146</a:t>
            </a:r>
            <a:endParaRPr lang="en-IN" sz="2400" dirty="0">
              <a:solidFill>
                <a:schemeClr val="tx2">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eaLnBrk="1" hangingPunct="1">
              <a:buNone/>
            </a:pPr>
            <a:r>
              <a:rPr lang="en-US" altLang="en-US" sz="2400" dirty="0">
                <a:solidFill>
                  <a:schemeClr val="tx2">
                    <a:lumMod val="60000"/>
                    <a:lumOff val="40000"/>
                  </a:schemeClr>
                </a:solidFill>
                <a:latin typeface="Times New Roman" panose="02020603050405020304" pitchFamily="18" charset="0"/>
                <a:cs typeface="Times New Roman" panose="02020603050405020304" pitchFamily="18" charset="0"/>
              </a:rPr>
              <a:t>2) </a:t>
            </a:r>
            <a:r>
              <a:rPr lang="en-US" sz="2400" dirty="0">
                <a:solidFill>
                  <a:schemeClr val="tx2">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Puchong </a:t>
            </a:r>
            <a:r>
              <a:rPr lang="en-US" sz="2400" dirty="0" err="1">
                <a:solidFill>
                  <a:schemeClr val="tx2">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Praekhaow</a:t>
            </a:r>
            <a:r>
              <a:rPr lang="en-US" sz="2400" dirty="0">
                <a:solidFill>
                  <a:schemeClr val="tx2">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 “Determination of Trading Points using Moving Average Methods”, June 2010.</a:t>
            </a:r>
            <a:endParaRPr lang="en-IN" sz="2400" dirty="0">
              <a:solidFill>
                <a:schemeClr val="tx2">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eaLnBrk="1" hangingPunct="1">
              <a:buNone/>
            </a:pPr>
            <a:r>
              <a:rPr lang="en-US" altLang="en-US" sz="2400" dirty="0">
                <a:solidFill>
                  <a:schemeClr val="tx2">
                    <a:lumMod val="60000"/>
                    <a:lumOff val="40000"/>
                  </a:schemeClr>
                </a:solidFill>
                <a:latin typeface="Times New Roman" panose="02020603050405020304" pitchFamily="18" charset="0"/>
                <a:cs typeface="Times New Roman" panose="02020603050405020304" pitchFamily="18" charset="0"/>
              </a:rPr>
              <a:t>3) </a:t>
            </a:r>
            <a:r>
              <a:rPr lang="en-US" sz="2400" dirty="0">
                <a:solidFill>
                  <a:schemeClr val="tx2">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Seng </a:t>
            </a:r>
            <a:r>
              <a:rPr lang="en-US" sz="2400" dirty="0" err="1">
                <a:solidFill>
                  <a:schemeClr val="tx2">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Hansun</a:t>
            </a:r>
            <a:r>
              <a:rPr lang="en-US" sz="2400" dirty="0">
                <a:solidFill>
                  <a:schemeClr val="tx2">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 “A Novel Research of New Moving Average Method in Time Series </a:t>
            </a:r>
            <a:r>
              <a:rPr lang="en-US" sz="2400" dirty="0" err="1">
                <a:solidFill>
                  <a:schemeClr val="tx2">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Anaysis</a:t>
            </a:r>
            <a:r>
              <a:rPr lang="en-US" sz="2400" dirty="0">
                <a:solidFill>
                  <a:schemeClr val="tx2">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 August 2014</a:t>
            </a:r>
            <a:endParaRPr lang="en-IN" sz="2400" dirty="0">
              <a:solidFill>
                <a:schemeClr val="tx2">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eaLnBrk="1" hangingPunct="1">
              <a:buFont typeface="Arial" panose="020B0604020202020204" pitchFamily="34" charset="0"/>
              <a:buNone/>
            </a:pPr>
            <a:endParaRPr lang="en-US" altLang="en-US" sz="2400"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pic>
        <p:nvPicPr>
          <p:cNvPr id="7172" name="Picture 3">
            <a:extLst>
              <a:ext uri="{FF2B5EF4-FFF2-40B4-BE49-F238E27FC236}">
                <a16:creationId xmlns:a16="http://schemas.microsoft.com/office/drawing/2014/main" id="{31282F14-3F08-0F6A-46D4-D3DD801943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8750" y="5486400"/>
            <a:ext cx="1371600" cy="136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98C30039-70BC-AFD8-F9E3-6048E31F172B}"/>
              </a:ext>
            </a:extLst>
          </p:cNvPr>
          <p:cNvSpPr>
            <a:spLocks noGrp="1"/>
          </p:cNvSpPr>
          <p:nvPr>
            <p:ph type="title"/>
          </p:nvPr>
        </p:nvSpPr>
        <p:spPr/>
        <p:txBody>
          <a:bodyPr/>
          <a:lstStyle/>
          <a:p>
            <a:pPr eaLnBrk="1" hangingPunct="1"/>
            <a:r>
              <a:rPr lang="en-US" altLang="en-US" sz="3600" b="1" dirty="0">
                <a:latin typeface="Times New Roman" panose="02020603050405020304" pitchFamily="18" charset="0"/>
                <a:cs typeface="Times New Roman" panose="02020603050405020304" pitchFamily="18" charset="0"/>
              </a:rPr>
              <a:t>Problem Statement</a:t>
            </a:r>
            <a:br>
              <a:rPr lang="en-US" altLang="en-US" sz="3600" b="1" dirty="0">
                <a:latin typeface="Times New Roman" panose="02020603050405020304" pitchFamily="18" charset="0"/>
                <a:cs typeface="Times New Roman" panose="02020603050405020304" pitchFamily="18" charset="0"/>
              </a:rPr>
            </a:br>
            <a:endParaRPr lang="en-US" altLang="en-US" sz="1800" b="1" dirty="0">
              <a:latin typeface="Times New Roman" panose="02020603050405020304" pitchFamily="18" charset="0"/>
              <a:cs typeface="Times New Roman" panose="02020603050405020304" pitchFamily="18" charset="0"/>
            </a:endParaRPr>
          </a:p>
        </p:txBody>
      </p:sp>
      <p:sp>
        <p:nvSpPr>
          <p:cNvPr id="8195" name="Content Placeholder 2">
            <a:extLst>
              <a:ext uri="{FF2B5EF4-FFF2-40B4-BE49-F238E27FC236}">
                <a16:creationId xmlns:a16="http://schemas.microsoft.com/office/drawing/2014/main" id="{A17FCDC3-2D9B-6BCD-0EE6-4B08A3013317}"/>
              </a:ext>
            </a:extLst>
          </p:cNvPr>
          <p:cNvSpPr>
            <a:spLocks noGrp="1"/>
          </p:cNvSpPr>
          <p:nvPr>
            <p:ph idx="1"/>
          </p:nvPr>
        </p:nvSpPr>
        <p:spPr/>
        <p:txBody>
          <a:bodyPr/>
          <a:lstStyle/>
          <a:p>
            <a:pPr marL="0" indent="0" algn="ctr" eaLnBrk="1" hangingPunct="1">
              <a:buNone/>
            </a:pPr>
            <a:r>
              <a:rPr lang="en-US" altLang="en-US" dirty="0">
                <a:latin typeface="Times New Roman" panose="02020603050405020304" pitchFamily="18" charset="0"/>
                <a:cs typeface="Times New Roman" panose="02020603050405020304" pitchFamily="18" charset="0"/>
              </a:rPr>
              <a:t>To forecast sales with the help of Moving Averages on the basis of Stores, Locations and Regions for comparative analysis.</a:t>
            </a:r>
          </a:p>
          <a:p>
            <a:pPr marL="0" indent="0" algn="ctr" eaLnBrk="1" hangingPunct="1">
              <a:buNone/>
            </a:pPr>
            <a:endParaRPr lang="en-US" altLang="en-US" dirty="0">
              <a:latin typeface="Times New Roman" panose="02020603050405020304" pitchFamily="18" charset="0"/>
              <a:cs typeface="Times New Roman" panose="02020603050405020304" pitchFamily="18" charset="0"/>
            </a:endParaRPr>
          </a:p>
          <a:p>
            <a:pPr marL="0" indent="0" algn="ctr" eaLnBrk="1" hangingPunct="1">
              <a:buNone/>
            </a:pPr>
            <a:r>
              <a:rPr lang="en-US" altLang="en-US" dirty="0">
                <a:latin typeface="Times New Roman" panose="02020603050405020304" pitchFamily="18" charset="0"/>
                <a:cs typeface="Times New Roman" panose="02020603050405020304" pitchFamily="18" charset="0"/>
              </a:rPr>
              <a:t>To identify crossovers and MAD for prediction of trend and volatility in sales for the next quarter.</a:t>
            </a:r>
          </a:p>
        </p:txBody>
      </p:sp>
      <p:pic>
        <p:nvPicPr>
          <p:cNvPr id="8196" name="Picture 3">
            <a:extLst>
              <a:ext uri="{FF2B5EF4-FFF2-40B4-BE49-F238E27FC236}">
                <a16:creationId xmlns:a16="http://schemas.microsoft.com/office/drawing/2014/main" id="{2ACE52B0-0209-42B4-9CD1-6E0CC34193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8750" y="5486400"/>
            <a:ext cx="1371600" cy="136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25B065A8-C912-68D6-8B3A-D653483450AF}"/>
              </a:ext>
            </a:extLst>
          </p:cNvPr>
          <p:cNvSpPr>
            <a:spLocks noGrp="1"/>
          </p:cNvSpPr>
          <p:nvPr>
            <p:ph type="title"/>
          </p:nvPr>
        </p:nvSpPr>
        <p:spPr>
          <a:xfrm>
            <a:off x="457200" y="1087821"/>
            <a:ext cx="8229600" cy="1143000"/>
          </a:xfrm>
        </p:spPr>
        <p:txBody>
          <a:bodyPr/>
          <a:lstStyle/>
          <a:p>
            <a:pPr eaLnBrk="1" hangingPunct="1"/>
            <a:r>
              <a:rPr lang="en-US" altLang="en-US" sz="3600" b="1" dirty="0">
                <a:latin typeface="Times New Roman" panose="02020603050405020304" pitchFamily="18" charset="0"/>
                <a:cs typeface="Times New Roman" panose="02020603050405020304" pitchFamily="18" charset="0"/>
              </a:rPr>
              <a:t>System Description</a:t>
            </a:r>
          </a:p>
        </p:txBody>
      </p:sp>
      <p:sp>
        <p:nvSpPr>
          <p:cNvPr id="9219" name="Content Placeholder 2">
            <a:extLst>
              <a:ext uri="{FF2B5EF4-FFF2-40B4-BE49-F238E27FC236}">
                <a16:creationId xmlns:a16="http://schemas.microsoft.com/office/drawing/2014/main" id="{967FC40A-5D81-2D50-B490-0B747D29FF8E}"/>
              </a:ext>
            </a:extLst>
          </p:cNvPr>
          <p:cNvSpPr>
            <a:spLocks noGrp="1"/>
          </p:cNvSpPr>
          <p:nvPr>
            <p:ph idx="1"/>
          </p:nvPr>
        </p:nvSpPr>
        <p:spPr>
          <a:xfrm>
            <a:off x="838200" y="2209800"/>
            <a:ext cx="8229600" cy="4525963"/>
          </a:xfrm>
        </p:spPr>
        <p:txBody>
          <a:bodyPr/>
          <a:lstStyle/>
          <a:p>
            <a:pPr eaLnBrk="1" hangingPunct="1">
              <a:buFont typeface="Arial" panose="020B0604020202020204" pitchFamily="34" charset="0"/>
              <a:buNone/>
            </a:pPr>
            <a:r>
              <a:rPr lang="en-US" altLang="en-US" sz="1800" dirty="0">
                <a:solidFill>
                  <a:srgbClr val="C00000"/>
                </a:solidFill>
                <a:latin typeface="Times New Roman" panose="02020603050405020304" pitchFamily="18" charset="0"/>
                <a:cs typeface="Times New Roman" panose="02020603050405020304" pitchFamily="18" charset="0"/>
              </a:rPr>
              <a:t>Hardware requirements:</a:t>
            </a:r>
          </a:p>
          <a:p>
            <a:pPr eaLnBrk="1" hangingPunct="1"/>
            <a:r>
              <a:rPr lang="en-US" altLang="en-US" sz="1800" dirty="0">
                <a:solidFill>
                  <a:srgbClr val="C00000"/>
                </a:solidFill>
                <a:latin typeface="Times New Roman" panose="02020603050405020304" pitchFamily="18" charset="0"/>
                <a:cs typeface="Times New Roman" panose="02020603050405020304" pitchFamily="18" charset="0"/>
              </a:rPr>
              <a:t>Functional Computer with sufficient RAM</a:t>
            </a:r>
          </a:p>
          <a:p>
            <a:pPr marL="0" indent="0" eaLnBrk="1" hangingPunct="1">
              <a:buNone/>
            </a:pPr>
            <a:endParaRPr lang="en-US" altLang="en-US" sz="1800" dirty="0">
              <a:solidFill>
                <a:srgbClr val="C00000"/>
              </a:solidFill>
              <a:latin typeface="Times New Roman" panose="02020603050405020304" pitchFamily="18" charset="0"/>
              <a:cs typeface="Times New Roman" panose="02020603050405020304" pitchFamily="18" charset="0"/>
            </a:endParaRPr>
          </a:p>
          <a:p>
            <a:pPr marL="0" indent="0" eaLnBrk="1" hangingPunct="1">
              <a:buNone/>
            </a:pPr>
            <a:r>
              <a:rPr lang="en-US" altLang="en-US" sz="1800" dirty="0">
                <a:solidFill>
                  <a:srgbClr val="C00000"/>
                </a:solidFill>
                <a:latin typeface="Times New Roman" panose="02020603050405020304" pitchFamily="18" charset="0"/>
                <a:cs typeface="Times New Roman" panose="02020603050405020304" pitchFamily="18" charset="0"/>
              </a:rPr>
              <a:t>Software requirements:</a:t>
            </a:r>
          </a:p>
          <a:p>
            <a:pPr eaLnBrk="1" hangingPunct="1"/>
            <a:r>
              <a:rPr lang="en-US" altLang="en-US" sz="1800" dirty="0" err="1">
                <a:solidFill>
                  <a:srgbClr val="C00000"/>
                </a:solidFill>
                <a:latin typeface="Times New Roman" panose="02020603050405020304" pitchFamily="18" charset="0"/>
                <a:cs typeface="Times New Roman" panose="02020603050405020304" pitchFamily="18" charset="0"/>
              </a:rPr>
              <a:t>Jupyter</a:t>
            </a:r>
            <a:r>
              <a:rPr lang="en-US" altLang="en-US" sz="1800" dirty="0">
                <a:solidFill>
                  <a:srgbClr val="C00000"/>
                </a:solidFill>
                <a:latin typeface="Times New Roman" panose="02020603050405020304" pitchFamily="18" charset="0"/>
                <a:cs typeface="Times New Roman" panose="02020603050405020304" pitchFamily="18" charset="0"/>
              </a:rPr>
              <a:t> Notebook</a:t>
            </a:r>
          </a:p>
          <a:p>
            <a:pPr eaLnBrk="1" hangingPunct="1"/>
            <a:r>
              <a:rPr lang="en-US" altLang="en-US" sz="1800" dirty="0">
                <a:solidFill>
                  <a:srgbClr val="C00000"/>
                </a:solidFill>
                <a:latin typeface="Times New Roman" panose="02020603050405020304" pitchFamily="18" charset="0"/>
                <a:cs typeface="Times New Roman" panose="02020603050405020304" pitchFamily="18" charset="0"/>
              </a:rPr>
              <a:t>SAS</a:t>
            </a:r>
          </a:p>
          <a:p>
            <a:pPr eaLnBrk="1" hangingPunct="1"/>
            <a:r>
              <a:rPr lang="en-US" altLang="en-US" sz="1800" dirty="0">
                <a:solidFill>
                  <a:srgbClr val="C00000"/>
                </a:solidFill>
                <a:latin typeface="Times New Roman" panose="02020603050405020304" pitchFamily="18" charset="0"/>
                <a:cs typeface="Times New Roman" panose="02020603050405020304" pitchFamily="18" charset="0"/>
              </a:rPr>
              <a:t>Excel</a:t>
            </a:r>
          </a:p>
          <a:p>
            <a:pPr eaLnBrk="1" hangingPunct="1"/>
            <a:r>
              <a:rPr lang="en-US" altLang="en-US" sz="1800" dirty="0">
                <a:solidFill>
                  <a:srgbClr val="C00000"/>
                </a:solidFill>
                <a:latin typeface="Times New Roman" panose="02020603050405020304" pitchFamily="18" charset="0"/>
                <a:cs typeface="Times New Roman" panose="02020603050405020304" pitchFamily="18" charset="0"/>
              </a:rPr>
              <a:t>Microsoft Presentation, Microsoft Word</a:t>
            </a:r>
          </a:p>
          <a:p>
            <a:pPr marL="0" indent="0" eaLnBrk="1" hangingPunct="1">
              <a:buNone/>
            </a:pPr>
            <a:endParaRPr lang="en-US" altLang="en-US" sz="1800" dirty="0">
              <a:solidFill>
                <a:srgbClr val="C00000"/>
              </a:solidFill>
              <a:latin typeface="Times New Roman" panose="02020603050405020304" pitchFamily="18" charset="0"/>
              <a:cs typeface="Times New Roman" panose="02020603050405020304" pitchFamily="18" charset="0"/>
            </a:endParaRPr>
          </a:p>
        </p:txBody>
      </p:sp>
      <p:pic>
        <p:nvPicPr>
          <p:cNvPr id="9220" name="Picture 3">
            <a:extLst>
              <a:ext uri="{FF2B5EF4-FFF2-40B4-BE49-F238E27FC236}">
                <a16:creationId xmlns:a16="http://schemas.microsoft.com/office/drawing/2014/main" id="{92B7470F-D9DE-FFDA-FF6D-235073733E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8750" y="5486400"/>
            <a:ext cx="1371600" cy="136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56108-F234-1632-9D6D-0AFC835DCCE0}"/>
              </a:ext>
            </a:extLst>
          </p:cNvPr>
          <p:cNvSpPr>
            <a:spLocks noGrp="1"/>
          </p:cNvSpPr>
          <p:nvPr>
            <p:ph type="title"/>
          </p:nvPr>
        </p:nvSpPr>
        <p:spPr>
          <a:xfrm>
            <a:off x="457200" y="609600"/>
            <a:ext cx="8229600" cy="1143000"/>
          </a:xfrm>
        </p:spPr>
        <p:txBody>
          <a:bodyPr/>
          <a:lstStyle/>
          <a:p>
            <a:r>
              <a:rPr lang="en-US" dirty="0">
                <a:latin typeface="Times New Roman" panose="02020603050405020304" pitchFamily="18" charset="0"/>
                <a:cs typeface="Times New Roman" panose="02020603050405020304" pitchFamily="18" charset="0"/>
              </a:rPr>
              <a:t>Algorithm</a:t>
            </a:r>
          </a:p>
        </p:txBody>
      </p:sp>
      <p:sp>
        <p:nvSpPr>
          <p:cNvPr id="3" name="Content Placeholder 2">
            <a:extLst>
              <a:ext uri="{FF2B5EF4-FFF2-40B4-BE49-F238E27FC236}">
                <a16:creationId xmlns:a16="http://schemas.microsoft.com/office/drawing/2014/main" id="{7EA32FFA-0310-29A3-ACEB-AF4E024C8829}"/>
              </a:ext>
            </a:extLst>
          </p:cNvPr>
          <p:cNvSpPr>
            <a:spLocks noGrp="1"/>
          </p:cNvSpPr>
          <p:nvPr>
            <p:ph idx="1"/>
          </p:nvPr>
        </p:nvSpPr>
        <p:spPr>
          <a:xfrm>
            <a:off x="457200" y="1600200"/>
            <a:ext cx="8229600" cy="4525963"/>
          </a:xfrm>
        </p:spPr>
        <p:txBody>
          <a:bodyPr/>
          <a:lstStyle/>
          <a:p>
            <a:r>
              <a:rPr lang="en-US" sz="1600" dirty="0">
                <a:latin typeface="Times New Roman" panose="02020603050405020304" pitchFamily="18" charset="0"/>
                <a:cs typeface="Times New Roman" panose="02020603050405020304" pitchFamily="18" charset="0"/>
              </a:rPr>
              <a:t>Obtaining dataset through statistic means and organizing it</a:t>
            </a:r>
          </a:p>
          <a:p>
            <a:r>
              <a:rPr lang="en-US" sz="1600" dirty="0">
                <a:latin typeface="Times New Roman" panose="02020603050405020304" pitchFamily="18" charset="0"/>
                <a:cs typeface="Times New Roman" panose="02020603050405020304" pitchFamily="18" charset="0"/>
              </a:rPr>
              <a:t>Cleaning irrelevant data and managing null values</a:t>
            </a:r>
          </a:p>
          <a:p>
            <a:r>
              <a:rPr lang="en-US" sz="1600" dirty="0">
                <a:latin typeface="Times New Roman" panose="02020603050405020304" pitchFamily="18" charset="0"/>
                <a:cs typeface="Times New Roman" panose="02020603050405020304" pitchFamily="18" charset="0"/>
              </a:rPr>
              <a:t>Specifying the purpose of the analysis and opting for suitable method to analyze the dataset</a:t>
            </a:r>
          </a:p>
          <a:p>
            <a:r>
              <a:rPr lang="en-US" sz="1600" dirty="0">
                <a:latin typeface="Times New Roman" panose="02020603050405020304" pitchFamily="18" charset="0"/>
                <a:cs typeface="Times New Roman" panose="02020603050405020304" pitchFamily="18" charset="0"/>
              </a:rPr>
              <a:t>Working through the programming algorithm to develop the fundamentals</a:t>
            </a:r>
          </a:p>
          <a:p>
            <a:r>
              <a:rPr lang="en-US" sz="1600" dirty="0">
                <a:latin typeface="Times New Roman" panose="02020603050405020304" pitchFamily="18" charset="0"/>
                <a:cs typeface="Times New Roman" panose="02020603050405020304" pitchFamily="18" charset="0"/>
              </a:rPr>
              <a:t>Implementing the analysis technique using python</a:t>
            </a:r>
          </a:p>
          <a:p>
            <a:r>
              <a:rPr lang="en-US" sz="1600" dirty="0">
                <a:latin typeface="Times New Roman" panose="02020603050405020304" pitchFamily="18" charset="0"/>
                <a:cs typeface="Times New Roman" panose="02020603050405020304" pitchFamily="18" charset="0"/>
              </a:rPr>
              <a:t>Importing dataset in the python notebook and working with the fundamentals developed</a:t>
            </a:r>
          </a:p>
          <a:p>
            <a:r>
              <a:rPr lang="en-US" sz="1600" dirty="0">
                <a:latin typeface="Times New Roman" panose="02020603050405020304" pitchFamily="18" charset="0"/>
                <a:cs typeface="Times New Roman" panose="02020603050405020304" pitchFamily="18" charset="0"/>
              </a:rPr>
              <a:t>Making program flexible to different types of statistical data</a:t>
            </a:r>
          </a:p>
          <a:p>
            <a:r>
              <a:rPr lang="en-US" sz="1600" dirty="0">
                <a:latin typeface="Times New Roman" panose="02020603050405020304" pitchFamily="18" charset="0"/>
                <a:cs typeface="Times New Roman" panose="02020603050405020304" pitchFamily="18" charset="0"/>
              </a:rPr>
              <a:t>Running the code and checking if the code works for all types of Inputs</a:t>
            </a:r>
          </a:p>
          <a:p>
            <a:r>
              <a:rPr lang="en-US" sz="1600" dirty="0">
                <a:latin typeface="Times New Roman" panose="02020603050405020304" pitchFamily="18" charset="0"/>
                <a:cs typeface="Times New Roman" panose="02020603050405020304" pitchFamily="18" charset="0"/>
              </a:rPr>
              <a:t>Error management</a:t>
            </a:r>
          </a:p>
          <a:p>
            <a:r>
              <a:rPr lang="en-US" sz="1600" dirty="0">
                <a:latin typeface="Times New Roman" panose="02020603050405020304" pitchFamily="18" charset="0"/>
                <a:cs typeface="Times New Roman" panose="02020603050405020304" pitchFamily="18" charset="0"/>
              </a:rPr>
              <a:t>Concluding the finding of the program</a:t>
            </a:r>
          </a:p>
          <a:p>
            <a:r>
              <a:rPr lang="en-US" sz="1600" dirty="0">
                <a:latin typeface="Times New Roman" panose="02020603050405020304" pitchFamily="18" charset="0"/>
                <a:cs typeface="Times New Roman" panose="02020603050405020304" pitchFamily="18" charset="0"/>
              </a:rPr>
              <a:t>Analyzing the findings of the program</a:t>
            </a:r>
          </a:p>
          <a:p>
            <a:r>
              <a:rPr lang="en-US" sz="1600" dirty="0">
                <a:latin typeface="Times New Roman" panose="02020603050405020304" pitchFamily="18" charset="0"/>
                <a:cs typeface="Times New Roman" panose="02020603050405020304" pitchFamily="18" charset="0"/>
              </a:rPr>
              <a:t>Commenting on the analysis with regard to sales and predicting the trend with the help of MAD, Crossovers, Variance and Standard Deviation</a:t>
            </a:r>
          </a:p>
        </p:txBody>
      </p:sp>
    </p:spTree>
    <p:extLst>
      <p:ext uri="{BB962C8B-B14F-4D97-AF65-F5344CB8AC3E}">
        <p14:creationId xmlns:p14="http://schemas.microsoft.com/office/powerpoint/2010/main" val="1647643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3842B-2F2B-D6BC-8ACA-CA9D85E38205}"/>
              </a:ext>
            </a:extLst>
          </p:cNvPr>
          <p:cNvSpPr>
            <a:spLocks noGrp="1"/>
          </p:cNvSpPr>
          <p:nvPr>
            <p:ph type="title"/>
          </p:nvPr>
        </p:nvSpPr>
        <p:spPr>
          <a:xfrm>
            <a:off x="464234" y="990600"/>
            <a:ext cx="8229600" cy="1143000"/>
          </a:xfrm>
        </p:spPr>
        <p:txBody>
          <a:bodyPr/>
          <a:lstStyle/>
          <a:p>
            <a:r>
              <a:rPr lang="en-US" dirty="0"/>
              <a:t>Flowchart &amp; Block Diagram</a:t>
            </a:r>
          </a:p>
        </p:txBody>
      </p:sp>
      <p:pic>
        <p:nvPicPr>
          <p:cNvPr id="5" name="Content Placeholder 4">
            <a:extLst>
              <a:ext uri="{FF2B5EF4-FFF2-40B4-BE49-F238E27FC236}">
                <a16:creationId xmlns:a16="http://schemas.microsoft.com/office/drawing/2014/main" id="{51141176-85EC-FBE3-F830-24BB4A7E3E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133600"/>
            <a:ext cx="8229600" cy="3340003"/>
          </a:xfrm>
        </p:spPr>
      </p:pic>
    </p:spTree>
    <p:extLst>
      <p:ext uri="{BB962C8B-B14F-4D97-AF65-F5344CB8AC3E}">
        <p14:creationId xmlns:p14="http://schemas.microsoft.com/office/powerpoint/2010/main" val="28996002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476</TotalTime>
  <Words>1502</Words>
  <Application>Microsoft Macintosh PowerPoint</Application>
  <PresentationFormat>On-screen Show (4:3)</PresentationFormat>
  <Paragraphs>200</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-webkit-standard</vt:lpstr>
      <vt:lpstr>Arial</vt:lpstr>
      <vt:lpstr>Calibri</vt:lpstr>
      <vt:lpstr>Menlo</vt:lpstr>
      <vt:lpstr>Times New Roman</vt:lpstr>
      <vt:lpstr>Wingdings</vt:lpstr>
      <vt:lpstr>Office Theme</vt:lpstr>
      <vt:lpstr>PowerPoint Presentation</vt:lpstr>
      <vt:lpstr>PowerPoint Presentation</vt:lpstr>
      <vt:lpstr>Contents  </vt:lpstr>
      <vt:lpstr>Introduction</vt:lpstr>
      <vt:lpstr>Literature Survey</vt:lpstr>
      <vt:lpstr>Problem Statement </vt:lpstr>
      <vt:lpstr>System Description</vt:lpstr>
      <vt:lpstr>Algorithm</vt:lpstr>
      <vt:lpstr>Flowchart &amp; Block Diagram</vt:lpstr>
      <vt:lpstr>Our Dataset</vt:lpstr>
      <vt:lpstr>Data Cleaning</vt:lpstr>
      <vt:lpstr>Project Outlook</vt:lpstr>
      <vt:lpstr>PowerPoint Presentation</vt:lpstr>
      <vt:lpstr>Results:</vt:lpstr>
      <vt:lpstr>Manual using HTML</vt:lpstr>
      <vt:lpstr>Graphs</vt:lpstr>
      <vt:lpstr>Concepts Used: IBSAM Statistics</vt:lpstr>
      <vt:lpstr>Implementation: Driver code</vt:lpstr>
      <vt:lpstr>PowerPoint Presentation</vt:lpstr>
      <vt:lpstr>Main code</vt:lpstr>
      <vt:lpstr>Concepts used: Python</vt:lpstr>
      <vt:lpstr>Visualization of Data</vt:lpstr>
      <vt:lpstr>PowerPoint Presentation</vt:lpstr>
      <vt:lpstr>Concepts Used: Business Visualization</vt:lpstr>
      <vt:lpstr>Result and Analysis</vt:lpstr>
      <vt:lpstr>References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Agrawal</dc:creator>
  <cp:lastModifiedBy>kaunchi jain</cp:lastModifiedBy>
  <cp:revision>78</cp:revision>
  <dcterms:created xsi:type="dcterms:W3CDTF">2013-08-02T16:24:08Z</dcterms:created>
  <dcterms:modified xsi:type="dcterms:W3CDTF">2022-10-18T08:34:30Z</dcterms:modified>
</cp:coreProperties>
</file>