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6"/>
  </p:notesMasterIdLst>
  <p:sldIdLst>
    <p:sldId id="256" r:id="rId2"/>
    <p:sldId id="312" r:id="rId3"/>
    <p:sldId id="258" r:id="rId4"/>
    <p:sldId id="260" r:id="rId5"/>
    <p:sldId id="261" r:id="rId6"/>
    <p:sldId id="313" r:id="rId7"/>
    <p:sldId id="314" r:id="rId8"/>
    <p:sldId id="315" r:id="rId9"/>
    <p:sldId id="316" r:id="rId10"/>
    <p:sldId id="348" r:id="rId11"/>
    <p:sldId id="317" r:id="rId12"/>
    <p:sldId id="319" r:id="rId13"/>
    <p:sldId id="318" r:id="rId14"/>
    <p:sldId id="34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47" r:id="rId31"/>
    <p:sldId id="335" r:id="rId32"/>
    <p:sldId id="336" r:id="rId33"/>
    <p:sldId id="337" r:id="rId34"/>
    <p:sldId id="350" r:id="rId35"/>
    <p:sldId id="338" r:id="rId36"/>
    <p:sldId id="339" r:id="rId37"/>
    <p:sldId id="340" r:id="rId38"/>
    <p:sldId id="341" r:id="rId39"/>
    <p:sldId id="342" r:id="rId40"/>
    <p:sldId id="343" r:id="rId41"/>
    <p:sldId id="344" r:id="rId42"/>
    <p:sldId id="345" r:id="rId43"/>
    <p:sldId id="351" r:id="rId44"/>
    <p:sldId id="346" r:id="rId45"/>
  </p:sldIdLst>
  <p:sldSz cx="9144000" cy="5143500" type="screen16x9"/>
  <p:notesSz cx="6858000" cy="9144000"/>
  <p:embeddedFontLst>
    <p:embeddedFont>
      <p:font typeface="DM Sans" pitchFamily="2" charset="77"/>
      <p:regular r:id="rId47"/>
      <p:bold r:id="rId48"/>
      <p:italic r:id="rId49"/>
      <p:boldItalic r:id="rId50"/>
    </p:embeddedFont>
    <p:embeddedFont>
      <p:font typeface="Nunito" pitchFamily="2" charset="77"/>
      <p:regular r:id="rId51"/>
      <p:bold r:id="rId52"/>
      <p:italic r:id="rId53"/>
      <p:boldItalic r:id="rId54"/>
    </p:embeddedFont>
    <p:embeddedFont>
      <p:font typeface="Outfit" pitchFamily="2"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AC4B4F-AB1D-4A8A-B6E2-FCAA134BD16F}">
  <a:tblStyle styleId="{B1AC4B4F-AB1D-4A8A-B6E2-FCAA134BD1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p:restoredTop sz="94719"/>
  </p:normalViewPr>
  <p:slideViewPr>
    <p:cSldViewPr snapToGrid="0">
      <p:cViewPr>
        <p:scale>
          <a:sx n="140" d="100"/>
          <a:sy n="140" d="100"/>
        </p:scale>
        <p:origin x="64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216121B1-AC5E-1FD3-9FDA-7B244A43ACF0}"/>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57B53661-FB63-D27E-A680-4F5ED4A84D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EDE3EB8B-4826-526E-3F64-E3A75B0C73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74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44EC17FE-9D30-15F7-5971-BCC046CAC4DA}"/>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582105FF-C5A6-80CB-6239-9822CBC735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37141B6D-119F-5445-CFF5-3A1D352441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7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C178E2E6-D345-E0FC-EA5C-0D09BACB4C16}"/>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48C333CB-8266-2FF4-F668-45D4697A71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AE043AE0-AB9D-8978-E722-4D203D4E66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B0DE3AD0-8024-4B88-0C08-6A29040C6957}"/>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6387FE6C-A31D-2576-C6A6-30A6B1585C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8D6A0C67-9A90-FB90-3AD3-61CCF801EC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12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42F7B7AF-75A9-93BD-DDDE-270BDCEDE087}"/>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BF06523F-CE5F-F4E5-8A15-0F22C110FC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F5DFC8AB-FB4B-7C34-6203-A32E93FDCD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39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2" r:id="rId5"/>
    <p:sldLayoutId id="2147483671"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Predicting Customer Churn in Telecom Companies Using Machine Learning</a:t>
            </a:r>
            <a:endParaRPr lang="en-US" sz="4800" dirty="0"/>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Data and Knowledge Mining using R Programming</a:t>
            </a:r>
            <a:endParaRPr sz="1200"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301AC73C-C7CF-C27E-5BEC-79A75D004032}"/>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8871C18C-C7E9-B820-423F-A701ACE1E0E2}"/>
              </a:ext>
            </a:extLst>
          </p:cNvPr>
          <p:cNvSpPr txBox="1">
            <a:spLocks noGrp="1"/>
          </p:cNvSpPr>
          <p:nvPr>
            <p:ph type="title"/>
          </p:nvPr>
        </p:nvSpPr>
        <p:spPr>
          <a:xfrm>
            <a:off x="713224" y="2384250"/>
            <a:ext cx="4675751" cy="915900"/>
          </a:xfrm>
          <a:prstGeom prst="rect">
            <a:avLst/>
          </a:prstGeom>
        </p:spPr>
        <p:txBody>
          <a:bodyPr spcFirstLastPara="1" wrap="square" lIns="91425" tIns="91425" rIns="91425" bIns="91425" anchor="b" anchorCtr="0">
            <a:noAutofit/>
          </a:bodyPr>
          <a:lstStyle/>
          <a:p>
            <a:r>
              <a:rPr lang="en-US" dirty="0"/>
              <a:t>Business Goals</a:t>
            </a:r>
            <a:endParaRPr dirty="0"/>
          </a:p>
        </p:txBody>
      </p:sp>
      <p:sp>
        <p:nvSpPr>
          <p:cNvPr id="430" name="Google Shape;430;p40">
            <a:extLst>
              <a:ext uri="{FF2B5EF4-FFF2-40B4-BE49-F238E27FC236}">
                <a16:creationId xmlns:a16="http://schemas.microsoft.com/office/drawing/2014/main" id="{0B749AC1-93D4-BAB6-107A-6990006BE7B9}"/>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1" name="Google Shape;431;p40">
            <a:extLst>
              <a:ext uri="{FF2B5EF4-FFF2-40B4-BE49-F238E27FC236}">
                <a16:creationId xmlns:a16="http://schemas.microsoft.com/office/drawing/2014/main" id="{E929857E-6035-D43E-C981-DA2214AAD2D6}"/>
              </a:ext>
            </a:extLst>
          </p:cNvPr>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2.1. Business Problems</a:t>
            </a:r>
          </a:p>
          <a:p>
            <a:pPr marL="0" indent="0"/>
            <a:r>
              <a:rPr lang="en-US" dirty="0"/>
              <a:t>2.2. Objectives</a:t>
            </a:r>
          </a:p>
        </p:txBody>
      </p:sp>
      <p:grpSp>
        <p:nvGrpSpPr>
          <p:cNvPr id="432" name="Google Shape;432;p40">
            <a:extLst>
              <a:ext uri="{FF2B5EF4-FFF2-40B4-BE49-F238E27FC236}">
                <a16:creationId xmlns:a16="http://schemas.microsoft.com/office/drawing/2014/main" id="{4142522B-A38E-D3A5-71D7-57C853AEA2F9}"/>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F0C6CF6D-757A-E6E1-D557-DF1908FC1856}"/>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CF174F73-B34A-C3E4-44CF-E0F3659E1975}"/>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585DA7C3-AB6A-4162-E040-FFB5B84ED38B}"/>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1727AA8A-DEF1-2098-C7C4-490239369E86}"/>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AFD58572-C18D-31BC-EF84-A5FBDB70EBE5}"/>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6498AEED-F991-AD9E-8B21-A3D6F120B990}"/>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D937A2EC-FAF5-E592-E717-DD5D362B0B6D}"/>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C43CB2F6-047E-302C-7AA8-18B7E032AA26}"/>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F7A0F0E2-584D-FC46-E41D-F5D41E9EB35E}"/>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5CBA6AB8-E3F5-544A-EAA3-0603C37351BC}"/>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FFAE55AB-FAF6-5350-6DA4-7323F2D0AF45}"/>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D5EB0A4A-2DD5-F9FD-5299-627B325EC0C4}"/>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8908120F-0765-0352-8453-9C5BECF5C12E}"/>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F5DC9148-7436-B3AE-E73A-F40DBB578EED}"/>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27A4FE1B-D54E-105C-00A7-533C8969C90A}"/>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762D54F9-41F4-8B15-D923-603EC61DD134}"/>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974B45F9-B8F3-CF8E-A3DA-065E283FA207}"/>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89EECDE0-3F35-B198-86DE-837B164782B4}"/>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95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3503-4EC1-479F-336C-91A9AC2245C3}"/>
              </a:ext>
            </a:extLst>
          </p:cNvPr>
          <p:cNvSpPr>
            <a:spLocks noGrp="1"/>
          </p:cNvSpPr>
          <p:nvPr>
            <p:ph type="title"/>
          </p:nvPr>
        </p:nvSpPr>
        <p:spPr/>
        <p:txBody>
          <a:bodyPr/>
          <a:lstStyle/>
          <a:p>
            <a:r>
              <a:rPr lang="en-US" dirty="0"/>
              <a:t>Business Goals</a:t>
            </a:r>
            <a:endParaRPr lang="en-MM" dirty="0"/>
          </a:p>
        </p:txBody>
      </p:sp>
      <p:sp>
        <p:nvSpPr>
          <p:cNvPr id="4" name="Subtitle 3">
            <a:extLst>
              <a:ext uri="{FF2B5EF4-FFF2-40B4-BE49-F238E27FC236}">
                <a16:creationId xmlns:a16="http://schemas.microsoft.com/office/drawing/2014/main" id="{3C2C6C38-1333-1753-48CC-D0167843C1B5}"/>
              </a:ext>
            </a:extLst>
          </p:cNvPr>
          <p:cNvSpPr>
            <a:spLocks noGrp="1"/>
          </p:cNvSpPr>
          <p:nvPr>
            <p:ph type="subTitle" idx="2"/>
          </p:nvPr>
        </p:nvSpPr>
        <p:spPr>
          <a:xfrm>
            <a:off x="1099338" y="1667625"/>
            <a:ext cx="6913446" cy="1899300"/>
          </a:xfrm>
        </p:spPr>
        <p:txBody>
          <a:bodyPr/>
          <a:lstStyle/>
          <a:p>
            <a:r>
              <a:rPr lang="en-US" dirty="0"/>
              <a:t>	The primary business goal of predicting customer churn in telecom companies using machine learning is to enhance customer retention strategies, minimize revenue loss, and improve overall customer satisfaction. By leveraging advanced data analysis techniques, telecom companies can proactively identify at-risk customers and tailor interventions to retain them, thus, fostering long-term profitability and reducing operational costs.</a:t>
            </a:r>
          </a:p>
          <a:p>
            <a:endParaRPr lang="en-MM" dirty="0"/>
          </a:p>
        </p:txBody>
      </p:sp>
    </p:spTree>
    <p:extLst>
      <p:ext uri="{BB962C8B-B14F-4D97-AF65-F5344CB8AC3E}">
        <p14:creationId xmlns:p14="http://schemas.microsoft.com/office/powerpoint/2010/main" val="43399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53AE-D08F-55D1-03A2-32FF6FC1CF72}"/>
              </a:ext>
            </a:extLst>
          </p:cNvPr>
          <p:cNvSpPr>
            <a:spLocks noGrp="1"/>
          </p:cNvSpPr>
          <p:nvPr>
            <p:ph type="title"/>
          </p:nvPr>
        </p:nvSpPr>
        <p:spPr>
          <a:xfrm>
            <a:off x="720000" y="284766"/>
            <a:ext cx="7704000" cy="572700"/>
          </a:xfrm>
        </p:spPr>
        <p:txBody>
          <a:bodyPr/>
          <a:lstStyle/>
          <a:p>
            <a:r>
              <a:rPr lang="en-US" dirty="0"/>
              <a:t>2.1 Business Problems</a:t>
            </a:r>
            <a:endParaRPr lang="en-MM" dirty="0"/>
          </a:p>
        </p:txBody>
      </p:sp>
      <p:sp>
        <p:nvSpPr>
          <p:cNvPr id="4" name="Subtitle 3">
            <a:extLst>
              <a:ext uri="{FF2B5EF4-FFF2-40B4-BE49-F238E27FC236}">
                <a16:creationId xmlns:a16="http://schemas.microsoft.com/office/drawing/2014/main" id="{AB7903E3-8D7F-2E0B-E73C-D9F860DB3B8D}"/>
              </a:ext>
            </a:extLst>
          </p:cNvPr>
          <p:cNvSpPr>
            <a:spLocks noGrp="1"/>
          </p:cNvSpPr>
          <p:nvPr>
            <p:ph type="subTitle" idx="2"/>
          </p:nvPr>
        </p:nvSpPr>
        <p:spPr>
          <a:xfrm>
            <a:off x="720000" y="998320"/>
            <a:ext cx="7632148" cy="3601959"/>
          </a:xfrm>
        </p:spPr>
        <p:txBody>
          <a:bodyPr/>
          <a:lstStyle/>
          <a:p>
            <a:pPr marL="139700" indent="0"/>
            <a:r>
              <a:rPr lang="en-US" sz="1100" dirty="0"/>
              <a:t>1.</a:t>
            </a:r>
            <a:r>
              <a:rPr lang="en-US" sz="1100" b="1" dirty="0"/>
              <a:t>  High Customer Attrition: </a:t>
            </a:r>
            <a:r>
              <a:rPr lang="en-US" sz="1100" dirty="0"/>
              <a:t>Telecom companies often face high levels of churn, which impacts revenue, customer loyalty, and brand reputation. Retaining existing customers is usually more cost-effective than acquiring new ones, making churn prediction a priority.</a:t>
            </a:r>
          </a:p>
          <a:p>
            <a:pPr marL="139700" indent="0"/>
            <a:endParaRPr lang="en-US" sz="1100" dirty="0"/>
          </a:p>
          <a:p>
            <a:r>
              <a:rPr lang="en-US" sz="1100" dirty="0"/>
              <a:t>2. </a:t>
            </a:r>
            <a:r>
              <a:rPr lang="en-US" sz="1100" b="1" dirty="0"/>
              <a:t>Inefficient Resource Allocation:</a:t>
            </a:r>
            <a:r>
              <a:rPr lang="en-US" sz="1100" dirty="0"/>
              <a:t> Without accurate churn predictions, companies may waste resources on customers who are not likely to churn while overlooking those who are at a high risk of leaving.</a:t>
            </a:r>
            <a:br>
              <a:rPr lang="en-US" sz="1100" dirty="0"/>
            </a:br>
            <a:endParaRPr lang="en-US" sz="1100" dirty="0"/>
          </a:p>
          <a:p>
            <a:r>
              <a:rPr lang="en-US" sz="1100" dirty="0"/>
              <a:t>3. </a:t>
            </a:r>
            <a:r>
              <a:rPr lang="en-US" sz="1100" b="1" dirty="0"/>
              <a:t>Lack of Targeted Marketing:</a:t>
            </a:r>
            <a:r>
              <a:rPr lang="en-US" sz="1100" dirty="0"/>
              <a:t> Generic marketing campaigns do not address the specific needs of at-risk customers. This leads to ineffective retention efforts and customer dissatisfaction, which ultimately drives more customers to churn.</a:t>
            </a:r>
            <a:br>
              <a:rPr lang="en-US" sz="1100" dirty="0"/>
            </a:br>
            <a:endParaRPr lang="en-US" sz="1100" dirty="0"/>
          </a:p>
          <a:p>
            <a:r>
              <a:rPr lang="en-US" sz="1100" dirty="0"/>
              <a:t>4. </a:t>
            </a:r>
            <a:r>
              <a:rPr lang="en-US" sz="1100" b="1" dirty="0"/>
              <a:t>Limited Customer Insights:</a:t>
            </a:r>
            <a:r>
              <a:rPr lang="en-US" sz="1100" dirty="0"/>
              <a:t> Telecom companies often lack deep insights into the behavior and preferences of customers, making it difficult to understand why customers churn. Without this understanding, it becomes hard to address the root causes of churn.</a:t>
            </a:r>
            <a:br>
              <a:rPr lang="en-US" sz="1100" dirty="0"/>
            </a:br>
            <a:endParaRPr lang="en-US" sz="1100" dirty="0"/>
          </a:p>
          <a:p>
            <a:r>
              <a:rPr lang="en-US" sz="1100" dirty="0"/>
              <a:t>5. </a:t>
            </a:r>
            <a:r>
              <a:rPr lang="en-US" sz="1100" b="1" dirty="0"/>
              <a:t>Competitive Market:</a:t>
            </a:r>
            <a:r>
              <a:rPr lang="en-US" sz="1100" dirty="0"/>
              <a:t> The telecom industry is highly competitive, with many providers offering similar services. This makes it easy for customers to switch providers, especially if they feel undervalued or underserved. Predicting churn allows telecom companies to act before customers make that switch.</a:t>
            </a:r>
          </a:p>
          <a:p>
            <a:endParaRPr lang="en-MM" sz="1100" dirty="0"/>
          </a:p>
        </p:txBody>
      </p:sp>
    </p:spTree>
    <p:extLst>
      <p:ext uri="{BB962C8B-B14F-4D97-AF65-F5344CB8AC3E}">
        <p14:creationId xmlns:p14="http://schemas.microsoft.com/office/powerpoint/2010/main" val="200778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9C4F-3A47-D747-B452-84EB204BE26F}"/>
              </a:ext>
            </a:extLst>
          </p:cNvPr>
          <p:cNvSpPr>
            <a:spLocks noGrp="1"/>
          </p:cNvSpPr>
          <p:nvPr>
            <p:ph type="title"/>
          </p:nvPr>
        </p:nvSpPr>
        <p:spPr/>
        <p:txBody>
          <a:bodyPr/>
          <a:lstStyle/>
          <a:p>
            <a:r>
              <a:rPr lang="en-US" dirty="0"/>
              <a:t>2.2 Objectives</a:t>
            </a:r>
            <a:endParaRPr lang="en-MM" dirty="0"/>
          </a:p>
        </p:txBody>
      </p:sp>
      <p:sp>
        <p:nvSpPr>
          <p:cNvPr id="4" name="Subtitle 3">
            <a:extLst>
              <a:ext uri="{FF2B5EF4-FFF2-40B4-BE49-F238E27FC236}">
                <a16:creationId xmlns:a16="http://schemas.microsoft.com/office/drawing/2014/main" id="{AC0BF9CC-259E-A6C1-E114-4F38DC55570A}"/>
              </a:ext>
            </a:extLst>
          </p:cNvPr>
          <p:cNvSpPr>
            <a:spLocks noGrp="1"/>
          </p:cNvSpPr>
          <p:nvPr>
            <p:ph type="subTitle" idx="2"/>
          </p:nvPr>
        </p:nvSpPr>
        <p:spPr>
          <a:xfrm>
            <a:off x="1173599" y="1235363"/>
            <a:ext cx="6765055" cy="3463112"/>
          </a:xfrm>
        </p:spPr>
        <p:txBody>
          <a:bodyPr/>
          <a:lstStyle/>
          <a:p>
            <a:r>
              <a:rPr lang="en-US" sz="1100" dirty="0"/>
              <a:t>1. </a:t>
            </a:r>
            <a:r>
              <a:rPr lang="en-US" sz="1100" b="1" dirty="0"/>
              <a:t>Reduce Churn Rate:</a:t>
            </a:r>
            <a:r>
              <a:rPr lang="en-US" sz="1100" dirty="0"/>
              <a:t> Lower customer attrition by identifying high-risk customers and deploying retention strategies.</a:t>
            </a:r>
            <a:br>
              <a:rPr lang="en-US" sz="1100" dirty="0"/>
            </a:br>
            <a:endParaRPr lang="en-US" sz="1100" dirty="0"/>
          </a:p>
          <a:p>
            <a:r>
              <a:rPr lang="en-US" sz="1100" dirty="0"/>
              <a:t>2. </a:t>
            </a:r>
            <a:r>
              <a:rPr lang="en-US" sz="1100" b="1" dirty="0"/>
              <a:t>Improved Retention Strategies:</a:t>
            </a:r>
            <a:r>
              <a:rPr lang="en-US" sz="1100" dirty="0"/>
              <a:t> Use predictive insights to implement targeted retention campaigns such as loyalty programs, special offers, or customized communication to at-risk customers.</a:t>
            </a:r>
            <a:br>
              <a:rPr lang="en-US" sz="1100" dirty="0"/>
            </a:br>
            <a:endParaRPr lang="en-US" sz="1100" dirty="0"/>
          </a:p>
          <a:p>
            <a:r>
              <a:rPr lang="en-US" sz="1100" dirty="0"/>
              <a:t>3. </a:t>
            </a:r>
            <a:r>
              <a:rPr lang="en-US" sz="1100" b="1" dirty="0"/>
              <a:t>Optimize Resource Allocation:</a:t>
            </a:r>
            <a:r>
              <a:rPr lang="en-US" sz="1100" dirty="0"/>
              <a:t> By identifying the most cost-effective retention strategies, telecom companies can allocate marketing and customer support resources more efficiently.</a:t>
            </a:r>
            <a:br>
              <a:rPr lang="en-US" sz="1100" dirty="0"/>
            </a:br>
            <a:endParaRPr lang="en-US" sz="1100" dirty="0"/>
          </a:p>
          <a:p>
            <a:r>
              <a:rPr lang="en-US" sz="1100" dirty="0"/>
              <a:t>4. </a:t>
            </a:r>
            <a:r>
              <a:rPr lang="en-US" sz="1100" b="1" dirty="0"/>
              <a:t>Customer Lifetime Value (CLV) Enhancement:</a:t>
            </a:r>
            <a:r>
              <a:rPr lang="en-US" sz="1100" dirty="0"/>
              <a:t> Increase the average customer lifetime value by identifying high-value customers at risk of churning and providing them with the right incentives to stay.</a:t>
            </a:r>
            <a:br>
              <a:rPr lang="en-US" sz="1100" dirty="0"/>
            </a:br>
            <a:endParaRPr lang="en-US" sz="1100" dirty="0"/>
          </a:p>
          <a:p>
            <a:r>
              <a:rPr lang="en-US" sz="1100" dirty="0"/>
              <a:t>By addressing these objectives and business problems, telecom companies can significantly reduce churn, improve customer relationships, and ultimately increase profitability.</a:t>
            </a:r>
          </a:p>
          <a:p>
            <a:endParaRPr lang="en-MM" sz="1100" dirty="0"/>
          </a:p>
        </p:txBody>
      </p:sp>
    </p:spTree>
    <p:extLst>
      <p:ext uri="{BB962C8B-B14F-4D97-AF65-F5344CB8AC3E}">
        <p14:creationId xmlns:p14="http://schemas.microsoft.com/office/powerpoint/2010/main" val="404294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D45FF166-1C17-F5C2-FAFF-C60F72AE30DE}"/>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DA7CB5A6-03CC-8BB0-D2A1-D64743EE62AA}"/>
              </a:ext>
            </a:extLst>
          </p:cNvPr>
          <p:cNvSpPr txBox="1">
            <a:spLocks noGrp="1"/>
          </p:cNvSpPr>
          <p:nvPr>
            <p:ph type="title"/>
          </p:nvPr>
        </p:nvSpPr>
        <p:spPr>
          <a:xfrm>
            <a:off x="713224" y="2384250"/>
            <a:ext cx="4915437" cy="915900"/>
          </a:xfrm>
          <a:prstGeom prst="rect">
            <a:avLst/>
          </a:prstGeom>
        </p:spPr>
        <p:txBody>
          <a:bodyPr spcFirstLastPara="1" wrap="square" lIns="91425" tIns="91425" rIns="91425" bIns="91425" anchor="b" anchorCtr="0">
            <a:noAutofit/>
          </a:bodyPr>
          <a:lstStyle/>
          <a:p>
            <a:r>
              <a:rPr lang="en-US" dirty="0"/>
              <a:t>Preparing Data</a:t>
            </a:r>
            <a:endParaRPr dirty="0"/>
          </a:p>
        </p:txBody>
      </p:sp>
      <p:sp>
        <p:nvSpPr>
          <p:cNvPr id="430" name="Google Shape;430;p40">
            <a:extLst>
              <a:ext uri="{FF2B5EF4-FFF2-40B4-BE49-F238E27FC236}">
                <a16:creationId xmlns:a16="http://schemas.microsoft.com/office/drawing/2014/main" id="{18E07B90-32CE-181E-5088-61D23A170CFA}"/>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1" name="Google Shape;431;p40">
            <a:extLst>
              <a:ext uri="{FF2B5EF4-FFF2-40B4-BE49-F238E27FC236}">
                <a16:creationId xmlns:a16="http://schemas.microsoft.com/office/drawing/2014/main" id="{3DA631C1-F935-6AAA-A02C-733CF1494D1F}"/>
              </a:ext>
            </a:extLst>
          </p:cNvPr>
          <p:cNvSpPr txBox="1">
            <a:spLocks noGrp="1"/>
          </p:cNvSpPr>
          <p:nvPr>
            <p:ph type="subTitle" idx="1"/>
          </p:nvPr>
        </p:nvSpPr>
        <p:spPr>
          <a:xfrm>
            <a:off x="713224" y="3300150"/>
            <a:ext cx="4675751" cy="375000"/>
          </a:xfrm>
          <a:prstGeom prst="rect">
            <a:avLst/>
          </a:prstGeom>
        </p:spPr>
        <p:txBody>
          <a:bodyPr spcFirstLastPara="1" wrap="square" lIns="91425" tIns="91425" rIns="91425" bIns="91425" anchor="t" anchorCtr="0">
            <a:noAutofit/>
          </a:bodyPr>
          <a:lstStyle/>
          <a:p>
            <a:pPr marL="0" indent="0"/>
            <a:r>
              <a:rPr lang="en-US" dirty="0"/>
              <a:t>3.1. Dataset Selection</a:t>
            </a:r>
          </a:p>
          <a:p>
            <a:pPr marL="0" indent="0"/>
            <a:r>
              <a:rPr lang="en-US" dirty="0"/>
              <a:t>3.2. Exploratory Data Analysis (EDA) Section</a:t>
            </a:r>
            <a:br>
              <a:rPr lang="en-US" dirty="0"/>
            </a:br>
            <a:r>
              <a:rPr lang="en-US" dirty="0"/>
              <a:t>3.3. Feature Engineering &amp; Data Preprocessing</a:t>
            </a:r>
          </a:p>
        </p:txBody>
      </p:sp>
      <p:grpSp>
        <p:nvGrpSpPr>
          <p:cNvPr id="432" name="Google Shape;432;p40">
            <a:extLst>
              <a:ext uri="{FF2B5EF4-FFF2-40B4-BE49-F238E27FC236}">
                <a16:creationId xmlns:a16="http://schemas.microsoft.com/office/drawing/2014/main" id="{E2EDF8D8-910E-94B1-A820-67382460A994}"/>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C4D201DC-BF91-1E42-78D3-2978E74D5F87}"/>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9D32B9A0-7A30-F141-4427-E43A4FD9E558}"/>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75373E51-5A48-E51F-D3BE-C0486A1E3E89}"/>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2576140E-6DC1-AB22-BE79-D538B0ABC58D}"/>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98DB358A-C8C1-77E6-B1F5-71CE093014A0}"/>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664EEB8D-5C67-F227-6C33-54F78A88EEBE}"/>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549FBD93-09E1-3E14-3F61-DAE0C35DE9D9}"/>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00391BBB-EBF5-CD5F-6452-0757BA624BD8}"/>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6CAC97C4-39BB-6C97-A848-F84097A37E2F}"/>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6C954ABD-B83A-E892-8F05-2E9E4261ACF0}"/>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E1DC0307-2A5F-8F65-CA44-D2362937463C}"/>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806270F0-A7E4-7AD3-611B-4D4983049A56}"/>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93FFFD58-901D-9C4A-445E-0D24967CA66C}"/>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767EC645-49A9-C1AD-C792-81B0D166A2AA}"/>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0953920E-74D4-4BE0-1AC0-1B682B4EDDA1}"/>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032EAA91-2966-7149-DF7F-6B5FBEF3C2D3}"/>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C972C748-CD41-EA99-E96C-379DBFED664C}"/>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D540B884-BCF7-3A56-5038-BFF97499B0C8}"/>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9834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D7A6-B149-FB10-EB67-A1A95522AA73}"/>
              </a:ext>
            </a:extLst>
          </p:cNvPr>
          <p:cNvSpPr>
            <a:spLocks noGrp="1"/>
          </p:cNvSpPr>
          <p:nvPr>
            <p:ph type="title"/>
          </p:nvPr>
        </p:nvSpPr>
        <p:spPr/>
        <p:txBody>
          <a:bodyPr/>
          <a:lstStyle/>
          <a:p>
            <a:r>
              <a:rPr lang="en-US" dirty="0"/>
              <a:t>Preparing Data</a:t>
            </a:r>
            <a:endParaRPr lang="en-MM" dirty="0"/>
          </a:p>
        </p:txBody>
      </p:sp>
      <p:sp>
        <p:nvSpPr>
          <p:cNvPr id="4" name="Subtitle 3">
            <a:extLst>
              <a:ext uri="{FF2B5EF4-FFF2-40B4-BE49-F238E27FC236}">
                <a16:creationId xmlns:a16="http://schemas.microsoft.com/office/drawing/2014/main" id="{E82A9183-9FBA-C443-B16A-672B6A16FA90}"/>
              </a:ext>
            </a:extLst>
          </p:cNvPr>
          <p:cNvSpPr>
            <a:spLocks noGrp="1"/>
          </p:cNvSpPr>
          <p:nvPr>
            <p:ph type="subTitle" idx="2"/>
          </p:nvPr>
        </p:nvSpPr>
        <p:spPr>
          <a:xfrm>
            <a:off x="1247285" y="1728595"/>
            <a:ext cx="6741246" cy="2969880"/>
          </a:xfrm>
        </p:spPr>
        <p:txBody>
          <a:bodyPr/>
          <a:lstStyle/>
          <a:p>
            <a:r>
              <a:rPr lang="en-US" sz="1100" b="1" dirty="0"/>
              <a:t>Chosen Dataset:</a:t>
            </a:r>
            <a:r>
              <a:rPr lang="en-US" sz="1100" dirty="0"/>
              <a:t> Telco Customer Churn Dataset (Kaggle)</a:t>
            </a:r>
            <a:br>
              <a:rPr lang="en-US" sz="1100" dirty="0"/>
            </a:br>
            <a:endParaRPr lang="en-US" sz="1100" dirty="0"/>
          </a:p>
          <a:p>
            <a:r>
              <a:rPr lang="en-US" sz="1100" dirty="0"/>
              <a:t>• Reason for choosing this dataset</a:t>
            </a:r>
            <a:br>
              <a:rPr lang="en-US" sz="1100" dirty="0"/>
            </a:br>
            <a:endParaRPr lang="en-US" sz="1100" dirty="0"/>
          </a:p>
          <a:p>
            <a:r>
              <a:rPr lang="en-US" sz="1100" dirty="0"/>
              <a:t>	o It was specifically designed for churn prediction in telecom, with 7,043 records and 21 features.</a:t>
            </a:r>
            <a:br>
              <a:rPr lang="en-US" sz="1100" dirty="0"/>
            </a:br>
            <a:endParaRPr lang="en-US" sz="1100" dirty="0"/>
          </a:p>
          <a:p>
            <a:r>
              <a:rPr lang="en-US" sz="1100" dirty="0"/>
              <a:t>	o It features customer demographics (e.g., gender, SeniorCitizen), account details (e.g., tenure, contract type), and service usage (e.g., MonthlyCharges, InternetService).</a:t>
            </a:r>
            <a:br>
              <a:rPr lang="en-US" sz="1100" dirty="0"/>
            </a:br>
            <a:endParaRPr lang="en-US" sz="1100" dirty="0"/>
          </a:p>
          <a:p>
            <a:r>
              <a:rPr lang="en-US" sz="1100" dirty="0"/>
              <a:t>	o It also includes the column for Churn (binary: Yes/No), ideal for classification tasks.</a:t>
            </a:r>
            <a:br>
              <a:rPr lang="en-US" sz="1100" dirty="0"/>
            </a:br>
            <a:endParaRPr lang="en-US" sz="1100" dirty="0"/>
          </a:p>
          <a:p>
            <a:r>
              <a:rPr lang="en-US" sz="1100" dirty="0"/>
              <a:t>	o Most importantly, the data mirrors actual telecom business challenges, enabling practical insights.</a:t>
            </a:r>
          </a:p>
          <a:p>
            <a:endParaRPr lang="en-MM" sz="1100" dirty="0"/>
          </a:p>
        </p:txBody>
      </p:sp>
      <p:sp>
        <p:nvSpPr>
          <p:cNvPr id="5" name="Title 1">
            <a:extLst>
              <a:ext uri="{FF2B5EF4-FFF2-40B4-BE49-F238E27FC236}">
                <a16:creationId xmlns:a16="http://schemas.microsoft.com/office/drawing/2014/main" id="{A530E220-BC10-DC13-42D3-EF191E2CA9F6}"/>
              </a:ext>
            </a:extLst>
          </p:cNvPr>
          <p:cNvSpPr txBox="1">
            <a:spLocks/>
          </p:cNvSpPr>
          <p:nvPr/>
        </p:nvSpPr>
        <p:spPr>
          <a:xfrm>
            <a:off x="720000" y="105194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2000" dirty="0"/>
              <a:t>3.1 Dataset Selection</a:t>
            </a:r>
          </a:p>
        </p:txBody>
      </p:sp>
    </p:spTree>
    <p:extLst>
      <p:ext uri="{BB962C8B-B14F-4D97-AF65-F5344CB8AC3E}">
        <p14:creationId xmlns:p14="http://schemas.microsoft.com/office/powerpoint/2010/main" val="163808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400A-692B-C4CD-3ED8-DBFF3626DC54}"/>
              </a:ext>
            </a:extLst>
          </p:cNvPr>
          <p:cNvSpPr>
            <a:spLocks noGrp="1"/>
          </p:cNvSpPr>
          <p:nvPr>
            <p:ph type="title"/>
          </p:nvPr>
        </p:nvSpPr>
        <p:spPr>
          <a:xfrm>
            <a:off x="720000" y="408449"/>
            <a:ext cx="7704000" cy="572700"/>
          </a:xfrm>
        </p:spPr>
        <p:txBody>
          <a:bodyPr/>
          <a:lstStyle/>
          <a:p>
            <a:r>
              <a:rPr lang="en-US" sz="2800" dirty="0"/>
              <a:t>3.2 Exploratory Data Analysis (EDA) Section</a:t>
            </a:r>
            <a:endParaRPr lang="en-MM" sz="2800" dirty="0"/>
          </a:p>
        </p:txBody>
      </p:sp>
      <p:sp>
        <p:nvSpPr>
          <p:cNvPr id="3" name="Subtitle 2">
            <a:extLst>
              <a:ext uri="{FF2B5EF4-FFF2-40B4-BE49-F238E27FC236}">
                <a16:creationId xmlns:a16="http://schemas.microsoft.com/office/drawing/2014/main" id="{E5205268-5A8D-BEDB-9CA3-9114E70A3DCA}"/>
              </a:ext>
            </a:extLst>
          </p:cNvPr>
          <p:cNvSpPr>
            <a:spLocks noGrp="1"/>
          </p:cNvSpPr>
          <p:nvPr>
            <p:ph type="subTitle" idx="1"/>
          </p:nvPr>
        </p:nvSpPr>
        <p:spPr>
          <a:xfrm>
            <a:off x="5138929" y="1044165"/>
            <a:ext cx="3657599" cy="1527585"/>
          </a:xfrm>
        </p:spPr>
        <p:txBody>
          <a:bodyPr/>
          <a:lstStyle/>
          <a:p>
            <a:r>
              <a:rPr lang="en-US" sz="1000" b="1" dirty="0"/>
              <a:t>2. Data Visualizations</a:t>
            </a:r>
          </a:p>
          <a:p>
            <a:r>
              <a:rPr lang="en-US" sz="1000" dirty="0"/>
              <a:t>• Graph of the number of people who canceled their subscription and those who did not, and those who canceled are indicated with yes.</a:t>
            </a:r>
            <a:br>
              <a:rPr lang="en-US" sz="1000" dirty="0"/>
            </a:br>
            <a:endParaRPr lang="en-US" sz="1000" dirty="0"/>
          </a:p>
          <a:p>
            <a:r>
              <a:rPr lang="en-US" sz="1000" dirty="0" err="1"/>
              <a:t>plt.figure</a:t>
            </a:r>
            <a:r>
              <a:rPr lang="en-US" sz="1000" dirty="0"/>
              <a:t>(</a:t>
            </a:r>
            <a:r>
              <a:rPr lang="en-US" sz="1000" dirty="0" err="1"/>
              <a:t>figsize</a:t>
            </a:r>
            <a:r>
              <a:rPr lang="en-US" sz="1000" dirty="0"/>
              <a:t>=(6, 4))</a:t>
            </a:r>
          </a:p>
          <a:p>
            <a:r>
              <a:rPr lang="en-US" sz="1000" dirty="0" err="1"/>
              <a:t>sns.countplot</a:t>
            </a:r>
            <a:r>
              <a:rPr lang="en-US" sz="1000" dirty="0"/>
              <a:t>(x="Churn", data=</a:t>
            </a:r>
            <a:r>
              <a:rPr lang="en-US" sz="1000" dirty="0" err="1"/>
              <a:t>df</a:t>
            </a:r>
            <a:r>
              <a:rPr lang="en-US" sz="1000" dirty="0"/>
              <a:t>)</a:t>
            </a:r>
          </a:p>
          <a:p>
            <a:r>
              <a:rPr lang="en-US" sz="1000" dirty="0" err="1"/>
              <a:t>plt.title</a:t>
            </a:r>
            <a:r>
              <a:rPr lang="en-US" sz="1000" dirty="0"/>
              <a:t>("Churn Class Distribution")</a:t>
            </a:r>
          </a:p>
          <a:p>
            <a:r>
              <a:rPr lang="en-US" sz="1000" dirty="0" err="1"/>
              <a:t>plt.show</a:t>
            </a:r>
            <a:r>
              <a:rPr lang="en-US" sz="1000" dirty="0"/>
              <a:t>()</a:t>
            </a:r>
          </a:p>
        </p:txBody>
      </p:sp>
      <p:sp>
        <p:nvSpPr>
          <p:cNvPr id="4" name="Subtitle 3">
            <a:extLst>
              <a:ext uri="{FF2B5EF4-FFF2-40B4-BE49-F238E27FC236}">
                <a16:creationId xmlns:a16="http://schemas.microsoft.com/office/drawing/2014/main" id="{50C30D3A-9BEA-C5BC-6C50-E91D514F01E9}"/>
              </a:ext>
            </a:extLst>
          </p:cNvPr>
          <p:cNvSpPr>
            <a:spLocks noGrp="1"/>
          </p:cNvSpPr>
          <p:nvPr>
            <p:ph type="subTitle" idx="2"/>
          </p:nvPr>
        </p:nvSpPr>
        <p:spPr>
          <a:xfrm>
            <a:off x="696607" y="1044165"/>
            <a:ext cx="4404635" cy="2397303"/>
          </a:xfrm>
        </p:spPr>
        <p:txBody>
          <a:bodyPr/>
          <a:lstStyle/>
          <a:p>
            <a:r>
              <a:rPr lang="en-US" sz="1000" b="1" dirty="0"/>
              <a:t>1. </a:t>
            </a:r>
            <a:r>
              <a:rPr lang="en-US" sz="1000" b="1" dirty="0" err="1"/>
              <a:t>Teleco</a:t>
            </a:r>
            <a:r>
              <a:rPr lang="en-US" sz="1000" b="1" dirty="0"/>
              <a:t> Customer Churn</a:t>
            </a:r>
          </a:p>
          <a:p>
            <a:r>
              <a:rPr lang="en-US" sz="1000" dirty="0"/>
              <a:t>• Data consists of 7043 entries and 20 columns.</a:t>
            </a:r>
          </a:p>
          <a:p>
            <a:r>
              <a:rPr lang="en-US" sz="1000" dirty="0"/>
              <a:t>• SeniorCitizen, tenure, </a:t>
            </a:r>
            <a:r>
              <a:rPr lang="en-US" sz="1000" dirty="0" err="1"/>
              <a:t>mountlycharges</a:t>
            </a:r>
            <a:r>
              <a:rPr lang="en-US" sz="1000" dirty="0"/>
              <a:t> data are numeric while other variables are categorical.</a:t>
            </a:r>
          </a:p>
          <a:p>
            <a:r>
              <a:rPr lang="en-US" sz="1000" dirty="0"/>
              <a:t>• The </a:t>
            </a:r>
            <a:r>
              <a:rPr lang="en-US" sz="1000" dirty="0" err="1"/>
              <a:t>TotalCharges</a:t>
            </a:r>
            <a:r>
              <a:rPr lang="en-US" sz="1000" dirty="0"/>
              <a:t> property must consist of numeric data. So, we convert the data in this column to int type.</a:t>
            </a:r>
            <a:br>
              <a:rPr lang="en-US" sz="1000" dirty="0"/>
            </a:br>
            <a:endParaRPr lang="en-US" sz="1000" dirty="0"/>
          </a:p>
          <a:p>
            <a:r>
              <a:rPr lang="en-US" sz="1000" dirty="0" err="1"/>
              <a:t>df</a:t>
            </a:r>
            <a:r>
              <a:rPr lang="en-US" sz="1000" dirty="0"/>
              <a:t>['</a:t>
            </a:r>
            <a:r>
              <a:rPr lang="en-US" sz="1000" dirty="0" err="1"/>
              <a:t>TotalCharges</a:t>
            </a:r>
            <a:r>
              <a:rPr lang="en-US" sz="1000" dirty="0"/>
              <a:t>'] = </a:t>
            </a:r>
            <a:r>
              <a:rPr lang="en-US" sz="1000" dirty="0" err="1"/>
              <a:t>pd.to_numeric</a:t>
            </a:r>
            <a:r>
              <a:rPr lang="en-US" sz="1000" dirty="0"/>
              <a:t>(</a:t>
            </a:r>
            <a:r>
              <a:rPr lang="en-US" sz="1000" dirty="0" err="1"/>
              <a:t>df</a:t>
            </a:r>
            <a:r>
              <a:rPr lang="en-US" sz="1000" dirty="0"/>
              <a:t>['</a:t>
            </a:r>
            <a:r>
              <a:rPr lang="en-US" sz="1000" dirty="0" err="1"/>
              <a:t>TotalCharges</a:t>
            </a:r>
            <a:r>
              <a:rPr lang="en-US" sz="1000" dirty="0"/>
              <a:t>’], errors='coerce’)</a:t>
            </a:r>
            <a:br>
              <a:rPr lang="en-US" sz="1000" dirty="0"/>
            </a:br>
            <a:endParaRPr lang="en-US" sz="1000" dirty="0"/>
          </a:p>
          <a:p>
            <a:r>
              <a:rPr lang="en-US" sz="1000" dirty="0"/>
              <a:t>• When the SeniorCitizen data was analyzed, it was found that the values 0 and 1 should be changed to Yes and True.</a:t>
            </a:r>
            <a:br>
              <a:rPr lang="en-US" sz="1000" dirty="0"/>
            </a:br>
            <a:endParaRPr lang="en-US" sz="1000" dirty="0"/>
          </a:p>
          <a:p>
            <a:r>
              <a:rPr lang="en-US" sz="1000" dirty="0" err="1"/>
              <a:t>df</a:t>
            </a:r>
            <a:r>
              <a:rPr lang="en-US" sz="1000" dirty="0"/>
              <a:t>["SeniorCitizen"] = </a:t>
            </a:r>
            <a:r>
              <a:rPr lang="en-US" sz="1000" dirty="0" err="1"/>
              <a:t>df</a:t>
            </a:r>
            <a:r>
              <a:rPr lang="en-US" sz="1000" dirty="0"/>
              <a:t>["SeniorCitizen"].map({0:"No", 1:"Yes"})</a:t>
            </a:r>
          </a:p>
        </p:txBody>
      </p:sp>
      <p:pic>
        <p:nvPicPr>
          <p:cNvPr id="5" name="Picture 4">
            <a:extLst>
              <a:ext uri="{FF2B5EF4-FFF2-40B4-BE49-F238E27FC236}">
                <a16:creationId xmlns:a16="http://schemas.microsoft.com/office/drawing/2014/main" id="{A6058455-D4F3-2564-8469-FFAC2F1AE098}"/>
              </a:ext>
            </a:extLst>
          </p:cNvPr>
          <p:cNvPicPr>
            <a:picLocks noChangeAspect="1"/>
          </p:cNvPicPr>
          <p:nvPr/>
        </p:nvPicPr>
        <p:blipFill>
          <a:blip r:embed="rId2"/>
          <a:stretch>
            <a:fillRect/>
          </a:stretch>
        </p:blipFill>
        <p:spPr>
          <a:xfrm>
            <a:off x="5222057" y="2797695"/>
            <a:ext cx="2826327" cy="1884218"/>
          </a:xfrm>
          <a:prstGeom prst="rect">
            <a:avLst/>
          </a:prstGeom>
        </p:spPr>
      </p:pic>
      <p:sp>
        <p:nvSpPr>
          <p:cNvPr id="7" name="Subtitle 2">
            <a:extLst>
              <a:ext uri="{FF2B5EF4-FFF2-40B4-BE49-F238E27FC236}">
                <a16:creationId xmlns:a16="http://schemas.microsoft.com/office/drawing/2014/main" id="{B1D89F02-7657-9243-F2A4-3828EEB8C60A}"/>
              </a:ext>
            </a:extLst>
          </p:cNvPr>
          <p:cNvSpPr txBox="1">
            <a:spLocks/>
          </p:cNvSpPr>
          <p:nvPr/>
        </p:nvSpPr>
        <p:spPr>
          <a:xfrm>
            <a:off x="5519931" y="4746220"/>
            <a:ext cx="2050472" cy="314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dirty="0"/>
              <a:t>Fig: Churn Class Distribution </a:t>
            </a:r>
          </a:p>
        </p:txBody>
      </p:sp>
    </p:spTree>
    <p:extLst>
      <p:ext uri="{BB962C8B-B14F-4D97-AF65-F5344CB8AC3E}">
        <p14:creationId xmlns:p14="http://schemas.microsoft.com/office/powerpoint/2010/main" val="135168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5BB243F-A7A7-2B9B-C54D-916A9D419CFE}"/>
              </a:ext>
            </a:extLst>
          </p:cNvPr>
          <p:cNvSpPr>
            <a:spLocks noGrp="1"/>
          </p:cNvSpPr>
          <p:nvPr>
            <p:ph type="subTitle" idx="2"/>
          </p:nvPr>
        </p:nvSpPr>
        <p:spPr>
          <a:xfrm>
            <a:off x="1099338" y="603504"/>
            <a:ext cx="6855942" cy="3657600"/>
          </a:xfrm>
        </p:spPr>
        <p:txBody>
          <a:bodyPr/>
          <a:lstStyle/>
          <a:p>
            <a:r>
              <a:rPr lang="en-US" sz="1000" dirty="0"/>
              <a:t>We also visualized the rest of the data distributions by churn, but we didn’t put in all of the images. for the </a:t>
            </a:r>
            <a:r>
              <a:rPr lang="en-US" sz="1000" dirty="0" err="1"/>
              <a:t>categorical_cols</a:t>
            </a:r>
            <a:r>
              <a:rPr lang="en-US" sz="1000" dirty="0"/>
              <a:t> since there are too many of them; instead, we added analysis graphic.</a:t>
            </a:r>
            <a:br>
              <a:rPr lang="en-US" sz="1000" dirty="0"/>
            </a:br>
            <a:endParaRPr lang="en-US" sz="1000" dirty="0"/>
          </a:p>
          <a:p>
            <a:r>
              <a:rPr lang="en-US" sz="1000" dirty="0"/>
              <a:t>target = "Churn" </a:t>
            </a:r>
          </a:p>
          <a:p>
            <a:r>
              <a:rPr lang="en-US" sz="1000" dirty="0" err="1"/>
              <a:t>categorical_cols</a:t>
            </a:r>
            <a:r>
              <a:rPr lang="en-US" sz="1000" dirty="0"/>
              <a:t>, </a:t>
            </a:r>
            <a:r>
              <a:rPr lang="en-US" sz="1000" dirty="0" err="1"/>
              <a:t>numerical_cols</a:t>
            </a:r>
            <a:r>
              <a:rPr lang="en-US" sz="1000" dirty="0"/>
              <a:t> = [], [] </a:t>
            </a:r>
          </a:p>
          <a:p>
            <a:r>
              <a:rPr lang="en-US" sz="1000" dirty="0"/>
              <a:t>for col in </a:t>
            </a:r>
            <a:r>
              <a:rPr lang="en-US" sz="1000" dirty="0" err="1"/>
              <a:t>columns_name</a:t>
            </a:r>
            <a:r>
              <a:rPr lang="en-US" sz="1000" dirty="0"/>
              <a:t>: </a:t>
            </a:r>
          </a:p>
          <a:p>
            <a:r>
              <a:rPr lang="en-US" sz="1000" dirty="0"/>
              <a:t>	if col == target: </a:t>
            </a:r>
          </a:p>
          <a:p>
            <a:r>
              <a:rPr lang="en-US" sz="1000" dirty="0"/>
              <a:t>		continue </a:t>
            </a:r>
          </a:p>
          <a:p>
            <a:r>
              <a:rPr lang="en-US" sz="1000" dirty="0"/>
              <a:t>	if </a:t>
            </a:r>
            <a:r>
              <a:rPr lang="en-US" sz="1000" dirty="0" err="1"/>
              <a:t>df</a:t>
            </a:r>
            <a:r>
              <a:rPr lang="en-US" sz="1000" dirty="0"/>
              <a:t>[col].</a:t>
            </a:r>
            <a:r>
              <a:rPr lang="en-US" sz="1000" dirty="0" err="1"/>
              <a:t>dtype</a:t>
            </a:r>
            <a:r>
              <a:rPr lang="en-US" sz="1000" dirty="0"/>
              <a:t> == "object": </a:t>
            </a:r>
          </a:p>
          <a:p>
            <a:r>
              <a:rPr lang="en-US" sz="1000" dirty="0"/>
              <a:t>		</a:t>
            </a:r>
            <a:r>
              <a:rPr lang="en-US" sz="1000" dirty="0" err="1"/>
              <a:t>categorical_cols.append</a:t>
            </a:r>
            <a:r>
              <a:rPr lang="en-US" sz="1000" dirty="0"/>
              <a:t>(col) </a:t>
            </a:r>
          </a:p>
          <a:p>
            <a:r>
              <a:rPr lang="en-US" sz="1000" dirty="0"/>
              <a:t>	else: </a:t>
            </a:r>
          </a:p>
          <a:p>
            <a:r>
              <a:rPr lang="en-US" sz="1000" dirty="0"/>
              <a:t>		</a:t>
            </a:r>
            <a:r>
              <a:rPr lang="en-US" sz="1000" dirty="0" err="1"/>
              <a:t>numerical_cols.append</a:t>
            </a:r>
            <a:r>
              <a:rPr lang="en-US" sz="1000" dirty="0"/>
              <a:t>(col) </a:t>
            </a:r>
          </a:p>
          <a:p>
            <a:r>
              <a:rPr lang="en-US" sz="1000" dirty="0"/>
              <a:t>print("Categorical Columns:", </a:t>
            </a:r>
            <a:r>
              <a:rPr lang="en-US" sz="1000" dirty="0" err="1"/>
              <a:t>categorical_cols</a:t>
            </a:r>
            <a:r>
              <a:rPr lang="en-US" sz="1000" dirty="0"/>
              <a:t>) </a:t>
            </a:r>
          </a:p>
          <a:p>
            <a:r>
              <a:rPr lang="en-US" sz="1000" dirty="0"/>
              <a:t>print("Numerical Columns:", </a:t>
            </a:r>
            <a:r>
              <a:rPr lang="en-US" sz="1000" dirty="0" err="1"/>
              <a:t>numerical_cols</a:t>
            </a:r>
            <a:r>
              <a:rPr lang="en-US" sz="1000" dirty="0"/>
              <a:t>) </a:t>
            </a:r>
          </a:p>
          <a:p>
            <a:r>
              <a:rPr lang="en-US" sz="1000" dirty="0"/>
              <a:t>for col in </a:t>
            </a:r>
            <a:r>
              <a:rPr lang="en-US" sz="1000" dirty="0" err="1"/>
              <a:t>categorical_cols</a:t>
            </a:r>
            <a:r>
              <a:rPr lang="en-US" sz="1000" dirty="0"/>
              <a:t>: </a:t>
            </a:r>
          </a:p>
          <a:p>
            <a:r>
              <a:rPr lang="en-US" sz="1000" dirty="0"/>
              <a:t>	</a:t>
            </a:r>
            <a:r>
              <a:rPr lang="en-US" sz="1000" dirty="0" err="1"/>
              <a:t>plt.figure</a:t>
            </a:r>
            <a:r>
              <a:rPr lang="en-US" sz="1000" dirty="0"/>
              <a:t>(</a:t>
            </a:r>
            <a:r>
              <a:rPr lang="en-US" sz="1000" dirty="0" err="1"/>
              <a:t>figsize</a:t>
            </a:r>
            <a:r>
              <a:rPr lang="en-US" sz="1000" dirty="0"/>
              <a:t>=(6, 3)) </a:t>
            </a:r>
          </a:p>
          <a:p>
            <a:r>
              <a:rPr lang="en-US" sz="1000" dirty="0"/>
              <a:t>	</a:t>
            </a:r>
            <a:r>
              <a:rPr lang="en-US" sz="1000" dirty="0" err="1"/>
              <a:t>sns.countplot</a:t>
            </a:r>
            <a:r>
              <a:rPr lang="en-US" sz="1000" dirty="0"/>
              <a:t>(x=col, hue=target, data=</a:t>
            </a:r>
            <a:r>
              <a:rPr lang="en-US" sz="1000" dirty="0" err="1"/>
              <a:t>df</a:t>
            </a:r>
            <a:r>
              <a:rPr lang="en-US" sz="1000" dirty="0"/>
              <a:t>) </a:t>
            </a:r>
          </a:p>
          <a:p>
            <a:r>
              <a:rPr lang="en-US" sz="1000" dirty="0"/>
              <a:t>	</a:t>
            </a:r>
            <a:r>
              <a:rPr lang="en-US" sz="1000" dirty="0" err="1"/>
              <a:t>plt.title</a:t>
            </a:r>
            <a:r>
              <a:rPr lang="en-US" sz="1000" dirty="0"/>
              <a:t>(</a:t>
            </a:r>
            <a:r>
              <a:rPr lang="en-US" sz="1000" dirty="0" err="1"/>
              <a:t>f"Distribution</a:t>
            </a:r>
            <a:r>
              <a:rPr lang="en-US" sz="1000" dirty="0"/>
              <a:t> of {col} variable by Churn") </a:t>
            </a:r>
          </a:p>
          <a:p>
            <a:r>
              <a:rPr lang="en-US" sz="1000" dirty="0"/>
              <a:t>	</a:t>
            </a:r>
            <a:r>
              <a:rPr lang="en-US" sz="1000" dirty="0" err="1"/>
              <a:t>plt.xticks</a:t>
            </a:r>
            <a:r>
              <a:rPr lang="en-US" sz="1000" dirty="0"/>
              <a:t>(rotation=45) </a:t>
            </a:r>
          </a:p>
          <a:p>
            <a:r>
              <a:rPr lang="en-US" sz="1000" dirty="0"/>
              <a:t>	</a:t>
            </a:r>
            <a:r>
              <a:rPr lang="en-US" sz="1000" dirty="0" err="1"/>
              <a:t>plt.show</a:t>
            </a:r>
            <a:r>
              <a:rPr lang="en-US" sz="1000" dirty="0"/>
              <a:t>(); </a:t>
            </a:r>
          </a:p>
          <a:p>
            <a:endParaRPr lang="en-MM" sz="1000" dirty="0"/>
          </a:p>
        </p:txBody>
      </p:sp>
      <p:pic>
        <p:nvPicPr>
          <p:cNvPr id="5" name="Picture 4">
            <a:extLst>
              <a:ext uri="{FF2B5EF4-FFF2-40B4-BE49-F238E27FC236}">
                <a16:creationId xmlns:a16="http://schemas.microsoft.com/office/drawing/2014/main" id="{E8BCB397-E3D5-E2C0-A645-EEAB383623F0}"/>
              </a:ext>
            </a:extLst>
          </p:cNvPr>
          <p:cNvPicPr>
            <a:picLocks noChangeAspect="1"/>
          </p:cNvPicPr>
          <p:nvPr/>
        </p:nvPicPr>
        <p:blipFill>
          <a:blip r:embed="rId2"/>
          <a:stretch>
            <a:fillRect/>
          </a:stretch>
        </p:blipFill>
        <p:spPr>
          <a:xfrm>
            <a:off x="4572000" y="1632204"/>
            <a:ext cx="3986784" cy="1947320"/>
          </a:xfrm>
          <a:prstGeom prst="rect">
            <a:avLst/>
          </a:prstGeom>
        </p:spPr>
      </p:pic>
      <p:sp>
        <p:nvSpPr>
          <p:cNvPr id="7" name="Subtitle 3">
            <a:extLst>
              <a:ext uri="{FF2B5EF4-FFF2-40B4-BE49-F238E27FC236}">
                <a16:creationId xmlns:a16="http://schemas.microsoft.com/office/drawing/2014/main" id="{2310E1F2-E89D-394D-F467-1A3AEDAF34E9}"/>
              </a:ext>
            </a:extLst>
          </p:cNvPr>
          <p:cNvSpPr txBox="1">
            <a:spLocks/>
          </p:cNvSpPr>
          <p:nvPr/>
        </p:nvSpPr>
        <p:spPr>
          <a:xfrm>
            <a:off x="5394960" y="3658410"/>
            <a:ext cx="2560320" cy="318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b="1" i="1" dirty="0"/>
              <a:t>Fig: Distribution of Gender by Churn</a:t>
            </a:r>
          </a:p>
        </p:txBody>
      </p:sp>
    </p:spTree>
    <p:extLst>
      <p:ext uri="{BB962C8B-B14F-4D97-AF65-F5344CB8AC3E}">
        <p14:creationId xmlns:p14="http://schemas.microsoft.com/office/powerpoint/2010/main" val="141489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8BF597E-7C53-BBDC-9576-6B9C3EF280CA}"/>
              </a:ext>
            </a:extLst>
          </p:cNvPr>
          <p:cNvSpPr>
            <a:spLocks noGrp="1"/>
          </p:cNvSpPr>
          <p:nvPr>
            <p:ph type="subTitle" idx="2"/>
          </p:nvPr>
        </p:nvSpPr>
        <p:spPr>
          <a:xfrm>
            <a:off x="768097" y="3193392"/>
            <a:ext cx="2981459" cy="380631"/>
          </a:xfrm>
        </p:spPr>
        <p:txBody>
          <a:bodyPr/>
          <a:lstStyle/>
          <a:p>
            <a:r>
              <a:rPr lang="en-US" sz="1000" b="1" i="1" dirty="0"/>
              <a:t>Fig: Distribution of Senior Citizen by Churn</a:t>
            </a:r>
          </a:p>
        </p:txBody>
      </p:sp>
      <p:pic>
        <p:nvPicPr>
          <p:cNvPr id="5" name="Picture 4">
            <a:extLst>
              <a:ext uri="{FF2B5EF4-FFF2-40B4-BE49-F238E27FC236}">
                <a16:creationId xmlns:a16="http://schemas.microsoft.com/office/drawing/2014/main" id="{3952BC0D-2FDA-4104-5CC0-8980C2BBBA4A}"/>
              </a:ext>
            </a:extLst>
          </p:cNvPr>
          <p:cNvPicPr>
            <a:picLocks noChangeAspect="1"/>
          </p:cNvPicPr>
          <p:nvPr/>
        </p:nvPicPr>
        <p:blipFill>
          <a:blip r:embed="rId2"/>
          <a:stretch>
            <a:fillRect/>
          </a:stretch>
        </p:blipFill>
        <p:spPr>
          <a:xfrm>
            <a:off x="201427" y="912337"/>
            <a:ext cx="4114800" cy="2009848"/>
          </a:xfrm>
          <a:prstGeom prst="rect">
            <a:avLst/>
          </a:prstGeom>
        </p:spPr>
      </p:pic>
      <p:pic>
        <p:nvPicPr>
          <p:cNvPr id="6" name="Picture 5">
            <a:extLst>
              <a:ext uri="{FF2B5EF4-FFF2-40B4-BE49-F238E27FC236}">
                <a16:creationId xmlns:a16="http://schemas.microsoft.com/office/drawing/2014/main" id="{78B6BC29-87F1-3CB9-D490-98AFEEA1D407}"/>
              </a:ext>
            </a:extLst>
          </p:cNvPr>
          <p:cNvPicPr>
            <a:picLocks noChangeAspect="1"/>
          </p:cNvPicPr>
          <p:nvPr/>
        </p:nvPicPr>
        <p:blipFill>
          <a:blip r:embed="rId3"/>
          <a:stretch>
            <a:fillRect/>
          </a:stretch>
        </p:blipFill>
        <p:spPr>
          <a:xfrm>
            <a:off x="4827774" y="912337"/>
            <a:ext cx="4114800" cy="2009848"/>
          </a:xfrm>
          <a:prstGeom prst="rect">
            <a:avLst/>
          </a:prstGeom>
        </p:spPr>
      </p:pic>
      <p:sp>
        <p:nvSpPr>
          <p:cNvPr id="7" name="Subtitle 3">
            <a:extLst>
              <a:ext uri="{FF2B5EF4-FFF2-40B4-BE49-F238E27FC236}">
                <a16:creationId xmlns:a16="http://schemas.microsoft.com/office/drawing/2014/main" id="{E1096B2B-4939-C808-4685-401FF3B2F201}"/>
              </a:ext>
            </a:extLst>
          </p:cNvPr>
          <p:cNvSpPr txBox="1">
            <a:spLocks/>
          </p:cNvSpPr>
          <p:nvPr/>
        </p:nvSpPr>
        <p:spPr>
          <a:xfrm>
            <a:off x="5607814" y="3193393"/>
            <a:ext cx="2554719" cy="380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b="1" i="1" dirty="0"/>
              <a:t>Fig: Distribution of Partner by Churn</a:t>
            </a:r>
          </a:p>
        </p:txBody>
      </p:sp>
    </p:spTree>
    <p:extLst>
      <p:ext uri="{BB962C8B-B14F-4D97-AF65-F5344CB8AC3E}">
        <p14:creationId xmlns:p14="http://schemas.microsoft.com/office/powerpoint/2010/main" val="302933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B51FF1-2F11-CEDE-F704-AE9EAF4BF498}"/>
              </a:ext>
            </a:extLst>
          </p:cNvPr>
          <p:cNvPicPr>
            <a:picLocks noChangeAspect="1"/>
          </p:cNvPicPr>
          <p:nvPr/>
        </p:nvPicPr>
        <p:blipFill>
          <a:blip r:embed="rId2"/>
          <a:stretch>
            <a:fillRect/>
          </a:stretch>
        </p:blipFill>
        <p:spPr>
          <a:xfrm>
            <a:off x="1572362" y="786838"/>
            <a:ext cx="5999273" cy="2953058"/>
          </a:xfrm>
          <a:prstGeom prst="rect">
            <a:avLst/>
          </a:prstGeom>
        </p:spPr>
      </p:pic>
      <p:sp>
        <p:nvSpPr>
          <p:cNvPr id="6" name="Subtitle 3">
            <a:extLst>
              <a:ext uri="{FF2B5EF4-FFF2-40B4-BE49-F238E27FC236}">
                <a16:creationId xmlns:a16="http://schemas.microsoft.com/office/drawing/2014/main" id="{AB5CF049-A816-6E43-9F0C-85AEC429D9A9}"/>
              </a:ext>
            </a:extLst>
          </p:cNvPr>
          <p:cNvSpPr txBox="1">
            <a:spLocks/>
          </p:cNvSpPr>
          <p:nvPr/>
        </p:nvSpPr>
        <p:spPr>
          <a:xfrm>
            <a:off x="2971542" y="4294362"/>
            <a:ext cx="3200915" cy="380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b="1" i="1" dirty="0"/>
              <a:t>Fig: Distribution of Payment Method by Churn </a:t>
            </a:r>
          </a:p>
          <a:p>
            <a:endParaRPr lang="en-US" sz="1000" b="1" i="1" dirty="0"/>
          </a:p>
        </p:txBody>
      </p:sp>
    </p:spTree>
    <p:extLst>
      <p:ext uri="{BB962C8B-B14F-4D97-AF65-F5344CB8AC3E}">
        <p14:creationId xmlns:p14="http://schemas.microsoft.com/office/powerpoint/2010/main" val="157771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39EA-14AF-9C31-B491-532DB7BC94CF}"/>
              </a:ext>
            </a:extLst>
          </p:cNvPr>
          <p:cNvSpPr>
            <a:spLocks noGrp="1"/>
          </p:cNvSpPr>
          <p:nvPr>
            <p:ph type="title"/>
          </p:nvPr>
        </p:nvSpPr>
        <p:spPr/>
        <p:txBody>
          <a:bodyPr/>
          <a:lstStyle/>
          <a:p>
            <a:r>
              <a:rPr lang="en-MM" dirty="0"/>
              <a:t>Team Members</a:t>
            </a:r>
          </a:p>
        </p:txBody>
      </p:sp>
      <p:sp>
        <p:nvSpPr>
          <p:cNvPr id="3" name="Subtitle 2">
            <a:extLst>
              <a:ext uri="{FF2B5EF4-FFF2-40B4-BE49-F238E27FC236}">
                <a16:creationId xmlns:a16="http://schemas.microsoft.com/office/drawing/2014/main" id="{D6DB9286-36E8-D6C4-6048-F27DB86F821F}"/>
              </a:ext>
            </a:extLst>
          </p:cNvPr>
          <p:cNvSpPr>
            <a:spLocks noGrp="1"/>
          </p:cNvSpPr>
          <p:nvPr>
            <p:ph type="subTitle" idx="1"/>
          </p:nvPr>
        </p:nvSpPr>
        <p:spPr>
          <a:xfrm>
            <a:off x="293915" y="2198109"/>
            <a:ext cx="2010902" cy="572700"/>
          </a:xfrm>
        </p:spPr>
        <p:txBody>
          <a:bodyPr/>
          <a:lstStyle/>
          <a:p>
            <a:r>
              <a:rPr lang="en-MM" dirty="0"/>
              <a:t>YKPT - 20637</a:t>
            </a:r>
          </a:p>
        </p:txBody>
      </p:sp>
      <p:sp>
        <p:nvSpPr>
          <p:cNvPr id="4" name="Subtitle 3">
            <a:extLst>
              <a:ext uri="{FF2B5EF4-FFF2-40B4-BE49-F238E27FC236}">
                <a16:creationId xmlns:a16="http://schemas.microsoft.com/office/drawing/2014/main" id="{8932B820-7378-38EB-44C8-B2C8DDCABA34}"/>
              </a:ext>
            </a:extLst>
          </p:cNvPr>
          <p:cNvSpPr>
            <a:spLocks noGrp="1"/>
          </p:cNvSpPr>
          <p:nvPr>
            <p:ph type="subTitle" idx="2"/>
          </p:nvPr>
        </p:nvSpPr>
        <p:spPr>
          <a:xfrm>
            <a:off x="2561099" y="2193543"/>
            <a:ext cx="2010902" cy="572700"/>
          </a:xfrm>
        </p:spPr>
        <p:txBody>
          <a:bodyPr/>
          <a:lstStyle/>
          <a:p>
            <a:r>
              <a:rPr lang="en-MM" dirty="0"/>
              <a:t>YKPT - 20629</a:t>
            </a:r>
          </a:p>
        </p:txBody>
      </p:sp>
      <p:sp>
        <p:nvSpPr>
          <p:cNvPr id="5" name="Subtitle 4">
            <a:extLst>
              <a:ext uri="{FF2B5EF4-FFF2-40B4-BE49-F238E27FC236}">
                <a16:creationId xmlns:a16="http://schemas.microsoft.com/office/drawing/2014/main" id="{6C606F30-F243-FCFF-46CD-E673AAD48191}"/>
              </a:ext>
            </a:extLst>
          </p:cNvPr>
          <p:cNvSpPr>
            <a:spLocks noGrp="1"/>
          </p:cNvSpPr>
          <p:nvPr>
            <p:ph type="subTitle" idx="3"/>
          </p:nvPr>
        </p:nvSpPr>
        <p:spPr>
          <a:xfrm>
            <a:off x="6839183" y="2194062"/>
            <a:ext cx="2010902" cy="572700"/>
          </a:xfrm>
        </p:spPr>
        <p:txBody>
          <a:bodyPr/>
          <a:lstStyle/>
          <a:p>
            <a:r>
              <a:rPr lang="en-MM" dirty="0"/>
              <a:t>YKPT - 20870</a:t>
            </a:r>
          </a:p>
        </p:txBody>
      </p:sp>
      <p:sp>
        <p:nvSpPr>
          <p:cNvPr id="6" name="Subtitle 5">
            <a:extLst>
              <a:ext uri="{FF2B5EF4-FFF2-40B4-BE49-F238E27FC236}">
                <a16:creationId xmlns:a16="http://schemas.microsoft.com/office/drawing/2014/main" id="{F956CCCD-F004-935A-B78A-8894369E5A6F}"/>
              </a:ext>
            </a:extLst>
          </p:cNvPr>
          <p:cNvSpPr>
            <a:spLocks noGrp="1"/>
          </p:cNvSpPr>
          <p:nvPr>
            <p:ph type="subTitle" idx="4"/>
          </p:nvPr>
        </p:nvSpPr>
        <p:spPr>
          <a:xfrm>
            <a:off x="293916" y="3619265"/>
            <a:ext cx="2090056" cy="572700"/>
          </a:xfrm>
        </p:spPr>
        <p:txBody>
          <a:bodyPr/>
          <a:lstStyle/>
          <a:p>
            <a:r>
              <a:rPr lang="en-MM" dirty="0"/>
              <a:t>YKPT - 22207</a:t>
            </a:r>
          </a:p>
        </p:txBody>
      </p:sp>
      <p:sp>
        <p:nvSpPr>
          <p:cNvPr id="7" name="Subtitle 6">
            <a:extLst>
              <a:ext uri="{FF2B5EF4-FFF2-40B4-BE49-F238E27FC236}">
                <a16:creationId xmlns:a16="http://schemas.microsoft.com/office/drawing/2014/main" id="{B4DCF1B5-454E-4370-AC46-6C7DE4B45445}"/>
              </a:ext>
            </a:extLst>
          </p:cNvPr>
          <p:cNvSpPr>
            <a:spLocks noGrp="1"/>
          </p:cNvSpPr>
          <p:nvPr>
            <p:ph type="subTitle" idx="5"/>
          </p:nvPr>
        </p:nvSpPr>
        <p:spPr>
          <a:xfrm>
            <a:off x="4724400" y="2193543"/>
            <a:ext cx="2010902" cy="572700"/>
          </a:xfrm>
        </p:spPr>
        <p:txBody>
          <a:bodyPr/>
          <a:lstStyle/>
          <a:p>
            <a:r>
              <a:rPr lang="en-MM" dirty="0"/>
              <a:t>YKPT - 20481</a:t>
            </a:r>
          </a:p>
        </p:txBody>
      </p:sp>
      <p:sp>
        <p:nvSpPr>
          <p:cNvPr id="8" name="Subtitle 7">
            <a:extLst>
              <a:ext uri="{FF2B5EF4-FFF2-40B4-BE49-F238E27FC236}">
                <a16:creationId xmlns:a16="http://schemas.microsoft.com/office/drawing/2014/main" id="{D31356BF-A3B8-0142-877B-7B3BC8A002DE}"/>
              </a:ext>
            </a:extLst>
          </p:cNvPr>
          <p:cNvSpPr>
            <a:spLocks noGrp="1"/>
          </p:cNvSpPr>
          <p:nvPr>
            <p:ph type="subTitle" idx="6"/>
          </p:nvPr>
        </p:nvSpPr>
        <p:spPr>
          <a:xfrm>
            <a:off x="2561099" y="3619265"/>
            <a:ext cx="2010900" cy="572700"/>
          </a:xfrm>
        </p:spPr>
        <p:txBody>
          <a:bodyPr/>
          <a:lstStyle/>
          <a:p>
            <a:r>
              <a:rPr lang="en-MM" dirty="0"/>
              <a:t>YKPT - 20613</a:t>
            </a:r>
          </a:p>
        </p:txBody>
      </p:sp>
      <p:sp>
        <p:nvSpPr>
          <p:cNvPr id="15" name="Subtitle 14">
            <a:extLst>
              <a:ext uri="{FF2B5EF4-FFF2-40B4-BE49-F238E27FC236}">
                <a16:creationId xmlns:a16="http://schemas.microsoft.com/office/drawing/2014/main" id="{227A9482-D7FA-0562-4B02-97CB2AEA04BA}"/>
              </a:ext>
            </a:extLst>
          </p:cNvPr>
          <p:cNvSpPr>
            <a:spLocks noGrp="1"/>
          </p:cNvSpPr>
          <p:nvPr>
            <p:ph type="subTitle" idx="16"/>
          </p:nvPr>
        </p:nvSpPr>
        <p:spPr>
          <a:xfrm>
            <a:off x="293915" y="1820728"/>
            <a:ext cx="2010902" cy="484800"/>
          </a:xfrm>
        </p:spPr>
        <p:txBody>
          <a:bodyPr/>
          <a:lstStyle/>
          <a:p>
            <a:r>
              <a:rPr lang="en-MM" sz="1600" dirty="0"/>
              <a:t>Kaung Myat Htun</a:t>
            </a:r>
          </a:p>
        </p:txBody>
      </p:sp>
      <p:sp>
        <p:nvSpPr>
          <p:cNvPr id="16" name="Subtitle 15">
            <a:extLst>
              <a:ext uri="{FF2B5EF4-FFF2-40B4-BE49-F238E27FC236}">
                <a16:creationId xmlns:a16="http://schemas.microsoft.com/office/drawing/2014/main" id="{3E7243CB-3F04-D9F0-4EB4-CA2B9C91552C}"/>
              </a:ext>
            </a:extLst>
          </p:cNvPr>
          <p:cNvSpPr>
            <a:spLocks noGrp="1"/>
          </p:cNvSpPr>
          <p:nvPr>
            <p:ph type="subTitle" idx="17"/>
          </p:nvPr>
        </p:nvSpPr>
        <p:spPr>
          <a:xfrm>
            <a:off x="2561099" y="1816162"/>
            <a:ext cx="2010900" cy="484800"/>
          </a:xfrm>
        </p:spPr>
        <p:txBody>
          <a:bodyPr/>
          <a:lstStyle/>
          <a:p>
            <a:r>
              <a:rPr lang="en-MM" sz="1600" dirty="0"/>
              <a:t>Yan Paing Win</a:t>
            </a:r>
          </a:p>
        </p:txBody>
      </p:sp>
      <p:sp>
        <p:nvSpPr>
          <p:cNvPr id="17" name="Subtitle 16">
            <a:extLst>
              <a:ext uri="{FF2B5EF4-FFF2-40B4-BE49-F238E27FC236}">
                <a16:creationId xmlns:a16="http://schemas.microsoft.com/office/drawing/2014/main" id="{DA9DE94D-B1AE-42AB-3AC0-60766215941C}"/>
              </a:ext>
            </a:extLst>
          </p:cNvPr>
          <p:cNvSpPr>
            <a:spLocks noGrp="1"/>
          </p:cNvSpPr>
          <p:nvPr>
            <p:ph type="subTitle" idx="18"/>
          </p:nvPr>
        </p:nvSpPr>
        <p:spPr>
          <a:xfrm>
            <a:off x="4724400" y="1816162"/>
            <a:ext cx="2010902" cy="484800"/>
          </a:xfrm>
        </p:spPr>
        <p:txBody>
          <a:bodyPr/>
          <a:lstStyle/>
          <a:p>
            <a:r>
              <a:rPr lang="en-MM" sz="1600" dirty="0"/>
              <a:t>Myat T</a:t>
            </a:r>
            <a:r>
              <a:rPr lang="en-US" sz="1600" dirty="0"/>
              <a:t>h</a:t>
            </a:r>
            <a:r>
              <a:rPr lang="en-MM" sz="1600" dirty="0"/>
              <a:t>u Kyaw</a:t>
            </a:r>
          </a:p>
        </p:txBody>
      </p:sp>
      <p:sp>
        <p:nvSpPr>
          <p:cNvPr id="18" name="Subtitle 17">
            <a:extLst>
              <a:ext uri="{FF2B5EF4-FFF2-40B4-BE49-F238E27FC236}">
                <a16:creationId xmlns:a16="http://schemas.microsoft.com/office/drawing/2014/main" id="{DC0DBDC4-5564-1DE1-DC15-F13460810C67}"/>
              </a:ext>
            </a:extLst>
          </p:cNvPr>
          <p:cNvSpPr>
            <a:spLocks noGrp="1"/>
          </p:cNvSpPr>
          <p:nvPr>
            <p:ph type="subTitle" idx="19"/>
          </p:nvPr>
        </p:nvSpPr>
        <p:spPr>
          <a:xfrm>
            <a:off x="6839183" y="1816162"/>
            <a:ext cx="2010902" cy="484800"/>
          </a:xfrm>
        </p:spPr>
        <p:txBody>
          <a:bodyPr/>
          <a:lstStyle/>
          <a:p>
            <a:r>
              <a:rPr lang="en-MM" sz="1600" dirty="0"/>
              <a:t>Ye Win Htun</a:t>
            </a:r>
          </a:p>
        </p:txBody>
      </p:sp>
      <p:sp>
        <p:nvSpPr>
          <p:cNvPr id="19" name="Subtitle 18">
            <a:extLst>
              <a:ext uri="{FF2B5EF4-FFF2-40B4-BE49-F238E27FC236}">
                <a16:creationId xmlns:a16="http://schemas.microsoft.com/office/drawing/2014/main" id="{F240487E-A68B-2432-DD8F-3BB12D499E44}"/>
              </a:ext>
            </a:extLst>
          </p:cNvPr>
          <p:cNvSpPr>
            <a:spLocks noGrp="1"/>
          </p:cNvSpPr>
          <p:nvPr>
            <p:ph type="subTitle" idx="20"/>
          </p:nvPr>
        </p:nvSpPr>
        <p:spPr>
          <a:xfrm>
            <a:off x="293916" y="3241365"/>
            <a:ext cx="2090056" cy="484800"/>
          </a:xfrm>
        </p:spPr>
        <p:txBody>
          <a:bodyPr/>
          <a:lstStyle/>
          <a:p>
            <a:r>
              <a:rPr lang="en-MM" sz="1600" dirty="0"/>
              <a:t>Min Thway Khaing</a:t>
            </a:r>
          </a:p>
        </p:txBody>
      </p:sp>
      <p:sp>
        <p:nvSpPr>
          <p:cNvPr id="20" name="Subtitle 19">
            <a:extLst>
              <a:ext uri="{FF2B5EF4-FFF2-40B4-BE49-F238E27FC236}">
                <a16:creationId xmlns:a16="http://schemas.microsoft.com/office/drawing/2014/main" id="{9B31358E-F991-94C4-69BD-DD9541E261B5}"/>
              </a:ext>
            </a:extLst>
          </p:cNvPr>
          <p:cNvSpPr>
            <a:spLocks noGrp="1"/>
          </p:cNvSpPr>
          <p:nvPr>
            <p:ph type="subTitle" idx="21"/>
          </p:nvPr>
        </p:nvSpPr>
        <p:spPr>
          <a:xfrm>
            <a:off x="2561099" y="3241365"/>
            <a:ext cx="2010900" cy="484800"/>
          </a:xfrm>
        </p:spPr>
        <p:txBody>
          <a:bodyPr/>
          <a:lstStyle/>
          <a:p>
            <a:r>
              <a:rPr lang="en-MM" sz="1600" dirty="0"/>
              <a:t>Thet Paing Oo</a:t>
            </a:r>
          </a:p>
        </p:txBody>
      </p:sp>
      <p:sp>
        <p:nvSpPr>
          <p:cNvPr id="21" name="Subtitle 6">
            <a:extLst>
              <a:ext uri="{FF2B5EF4-FFF2-40B4-BE49-F238E27FC236}">
                <a16:creationId xmlns:a16="http://schemas.microsoft.com/office/drawing/2014/main" id="{A6208854-7368-112A-E265-67CFD7E34266}"/>
              </a:ext>
            </a:extLst>
          </p:cNvPr>
          <p:cNvSpPr txBox="1">
            <a:spLocks/>
          </p:cNvSpPr>
          <p:nvPr/>
        </p:nvSpPr>
        <p:spPr>
          <a:xfrm>
            <a:off x="4956048" y="3618746"/>
            <a:ext cx="16362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MM" dirty="0"/>
              <a:t>YKPT - 20473</a:t>
            </a:r>
          </a:p>
        </p:txBody>
      </p:sp>
      <p:sp>
        <p:nvSpPr>
          <p:cNvPr id="22" name="Subtitle 16">
            <a:extLst>
              <a:ext uri="{FF2B5EF4-FFF2-40B4-BE49-F238E27FC236}">
                <a16:creationId xmlns:a16="http://schemas.microsoft.com/office/drawing/2014/main" id="{598AE633-C172-5864-0B74-9CAD86618A19}"/>
              </a:ext>
            </a:extLst>
          </p:cNvPr>
          <p:cNvSpPr txBox="1">
            <a:spLocks/>
          </p:cNvSpPr>
          <p:nvPr/>
        </p:nvSpPr>
        <p:spPr>
          <a:xfrm>
            <a:off x="4956048" y="3241365"/>
            <a:ext cx="163624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r>
              <a:rPr lang="en-US" sz="1600" dirty="0"/>
              <a:t>Thurein Soe</a:t>
            </a:r>
          </a:p>
        </p:txBody>
      </p:sp>
      <p:sp>
        <p:nvSpPr>
          <p:cNvPr id="26" name="Subtitle 6">
            <a:extLst>
              <a:ext uri="{FF2B5EF4-FFF2-40B4-BE49-F238E27FC236}">
                <a16:creationId xmlns:a16="http://schemas.microsoft.com/office/drawing/2014/main" id="{BECC3777-7B37-103B-15F1-034CDE26F37A}"/>
              </a:ext>
            </a:extLst>
          </p:cNvPr>
          <p:cNvSpPr txBox="1">
            <a:spLocks/>
          </p:cNvSpPr>
          <p:nvPr/>
        </p:nvSpPr>
        <p:spPr>
          <a:xfrm>
            <a:off x="6839182" y="3618746"/>
            <a:ext cx="208710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MM" dirty="0"/>
              <a:t>YKPT – 20479</a:t>
            </a:r>
          </a:p>
        </p:txBody>
      </p:sp>
      <p:sp>
        <p:nvSpPr>
          <p:cNvPr id="27" name="Subtitle 16">
            <a:extLst>
              <a:ext uri="{FF2B5EF4-FFF2-40B4-BE49-F238E27FC236}">
                <a16:creationId xmlns:a16="http://schemas.microsoft.com/office/drawing/2014/main" id="{8CB5053D-566F-54B2-9DF9-21B32AA496EE}"/>
              </a:ext>
            </a:extLst>
          </p:cNvPr>
          <p:cNvSpPr txBox="1">
            <a:spLocks/>
          </p:cNvSpPr>
          <p:nvPr/>
        </p:nvSpPr>
        <p:spPr>
          <a:xfrm>
            <a:off x="6839182" y="3241365"/>
            <a:ext cx="2087103"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r>
              <a:rPr lang="en-US" sz="1600" dirty="0"/>
              <a:t>Aung Ko Ko Khant</a:t>
            </a:r>
          </a:p>
        </p:txBody>
      </p:sp>
    </p:spTree>
    <p:extLst>
      <p:ext uri="{BB962C8B-B14F-4D97-AF65-F5344CB8AC3E}">
        <p14:creationId xmlns:p14="http://schemas.microsoft.com/office/powerpoint/2010/main" val="127860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8FAD-CDA7-5632-06C6-0D9462EF16B1}"/>
              </a:ext>
            </a:extLst>
          </p:cNvPr>
          <p:cNvSpPr>
            <a:spLocks noGrp="1"/>
          </p:cNvSpPr>
          <p:nvPr>
            <p:ph type="title"/>
          </p:nvPr>
        </p:nvSpPr>
        <p:spPr>
          <a:xfrm>
            <a:off x="720000" y="22310"/>
            <a:ext cx="7704000" cy="508042"/>
          </a:xfrm>
        </p:spPr>
        <p:txBody>
          <a:bodyPr/>
          <a:lstStyle/>
          <a:p>
            <a:r>
              <a:rPr lang="en-US" sz="2400" dirty="0"/>
              <a:t>Analysis Graphic</a:t>
            </a:r>
            <a:endParaRPr lang="en-MM" sz="2400" dirty="0"/>
          </a:p>
        </p:txBody>
      </p:sp>
      <p:sp>
        <p:nvSpPr>
          <p:cNvPr id="4" name="Subtitle 3">
            <a:extLst>
              <a:ext uri="{FF2B5EF4-FFF2-40B4-BE49-F238E27FC236}">
                <a16:creationId xmlns:a16="http://schemas.microsoft.com/office/drawing/2014/main" id="{6D0C2934-8B39-0793-AB04-42945B8CB860}"/>
              </a:ext>
            </a:extLst>
          </p:cNvPr>
          <p:cNvSpPr>
            <a:spLocks noGrp="1"/>
          </p:cNvSpPr>
          <p:nvPr>
            <p:ph type="subTitle" idx="2"/>
          </p:nvPr>
        </p:nvSpPr>
        <p:spPr>
          <a:xfrm>
            <a:off x="2619756" y="567944"/>
            <a:ext cx="5093208" cy="4228734"/>
          </a:xfrm>
        </p:spPr>
        <p:txBody>
          <a:bodyPr/>
          <a:lstStyle/>
          <a:p>
            <a:r>
              <a:rPr lang="en-US" sz="800" dirty="0"/>
              <a:t>for col in </a:t>
            </a:r>
            <a:r>
              <a:rPr lang="en-US" sz="800" dirty="0" err="1"/>
              <a:t>categorical_cols</a:t>
            </a:r>
            <a:r>
              <a:rPr lang="en-US" sz="800" dirty="0"/>
              <a:t>: </a:t>
            </a:r>
          </a:p>
          <a:p>
            <a:r>
              <a:rPr lang="en-US" sz="800" dirty="0"/>
              <a:t>	</a:t>
            </a:r>
            <a:r>
              <a:rPr lang="en-US" sz="800" dirty="0" err="1"/>
              <a:t>col_churn</a:t>
            </a:r>
            <a:r>
              <a:rPr lang="en-US" sz="800" dirty="0"/>
              <a:t> = </a:t>
            </a:r>
            <a:r>
              <a:rPr lang="en-US" sz="800" dirty="0" err="1"/>
              <a:t>df.groupby</a:t>
            </a:r>
            <a:r>
              <a:rPr lang="en-US" sz="800" dirty="0"/>
              <a:t>(col)['Churn'].</a:t>
            </a:r>
            <a:r>
              <a:rPr lang="en-US" sz="800" dirty="0" err="1"/>
              <a:t>value_counts</a:t>
            </a:r>
            <a:r>
              <a:rPr lang="en-US" sz="800" dirty="0"/>
              <a:t>(normalize=True) print(</a:t>
            </a:r>
            <a:r>
              <a:rPr lang="en-US" sz="800" dirty="0" err="1"/>
              <a:t>col_churn</a:t>
            </a:r>
            <a:r>
              <a:rPr lang="en-US" sz="800" dirty="0"/>
              <a:t>) </a:t>
            </a:r>
          </a:p>
          <a:p>
            <a:endParaRPr lang="en-US" sz="800" dirty="0"/>
          </a:p>
          <a:p>
            <a:r>
              <a:rPr lang="en-US" sz="800" dirty="0"/>
              <a:t>gender 	Churn </a:t>
            </a:r>
          </a:p>
          <a:p>
            <a:r>
              <a:rPr lang="en-US" sz="800" dirty="0"/>
              <a:t>Female 	No 	0.730791 </a:t>
            </a:r>
          </a:p>
          <a:p>
            <a:r>
              <a:rPr lang="en-US" sz="800" dirty="0"/>
              <a:t>		Yes 	0.269209 </a:t>
            </a:r>
          </a:p>
          <a:p>
            <a:r>
              <a:rPr lang="en-US" sz="800" dirty="0"/>
              <a:t>Male 		No 	0.738397 </a:t>
            </a:r>
          </a:p>
          <a:p>
            <a:r>
              <a:rPr lang="en-US" sz="800" dirty="0"/>
              <a:t>		Yes 	0.261603 </a:t>
            </a:r>
          </a:p>
          <a:p>
            <a:r>
              <a:rPr lang="en-US" sz="800" dirty="0"/>
              <a:t>Name: proportion, </a:t>
            </a:r>
            <a:r>
              <a:rPr lang="en-US" sz="800" dirty="0" err="1"/>
              <a:t>dtype</a:t>
            </a:r>
            <a:r>
              <a:rPr lang="en-US" sz="800" dirty="0"/>
              <a:t>: float64 </a:t>
            </a:r>
            <a:br>
              <a:rPr lang="en-US" sz="800" dirty="0"/>
            </a:br>
            <a:endParaRPr lang="en-US" sz="800" dirty="0"/>
          </a:p>
          <a:p>
            <a:r>
              <a:rPr lang="en-US" sz="800" dirty="0"/>
              <a:t>SeniorCitizen 	Churn </a:t>
            </a:r>
          </a:p>
          <a:p>
            <a:r>
              <a:rPr lang="en-US" sz="800" dirty="0"/>
              <a:t>No 		No 	0.763938 </a:t>
            </a:r>
          </a:p>
          <a:p>
            <a:r>
              <a:rPr lang="en-US" sz="800" dirty="0"/>
              <a:t>		Yes 	0.236062 </a:t>
            </a:r>
          </a:p>
          <a:p>
            <a:r>
              <a:rPr lang="en-US" sz="800" dirty="0"/>
              <a:t>Yes 		No 	0.583187 </a:t>
            </a:r>
          </a:p>
          <a:p>
            <a:r>
              <a:rPr lang="en-US" sz="800" dirty="0"/>
              <a:t>		Yes 	0.416813 </a:t>
            </a:r>
          </a:p>
          <a:p>
            <a:r>
              <a:rPr lang="en-US" sz="800" dirty="0"/>
              <a:t>Name: proportion, </a:t>
            </a:r>
            <a:r>
              <a:rPr lang="en-US" sz="800" dirty="0" err="1"/>
              <a:t>dtype</a:t>
            </a:r>
            <a:r>
              <a:rPr lang="en-US" sz="800" dirty="0"/>
              <a:t>: float64</a:t>
            </a:r>
          </a:p>
          <a:p>
            <a:endParaRPr lang="en-US" sz="800" dirty="0"/>
          </a:p>
          <a:p>
            <a:r>
              <a:rPr lang="en-US" sz="800" dirty="0"/>
              <a:t>Partner 	Churn </a:t>
            </a:r>
          </a:p>
          <a:p>
            <a:r>
              <a:rPr lang="en-US" sz="800" dirty="0"/>
              <a:t>No 		No 	0.670420 </a:t>
            </a:r>
          </a:p>
          <a:p>
            <a:r>
              <a:rPr lang="en-US" sz="800" dirty="0"/>
              <a:t>		Yes 	0.329580 </a:t>
            </a:r>
          </a:p>
          <a:p>
            <a:r>
              <a:rPr lang="en-US" sz="800" dirty="0"/>
              <a:t>Yes 		No 	0.803351 </a:t>
            </a:r>
          </a:p>
          <a:p>
            <a:r>
              <a:rPr lang="en-US" sz="800" dirty="0"/>
              <a:t>		Yes 	0.196649 </a:t>
            </a:r>
          </a:p>
          <a:p>
            <a:r>
              <a:rPr lang="en-US" sz="800" dirty="0"/>
              <a:t>Name: proportion, </a:t>
            </a:r>
            <a:r>
              <a:rPr lang="en-US" sz="800" dirty="0" err="1"/>
              <a:t>dtype</a:t>
            </a:r>
            <a:r>
              <a:rPr lang="en-US" sz="800" dirty="0"/>
              <a:t>: float64 </a:t>
            </a:r>
            <a:br>
              <a:rPr lang="en-US" sz="800" dirty="0"/>
            </a:br>
            <a:endParaRPr lang="en-US" sz="800" dirty="0"/>
          </a:p>
          <a:p>
            <a:r>
              <a:rPr lang="en-US" sz="800" dirty="0"/>
              <a:t>Dependents 	Churn </a:t>
            </a:r>
          </a:p>
          <a:p>
            <a:r>
              <a:rPr lang="en-US" sz="800" dirty="0"/>
              <a:t>No 		No 	0.687209 </a:t>
            </a:r>
          </a:p>
          <a:p>
            <a:r>
              <a:rPr lang="en-US" sz="800" dirty="0"/>
              <a:t>		Yes 	0.312791 </a:t>
            </a:r>
          </a:p>
          <a:p>
            <a:r>
              <a:rPr lang="en-US" sz="800" dirty="0"/>
              <a:t>Yes 		No 	0.845498 </a:t>
            </a:r>
          </a:p>
          <a:p>
            <a:r>
              <a:rPr lang="en-US" sz="800" dirty="0"/>
              <a:t>		Yes 	0.154502 </a:t>
            </a:r>
          </a:p>
          <a:p>
            <a:r>
              <a:rPr lang="en-US" sz="800" dirty="0"/>
              <a:t>Name: proportion, </a:t>
            </a:r>
            <a:r>
              <a:rPr lang="en-US" sz="800" dirty="0" err="1"/>
              <a:t>dtype</a:t>
            </a:r>
            <a:r>
              <a:rPr lang="en-US" sz="800" dirty="0"/>
              <a:t>: float64 </a:t>
            </a:r>
          </a:p>
          <a:p>
            <a:endParaRPr lang="en-US" sz="800" dirty="0"/>
          </a:p>
        </p:txBody>
      </p:sp>
    </p:spTree>
    <p:extLst>
      <p:ext uri="{BB962C8B-B14F-4D97-AF65-F5344CB8AC3E}">
        <p14:creationId xmlns:p14="http://schemas.microsoft.com/office/powerpoint/2010/main" val="1518632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9867DD7-99E9-95E3-DE01-E241A2637B1F}"/>
              </a:ext>
            </a:extLst>
          </p:cNvPr>
          <p:cNvSpPr>
            <a:spLocks noGrp="1"/>
          </p:cNvSpPr>
          <p:nvPr>
            <p:ph type="subTitle" idx="2"/>
          </p:nvPr>
        </p:nvSpPr>
        <p:spPr>
          <a:xfrm>
            <a:off x="1099350" y="21704"/>
            <a:ext cx="4670514" cy="4806327"/>
          </a:xfrm>
        </p:spPr>
        <p:txBody>
          <a:bodyPr/>
          <a:lstStyle/>
          <a:p>
            <a:r>
              <a:rPr lang="en-US" sz="800" dirty="0" err="1"/>
              <a:t>PhoneService</a:t>
            </a:r>
            <a:r>
              <a:rPr lang="en-US" sz="800" dirty="0"/>
              <a:t> 	Churn </a:t>
            </a:r>
          </a:p>
          <a:p>
            <a:r>
              <a:rPr lang="en-US" sz="800" dirty="0"/>
              <a:t>No 		No 	0.750733 </a:t>
            </a:r>
          </a:p>
          <a:p>
            <a:r>
              <a:rPr lang="en-US" sz="800" dirty="0"/>
              <a:t>		Yes 	0.249267 </a:t>
            </a:r>
          </a:p>
          <a:p>
            <a:r>
              <a:rPr lang="en-US" sz="800" dirty="0"/>
              <a:t>Yes		No 	0.732904 </a:t>
            </a:r>
          </a:p>
          <a:p>
            <a:r>
              <a:rPr lang="en-US" sz="800" dirty="0"/>
              <a:t>		Yes 	0.267096 </a:t>
            </a:r>
          </a:p>
          <a:p>
            <a:r>
              <a:rPr lang="en-US" sz="800" dirty="0"/>
              <a:t>Name: proportion, </a:t>
            </a:r>
            <a:r>
              <a:rPr lang="en-US" sz="800" dirty="0" err="1"/>
              <a:t>dtype</a:t>
            </a:r>
            <a:r>
              <a:rPr lang="en-US" sz="800" dirty="0"/>
              <a:t>: float64</a:t>
            </a:r>
            <a:br>
              <a:rPr lang="en-US" sz="800" dirty="0"/>
            </a:br>
            <a:endParaRPr lang="en-US" sz="800" dirty="0"/>
          </a:p>
          <a:p>
            <a:r>
              <a:rPr lang="en-US" sz="800" dirty="0" err="1"/>
              <a:t>MultipleLines</a:t>
            </a:r>
            <a:r>
              <a:rPr lang="en-US" sz="800" dirty="0"/>
              <a:t>		Churn </a:t>
            </a:r>
          </a:p>
          <a:p>
            <a:r>
              <a:rPr lang="en-US" sz="800" dirty="0"/>
              <a:t>No			No 	0.749558 </a:t>
            </a:r>
          </a:p>
          <a:p>
            <a:r>
              <a:rPr lang="en-US" sz="800" dirty="0"/>
              <a:t>			Yes 	0.250442 </a:t>
            </a:r>
          </a:p>
          <a:p>
            <a:r>
              <a:rPr lang="en-US" sz="800" dirty="0"/>
              <a:t>No phone service 	No 	0.750733 </a:t>
            </a:r>
          </a:p>
          <a:p>
            <a:r>
              <a:rPr lang="en-US" sz="800" dirty="0"/>
              <a:t>			Yes 	0.249267 </a:t>
            </a:r>
          </a:p>
          <a:p>
            <a:r>
              <a:rPr lang="en-US" sz="800" dirty="0"/>
              <a:t>Yes 			No 	0.713901 </a:t>
            </a:r>
          </a:p>
          <a:p>
            <a:r>
              <a:rPr lang="en-US" sz="800" dirty="0"/>
              <a:t>			Yes 	0.286099 </a:t>
            </a:r>
          </a:p>
          <a:p>
            <a:r>
              <a:rPr lang="en-US" sz="800" dirty="0"/>
              <a:t>Name: proportion, </a:t>
            </a:r>
            <a:r>
              <a:rPr lang="en-US" sz="800" dirty="0" err="1"/>
              <a:t>dtype</a:t>
            </a:r>
            <a:r>
              <a:rPr lang="en-US" sz="800" dirty="0"/>
              <a:t>: float64</a:t>
            </a:r>
            <a:br>
              <a:rPr lang="en-US" sz="800" dirty="0"/>
            </a:br>
            <a:endParaRPr lang="en-US" sz="800" dirty="0"/>
          </a:p>
          <a:p>
            <a:r>
              <a:rPr lang="en-US" sz="800" dirty="0"/>
              <a:t>InternetService 		Churn </a:t>
            </a:r>
          </a:p>
          <a:p>
            <a:r>
              <a:rPr lang="en-US" sz="800" dirty="0"/>
              <a:t>DSL 			No 	0.810409 </a:t>
            </a:r>
          </a:p>
          <a:p>
            <a:r>
              <a:rPr lang="en-US" sz="800" dirty="0"/>
              <a:t>			Yes 	0.189591 </a:t>
            </a:r>
          </a:p>
          <a:p>
            <a:r>
              <a:rPr lang="en-US" sz="800" dirty="0"/>
              <a:t>Fiber optic 		No 	0.581072 </a:t>
            </a:r>
          </a:p>
          <a:p>
            <a:r>
              <a:rPr lang="en-US" sz="800" dirty="0"/>
              <a:t>			Yes 	0.418928 </a:t>
            </a:r>
          </a:p>
          <a:p>
            <a:r>
              <a:rPr lang="en-US" sz="800" dirty="0"/>
              <a:t>No 			No 	0.925950 </a:t>
            </a:r>
          </a:p>
          <a:p>
            <a:r>
              <a:rPr lang="en-US" sz="800" dirty="0"/>
              <a:t>			Yes 	0.074050 </a:t>
            </a:r>
          </a:p>
          <a:p>
            <a:r>
              <a:rPr lang="en-US" sz="800" dirty="0"/>
              <a:t>Name: proportion, </a:t>
            </a:r>
            <a:r>
              <a:rPr lang="en-US" sz="800" dirty="0" err="1"/>
              <a:t>dtype</a:t>
            </a:r>
            <a:r>
              <a:rPr lang="en-US" sz="800" dirty="0"/>
              <a:t>: float64</a:t>
            </a:r>
          </a:p>
          <a:p>
            <a:endParaRPr lang="en-US" sz="800" dirty="0"/>
          </a:p>
          <a:p>
            <a:r>
              <a:rPr lang="en-US" sz="800" dirty="0" err="1"/>
              <a:t>OnlineSecurity</a:t>
            </a:r>
            <a:r>
              <a:rPr lang="en-US" sz="800" dirty="0"/>
              <a:t> 		Churn </a:t>
            </a:r>
          </a:p>
          <a:p>
            <a:r>
              <a:rPr lang="en-US" sz="800" dirty="0"/>
              <a:t>No 			No 	0.582333 </a:t>
            </a:r>
          </a:p>
          <a:p>
            <a:r>
              <a:rPr lang="en-US" sz="800" dirty="0"/>
              <a:t>			Yes 	0.417667 </a:t>
            </a:r>
          </a:p>
          <a:p>
            <a:r>
              <a:rPr lang="en-US" sz="800" dirty="0"/>
              <a:t>No internet service 	No 	0.925950 </a:t>
            </a:r>
          </a:p>
          <a:p>
            <a:r>
              <a:rPr lang="en-US" sz="800" dirty="0"/>
              <a:t>			Yes 	0.074050 </a:t>
            </a:r>
          </a:p>
          <a:p>
            <a:r>
              <a:rPr lang="en-US" sz="800" dirty="0"/>
              <a:t>Yes 			No 	0.853888 </a:t>
            </a:r>
          </a:p>
          <a:p>
            <a:r>
              <a:rPr lang="en-US" sz="800" dirty="0"/>
              <a:t>			Yes 	0.146112 </a:t>
            </a:r>
          </a:p>
          <a:p>
            <a:r>
              <a:rPr lang="en-US" sz="800" dirty="0"/>
              <a:t>Name: proportion, </a:t>
            </a:r>
            <a:r>
              <a:rPr lang="en-US" sz="800" dirty="0" err="1"/>
              <a:t>dtype</a:t>
            </a:r>
            <a:r>
              <a:rPr lang="en-US" sz="800" dirty="0"/>
              <a:t>: float64</a:t>
            </a:r>
          </a:p>
        </p:txBody>
      </p:sp>
      <p:sp>
        <p:nvSpPr>
          <p:cNvPr id="5" name="Subtitle 3">
            <a:extLst>
              <a:ext uri="{FF2B5EF4-FFF2-40B4-BE49-F238E27FC236}">
                <a16:creationId xmlns:a16="http://schemas.microsoft.com/office/drawing/2014/main" id="{1ABEA442-D4D6-FA40-F693-AB0DB227D3C6}"/>
              </a:ext>
            </a:extLst>
          </p:cNvPr>
          <p:cNvSpPr txBox="1">
            <a:spLocks/>
          </p:cNvSpPr>
          <p:nvPr/>
        </p:nvSpPr>
        <p:spPr>
          <a:xfrm>
            <a:off x="4572000" y="21704"/>
            <a:ext cx="3547872" cy="4531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800" dirty="0" err="1"/>
              <a:t>OnlineBackup</a:t>
            </a:r>
            <a:r>
              <a:rPr lang="en-US" sz="800" dirty="0"/>
              <a:t> 		Churn </a:t>
            </a:r>
          </a:p>
          <a:p>
            <a:r>
              <a:rPr lang="en-US" sz="800" dirty="0"/>
              <a:t>No 			No 	0.600712 </a:t>
            </a:r>
          </a:p>
          <a:p>
            <a:r>
              <a:rPr lang="en-US" sz="800" dirty="0"/>
              <a:t>			Yes 	0.399288 </a:t>
            </a:r>
          </a:p>
          <a:p>
            <a:r>
              <a:rPr lang="en-US" sz="800" dirty="0"/>
              <a:t>No internet service 	No 	0.925950 </a:t>
            </a:r>
          </a:p>
          <a:p>
            <a:r>
              <a:rPr lang="en-US" sz="800" dirty="0"/>
              <a:t>			Yes 	0.074050 </a:t>
            </a:r>
          </a:p>
          <a:p>
            <a:r>
              <a:rPr lang="en-US" sz="800" dirty="0"/>
              <a:t>Yes 			No 	0.784685 </a:t>
            </a:r>
          </a:p>
          <a:p>
            <a:r>
              <a:rPr lang="en-US" sz="800" dirty="0"/>
              <a:t>			Yes 	0.215315 </a:t>
            </a:r>
          </a:p>
          <a:p>
            <a:r>
              <a:rPr lang="en-US" sz="800" dirty="0"/>
              <a:t>Name: proportion, </a:t>
            </a:r>
            <a:r>
              <a:rPr lang="en-US" sz="800" dirty="0" err="1"/>
              <a:t>dtype</a:t>
            </a:r>
            <a:r>
              <a:rPr lang="en-US" sz="800" dirty="0"/>
              <a:t>: float64</a:t>
            </a:r>
          </a:p>
          <a:p>
            <a:endParaRPr lang="en-US" sz="800" dirty="0"/>
          </a:p>
          <a:p>
            <a:r>
              <a:rPr lang="en-US" sz="800" dirty="0" err="1"/>
              <a:t>DeviceProtection</a:t>
            </a:r>
            <a:r>
              <a:rPr lang="en-US" sz="800" dirty="0"/>
              <a:t> 	Churn </a:t>
            </a:r>
          </a:p>
          <a:p>
            <a:r>
              <a:rPr lang="en-US" sz="800" dirty="0"/>
              <a:t>No 			No 	0.608724 </a:t>
            </a:r>
          </a:p>
          <a:p>
            <a:r>
              <a:rPr lang="en-US" sz="800" dirty="0"/>
              <a:t>			Yes 	0.391276 </a:t>
            </a:r>
          </a:p>
          <a:p>
            <a:r>
              <a:rPr lang="en-US" sz="800" dirty="0"/>
              <a:t>No internet service 	No 	0.925950 </a:t>
            </a:r>
          </a:p>
          <a:p>
            <a:r>
              <a:rPr lang="en-US" sz="800" dirty="0"/>
              <a:t>			Yes 	0.074050 </a:t>
            </a:r>
          </a:p>
          <a:p>
            <a:r>
              <a:rPr lang="en-US" sz="800" dirty="0"/>
              <a:t>Yes 			No 	0.774979 </a:t>
            </a:r>
          </a:p>
          <a:p>
            <a:r>
              <a:rPr lang="en-US" sz="800" dirty="0"/>
              <a:t>			Yes 	0.225021 </a:t>
            </a:r>
          </a:p>
          <a:p>
            <a:r>
              <a:rPr lang="en-US" sz="800" dirty="0"/>
              <a:t>Name: proportion, </a:t>
            </a:r>
            <a:r>
              <a:rPr lang="en-US" sz="800" dirty="0" err="1"/>
              <a:t>dtype</a:t>
            </a:r>
            <a:r>
              <a:rPr lang="en-US" sz="800" dirty="0"/>
              <a:t>: float64</a:t>
            </a:r>
          </a:p>
          <a:p>
            <a:endParaRPr lang="en-MM" sz="800" dirty="0"/>
          </a:p>
          <a:p>
            <a:r>
              <a:rPr lang="en-US" sz="800" dirty="0" err="1"/>
              <a:t>TechSupport</a:t>
            </a:r>
            <a:r>
              <a:rPr lang="en-US" sz="800" dirty="0"/>
              <a:t> 		Churn </a:t>
            </a:r>
          </a:p>
          <a:p>
            <a:r>
              <a:rPr lang="en-US" sz="800" dirty="0"/>
              <a:t>No 			No 	0.583645 </a:t>
            </a:r>
          </a:p>
          <a:p>
            <a:r>
              <a:rPr lang="en-US" sz="800" dirty="0"/>
              <a:t>			Yes 	0.416355 </a:t>
            </a:r>
          </a:p>
          <a:p>
            <a:r>
              <a:rPr lang="en-US" sz="800" dirty="0"/>
              <a:t>No internet service 	No 	0.925950 </a:t>
            </a:r>
          </a:p>
          <a:p>
            <a:r>
              <a:rPr lang="en-US" sz="800" dirty="0"/>
              <a:t>			Yes 	0.074050 </a:t>
            </a:r>
          </a:p>
          <a:p>
            <a:r>
              <a:rPr lang="en-US" sz="800" dirty="0"/>
              <a:t>Yes 			No 	0.848337 </a:t>
            </a:r>
          </a:p>
          <a:p>
            <a:r>
              <a:rPr lang="en-US" sz="800" dirty="0"/>
              <a:t>			Yes 	0.151663 </a:t>
            </a:r>
          </a:p>
          <a:p>
            <a:r>
              <a:rPr lang="en-US" sz="800" dirty="0"/>
              <a:t>Name: proportion, </a:t>
            </a:r>
            <a:r>
              <a:rPr lang="en-US" sz="800" dirty="0" err="1"/>
              <a:t>dtype</a:t>
            </a:r>
            <a:r>
              <a:rPr lang="en-US" sz="800" dirty="0"/>
              <a:t>: float64</a:t>
            </a:r>
          </a:p>
        </p:txBody>
      </p:sp>
    </p:spTree>
    <p:extLst>
      <p:ext uri="{BB962C8B-B14F-4D97-AF65-F5344CB8AC3E}">
        <p14:creationId xmlns:p14="http://schemas.microsoft.com/office/powerpoint/2010/main" val="2059700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8AC2E51-9EEC-5CCF-2982-459B8B1778C0}"/>
              </a:ext>
            </a:extLst>
          </p:cNvPr>
          <p:cNvSpPr>
            <a:spLocks noGrp="1"/>
          </p:cNvSpPr>
          <p:nvPr>
            <p:ph type="subTitle" idx="2"/>
          </p:nvPr>
        </p:nvSpPr>
        <p:spPr>
          <a:xfrm>
            <a:off x="889004" y="92824"/>
            <a:ext cx="3564466" cy="4572309"/>
          </a:xfrm>
        </p:spPr>
        <p:txBody>
          <a:bodyPr/>
          <a:lstStyle/>
          <a:p>
            <a:r>
              <a:rPr lang="en-US" sz="900" dirty="0" err="1"/>
              <a:t>StreamingTV</a:t>
            </a:r>
            <a:r>
              <a:rPr lang="en-US" sz="900" dirty="0"/>
              <a:t> 		Churn </a:t>
            </a:r>
          </a:p>
          <a:p>
            <a:r>
              <a:rPr lang="en-US" sz="900" dirty="0"/>
              <a:t>No 			No 	0.664769 </a:t>
            </a:r>
          </a:p>
          <a:p>
            <a:r>
              <a:rPr lang="en-US" sz="900" dirty="0"/>
              <a:t>			Yes 	0.335231 </a:t>
            </a:r>
          </a:p>
          <a:p>
            <a:r>
              <a:rPr lang="en-US" sz="900" dirty="0"/>
              <a:t>No internet service 	No 	0.925950 </a:t>
            </a:r>
          </a:p>
          <a:p>
            <a:r>
              <a:rPr lang="en-US" sz="900" dirty="0"/>
              <a:t>			Yes 	0.074050 </a:t>
            </a:r>
          </a:p>
          <a:p>
            <a:r>
              <a:rPr lang="en-US" sz="900" dirty="0"/>
              <a:t>Yes 			No 	0.699298 </a:t>
            </a:r>
          </a:p>
          <a:p>
            <a:r>
              <a:rPr lang="en-US" sz="900" dirty="0"/>
              <a:t>			Yes 	0.300702 </a:t>
            </a:r>
          </a:p>
          <a:p>
            <a:r>
              <a:rPr lang="en-US" sz="900" dirty="0"/>
              <a:t>Name: proportion, </a:t>
            </a:r>
            <a:r>
              <a:rPr lang="en-US" sz="900" dirty="0" err="1"/>
              <a:t>dtype</a:t>
            </a:r>
            <a:r>
              <a:rPr lang="en-US" sz="900" dirty="0"/>
              <a:t>: float64</a:t>
            </a:r>
          </a:p>
          <a:p>
            <a:endParaRPr lang="en-US" sz="900" dirty="0"/>
          </a:p>
          <a:p>
            <a:r>
              <a:rPr lang="en-US" sz="900" dirty="0" err="1"/>
              <a:t>StreamingMovies</a:t>
            </a:r>
            <a:r>
              <a:rPr lang="en-US" sz="900" dirty="0"/>
              <a:t> 	Churn </a:t>
            </a:r>
          </a:p>
          <a:p>
            <a:r>
              <a:rPr lang="en-US" sz="900" dirty="0"/>
              <a:t>No 			No 	0.663196 </a:t>
            </a:r>
          </a:p>
          <a:p>
            <a:r>
              <a:rPr lang="en-US" sz="900" dirty="0"/>
              <a:t>			Yes 	0.336804 </a:t>
            </a:r>
          </a:p>
          <a:p>
            <a:r>
              <a:rPr lang="en-US" sz="900" dirty="0"/>
              <a:t>No internet service 	No 	0.925950 </a:t>
            </a:r>
          </a:p>
          <a:p>
            <a:r>
              <a:rPr lang="en-US" sz="900" dirty="0"/>
              <a:t>			Yes 	0.074050 </a:t>
            </a:r>
          </a:p>
          <a:p>
            <a:r>
              <a:rPr lang="en-US" sz="900" dirty="0"/>
              <a:t>Yes 			No 	0.700586 </a:t>
            </a:r>
          </a:p>
          <a:p>
            <a:r>
              <a:rPr lang="en-US" sz="900" dirty="0"/>
              <a:t>			Yes 	0.299414 </a:t>
            </a:r>
          </a:p>
          <a:p>
            <a:r>
              <a:rPr lang="en-US" sz="900" dirty="0"/>
              <a:t>Name: proportion, </a:t>
            </a:r>
            <a:r>
              <a:rPr lang="en-US" sz="900" dirty="0" err="1"/>
              <a:t>dtype</a:t>
            </a:r>
            <a:r>
              <a:rPr lang="en-US" sz="900" dirty="0"/>
              <a:t>: float64</a:t>
            </a:r>
          </a:p>
          <a:p>
            <a:endParaRPr lang="en-US" sz="900" dirty="0"/>
          </a:p>
          <a:p>
            <a:r>
              <a:rPr lang="en-US" sz="900" dirty="0"/>
              <a:t>Contract 		Churn </a:t>
            </a:r>
          </a:p>
          <a:p>
            <a:r>
              <a:rPr lang="en-US" sz="900" dirty="0"/>
              <a:t>Month-to-month 	No 	0.572903 </a:t>
            </a:r>
          </a:p>
          <a:p>
            <a:r>
              <a:rPr lang="en-US" sz="900" dirty="0"/>
              <a:t>			Yes 	0.427097 </a:t>
            </a:r>
          </a:p>
          <a:p>
            <a:r>
              <a:rPr lang="en-US" sz="900" dirty="0"/>
              <a:t>One year 		No 	0.887305 </a:t>
            </a:r>
          </a:p>
          <a:p>
            <a:r>
              <a:rPr lang="en-US" sz="900" dirty="0"/>
              <a:t>			Yes 	0.112695 </a:t>
            </a:r>
          </a:p>
          <a:p>
            <a:r>
              <a:rPr lang="en-US" sz="900" dirty="0"/>
              <a:t>Two year 		No 	0.971681 </a:t>
            </a:r>
          </a:p>
          <a:p>
            <a:r>
              <a:rPr lang="en-US" sz="900" dirty="0"/>
              <a:t>			Yes 	0.028319 </a:t>
            </a:r>
          </a:p>
          <a:p>
            <a:r>
              <a:rPr lang="en-US" sz="900" dirty="0"/>
              <a:t>Name: proportion, </a:t>
            </a:r>
            <a:r>
              <a:rPr lang="en-US" sz="900" dirty="0" err="1"/>
              <a:t>dtype</a:t>
            </a:r>
            <a:r>
              <a:rPr lang="en-US" sz="900" dirty="0"/>
              <a:t>: float6</a:t>
            </a:r>
          </a:p>
        </p:txBody>
      </p:sp>
      <p:sp>
        <p:nvSpPr>
          <p:cNvPr id="5" name="Subtitle 3">
            <a:extLst>
              <a:ext uri="{FF2B5EF4-FFF2-40B4-BE49-F238E27FC236}">
                <a16:creationId xmlns:a16="http://schemas.microsoft.com/office/drawing/2014/main" id="{63B7457B-55A2-D00E-9BD9-DB244CD7B83E}"/>
              </a:ext>
            </a:extLst>
          </p:cNvPr>
          <p:cNvSpPr txBox="1">
            <a:spLocks/>
          </p:cNvSpPr>
          <p:nvPr/>
        </p:nvSpPr>
        <p:spPr>
          <a:xfrm>
            <a:off x="4690539" y="92824"/>
            <a:ext cx="3564466" cy="4572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900" dirty="0" err="1"/>
              <a:t>PaperlessBilling</a:t>
            </a:r>
            <a:r>
              <a:rPr lang="en-US" sz="900" dirty="0"/>
              <a:t> 	Churn </a:t>
            </a:r>
          </a:p>
          <a:p>
            <a:r>
              <a:rPr lang="en-US" sz="900" dirty="0"/>
              <a:t>No 			No 	0.836699 </a:t>
            </a:r>
          </a:p>
          <a:p>
            <a:r>
              <a:rPr lang="en-US" sz="900" dirty="0"/>
              <a:t>			Yes 	0.163301 </a:t>
            </a:r>
          </a:p>
          <a:p>
            <a:r>
              <a:rPr lang="en-US" sz="900" dirty="0"/>
              <a:t>Yes 			No 	0.664349 </a:t>
            </a:r>
          </a:p>
          <a:p>
            <a:r>
              <a:rPr lang="en-US" sz="900" dirty="0"/>
              <a:t>			Yes 	0.335651 </a:t>
            </a:r>
          </a:p>
          <a:p>
            <a:r>
              <a:rPr lang="en-US" sz="900" dirty="0"/>
              <a:t>Name: proportion, </a:t>
            </a:r>
            <a:r>
              <a:rPr lang="en-US" sz="900" dirty="0" err="1"/>
              <a:t>dtype</a:t>
            </a:r>
            <a:r>
              <a:rPr lang="en-US" sz="900" dirty="0"/>
              <a:t>: float64</a:t>
            </a:r>
          </a:p>
          <a:p>
            <a:endParaRPr lang="en-US" sz="900" dirty="0"/>
          </a:p>
          <a:p>
            <a:r>
              <a:rPr lang="en-US" sz="900" dirty="0" err="1"/>
              <a:t>PaymentMethod</a:t>
            </a:r>
            <a:r>
              <a:rPr lang="en-US" sz="900" dirty="0"/>
              <a:t> 	Churn </a:t>
            </a:r>
          </a:p>
          <a:p>
            <a:r>
              <a:rPr lang="en-US" sz="900" dirty="0"/>
              <a:t>Bank transfer (automatic) 	No 	0.832902 </a:t>
            </a:r>
          </a:p>
          <a:p>
            <a:r>
              <a:rPr lang="en-US" sz="900" dirty="0"/>
              <a:t>			Yes 	0.167098 </a:t>
            </a:r>
          </a:p>
          <a:p>
            <a:r>
              <a:rPr lang="en-US" sz="900" dirty="0"/>
              <a:t>Credit card (automatic) 	No 	0.847569 </a:t>
            </a:r>
          </a:p>
          <a:p>
            <a:r>
              <a:rPr lang="en-US" sz="900" dirty="0"/>
              <a:t>			Yes 	0.152431 </a:t>
            </a:r>
          </a:p>
          <a:p>
            <a:r>
              <a:rPr lang="en-US" sz="900" dirty="0"/>
              <a:t>Electronic check 	No 	0.547146 </a:t>
            </a:r>
          </a:p>
          <a:p>
            <a:r>
              <a:rPr lang="en-US" sz="900" dirty="0"/>
              <a:t>			Yes 	0.452854 </a:t>
            </a:r>
          </a:p>
          <a:p>
            <a:r>
              <a:rPr lang="en-US" sz="900" dirty="0"/>
              <a:t>Mailed check 		No 	0.808933 </a:t>
            </a:r>
          </a:p>
          <a:p>
            <a:r>
              <a:rPr lang="en-US" sz="900" dirty="0"/>
              <a:t>			Yes 	0.191067 </a:t>
            </a:r>
          </a:p>
          <a:p>
            <a:r>
              <a:rPr lang="en-US" sz="900" dirty="0"/>
              <a:t>Name: proportion, </a:t>
            </a:r>
            <a:r>
              <a:rPr lang="en-US" sz="900" dirty="0" err="1"/>
              <a:t>dtype</a:t>
            </a:r>
            <a:r>
              <a:rPr lang="en-US" sz="900" dirty="0"/>
              <a:t>: float64</a:t>
            </a:r>
          </a:p>
        </p:txBody>
      </p:sp>
    </p:spTree>
    <p:extLst>
      <p:ext uri="{BB962C8B-B14F-4D97-AF65-F5344CB8AC3E}">
        <p14:creationId xmlns:p14="http://schemas.microsoft.com/office/powerpoint/2010/main" val="276029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0DE9C68-95E7-B0AD-75B6-BF927CD4FC2F}"/>
              </a:ext>
            </a:extLst>
          </p:cNvPr>
          <p:cNvSpPr>
            <a:spLocks noGrp="1"/>
          </p:cNvSpPr>
          <p:nvPr>
            <p:ph type="subTitle" idx="2"/>
          </p:nvPr>
        </p:nvSpPr>
        <p:spPr>
          <a:xfrm>
            <a:off x="1133206" y="75891"/>
            <a:ext cx="6969396" cy="4707776"/>
          </a:xfrm>
        </p:spPr>
        <p:txBody>
          <a:bodyPr/>
          <a:lstStyle/>
          <a:p>
            <a:pPr>
              <a:buFont typeface="Arial" panose="020B0604020202020204" pitchFamily="34" charset="0"/>
              <a:buChar char="•"/>
            </a:pPr>
            <a:r>
              <a:rPr lang="en-US" sz="1000" dirty="0"/>
              <a:t>The number of people who canceled their subscription is lower than those who did not cancel. </a:t>
            </a:r>
          </a:p>
          <a:p>
            <a:pPr>
              <a:buFont typeface="Arial" panose="020B0604020202020204" pitchFamily="34" charset="0"/>
              <a:buChar char="•"/>
            </a:pPr>
            <a:r>
              <a:rPr lang="en-US" sz="1000" dirty="0"/>
              <a:t>On average, 26% of both men and women canceled their subscriptions. ### Demographics </a:t>
            </a:r>
          </a:p>
          <a:p>
            <a:pPr>
              <a:buFont typeface="Arial" panose="020B0604020202020204" pitchFamily="34" charset="0"/>
              <a:buChar char="•"/>
            </a:pPr>
            <a:r>
              <a:rPr lang="en-US" sz="1000" dirty="0"/>
              <a:t>Elderly customers are more likely to cancel their subscriptions compared to younger customers </a:t>
            </a:r>
          </a:p>
          <a:p>
            <a:pPr>
              <a:buFont typeface="Arial" panose="020B0604020202020204" pitchFamily="34" charset="0"/>
              <a:buChar char="•"/>
            </a:pPr>
            <a:r>
              <a:rPr lang="en-US" sz="1000" dirty="0"/>
              <a:t>Married customers are less likely to cancel their subscriptions compared to single customers. </a:t>
            </a:r>
          </a:p>
          <a:p>
            <a:pPr>
              <a:buFont typeface="Arial" panose="020B0604020202020204" pitchFamily="34" charset="0"/>
              <a:buChar char="•"/>
            </a:pPr>
            <a:r>
              <a:rPr lang="en-US" sz="1000" dirty="0"/>
              <a:t>Customers with dependent family members (Dependents = Yes) show a lower cancellation rate. ### Phone Services </a:t>
            </a:r>
          </a:p>
          <a:p>
            <a:pPr>
              <a:buFont typeface="Arial" panose="020B0604020202020204" pitchFamily="34" charset="0"/>
              <a:buChar char="•"/>
            </a:pPr>
            <a:r>
              <a:rPr lang="en-US" sz="1000" dirty="0"/>
              <a:t>Customers who do not receive phone service (</a:t>
            </a:r>
            <a:r>
              <a:rPr lang="en-US" sz="1000" dirty="0" err="1"/>
              <a:t>PhoneService</a:t>
            </a:r>
            <a:r>
              <a:rPr lang="en-US" sz="1000" dirty="0"/>
              <a:t> = No) have a slightly lower cancellation rate. </a:t>
            </a:r>
          </a:p>
          <a:p>
            <a:pPr>
              <a:buFont typeface="Arial" panose="020B0604020202020204" pitchFamily="34" charset="0"/>
              <a:buChar char="•"/>
            </a:pPr>
            <a:r>
              <a:rPr lang="en-US" sz="1000" dirty="0"/>
              <a:t>Unsubscribe rate for those without a single line: 25%, unsubscribe rate for those with multiple lines: 28% </a:t>
            </a:r>
            <a:r>
              <a:rPr lang="en-US" sz="1000" dirty="0" err="1"/>
              <a:t>Unsubscription</a:t>
            </a:r>
            <a:r>
              <a:rPr lang="en-US" sz="1000" dirty="0"/>
              <a:t> rate for customers with no phone service (</a:t>
            </a:r>
            <a:r>
              <a:rPr lang="en-US" sz="1000" dirty="0" err="1"/>
              <a:t>MultipleLines</a:t>
            </a:r>
            <a:r>
              <a:rPr lang="en-US" sz="1000" dirty="0"/>
              <a:t> = No phone service):24% ### Internet Services </a:t>
            </a:r>
          </a:p>
          <a:p>
            <a:pPr>
              <a:buFont typeface="Arial" panose="020B0604020202020204" pitchFamily="34" charset="0"/>
              <a:buChar char="•"/>
            </a:pPr>
            <a:r>
              <a:rPr lang="en-US" sz="1000" dirty="0"/>
              <a:t>DSL users have a lower cancellation rate compared to fiber optic users. </a:t>
            </a:r>
          </a:p>
          <a:p>
            <a:pPr>
              <a:buFont typeface="Arial" panose="020B0604020202020204" pitchFamily="34" charset="0"/>
              <a:buChar char="•"/>
            </a:pPr>
            <a:r>
              <a:rPr lang="en-US" sz="1000" dirty="0"/>
              <a:t>Customers using online security, online backup, or tech support services are less likely to cancel their subscriptions. ### Billing and Contract </a:t>
            </a:r>
          </a:p>
          <a:p>
            <a:pPr>
              <a:buFont typeface="Arial" panose="020B0604020202020204" pitchFamily="34" charset="0"/>
              <a:buChar char="•"/>
            </a:pPr>
            <a:r>
              <a:rPr lang="en-US" sz="1000" dirty="0"/>
              <a:t>Long-term contracts encourage customer retention. </a:t>
            </a:r>
          </a:p>
          <a:p>
            <a:pPr>
              <a:buFont typeface="Arial" panose="020B0604020202020204" pitchFamily="34" charset="0"/>
              <a:buChar char="•"/>
            </a:pPr>
            <a:r>
              <a:rPr lang="en-US" sz="1000" dirty="0"/>
              <a:t>Customers using paperless billing are more likely to cancel their subscriptions. </a:t>
            </a:r>
          </a:p>
          <a:p>
            <a:br>
              <a:rPr lang="en-US" sz="1000" dirty="0"/>
            </a:br>
            <a:endParaRPr lang="en-US" sz="1000" dirty="0"/>
          </a:p>
          <a:p>
            <a:pPr>
              <a:buFont typeface="Arial" panose="020B0604020202020204" pitchFamily="34" charset="0"/>
              <a:buChar char="•"/>
            </a:pPr>
            <a:r>
              <a:rPr lang="en-US" sz="1000" dirty="0"/>
              <a:t>We observe that customers with high monthly subscription fees leave the company in the first few months.</a:t>
            </a:r>
          </a:p>
          <a:p>
            <a:pPr marL="139700" indent="0"/>
            <a:endParaRPr lang="en-US" sz="1000" dirty="0"/>
          </a:p>
          <a:p>
            <a:r>
              <a:rPr lang="en-US" sz="1000" dirty="0" err="1"/>
              <a:t>plt.figure</a:t>
            </a:r>
            <a:r>
              <a:rPr lang="en-US" sz="1000" dirty="0"/>
              <a:t>(</a:t>
            </a:r>
            <a:r>
              <a:rPr lang="en-US" sz="1000" dirty="0" err="1"/>
              <a:t>figsize</a:t>
            </a:r>
            <a:r>
              <a:rPr lang="en-US" sz="1000" dirty="0"/>
              <a:t>=(8, 4)) </a:t>
            </a:r>
          </a:p>
          <a:p>
            <a:r>
              <a:rPr lang="en-US" sz="1000" dirty="0" err="1"/>
              <a:t>sns.scatterplot</a:t>
            </a:r>
            <a:r>
              <a:rPr lang="en-US" sz="1000" dirty="0"/>
              <a:t>(data=</a:t>
            </a:r>
            <a:r>
              <a:rPr lang="en-US" sz="1000" dirty="0" err="1"/>
              <a:t>df</a:t>
            </a:r>
            <a:r>
              <a:rPr lang="en-US" sz="1000" dirty="0"/>
              <a:t>, x="tenure", y="MonthlyCharges", hue=target, alpha=0.6) </a:t>
            </a:r>
          </a:p>
          <a:p>
            <a:r>
              <a:rPr lang="en-US" sz="1000" dirty="0" err="1"/>
              <a:t>plt.title</a:t>
            </a:r>
            <a:r>
              <a:rPr lang="en-US" sz="1000" dirty="0"/>
              <a:t>("Tenure and MonthlyCharges with Churn") </a:t>
            </a:r>
          </a:p>
          <a:p>
            <a:r>
              <a:rPr lang="en-US" sz="1000" dirty="0" err="1"/>
              <a:t>plt.tight_layout</a:t>
            </a:r>
            <a:r>
              <a:rPr lang="en-US" sz="1000" dirty="0"/>
              <a:t>() </a:t>
            </a:r>
          </a:p>
          <a:p>
            <a:r>
              <a:rPr lang="en-US" sz="1000" dirty="0" err="1"/>
              <a:t>plt.savefig</a:t>
            </a:r>
            <a:r>
              <a:rPr lang="en-US" sz="1000" dirty="0"/>
              <a:t>('../results/plots/</a:t>
            </a:r>
            <a:r>
              <a:rPr lang="en-US" sz="1000" dirty="0" err="1"/>
              <a:t>Tenure_and_monthlyCharges_scatterplot.png</a:t>
            </a:r>
            <a:r>
              <a:rPr lang="en-US" sz="1000" dirty="0"/>
              <a:t>', </a:t>
            </a:r>
            <a:r>
              <a:rPr lang="en-US" sz="1000" dirty="0" err="1"/>
              <a:t>bbox_inches</a:t>
            </a:r>
            <a:r>
              <a:rPr lang="en-US" sz="1000" dirty="0"/>
              <a:t>='tight') </a:t>
            </a:r>
          </a:p>
          <a:p>
            <a:r>
              <a:rPr lang="en-US" sz="1000" dirty="0" err="1"/>
              <a:t>plt.show</a:t>
            </a:r>
            <a:r>
              <a:rPr lang="en-US" sz="1000" dirty="0"/>
              <a:t>() </a:t>
            </a:r>
          </a:p>
          <a:p>
            <a:endParaRPr lang="en-MM" sz="1000" dirty="0"/>
          </a:p>
        </p:txBody>
      </p:sp>
    </p:spTree>
    <p:extLst>
      <p:ext uri="{BB962C8B-B14F-4D97-AF65-F5344CB8AC3E}">
        <p14:creationId xmlns:p14="http://schemas.microsoft.com/office/powerpoint/2010/main" val="310150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4E8BD5-7BE3-D4E4-4C5C-239F59E51667}"/>
              </a:ext>
            </a:extLst>
          </p:cNvPr>
          <p:cNvSpPr>
            <a:spLocks noGrp="1"/>
          </p:cNvSpPr>
          <p:nvPr>
            <p:ph type="subTitle" idx="2"/>
          </p:nvPr>
        </p:nvSpPr>
        <p:spPr>
          <a:xfrm>
            <a:off x="457897" y="2927046"/>
            <a:ext cx="3938330" cy="415174"/>
          </a:xfrm>
        </p:spPr>
        <p:txBody>
          <a:bodyPr/>
          <a:lstStyle/>
          <a:p>
            <a:r>
              <a:rPr lang="en-US" sz="1000" b="1" i="1" dirty="0"/>
              <a:t>Fig: Tenure and MonthlyCharges with Churn (Scatter Plot)</a:t>
            </a:r>
          </a:p>
        </p:txBody>
      </p:sp>
      <p:pic>
        <p:nvPicPr>
          <p:cNvPr id="5" name="Picture 4">
            <a:extLst>
              <a:ext uri="{FF2B5EF4-FFF2-40B4-BE49-F238E27FC236}">
                <a16:creationId xmlns:a16="http://schemas.microsoft.com/office/drawing/2014/main" id="{A94B0276-B965-E75B-4E5F-3EBDC00C4B46}"/>
              </a:ext>
            </a:extLst>
          </p:cNvPr>
          <p:cNvPicPr>
            <a:picLocks noChangeAspect="1"/>
          </p:cNvPicPr>
          <p:nvPr/>
        </p:nvPicPr>
        <p:blipFill>
          <a:blip r:embed="rId2"/>
          <a:stretch>
            <a:fillRect/>
          </a:stretch>
        </p:blipFill>
        <p:spPr>
          <a:xfrm>
            <a:off x="315115" y="832041"/>
            <a:ext cx="4081112" cy="2014726"/>
          </a:xfrm>
          <a:prstGeom prst="rect">
            <a:avLst/>
          </a:prstGeom>
        </p:spPr>
      </p:pic>
      <p:sp>
        <p:nvSpPr>
          <p:cNvPr id="6" name="Subtitle 3">
            <a:extLst>
              <a:ext uri="{FF2B5EF4-FFF2-40B4-BE49-F238E27FC236}">
                <a16:creationId xmlns:a16="http://schemas.microsoft.com/office/drawing/2014/main" id="{32290A4A-9568-537F-B63D-8D2C0DD53927}"/>
              </a:ext>
            </a:extLst>
          </p:cNvPr>
          <p:cNvSpPr txBox="1">
            <a:spLocks/>
          </p:cNvSpPr>
          <p:nvPr/>
        </p:nvSpPr>
        <p:spPr>
          <a:xfrm>
            <a:off x="4396227" y="832041"/>
            <a:ext cx="4680040" cy="3358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buFont typeface="Arial" panose="020B0604020202020204" pitchFamily="34" charset="0"/>
              <a:buChar char="•"/>
            </a:pPr>
            <a:r>
              <a:rPr lang="en-US" sz="800" b="1" i="1" dirty="0"/>
              <a:t>Customers who use Electronic Check payment method and have high Monthly Charges have high churn rate. </a:t>
            </a:r>
          </a:p>
          <a:p>
            <a:pPr>
              <a:buFont typeface="Arial" panose="020B0604020202020204" pitchFamily="34" charset="0"/>
              <a:buChar char="•"/>
            </a:pPr>
            <a:endParaRPr lang="en-US" sz="800" b="1" i="1" dirty="0"/>
          </a:p>
          <a:p>
            <a:r>
              <a:rPr lang="en-US" sz="800" b="1" i="1" dirty="0" err="1"/>
              <a:t>df</a:t>
            </a:r>
            <a:r>
              <a:rPr lang="en-US" sz="800" b="1" i="1" dirty="0"/>
              <a:t>['</a:t>
            </a:r>
            <a:r>
              <a:rPr lang="en-US" sz="800" b="1" i="1" dirty="0" err="1"/>
              <a:t>MonthlyChargesGroup</a:t>
            </a:r>
            <a:r>
              <a:rPr lang="en-US" sz="800" b="1" i="1" dirty="0"/>
              <a:t>'] = </a:t>
            </a:r>
            <a:r>
              <a:rPr lang="en-US" sz="800" b="1" i="1" dirty="0" err="1"/>
              <a:t>pd.cut</a:t>
            </a:r>
            <a:r>
              <a:rPr lang="en-US" sz="800" b="1" i="1" dirty="0"/>
              <a:t>(</a:t>
            </a:r>
            <a:r>
              <a:rPr lang="en-US" sz="800" b="1" i="1" dirty="0" err="1"/>
              <a:t>df</a:t>
            </a:r>
            <a:r>
              <a:rPr lang="en-US" sz="800" b="1" i="1" dirty="0"/>
              <a:t>['MonthlyCharges'], bins=5)</a:t>
            </a:r>
          </a:p>
          <a:p>
            <a:endParaRPr lang="en-US" sz="800" b="1" i="1" dirty="0"/>
          </a:p>
          <a:p>
            <a:r>
              <a:rPr lang="en-US" sz="800" b="1" i="1" dirty="0"/>
              <a:t># Churn rate pivot table </a:t>
            </a:r>
          </a:p>
          <a:p>
            <a:r>
              <a:rPr lang="en-US" sz="800" b="1" i="1" dirty="0" err="1"/>
              <a:t>churn_rate</a:t>
            </a:r>
            <a:r>
              <a:rPr lang="en-US" sz="800" b="1" i="1" dirty="0"/>
              <a:t> = </a:t>
            </a:r>
            <a:r>
              <a:rPr lang="en-US" sz="800" b="1" i="1" dirty="0" err="1"/>
              <a:t>df.pivot_table</a:t>
            </a:r>
            <a:r>
              <a:rPr lang="en-US" sz="800" b="1" i="1" dirty="0"/>
              <a:t>(values='Churn’, </a:t>
            </a:r>
          </a:p>
          <a:p>
            <a:r>
              <a:rPr lang="en-US" sz="800" b="1" i="1" dirty="0"/>
              <a:t>		index='</a:t>
            </a:r>
            <a:r>
              <a:rPr lang="en-US" sz="800" b="1" i="1" dirty="0" err="1"/>
              <a:t>PaymentMethod</a:t>
            </a:r>
            <a:r>
              <a:rPr lang="en-US" sz="800" b="1" i="1" dirty="0"/>
              <a:t>’, </a:t>
            </a:r>
          </a:p>
          <a:p>
            <a:r>
              <a:rPr lang="en-US" sz="800" b="1" i="1" dirty="0"/>
              <a:t>		columns='</a:t>
            </a:r>
            <a:r>
              <a:rPr lang="en-US" sz="800" b="1" i="1" dirty="0" err="1"/>
              <a:t>MonthlyChargesGroup</a:t>
            </a:r>
            <a:r>
              <a:rPr lang="en-US" sz="800" b="1" i="1" dirty="0"/>
              <a:t>’, </a:t>
            </a:r>
          </a:p>
          <a:p>
            <a:r>
              <a:rPr lang="en-US" sz="800" b="1" i="1" dirty="0"/>
              <a:t>		observed=False, </a:t>
            </a:r>
          </a:p>
          <a:p>
            <a:r>
              <a:rPr lang="en-US" sz="800" b="1" i="1" dirty="0"/>
              <a:t>		</a:t>
            </a:r>
            <a:r>
              <a:rPr lang="en-US" sz="800" b="1" i="1" dirty="0" err="1"/>
              <a:t>aggfunc</a:t>
            </a:r>
            <a:r>
              <a:rPr lang="en-US" sz="800" b="1" i="1" dirty="0"/>
              <a:t>=lambda x: (x == 'Yes').mean())</a:t>
            </a:r>
          </a:p>
          <a:p>
            <a:endParaRPr lang="en-US" sz="800" b="1" i="1" dirty="0"/>
          </a:p>
          <a:p>
            <a:r>
              <a:rPr lang="en-US" sz="800" b="1" i="1" dirty="0"/>
              <a:t># Costumer number pivot table </a:t>
            </a:r>
          </a:p>
          <a:p>
            <a:r>
              <a:rPr lang="en-US" sz="800" b="1" i="1" dirty="0" err="1"/>
              <a:t>customer_count</a:t>
            </a:r>
            <a:r>
              <a:rPr lang="en-US" sz="800" b="1" i="1" dirty="0"/>
              <a:t> = </a:t>
            </a:r>
            <a:r>
              <a:rPr lang="en-US" sz="800" b="1" i="1" dirty="0" err="1"/>
              <a:t>df.pivot_table</a:t>
            </a:r>
            <a:r>
              <a:rPr lang="en-US" sz="800" b="1" i="1" dirty="0"/>
              <a:t>(values='Churn’, </a:t>
            </a:r>
          </a:p>
          <a:p>
            <a:r>
              <a:rPr lang="en-US" sz="800" b="1" i="1" dirty="0"/>
              <a:t>			index='</a:t>
            </a:r>
            <a:r>
              <a:rPr lang="en-US" sz="800" b="1" i="1" dirty="0" err="1"/>
              <a:t>PaymentMethod</a:t>
            </a:r>
            <a:r>
              <a:rPr lang="en-US" sz="800" b="1" i="1" dirty="0"/>
              <a:t>’, </a:t>
            </a:r>
          </a:p>
          <a:p>
            <a:r>
              <a:rPr lang="en-US" sz="800" b="1" i="1" dirty="0"/>
              <a:t>			columns='</a:t>
            </a:r>
            <a:r>
              <a:rPr lang="en-US" sz="800" b="1" i="1" dirty="0" err="1"/>
              <a:t>MonthlyChargesGroup</a:t>
            </a:r>
            <a:r>
              <a:rPr lang="en-US" sz="800" b="1" i="1" dirty="0"/>
              <a:t>’, </a:t>
            </a:r>
          </a:p>
          <a:p>
            <a:r>
              <a:rPr lang="en-US" sz="800" b="1" i="1" dirty="0"/>
              <a:t>			observed=False, </a:t>
            </a:r>
          </a:p>
          <a:p>
            <a:r>
              <a:rPr lang="en-US" sz="800" b="1" i="1" dirty="0"/>
              <a:t>			</a:t>
            </a:r>
            <a:r>
              <a:rPr lang="en-US" sz="800" b="1" i="1" dirty="0" err="1"/>
              <a:t>aggfunc</a:t>
            </a:r>
            <a:r>
              <a:rPr lang="en-US" sz="800" b="1" i="1" dirty="0"/>
              <a:t>='count’)</a:t>
            </a:r>
          </a:p>
          <a:p>
            <a:endParaRPr lang="en-US" sz="800" b="1" i="1" dirty="0"/>
          </a:p>
          <a:p>
            <a:r>
              <a:rPr lang="en-US" sz="800" b="1" i="1" dirty="0"/>
              <a:t># Rate and number of customer are combined </a:t>
            </a:r>
          </a:p>
          <a:p>
            <a:r>
              <a:rPr lang="en-US" sz="800" b="1" i="1" dirty="0" err="1"/>
              <a:t>churn_rate_rounded</a:t>
            </a:r>
            <a:r>
              <a:rPr lang="en-US" sz="800" b="1" i="1" dirty="0"/>
              <a:t> = </a:t>
            </a:r>
            <a:r>
              <a:rPr lang="en-US" sz="800" b="1" i="1" dirty="0" err="1"/>
              <a:t>churn_rate.round</a:t>
            </a:r>
            <a:r>
              <a:rPr lang="en-US" sz="800" b="1" i="1" dirty="0"/>
              <a:t>(2) </a:t>
            </a:r>
          </a:p>
          <a:p>
            <a:r>
              <a:rPr lang="en-US" sz="800" b="1" i="1" dirty="0" err="1"/>
              <a:t>combined_data</a:t>
            </a:r>
            <a:r>
              <a:rPr lang="en-US" sz="800" b="1" i="1" dirty="0"/>
              <a:t> = </a:t>
            </a:r>
            <a:r>
              <a:rPr lang="en-US" sz="800" b="1" i="1" dirty="0" err="1"/>
              <a:t>churn_rate_rounded.astype</a:t>
            </a:r>
            <a:r>
              <a:rPr lang="en-US" sz="800" b="1" i="1" dirty="0"/>
              <a:t>(str) + "\n(" + </a:t>
            </a:r>
            <a:r>
              <a:rPr lang="en-US" sz="800" b="1" i="1" dirty="0" err="1"/>
              <a:t>customer_count.astype</a:t>
            </a:r>
            <a:r>
              <a:rPr lang="en-US" sz="800" b="1" i="1" dirty="0"/>
              <a:t>(int).</a:t>
            </a:r>
            <a:r>
              <a:rPr lang="en-US" sz="800" b="1" i="1" dirty="0" err="1"/>
              <a:t>astype</a:t>
            </a:r>
            <a:r>
              <a:rPr lang="en-US" sz="800" b="1" i="1" dirty="0"/>
              <a:t>(str) + ")" </a:t>
            </a:r>
          </a:p>
        </p:txBody>
      </p:sp>
    </p:spTree>
    <p:extLst>
      <p:ext uri="{BB962C8B-B14F-4D97-AF65-F5344CB8AC3E}">
        <p14:creationId xmlns:p14="http://schemas.microsoft.com/office/powerpoint/2010/main" val="1355650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8EF03C5-B520-847D-9112-0ACB42AAECD6}"/>
              </a:ext>
            </a:extLst>
          </p:cNvPr>
          <p:cNvSpPr>
            <a:spLocks noGrp="1"/>
          </p:cNvSpPr>
          <p:nvPr>
            <p:ph type="subTitle" idx="2"/>
          </p:nvPr>
        </p:nvSpPr>
        <p:spPr>
          <a:xfrm>
            <a:off x="1122529" y="230949"/>
            <a:ext cx="6630729" cy="1651309"/>
          </a:xfrm>
        </p:spPr>
        <p:txBody>
          <a:bodyPr/>
          <a:lstStyle/>
          <a:p>
            <a:r>
              <a:rPr lang="en-US" sz="1000" dirty="0"/>
              <a:t># Heatmap table </a:t>
            </a:r>
          </a:p>
          <a:p>
            <a:r>
              <a:rPr lang="en-US" sz="1000" dirty="0" err="1"/>
              <a:t>plt.figure</a:t>
            </a:r>
            <a:r>
              <a:rPr lang="en-US" sz="1000" dirty="0"/>
              <a:t>(</a:t>
            </a:r>
            <a:r>
              <a:rPr lang="en-US" sz="1000" dirty="0" err="1"/>
              <a:t>figsize</a:t>
            </a:r>
            <a:r>
              <a:rPr lang="en-US" sz="1000" dirty="0"/>
              <a:t>=(12, 6)) </a:t>
            </a:r>
          </a:p>
          <a:p>
            <a:r>
              <a:rPr lang="en-US" sz="1000" dirty="0" err="1"/>
              <a:t>sns.heatmap</a:t>
            </a:r>
            <a:r>
              <a:rPr lang="en-US" sz="1000" dirty="0"/>
              <a:t>(</a:t>
            </a:r>
            <a:r>
              <a:rPr lang="en-US" sz="1000" dirty="0" err="1"/>
              <a:t>churn_rate</a:t>
            </a:r>
            <a:r>
              <a:rPr lang="en-US" sz="1000" dirty="0"/>
              <a:t>, </a:t>
            </a:r>
            <a:r>
              <a:rPr lang="en-US" sz="1000" dirty="0" err="1"/>
              <a:t>annot</a:t>
            </a:r>
            <a:r>
              <a:rPr lang="en-US" sz="1000" dirty="0"/>
              <a:t>=</a:t>
            </a:r>
            <a:r>
              <a:rPr lang="en-US" sz="1000" dirty="0" err="1"/>
              <a:t>combined_data</a:t>
            </a:r>
            <a:r>
              <a:rPr lang="en-US" sz="1000" dirty="0"/>
              <a:t>, </a:t>
            </a:r>
            <a:r>
              <a:rPr lang="en-US" sz="1000" dirty="0" err="1"/>
              <a:t>fmt</a:t>
            </a:r>
            <a:r>
              <a:rPr lang="en-US" sz="1000" dirty="0"/>
              <a:t>="", </a:t>
            </a:r>
            <a:r>
              <a:rPr lang="en-US" sz="1000" dirty="0" err="1"/>
              <a:t>cmap</a:t>
            </a:r>
            <a:r>
              <a:rPr lang="en-US" sz="1000" dirty="0"/>
              <a:t>='</a:t>
            </a:r>
            <a:r>
              <a:rPr lang="en-US" sz="1000" dirty="0" err="1"/>
              <a:t>coolwarm</a:t>
            </a:r>
            <a:r>
              <a:rPr lang="en-US" sz="1000" dirty="0"/>
              <a:t>', </a:t>
            </a:r>
            <a:r>
              <a:rPr lang="en-US" sz="1000" dirty="0" err="1"/>
              <a:t>cbar_kws</a:t>
            </a:r>
            <a:r>
              <a:rPr lang="en-US" sz="1000" dirty="0"/>
              <a:t>={'label': 'Churn Rate'}) </a:t>
            </a:r>
          </a:p>
          <a:p>
            <a:r>
              <a:rPr lang="en-US" sz="1000" dirty="0" err="1"/>
              <a:t>plt.title</a:t>
            </a:r>
            <a:r>
              <a:rPr lang="en-US" sz="1000" dirty="0"/>
              <a:t>('Average Churn Rate and Number of Customers with MonthlyCharges and </a:t>
            </a:r>
            <a:r>
              <a:rPr lang="en-US" sz="1000" dirty="0" err="1"/>
              <a:t>PaymentMethod</a:t>
            </a:r>
            <a:r>
              <a:rPr lang="en-US" sz="1000" dirty="0"/>
              <a:t>') </a:t>
            </a:r>
          </a:p>
          <a:p>
            <a:r>
              <a:rPr lang="en-US" sz="1000" dirty="0" err="1"/>
              <a:t>plt.xlabel</a:t>
            </a:r>
            <a:r>
              <a:rPr lang="en-US" sz="1000" dirty="0"/>
              <a:t>('MonthlyCharges Group') </a:t>
            </a:r>
          </a:p>
          <a:p>
            <a:r>
              <a:rPr lang="en-US" sz="1000" dirty="0" err="1"/>
              <a:t>plt.ylabel</a:t>
            </a:r>
            <a:r>
              <a:rPr lang="en-US" sz="1000" dirty="0"/>
              <a:t>('</a:t>
            </a:r>
            <a:r>
              <a:rPr lang="en-US" sz="1000" dirty="0" err="1"/>
              <a:t>PaymentMethod</a:t>
            </a:r>
            <a:r>
              <a:rPr lang="en-US" sz="1000" dirty="0"/>
              <a:t>') </a:t>
            </a:r>
          </a:p>
          <a:p>
            <a:r>
              <a:rPr lang="en-US" sz="1000" dirty="0" err="1"/>
              <a:t>plt.savefig</a:t>
            </a:r>
            <a:r>
              <a:rPr lang="en-US" sz="1000" dirty="0"/>
              <a:t>('../results/plots/</a:t>
            </a:r>
            <a:r>
              <a:rPr lang="en-US" sz="1000" dirty="0" err="1"/>
              <a:t>Churn_rate_heatmap.png</a:t>
            </a:r>
            <a:r>
              <a:rPr lang="en-US" sz="1000" dirty="0"/>
              <a:t>', </a:t>
            </a:r>
            <a:r>
              <a:rPr lang="en-US" sz="1000" dirty="0" err="1"/>
              <a:t>bbox_inches</a:t>
            </a:r>
            <a:r>
              <a:rPr lang="en-US" sz="1000" dirty="0"/>
              <a:t>='tight') </a:t>
            </a:r>
          </a:p>
          <a:p>
            <a:r>
              <a:rPr lang="en-US" sz="1000" dirty="0" err="1"/>
              <a:t>plt.show</a:t>
            </a:r>
            <a:r>
              <a:rPr lang="en-US" sz="1000" dirty="0"/>
              <a:t>() </a:t>
            </a:r>
          </a:p>
          <a:p>
            <a:endParaRPr lang="en-MM" sz="1000" dirty="0"/>
          </a:p>
        </p:txBody>
      </p:sp>
      <p:pic>
        <p:nvPicPr>
          <p:cNvPr id="5" name="Picture 4">
            <a:extLst>
              <a:ext uri="{FF2B5EF4-FFF2-40B4-BE49-F238E27FC236}">
                <a16:creationId xmlns:a16="http://schemas.microsoft.com/office/drawing/2014/main" id="{F3EF6544-6B6A-B5A1-2413-E3B5A7A0EEC4}"/>
              </a:ext>
            </a:extLst>
          </p:cNvPr>
          <p:cNvPicPr>
            <a:picLocks noChangeAspect="1"/>
          </p:cNvPicPr>
          <p:nvPr/>
        </p:nvPicPr>
        <p:blipFill>
          <a:blip r:embed="rId2"/>
          <a:stretch>
            <a:fillRect/>
          </a:stretch>
        </p:blipFill>
        <p:spPr>
          <a:xfrm>
            <a:off x="2061936" y="2242411"/>
            <a:ext cx="4751917" cy="2371615"/>
          </a:xfrm>
          <a:prstGeom prst="rect">
            <a:avLst/>
          </a:prstGeom>
        </p:spPr>
      </p:pic>
      <p:sp>
        <p:nvSpPr>
          <p:cNvPr id="6" name="Subtitle 3">
            <a:extLst>
              <a:ext uri="{FF2B5EF4-FFF2-40B4-BE49-F238E27FC236}">
                <a16:creationId xmlns:a16="http://schemas.microsoft.com/office/drawing/2014/main" id="{E593D517-9627-FA5E-F3D5-88AFA694EDDC}"/>
              </a:ext>
            </a:extLst>
          </p:cNvPr>
          <p:cNvSpPr txBox="1">
            <a:spLocks/>
          </p:cNvSpPr>
          <p:nvPr/>
        </p:nvSpPr>
        <p:spPr>
          <a:xfrm>
            <a:off x="3492803" y="4614026"/>
            <a:ext cx="1890184" cy="364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b="1" i="1" dirty="0"/>
              <a:t>Fig: Churn Rate Heatmap</a:t>
            </a:r>
          </a:p>
          <a:p>
            <a:endParaRPr lang="en-US" sz="1000" dirty="0"/>
          </a:p>
        </p:txBody>
      </p:sp>
    </p:spTree>
    <p:extLst>
      <p:ext uri="{BB962C8B-B14F-4D97-AF65-F5344CB8AC3E}">
        <p14:creationId xmlns:p14="http://schemas.microsoft.com/office/powerpoint/2010/main" val="86232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D057E6-AB68-C490-B385-0CF33692A208}"/>
              </a:ext>
            </a:extLst>
          </p:cNvPr>
          <p:cNvSpPr>
            <a:spLocks noGrp="1"/>
          </p:cNvSpPr>
          <p:nvPr>
            <p:ph type="subTitle" idx="1"/>
          </p:nvPr>
        </p:nvSpPr>
        <p:spPr>
          <a:xfrm>
            <a:off x="3317957" y="4385426"/>
            <a:ext cx="2508083" cy="365875"/>
          </a:xfrm>
        </p:spPr>
        <p:txBody>
          <a:bodyPr/>
          <a:lstStyle/>
          <a:p>
            <a:r>
              <a:rPr lang="en-US" sz="1000" b="1" i="1" dirty="0"/>
              <a:t>Fig: Distribution of tenure by Churn</a:t>
            </a:r>
          </a:p>
        </p:txBody>
      </p:sp>
      <p:sp>
        <p:nvSpPr>
          <p:cNvPr id="4" name="Subtitle 3">
            <a:extLst>
              <a:ext uri="{FF2B5EF4-FFF2-40B4-BE49-F238E27FC236}">
                <a16:creationId xmlns:a16="http://schemas.microsoft.com/office/drawing/2014/main" id="{09BE53ED-777D-D29E-9304-79D634E86703}"/>
              </a:ext>
            </a:extLst>
          </p:cNvPr>
          <p:cNvSpPr>
            <a:spLocks noGrp="1"/>
          </p:cNvSpPr>
          <p:nvPr>
            <p:ph type="subTitle" idx="2"/>
          </p:nvPr>
        </p:nvSpPr>
        <p:spPr>
          <a:xfrm>
            <a:off x="2564080" y="160869"/>
            <a:ext cx="3472651" cy="1286933"/>
          </a:xfrm>
        </p:spPr>
        <p:txBody>
          <a:bodyPr/>
          <a:lstStyle/>
          <a:p>
            <a:pPr>
              <a:buFont typeface="Arial" panose="020B0604020202020204" pitchFamily="34" charset="0"/>
              <a:buChar char="•"/>
            </a:pPr>
            <a:r>
              <a:rPr lang="en-US" sz="900" dirty="0"/>
              <a:t>Distribution of data by Churn in numerical columns.</a:t>
            </a:r>
          </a:p>
          <a:p>
            <a:pPr marL="139700" indent="0"/>
            <a:r>
              <a:rPr lang="en-US" sz="900" dirty="0"/>
              <a:t> </a:t>
            </a:r>
          </a:p>
          <a:p>
            <a:r>
              <a:rPr lang="en-US" sz="900" dirty="0"/>
              <a:t>for col in </a:t>
            </a:r>
            <a:r>
              <a:rPr lang="en-US" sz="900" dirty="0" err="1"/>
              <a:t>numerical_cols</a:t>
            </a:r>
            <a:r>
              <a:rPr lang="en-US" sz="900" dirty="0"/>
              <a:t>: </a:t>
            </a:r>
          </a:p>
          <a:p>
            <a:r>
              <a:rPr lang="en-US" sz="900" dirty="0"/>
              <a:t>	</a:t>
            </a:r>
            <a:r>
              <a:rPr lang="en-US" sz="900" dirty="0" err="1"/>
              <a:t>plt.figure</a:t>
            </a:r>
            <a:r>
              <a:rPr lang="en-US" sz="900" dirty="0"/>
              <a:t>(</a:t>
            </a:r>
            <a:r>
              <a:rPr lang="en-US" sz="900" dirty="0" err="1"/>
              <a:t>figsize</a:t>
            </a:r>
            <a:r>
              <a:rPr lang="en-US" sz="900" dirty="0"/>
              <a:t>=(8, 4)) </a:t>
            </a:r>
          </a:p>
          <a:p>
            <a:r>
              <a:rPr lang="en-US" sz="900" dirty="0"/>
              <a:t>	</a:t>
            </a:r>
            <a:r>
              <a:rPr lang="en-US" sz="900" dirty="0" err="1"/>
              <a:t>sns.boxplot</a:t>
            </a:r>
            <a:r>
              <a:rPr lang="en-US" sz="900" dirty="0"/>
              <a:t>(x=target, y=col, data=</a:t>
            </a:r>
            <a:r>
              <a:rPr lang="en-US" sz="900" dirty="0" err="1"/>
              <a:t>df</a:t>
            </a:r>
            <a:r>
              <a:rPr lang="en-US" sz="900" dirty="0"/>
              <a:t>) </a:t>
            </a:r>
          </a:p>
          <a:p>
            <a:r>
              <a:rPr lang="en-US" sz="900" dirty="0"/>
              <a:t>	</a:t>
            </a:r>
            <a:r>
              <a:rPr lang="en-US" sz="900" dirty="0" err="1"/>
              <a:t>plt.title</a:t>
            </a:r>
            <a:r>
              <a:rPr lang="en-US" sz="900" dirty="0"/>
              <a:t>(f" Distribution of {col} variable by Churn") </a:t>
            </a:r>
          </a:p>
          <a:p>
            <a:r>
              <a:rPr lang="en-US" sz="900" dirty="0"/>
              <a:t>	</a:t>
            </a:r>
            <a:r>
              <a:rPr lang="en-US" sz="900" dirty="0" err="1"/>
              <a:t>plt.show</a:t>
            </a:r>
            <a:r>
              <a:rPr lang="en-US" sz="900" dirty="0"/>
              <a:t>() </a:t>
            </a:r>
          </a:p>
          <a:p>
            <a:endParaRPr lang="en-MM" sz="900" dirty="0"/>
          </a:p>
        </p:txBody>
      </p:sp>
      <p:pic>
        <p:nvPicPr>
          <p:cNvPr id="5" name="Picture 4">
            <a:extLst>
              <a:ext uri="{FF2B5EF4-FFF2-40B4-BE49-F238E27FC236}">
                <a16:creationId xmlns:a16="http://schemas.microsoft.com/office/drawing/2014/main" id="{628F3B5E-478A-2501-CCD3-F67539640DFD}"/>
              </a:ext>
            </a:extLst>
          </p:cNvPr>
          <p:cNvPicPr>
            <a:picLocks noChangeAspect="1"/>
          </p:cNvPicPr>
          <p:nvPr/>
        </p:nvPicPr>
        <p:blipFill>
          <a:blip r:embed="rId2"/>
          <a:stretch>
            <a:fillRect/>
          </a:stretch>
        </p:blipFill>
        <p:spPr>
          <a:xfrm>
            <a:off x="2345976" y="1919510"/>
            <a:ext cx="4452047" cy="2191059"/>
          </a:xfrm>
          <a:prstGeom prst="rect">
            <a:avLst/>
          </a:prstGeom>
        </p:spPr>
      </p:pic>
    </p:spTree>
    <p:extLst>
      <p:ext uri="{BB962C8B-B14F-4D97-AF65-F5344CB8AC3E}">
        <p14:creationId xmlns:p14="http://schemas.microsoft.com/office/powerpoint/2010/main" val="413624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C72232-FCFB-C808-7F63-0F73CF19EBFB}"/>
              </a:ext>
            </a:extLst>
          </p:cNvPr>
          <p:cNvSpPr>
            <a:spLocks noGrp="1"/>
          </p:cNvSpPr>
          <p:nvPr>
            <p:ph type="subTitle" idx="1"/>
          </p:nvPr>
        </p:nvSpPr>
        <p:spPr>
          <a:xfrm>
            <a:off x="5431667" y="3327092"/>
            <a:ext cx="2948349" cy="338975"/>
          </a:xfrm>
        </p:spPr>
        <p:txBody>
          <a:bodyPr/>
          <a:lstStyle/>
          <a:p>
            <a:r>
              <a:rPr lang="en-US" sz="1000" b="1" i="1" dirty="0"/>
              <a:t>Fig: Distribution of </a:t>
            </a:r>
            <a:r>
              <a:rPr lang="en-US" sz="1000" b="1" i="1" dirty="0" err="1"/>
              <a:t>TotalCharges</a:t>
            </a:r>
            <a:r>
              <a:rPr lang="en-US" sz="1000" b="1" i="1" dirty="0"/>
              <a:t> by Churn</a:t>
            </a:r>
          </a:p>
        </p:txBody>
      </p:sp>
      <p:sp>
        <p:nvSpPr>
          <p:cNvPr id="4" name="Subtitle 3">
            <a:extLst>
              <a:ext uri="{FF2B5EF4-FFF2-40B4-BE49-F238E27FC236}">
                <a16:creationId xmlns:a16="http://schemas.microsoft.com/office/drawing/2014/main" id="{BC71B037-F93F-C1C1-6548-CEF96B2BD893}"/>
              </a:ext>
            </a:extLst>
          </p:cNvPr>
          <p:cNvSpPr>
            <a:spLocks noGrp="1"/>
          </p:cNvSpPr>
          <p:nvPr>
            <p:ph type="subTitle" idx="2"/>
          </p:nvPr>
        </p:nvSpPr>
        <p:spPr>
          <a:xfrm>
            <a:off x="924923" y="3287371"/>
            <a:ext cx="3139077" cy="378696"/>
          </a:xfrm>
        </p:spPr>
        <p:txBody>
          <a:bodyPr/>
          <a:lstStyle/>
          <a:p>
            <a:r>
              <a:rPr lang="en-US" sz="1000" b="1" i="1" dirty="0"/>
              <a:t>Fig: Distribution of MonthlyCharges by Churn</a:t>
            </a:r>
          </a:p>
        </p:txBody>
      </p:sp>
      <p:pic>
        <p:nvPicPr>
          <p:cNvPr id="5" name="Picture 4">
            <a:extLst>
              <a:ext uri="{FF2B5EF4-FFF2-40B4-BE49-F238E27FC236}">
                <a16:creationId xmlns:a16="http://schemas.microsoft.com/office/drawing/2014/main" id="{8C695418-DECB-61A9-6F7E-27F91640BFE4}"/>
              </a:ext>
            </a:extLst>
          </p:cNvPr>
          <p:cNvPicPr>
            <a:picLocks noChangeAspect="1"/>
          </p:cNvPicPr>
          <p:nvPr/>
        </p:nvPicPr>
        <p:blipFill>
          <a:blip r:embed="rId2"/>
          <a:stretch>
            <a:fillRect/>
          </a:stretch>
        </p:blipFill>
        <p:spPr>
          <a:xfrm>
            <a:off x="303524" y="998949"/>
            <a:ext cx="4268476" cy="2100164"/>
          </a:xfrm>
          <a:prstGeom prst="rect">
            <a:avLst/>
          </a:prstGeom>
        </p:spPr>
      </p:pic>
      <p:pic>
        <p:nvPicPr>
          <p:cNvPr id="6" name="Picture 5">
            <a:extLst>
              <a:ext uri="{FF2B5EF4-FFF2-40B4-BE49-F238E27FC236}">
                <a16:creationId xmlns:a16="http://schemas.microsoft.com/office/drawing/2014/main" id="{E038D9AD-4992-2344-93BF-36081877AABC}"/>
              </a:ext>
            </a:extLst>
          </p:cNvPr>
          <p:cNvPicPr>
            <a:picLocks noChangeAspect="1"/>
          </p:cNvPicPr>
          <p:nvPr/>
        </p:nvPicPr>
        <p:blipFill>
          <a:blip r:embed="rId3"/>
          <a:stretch>
            <a:fillRect/>
          </a:stretch>
        </p:blipFill>
        <p:spPr>
          <a:xfrm>
            <a:off x="4759541" y="998207"/>
            <a:ext cx="4268474" cy="2100164"/>
          </a:xfrm>
          <a:prstGeom prst="rect">
            <a:avLst/>
          </a:prstGeom>
        </p:spPr>
      </p:pic>
    </p:spTree>
    <p:extLst>
      <p:ext uri="{BB962C8B-B14F-4D97-AF65-F5344CB8AC3E}">
        <p14:creationId xmlns:p14="http://schemas.microsoft.com/office/powerpoint/2010/main" val="3508428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3293-79F8-8940-3407-D5763A38FF0A}"/>
              </a:ext>
            </a:extLst>
          </p:cNvPr>
          <p:cNvSpPr>
            <a:spLocks noGrp="1"/>
          </p:cNvSpPr>
          <p:nvPr>
            <p:ph type="title"/>
          </p:nvPr>
        </p:nvSpPr>
        <p:spPr>
          <a:xfrm>
            <a:off x="720000" y="114825"/>
            <a:ext cx="7704000" cy="572700"/>
          </a:xfrm>
        </p:spPr>
        <p:txBody>
          <a:bodyPr/>
          <a:lstStyle/>
          <a:p>
            <a:r>
              <a:rPr lang="en-US" sz="2800" b="1" dirty="0">
                <a:effectLst/>
                <a:latin typeface="Times New Roman" panose="02020603050405020304" pitchFamily="18" charset="0"/>
              </a:rPr>
              <a:t>3.3 Feature Engineering &amp; Data Preprocessing</a:t>
            </a:r>
            <a:endParaRPr lang="en-MM" sz="2800" dirty="0"/>
          </a:p>
        </p:txBody>
      </p:sp>
      <p:sp>
        <p:nvSpPr>
          <p:cNvPr id="4" name="Subtitle 3">
            <a:extLst>
              <a:ext uri="{FF2B5EF4-FFF2-40B4-BE49-F238E27FC236}">
                <a16:creationId xmlns:a16="http://schemas.microsoft.com/office/drawing/2014/main" id="{CA0431C3-C12F-B901-6A91-BB4BAA019321}"/>
              </a:ext>
            </a:extLst>
          </p:cNvPr>
          <p:cNvSpPr>
            <a:spLocks noGrp="1"/>
          </p:cNvSpPr>
          <p:nvPr>
            <p:ph type="subTitle" idx="2"/>
          </p:nvPr>
        </p:nvSpPr>
        <p:spPr>
          <a:xfrm>
            <a:off x="1778000" y="1239166"/>
            <a:ext cx="6645999" cy="3434433"/>
          </a:xfrm>
        </p:spPr>
        <p:txBody>
          <a:bodyPr/>
          <a:lstStyle/>
          <a:p>
            <a:pPr>
              <a:buFont typeface="Arial" panose="020B0604020202020204" pitchFamily="34" charset="0"/>
              <a:buChar char="•"/>
            </a:pPr>
            <a:r>
              <a:rPr lang="en-US" sz="1000" dirty="0"/>
              <a:t>We created a "High-Risk Customers" Feature by flagging customers who are likely to churn base on these conditions (payment method, short tenure duration, and high monthly charge rate). </a:t>
            </a:r>
          </a:p>
          <a:p>
            <a:pPr marL="139700" indent="0"/>
            <a:endParaRPr lang="en-US" sz="1000" dirty="0"/>
          </a:p>
          <a:p>
            <a:r>
              <a:rPr lang="en-US" sz="1000" dirty="0"/>
              <a:t>class </a:t>
            </a:r>
            <a:r>
              <a:rPr lang="en-US" sz="1000" dirty="0" err="1"/>
              <a:t>HighRiskFeatureGenerator</a:t>
            </a:r>
            <a:r>
              <a:rPr lang="en-US" sz="1000" dirty="0"/>
              <a:t>(</a:t>
            </a:r>
            <a:r>
              <a:rPr lang="en-US" sz="1000" dirty="0" err="1"/>
              <a:t>BaseEstimator</a:t>
            </a:r>
            <a:r>
              <a:rPr lang="en-US" sz="1000" dirty="0"/>
              <a:t>, </a:t>
            </a:r>
            <a:r>
              <a:rPr lang="en-US" sz="1000" dirty="0" err="1"/>
              <a:t>TransformerMixin</a:t>
            </a:r>
            <a:r>
              <a:rPr lang="en-US" sz="1000" dirty="0"/>
              <a:t>): </a:t>
            </a:r>
          </a:p>
          <a:p>
            <a:r>
              <a:rPr lang="en-US" sz="1000" dirty="0"/>
              <a:t>	def __</a:t>
            </a:r>
            <a:r>
              <a:rPr lang="en-US" sz="1000" dirty="0" err="1"/>
              <a:t>init</a:t>
            </a:r>
            <a:r>
              <a:rPr lang="en-US" sz="1000" dirty="0"/>
              <a:t>__(self): </a:t>
            </a:r>
          </a:p>
          <a:p>
            <a:r>
              <a:rPr lang="en-US" sz="1000" dirty="0"/>
              <a:t>		self.train_80th_ = None</a:t>
            </a:r>
          </a:p>
          <a:p>
            <a:r>
              <a:rPr lang="en-US" sz="1000" dirty="0"/>
              <a:t> </a:t>
            </a:r>
          </a:p>
          <a:p>
            <a:r>
              <a:rPr lang="en-US" sz="1000" dirty="0"/>
              <a:t>def fit(self, X, y=None): </a:t>
            </a:r>
          </a:p>
          <a:p>
            <a:r>
              <a:rPr lang="en-US" sz="1000" dirty="0"/>
              <a:t>	# Calculate percentile from TRAINING DATA only </a:t>
            </a:r>
          </a:p>
          <a:p>
            <a:r>
              <a:rPr lang="en-US" sz="1000" dirty="0"/>
              <a:t>	self.train_80th_ = X['MonthlyCharges'].quantile(0.8) </a:t>
            </a:r>
          </a:p>
          <a:p>
            <a:r>
              <a:rPr lang="en-US" sz="1000" dirty="0"/>
              <a:t>	return self</a:t>
            </a:r>
          </a:p>
          <a:p>
            <a:endParaRPr lang="en-US" sz="1000" dirty="0"/>
          </a:p>
          <a:p>
            <a:r>
              <a:rPr lang="en-US" sz="1000" dirty="0"/>
              <a:t>def transform(self, X): </a:t>
            </a:r>
          </a:p>
          <a:p>
            <a:r>
              <a:rPr lang="en-US" sz="1000" dirty="0"/>
              <a:t>	X = </a:t>
            </a:r>
            <a:r>
              <a:rPr lang="en-US" sz="1000" dirty="0" err="1"/>
              <a:t>X.copy</a:t>
            </a:r>
            <a:r>
              <a:rPr lang="en-US" sz="1000" dirty="0"/>
              <a:t>() </a:t>
            </a:r>
          </a:p>
          <a:p>
            <a:r>
              <a:rPr lang="en-US" sz="1000" dirty="0"/>
              <a:t>	X['</a:t>
            </a:r>
            <a:r>
              <a:rPr lang="en-US" sz="1000" dirty="0" err="1"/>
              <a:t>HighRiskCustomers</a:t>
            </a:r>
            <a:r>
              <a:rPr lang="en-US" sz="1000" dirty="0"/>
              <a:t>'] = ( </a:t>
            </a:r>
          </a:p>
          <a:p>
            <a:r>
              <a:rPr lang="en-US" sz="1000" dirty="0"/>
              <a:t>		(X['</a:t>
            </a:r>
            <a:r>
              <a:rPr lang="en-US" sz="1000" dirty="0" err="1"/>
              <a:t>PaymentMethod</a:t>
            </a:r>
            <a:r>
              <a:rPr lang="en-US" sz="1000" dirty="0"/>
              <a:t>'] == 'Electronic check') &amp; </a:t>
            </a:r>
          </a:p>
          <a:p>
            <a:r>
              <a:rPr lang="en-US" sz="1000" dirty="0"/>
              <a:t>		(X['MonthlyCharges'] &gt; self.train_80th_) </a:t>
            </a:r>
          </a:p>
          <a:p>
            <a:r>
              <a:rPr lang="en-US" sz="1000" dirty="0"/>
              <a:t>	).</a:t>
            </a:r>
            <a:r>
              <a:rPr lang="en-US" sz="1000" dirty="0" err="1"/>
              <a:t>astype</a:t>
            </a:r>
            <a:r>
              <a:rPr lang="en-US" sz="1000" dirty="0"/>
              <a:t>(int) </a:t>
            </a:r>
          </a:p>
          <a:p>
            <a:r>
              <a:rPr lang="en-US" sz="1000" dirty="0"/>
              <a:t>	return X </a:t>
            </a:r>
          </a:p>
          <a:p>
            <a:endParaRPr lang="en-MM" sz="1000" dirty="0"/>
          </a:p>
        </p:txBody>
      </p:sp>
      <p:sp>
        <p:nvSpPr>
          <p:cNvPr id="5" name="Title 1">
            <a:extLst>
              <a:ext uri="{FF2B5EF4-FFF2-40B4-BE49-F238E27FC236}">
                <a16:creationId xmlns:a16="http://schemas.microsoft.com/office/drawing/2014/main" id="{35BD58B5-E954-1DAD-CF30-E57774A2C15B}"/>
              </a:ext>
            </a:extLst>
          </p:cNvPr>
          <p:cNvSpPr txBox="1">
            <a:spLocks/>
          </p:cNvSpPr>
          <p:nvPr/>
        </p:nvSpPr>
        <p:spPr>
          <a:xfrm>
            <a:off x="645738" y="758292"/>
            <a:ext cx="7704000" cy="410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latin typeface="Times New Roman" panose="02020603050405020304" pitchFamily="18" charset="0"/>
              </a:rPr>
              <a:t>1. Feature Engineering </a:t>
            </a:r>
          </a:p>
          <a:p>
            <a:endParaRPr lang="en-MM" sz="1800" dirty="0"/>
          </a:p>
        </p:txBody>
      </p:sp>
    </p:spTree>
    <p:extLst>
      <p:ext uri="{BB962C8B-B14F-4D97-AF65-F5344CB8AC3E}">
        <p14:creationId xmlns:p14="http://schemas.microsoft.com/office/powerpoint/2010/main" val="2524149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E858-9069-4331-E9F8-273488A59044}"/>
              </a:ext>
            </a:extLst>
          </p:cNvPr>
          <p:cNvSpPr>
            <a:spLocks noGrp="1"/>
          </p:cNvSpPr>
          <p:nvPr>
            <p:ph type="title"/>
          </p:nvPr>
        </p:nvSpPr>
        <p:spPr>
          <a:xfrm>
            <a:off x="720000" y="38624"/>
            <a:ext cx="7704000" cy="435508"/>
          </a:xfrm>
        </p:spPr>
        <p:txBody>
          <a:bodyPr/>
          <a:lstStyle/>
          <a:p>
            <a:r>
              <a:rPr lang="en-US" sz="1800" b="1" dirty="0">
                <a:effectLst/>
                <a:latin typeface="Times New Roman" panose="02020603050405020304" pitchFamily="18" charset="0"/>
              </a:rPr>
              <a:t>2. Encoding</a:t>
            </a:r>
            <a:endParaRPr lang="en-MM" sz="1800" dirty="0"/>
          </a:p>
        </p:txBody>
      </p:sp>
      <p:sp>
        <p:nvSpPr>
          <p:cNvPr id="4" name="Subtitle 3">
            <a:extLst>
              <a:ext uri="{FF2B5EF4-FFF2-40B4-BE49-F238E27FC236}">
                <a16:creationId xmlns:a16="http://schemas.microsoft.com/office/drawing/2014/main" id="{16B71ECD-B277-D770-743E-20EB170667B0}"/>
              </a:ext>
            </a:extLst>
          </p:cNvPr>
          <p:cNvSpPr>
            <a:spLocks noGrp="1"/>
          </p:cNvSpPr>
          <p:nvPr>
            <p:ph type="subTitle" idx="2"/>
          </p:nvPr>
        </p:nvSpPr>
        <p:spPr>
          <a:xfrm>
            <a:off x="2091267" y="550023"/>
            <a:ext cx="5952066" cy="4250577"/>
          </a:xfrm>
        </p:spPr>
        <p:txBody>
          <a:bodyPr/>
          <a:lstStyle/>
          <a:p>
            <a:r>
              <a:rPr lang="en-US" sz="800" dirty="0"/>
              <a:t>• Since we are doing Churn Analysis, the target ‘Churn’ column needed to be converted to binary values. </a:t>
            </a:r>
          </a:p>
          <a:p>
            <a:endParaRPr lang="en-US" sz="800" dirty="0"/>
          </a:p>
          <a:p>
            <a:r>
              <a:rPr lang="en-US" sz="800" dirty="0" err="1"/>
              <a:t>df</a:t>
            </a:r>
            <a:r>
              <a:rPr lang="en-US" sz="800" dirty="0"/>
              <a:t>['Churn'] = </a:t>
            </a:r>
            <a:r>
              <a:rPr lang="en-US" sz="800" dirty="0" err="1"/>
              <a:t>df</a:t>
            </a:r>
            <a:r>
              <a:rPr lang="en-US" sz="800" dirty="0"/>
              <a:t>['Churn'].map({'Yes': 1, 'No': 0}) </a:t>
            </a:r>
          </a:p>
          <a:p>
            <a:endParaRPr lang="en-US" sz="800" dirty="0"/>
          </a:p>
          <a:p>
            <a:r>
              <a:rPr lang="en-US" sz="800" dirty="0"/>
              <a:t>• Split the target and feature columns, then split the data for training and testing </a:t>
            </a:r>
          </a:p>
          <a:p>
            <a:r>
              <a:rPr lang="en-US" sz="800" dirty="0"/>
              <a:t>X = </a:t>
            </a:r>
            <a:r>
              <a:rPr lang="en-US" sz="800" dirty="0" err="1"/>
              <a:t>df.drop</a:t>
            </a:r>
            <a:r>
              <a:rPr lang="en-US" sz="800" dirty="0"/>
              <a:t>(columns=['Churn’]) </a:t>
            </a:r>
          </a:p>
          <a:p>
            <a:r>
              <a:rPr lang="en-US" sz="800" dirty="0"/>
              <a:t>y = </a:t>
            </a:r>
            <a:r>
              <a:rPr lang="en-US" sz="800" dirty="0" err="1"/>
              <a:t>df</a:t>
            </a:r>
            <a:r>
              <a:rPr lang="en-US" sz="800" dirty="0"/>
              <a:t>['Churn’]</a:t>
            </a:r>
          </a:p>
          <a:p>
            <a:endParaRPr lang="en-US" sz="800" dirty="0"/>
          </a:p>
          <a:p>
            <a:r>
              <a:rPr lang="en-US" sz="800" dirty="0" err="1"/>
              <a:t>X_train</a:t>
            </a:r>
            <a:r>
              <a:rPr lang="en-US" sz="800" dirty="0"/>
              <a:t>, </a:t>
            </a:r>
            <a:r>
              <a:rPr lang="en-US" sz="800" dirty="0" err="1"/>
              <a:t>X_test</a:t>
            </a:r>
            <a:r>
              <a:rPr lang="en-US" sz="800" dirty="0"/>
              <a:t>, </a:t>
            </a:r>
            <a:r>
              <a:rPr lang="en-US" sz="800" dirty="0" err="1"/>
              <a:t>y_train</a:t>
            </a:r>
            <a:r>
              <a:rPr lang="en-US" sz="800" dirty="0"/>
              <a:t>, </a:t>
            </a:r>
            <a:r>
              <a:rPr lang="en-US" sz="800" dirty="0" err="1"/>
              <a:t>y_test</a:t>
            </a:r>
            <a:r>
              <a:rPr lang="en-US" sz="800" dirty="0"/>
              <a:t> = </a:t>
            </a:r>
            <a:r>
              <a:rPr lang="en-US" sz="800" dirty="0" err="1"/>
              <a:t>train_test_split</a:t>
            </a:r>
            <a:r>
              <a:rPr lang="en-US" sz="800" dirty="0"/>
              <a:t>( </a:t>
            </a:r>
          </a:p>
          <a:p>
            <a:r>
              <a:rPr lang="en-US" sz="800" dirty="0"/>
              <a:t>	X, y, </a:t>
            </a:r>
          </a:p>
          <a:p>
            <a:r>
              <a:rPr lang="en-US" sz="800" dirty="0"/>
              <a:t>	</a:t>
            </a:r>
            <a:r>
              <a:rPr lang="en-US" sz="800" dirty="0" err="1"/>
              <a:t>test_size</a:t>
            </a:r>
            <a:r>
              <a:rPr lang="en-US" sz="800" dirty="0"/>
              <a:t>=0.2, </a:t>
            </a:r>
          </a:p>
          <a:p>
            <a:r>
              <a:rPr lang="en-US" sz="800" dirty="0"/>
              <a:t>	</a:t>
            </a:r>
            <a:r>
              <a:rPr lang="en-US" sz="800" dirty="0" err="1"/>
              <a:t>random_state</a:t>
            </a:r>
            <a:r>
              <a:rPr lang="en-US" sz="800" dirty="0"/>
              <a:t>=42, </a:t>
            </a:r>
          </a:p>
          <a:p>
            <a:r>
              <a:rPr lang="en-US" sz="800" dirty="0"/>
              <a:t>	stratify=y </a:t>
            </a:r>
          </a:p>
          <a:p>
            <a:r>
              <a:rPr lang="en-US" sz="800" dirty="0"/>
              <a:t>) </a:t>
            </a:r>
          </a:p>
          <a:p>
            <a:endParaRPr lang="en-US" sz="800" dirty="0"/>
          </a:p>
          <a:p>
            <a:r>
              <a:rPr lang="en-US" sz="800" dirty="0"/>
              <a:t>• The missing values are handled, the numerical columns are scaled, and categorical columns are one-hot encoded in the model pipeline setup. </a:t>
            </a:r>
          </a:p>
          <a:p>
            <a:r>
              <a:rPr lang="en-US" sz="800" dirty="0"/>
              <a:t>• Imbalance Class problem in the data is also addressed using SMOTE ensemble method. </a:t>
            </a:r>
            <a:br>
              <a:rPr lang="en-US" sz="800" dirty="0"/>
            </a:br>
            <a:endParaRPr lang="en-US" sz="800" dirty="0"/>
          </a:p>
          <a:p>
            <a:r>
              <a:rPr lang="en-US" sz="800" dirty="0"/>
              <a:t>pipeline = Pipeline([ </a:t>
            </a:r>
          </a:p>
          <a:p>
            <a:r>
              <a:rPr lang="en-US" sz="800" dirty="0"/>
              <a:t>('imputer', </a:t>
            </a:r>
            <a:r>
              <a:rPr lang="en-US" sz="800" dirty="0" err="1"/>
              <a:t>DataFrameImputer</a:t>
            </a:r>
            <a:r>
              <a:rPr lang="en-US" sz="800" dirty="0"/>
              <a:t>(</a:t>
            </a:r>
            <a:r>
              <a:rPr lang="en-US" sz="800" dirty="0" err="1"/>
              <a:t>numerical_cols</a:t>
            </a:r>
            <a:r>
              <a:rPr lang="en-US" sz="800" dirty="0"/>
              <a:t>, strategy='median')), </a:t>
            </a:r>
          </a:p>
          <a:p>
            <a:r>
              <a:rPr lang="en-US" sz="800" dirty="0"/>
              <a:t>('</a:t>
            </a:r>
            <a:r>
              <a:rPr lang="en-US" sz="800" dirty="0" err="1"/>
              <a:t>feature_engineer</a:t>
            </a:r>
            <a:r>
              <a:rPr lang="en-US" sz="800" dirty="0"/>
              <a:t>', </a:t>
            </a:r>
            <a:r>
              <a:rPr lang="en-US" sz="800" dirty="0" err="1"/>
              <a:t>HighRiskFeatureGenerator</a:t>
            </a:r>
            <a:r>
              <a:rPr lang="en-US" sz="800" dirty="0"/>
              <a:t>()), </a:t>
            </a:r>
          </a:p>
          <a:p>
            <a:r>
              <a:rPr lang="en-US" sz="800" dirty="0"/>
              <a:t>('preprocessor', </a:t>
            </a:r>
            <a:r>
              <a:rPr lang="en-US" sz="800" dirty="0" err="1"/>
              <a:t>ColumnTransformer</a:t>
            </a:r>
            <a:r>
              <a:rPr lang="en-US" sz="800" dirty="0"/>
              <a:t>([ </a:t>
            </a:r>
          </a:p>
          <a:p>
            <a:r>
              <a:rPr lang="en-US" sz="800" dirty="0"/>
              <a:t>	('num', </a:t>
            </a:r>
            <a:r>
              <a:rPr lang="en-US" sz="800" dirty="0" err="1"/>
              <a:t>StandardScaler</a:t>
            </a:r>
            <a:r>
              <a:rPr lang="en-US" sz="800" dirty="0"/>
              <a:t>(), </a:t>
            </a:r>
            <a:r>
              <a:rPr lang="en-US" sz="800" dirty="0" err="1"/>
              <a:t>numerical_cols</a:t>
            </a:r>
            <a:r>
              <a:rPr lang="en-US" sz="800" dirty="0"/>
              <a:t>),</a:t>
            </a:r>
          </a:p>
          <a:p>
            <a:r>
              <a:rPr lang="en-US" sz="800" dirty="0"/>
              <a:t>	('cat', </a:t>
            </a:r>
            <a:r>
              <a:rPr lang="en-US" sz="800" dirty="0" err="1"/>
              <a:t>OneHotEncoder</a:t>
            </a:r>
            <a:r>
              <a:rPr lang="en-US" sz="800" dirty="0"/>
              <a:t>(</a:t>
            </a:r>
            <a:r>
              <a:rPr lang="en-US" sz="800" dirty="0" err="1"/>
              <a:t>handle_unknown</a:t>
            </a:r>
            <a:r>
              <a:rPr lang="en-US" sz="800" dirty="0"/>
              <a:t>='ignore'), </a:t>
            </a:r>
            <a:r>
              <a:rPr lang="en-US" sz="800" dirty="0" err="1"/>
              <a:t>categorical_cols</a:t>
            </a:r>
            <a:r>
              <a:rPr lang="en-US" sz="800" dirty="0"/>
              <a:t>) </a:t>
            </a:r>
          </a:p>
          <a:p>
            <a:r>
              <a:rPr lang="en-US" sz="800" dirty="0"/>
              <a:t>], remainder='passthrough')), </a:t>
            </a:r>
          </a:p>
          <a:p>
            <a:r>
              <a:rPr lang="en-US" sz="800" dirty="0"/>
              <a:t>('smote', SMOTE(</a:t>
            </a:r>
            <a:r>
              <a:rPr lang="en-US" sz="800" dirty="0" err="1"/>
              <a:t>random_state</a:t>
            </a:r>
            <a:r>
              <a:rPr lang="en-US" sz="800" dirty="0"/>
              <a:t>=42)), </a:t>
            </a:r>
          </a:p>
          <a:p>
            <a:r>
              <a:rPr lang="en-US" sz="800" dirty="0"/>
              <a:t>('classifier', </a:t>
            </a:r>
            <a:r>
              <a:rPr lang="en-US" sz="800" dirty="0" err="1"/>
              <a:t>XGBClassifier</a:t>
            </a:r>
            <a:r>
              <a:rPr lang="en-US" sz="800" dirty="0"/>
              <a:t>()) </a:t>
            </a:r>
          </a:p>
          <a:p>
            <a:r>
              <a:rPr lang="en-US" sz="800" dirty="0"/>
              <a:t>]) </a:t>
            </a:r>
          </a:p>
          <a:p>
            <a:endParaRPr lang="en-MM" sz="800" dirty="0"/>
          </a:p>
        </p:txBody>
      </p:sp>
    </p:spTree>
    <p:extLst>
      <p:ext uri="{BB962C8B-B14F-4D97-AF65-F5344CB8AC3E}">
        <p14:creationId xmlns:p14="http://schemas.microsoft.com/office/powerpoint/2010/main" val="16043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1505400" y="291124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4204671" y="291124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3" name="Google Shape;393;p38"/>
          <p:cNvSpPr txBox="1">
            <a:spLocks noGrp="1"/>
          </p:cNvSpPr>
          <p:nvPr>
            <p:ph type="title" idx="15"/>
          </p:nvPr>
        </p:nvSpPr>
        <p:spPr>
          <a:xfrm>
            <a:off x="6903950" y="291124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394" name="Google Shape;394;p38"/>
          <p:cNvSpPr txBox="1">
            <a:spLocks noGrp="1"/>
          </p:cNvSpPr>
          <p:nvPr>
            <p:ph type="subTitle" idx="16"/>
          </p:nvPr>
        </p:nvSpPr>
        <p:spPr>
          <a:xfrm>
            <a:off x="720000" y="189538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Introduction</a:t>
            </a:r>
            <a:endParaRPr sz="2000" dirty="0"/>
          </a:p>
        </p:txBody>
      </p:sp>
      <p:sp>
        <p:nvSpPr>
          <p:cNvPr id="395" name="Google Shape;395;p38"/>
          <p:cNvSpPr txBox="1">
            <a:spLocks noGrp="1"/>
          </p:cNvSpPr>
          <p:nvPr>
            <p:ph type="subTitle" idx="17"/>
          </p:nvPr>
        </p:nvSpPr>
        <p:spPr>
          <a:xfrm>
            <a:off x="3419271" y="189538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Business Goals</a:t>
            </a:r>
            <a:endParaRPr sz="2000" dirty="0"/>
          </a:p>
        </p:txBody>
      </p:sp>
      <p:sp>
        <p:nvSpPr>
          <p:cNvPr id="396" name="Google Shape;396;p38"/>
          <p:cNvSpPr txBox="1">
            <a:spLocks noGrp="1"/>
          </p:cNvSpPr>
          <p:nvPr>
            <p:ph type="subTitle" idx="18"/>
          </p:nvPr>
        </p:nvSpPr>
        <p:spPr>
          <a:xfrm>
            <a:off x="6118549" y="189538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Preparing Data</a:t>
            </a:r>
            <a:endParaRPr sz="2000" dirty="0"/>
          </a:p>
        </p:txBody>
      </p:sp>
      <p:sp>
        <p:nvSpPr>
          <p:cNvPr id="397" name="Google Shape;397;p38"/>
          <p:cNvSpPr txBox="1">
            <a:spLocks noGrp="1"/>
          </p:cNvSpPr>
          <p:nvPr>
            <p:ph type="subTitle" idx="19"/>
          </p:nvPr>
        </p:nvSpPr>
        <p:spPr>
          <a:xfrm>
            <a:off x="720000" y="387044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Model Selection – XGBoost </a:t>
            </a:r>
          </a:p>
        </p:txBody>
      </p:sp>
      <p:sp>
        <p:nvSpPr>
          <p:cNvPr id="398" name="Google Shape;398;p38"/>
          <p:cNvSpPr txBox="1">
            <a:spLocks noGrp="1"/>
          </p:cNvSpPr>
          <p:nvPr>
            <p:ph type="subTitle" idx="20"/>
          </p:nvPr>
        </p:nvSpPr>
        <p:spPr>
          <a:xfrm>
            <a:off x="3419271" y="382917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Evaluation Results</a:t>
            </a:r>
          </a:p>
        </p:txBody>
      </p:sp>
      <p:sp>
        <p:nvSpPr>
          <p:cNvPr id="399" name="Google Shape;399;p38"/>
          <p:cNvSpPr txBox="1">
            <a:spLocks noGrp="1"/>
          </p:cNvSpPr>
          <p:nvPr>
            <p:ph type="subTitle" idx="21"/>
          </p:nvPr>
        </p:nvSpPr>
        <p:spPr>
          <a:xfrm>
            <a:off x="6118500" y="362804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E92E133C-1050-B042-278D-71E2A5FE43C9}"/>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A362F9F3-0B5A-539F-6AA6-C70D43F9C19F}"/>
              </a:ext>
            </a:extLst>
          </p:cNvPr>
          <p:cNvSpPr txBox="1">
            <a:spLocks noGrp="1"/>
          </p:cNvSpPr>
          <p:nvPr>
            <p:ph type="title"/>
          </p:nvPr>
        </p:nvSpPr>
        <p:spPr>
          <a:xfrm>
            <a:off x="713224" y="2384250"/>
            <a:ext cx="5425733" cy="915900"/>
          </a:xfrm>
          <a:prstGeom prst="rect">
            <a:avLst/>
          </a:prstGeom>
        </p:spPr>
        <p:txBody>
          <a:bodyPr spcFirstLastPara="1" wrap="square" lIns="91425" tIns="91425" rIns="91425" bIns="91425" anchor="b" anchorCtr="0">
            <a:noAutofit/>
          </a:bodyPr>
          <a:lstStyle/>
          <a:p>
            <a:r>
              <a:rPr lang="en-US" dirty="0"/>
              <a:t>Model Selection – XGBoost</a:t>
            </a:r>
            <a:endParaRPr dirty="0"/>
          </a:p>
        </p:txBody>
      </p:sp>
      <p:sp>
        <p:nvSpPr>
          <p:cNvPr id="430" name="Google Shape;430;p40">
            <a:extLst>
              <a:ext uri="{FF2B5EF4-FFF2-40B4-BE49-F238E27FC236}">
                <a16:creationId xmlns:a16="http://schemas.microsoft.com/office/drawing/2014/main" id="{DCA82E9A-2BC7-5F45-72A7-6F23101A3103}"/>
              </a:ext>
            </a:extLst>
          </p:cNvPr>
          <p:cNvSpPr txBox="1">
            <a:spLocks noGrp="1"/>
          </p:cNvSpPr>
          <p:nvPr>
            <p:ph type="title" idx="2"/>
          </p:nvPr>
        </p:nvSpPr>
        <p:spPr>
          <a:xfrm>
            <a:off x="713225" y="745974"/>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31" name="Google Shape;431;p40">
            <a:extLst>
              <a:ext uri="{FF2B5EF4-FFF2-40B4-BE49-F238E27FC236}">
                <a16:creationId xmlns:a16="http://schemas.microsoft.com/office/drawing/2014/main" id="{19B57906-25C7-63BF-D7EE-9857E1863365}"/>
              </a:ext>
            </a:extLst>
          </p:cNvPr>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indent="0"/>
            <a:r>
              <a:rPr lang="en-US" dirty="0"/>
              <a:t>4.1. Model Introduction </a:t>
            </a:r>
          </a:p>
          <a:p>
            <a:pPr marL="0" indent="0"/>
            <a:r>
              <a:rPr lang="en-US" dirty="0"/>
              <a:t>4.2. Advantages Over Other Models </a:t>
            </a:r>
          </a:p>
          <a:p>
            <a:pPr marL="0" indent="0"/>
            <a:r>
              <a:rPr lang="en-US" dirty="0"/>
              <a:t>4.3. Training the Model</a:t>
            </a:r>
          </a:p>
        </p:txBody>
      </p:sp>
      <p:grpSp>
        <p:nvGrpSpPr>
          <p:cNvPr id="432" name="Google Shape;432;p40">
            <a:extLst>
              <a:ext uri="{FF2B5EF4-FFF2-40B4-BE49-F238E27FC236}">
                <a16:creationId xmlns:a16="http://schemas.microsoft.com/office/drawing/2014/main" id="{A3150C7B-BA2E-854B-AACF-DD4A901908F6}"/>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5D483677-42A0-599E-5E03-5E4876A4E27F}"/>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4E5390D1-BB66-F2E6-54BC-D3AC600E63E6}"/>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0F2DE6E9-643D-4B43-7B2A-6B245BC92F22}"/>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F7FC8A7D-6EA3-FB80-BF90-71125F39CD97}"/>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7BC28BD8-567C-1433-0C77-BDEF33CFCC9A}"/>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929E1BF5-8153-03EA-3765-7E116164451A}"/>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2FD7DE6A-CBBC-3689-1ADD-BB2990C043BF}"/>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FB134D8A-4D36-0FC9-EA91-091DBE11871C}"/>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9429A821-7C82-89AE-AC13-BC258C35BA39}"/>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53EC42A2-7634-9F6E-6DE0-68F71ED81046}"/>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2F6368BE-9415-BD4A-DC61-3B129CA65AFB}"/>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485B2850-6A37-1719-4C37-2F0F6C87AB40}"/>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27AE55C7-A7E1-3510-3721-7CAC52DF47CC}"/>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8619D19F-9EC0-4C3B-AE63-FF05649731E7}"/>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86BC4A64-CF6E-4F3D-5558-BD3AE07FB1E6}"/>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D94AE500-6E21-7919-A5D9-D482480AD6E6}"/>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92F9899E-2F0C-FAF0-B01A-968B3DBF42DC}"/>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2B4C8B99-8552-E4D8-170B-608C130C64F8}"/>
              </a:ext>
            </a:extLst>
          </p:cNvPr>
          <p:cNvCxnSpPr/>
          <p:nvPr/>
        </p:nvCxnSpPr>
        <p:spPr>
          <a:xfrm>
            <a:off x="841250" y="663474"/>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33754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D2C8-3E08-66D3-F075-084C9BAAC37E}"/>
              </a:ext>
            </a:extLst>
          </p:cNvPr>
          <p:cNvSpPr>
            <a:spLocks noGrp="1"/>
          </p:cNvSpPr>
          <p:nvPr>
            <p:ph type="title"/>
          </p:nvPr>
        </p:nvSpPr>
        <p:spPr>
          <a:xfrm>
            <a:off x="720000" y="394223"/>
            <a:ext cx="7704000" cy="572700"/>
          </a:xfrm>
        </p:spPr>
        <p:txBody>
          <a:bodyPr/>
          <a:lstStyle/>
          <a:p>
            <a:r>
              <a:rPr lang="en-US" b="1" dirty="0">
                <a:effectLst/>
                <a:latin typeface="Times New Roman" panose="02020603050405020304" pitchFamily="18" charset="0"/>
              </a:rPr>
              <a:t>Model Selection - XGBoost</a:t>
            </a:r>
            <a:endParaRPr lang="en-US" dirty="0">
              <a:effectLst/>
              <a:latin typeface="Times New Roman" panose="02020603050405020304" pitchFamily="18" charset="0"/>
            </a:endParaRPr>
          </a:p>
        </p:txBody>
      </p:sp>
      <p:sp>
        <p:nvSpPr>
          <p:cNvPr id="4" name="Subtitle 3">
            <a:extLst>
              <a:ext uri="{FF2B5EF4-FFF2-40B4-BE49-F238E27FC236}">
                <a16:creationId xmlns:a16="http://schemas.microsoft.com/office/drawing/2014/main" id="{FB5F8489-AE96-7A57-BEDE-B4B7D1B40065}"/>
              </a:ext>
            </a:extLst>
          </p:cNvPr>
          <p:cNvSpPr>
            <a:spLocks noGrp="1"/>
          </p:cNvSpPr>
          <p:nvPr>
            <p:ph type="subTitle" idx="2"/>
          </p:nvPr>
        </p:nvSpPr>
        <p:spPr>
          <a:xfrm>
            <a:off x="1099337" y="1667625"/>
            <a:ext cx="7223395" cy="2785842"/>
          </a:xfrm>
        </p:spPr>
        <p:txBody>
          <a:bodyPr/>
          <a:lstStyle/>
          <a:p>
            <a:r>
              <a:rPr lang="en-US" sz="1200" dirty="0"/>
              <a:t>In this project, XGBoost (Extreme Gradient Boosting) was selected for predicting telecom customer churn due to its proven effectiveness in handling structured tabular data, a common format for customer behavior datasets. Customer churn prediction is a binary classification problem (churn vs. non-churn) that often involves complex interactions between features (e.g., usage patterns, billing history, demographics). XGBoost excels in such scenarios because:</a:t>
            </a:r>
          </a:p>
          <a:p>
            <a:endParaRPr lang="en-US" sz="1200" dirty="0"/>
          </a:p>
          <a:p>
            <a:pPr>
              <a:buFont typeface="Arial" panose="020B0604020202020204" pitchFamily="34" charset="0"/>
              <a:buChar char="•"/>
            </a:pPr>
            <a:r>
              <a:rPr lang="en-US" sz="1200" dirty="0"/>
              <a:t>It combines gradient boosting with regularization (L1/L2) to balance model complexity and generalization, critical for noisy telecom datasets.</a:t>
            </a:r>
          </a:p>
          <a:p>
            <a:pPr>
              <a:buFont typeface="Arial" panose="020B0604020202020204" pitchFamily="34" charset="0"/>
              <a:buChar char="•"/>
            </a:pPr>
            <a:r>
              <a:rPr lang="en-US" sz="1200" dirty="0"/>
              <a:t>It automatically handles missing values, reducing preprocessing effort. </a:t>
            </a:r>
          </a:p>
          <a:p>
            <a:pPr>
              <a:buFont typeface="Arial" panose="020B0604020202020204" pitchFamily="34" charset="0"/>
              <a:buChar char="•"/>
            </a:pPr>
            <a:r>
              <a:rPr lang="en-US" sz="1200" dirty="0"/>
              <a:t>It supports class imbalance through the </a:t>
            </a:r>
            <a:r>
              <a:rPr lang="en-US" sz="1200" dirty="0" err="1"/>
              <a:t>scale_pos_weight</a:t>
            </a:r>
            <a:r>
              <a:rPr lang="en-US" sz="1200" dirty="0"/>
              <a:t> parameter, which adjusts for skewed churn rates (e.g., 5% churn vs. 95% non-churn). </a:t>
            </a:r>
          </a:p>
          <a:p>
            <a:pPr>
              <a:buFont typeface="Arial" panose="020B0604020202020204" pitchFamily="34" charset="0"/>
              <a:buChar char="•"/>
            </a:pPr>
            <a:r>
              <a:rPr lang="en-US" sz="1200" dirty="0"/>
              <a:t>Its built-in functions (</a:t>
            </a:r>
            <a:r>
              <a:rPr lang="en-US" sz="1200" dirty="0" err="1"/>
              <a:t>eg.</a:t>
            </a:r>
            <a:r>
              <a:rPr lang="en-US" sz="1200" dirty="0"/>
              <a:t> cross-validation and early stopping) prevent overfitting, ensuring robustness even with limited training data. </a:t>
            </a:r>
          </a:p>
          <a:p>
            <a:endParaRPr lang="en-MM" sz="1200" dirty="0"/>
          </a:p>
        </p:txBody>
      </p:sp>
      <p:sp>
        <p:nvSpPr>
          <p:cNvPr id="5" name="Title 1">
            <a:extLst>
              <a:ext uri="{FF2B5EF4-FFF2-40B4-BE49-F238E27FC236}">
                <a16:creationId xmlns:a16="http://schemas.microsoft.com/office/drawing/2014/main" id="{9BFDD7E8-1E9D-8ED4-50B9-8D3311D3D2FE}"/>
              </a:ext>
            </a:extLst>
          </p:cNvPr>
          <p:cNvSpPr txBox="1">
            <a:spLocks/>
          </p:cNvSpPr>
          <p:nvPr/>
        </p:nvSpPr>
        <p:spPr>
          <a:xfrm>
            <a:off x="720000" y="1089396"/>
            <a:ext cx="7704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latin typeface="Times New Roman" panose="02020603050405020304" pitchFamily="18" charset="0"/>
              </a:rPr>
              <a:t>4.1 Model Introduction</a:t>
            </a:r>
          </a:p>
        </p:txBody>
      </p:sp>
    </p:spTree>
    <p:extLst>
      <p:ext uri="{BB962C8B-B14F-4D97-AF65-F5344CB8AC3E}">
        <p14:creationId xmlns:p14="http://schemas.microsoft.com/office/powerpoint/2010/main" val="2427682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AC40410-D6FA-2025-D337-94A93ABB62CD}"/>
              </a:ext>
            </a:extLst>
          </p:cNvPr>
          <p:cNvSpPr>
            <a:spLocks noGrp="1"/>
          </p:cNvSpPr>
          <p:nvPr>
            <p:ph type="subTitle" idx="2"/>
          </p:nvPr>
        </p:nvSpPr>
        <p:spPr>
          <a:xfrm>
            <a:off x="1290004" y="655699"/>
            <a:ext cx="6415463" cy="408408"/>
          </a:xfrm>
        </p:spPr>
        <p:txBody>
          <a:bodyPr/>
          <a:lstStyle/>
          <a:p>
            <a:r>
              <a:rPr lang="en-US" sz="1000" dirty="0"/>
              <a:t>XGBoost outperforms traditional and ensemble models in accuracy and efficiency for churn prediction:</a:t>
            </a:r>
          </a:p>
        </p:txBody>
      </p:sp>
      <p:sp>
        <p:nvSpPr>
          <p:cNvPr id="5" name="Title 1">
            <a:extLst>
              <a:ext uri="{FF2B5EF4-FFF2-40B4-BE49-F238E27FC236}">
                <a16:creationId xmlns:a16="http://schemas.microsoft.com/office/drawing/2014/main" id="{C6C77BC8-D844-D3FC-015D-829E022E97D6}"/>
              </a:ext>
            </a:extLst>
          </p:cNvPr>
          <p:cNvSpPr txBox="1">
            <a:spLocks/>
          </p:cNvSpPr>
          <p:nvPr/>
        </p:nvSpPr>
        <p:spPr>
          <a:xfrm>
            <a:off x="645738" y="132663"/>
            <a:ext cx="7704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latin typeface="Times New Roman" panose="02020603050405020304" pitchFamily="18" charset="0"/>
              </a:rPr>
              <a:t>4.2 Advantages Over Other Models</a:t>
            </a:r>
          </a:p>
        </p:txBody>
      </p:sp>
      <p:graphicFrame>
        <p:nvGraphicFramePr>
          <p:cNvPr id="8" name="Table 7">
            <a:extLst>
              <a:ext uri="{FF2B5EF4-FFF2-40B4-BE49-F238E27FC236}">
                <a16:creationId xmlns:a16="http://schemas.microsoft.com/office/drawing/2014/main" id="{923ECC5D-2D79-EC8C-6CC7-799F08C70153}"/>
              </a:ext>
            </a:extLst>
          </p:cNvPr>
          <p:cNvGraphicFramePr>
            <a:graphicFrameLocks noGrp="1"/>
          </p:cNvGraphicFramePr>
          <p:nvPr>
            <p:extLst>
              <p:ext uri="{D42A27DB-BD31-4B8C-83A1-F6EECF244321}">
                <p14:modId xmlns:p14="http://schemas.microsoft.com/office/powerpoint/2010/main" val="2255280799"/>
              </p:ext>
            </p:extLst>
          </p:nvPr>
        </p:nvGraphicFramePr>
        <p:xfrm>
          <a:off x="720001" y="1214105"/>
          <a:ext cx="7703997" cy="2233696"/>
        </p:xfrm>
        <a:graphic>
          <a:graphicData uri="http://schemas.openxmlformats.org/drawingml/2006/table">
            <a:tbl>
              <a:tblPr firstRow="1" bandRow="1">
                <a:tableStyleId>{B1AC4B4F-AB1D-4A8A-B6E2-FCAA134BD16F}</a:tableStyleId>
              </a:tblPr>
              <a:tblGrid>
                <a:gridCol w="1843462">
                  <a:extLst>
                    <a:ext uri="{9D8B030D-6E8A-4147-A177-3AD203B41FA5}">
                      <a16:colId xmlns:a16="http://schemas.microsoft.com/office/drawing/2014/main" val="2320567037"/>
                    </a:ext>
                  </a:extLst>
                </a:gridCol>
                <a:gridCol w="2853267">
                  <a:extLst>
                    <a:ext uri="{9D8B030D-6E8A-4147-A177-3AD203B41FA5}">
                      <a16:colId xmlns:a16="http://schemas.microsoft.com/office/drawing/2014/main" val="894854467"/>
                    </a:ext>
                  </a:extLst>
                </a:gridCol>
                <a:gridCol w="3007268">
                  <a:extLst>
                    <a:ext uri="{9D8B030D-6E8A-4147-A177-3AD203B41FA5}">
                      <a16:colId xmlns:a16="http://schemas.microsoft.com/office/drawing/2014/main" val="2775994681"/>
                    </a:ext>
                  </a:extLst>
                </a:gridCol>
              </a:tblGrid>
              <a:tr h="282244">
                <a:tc>
                  <a:txBody>
                    <a:bodyPr/>
                    <a:lstStyle/>
                    <a:p>
                      <a:r>
                        <a:rPr lang="en-US" sz="1000" b="1" dirty="0">
                          <a:effectLst/>
                          <a:latin typeface="Times New Roman" panose="02020603050405020304" pitchFamily="18" charset="0"/>
                        </a:rPr>
                        <a:t>Model </a:t>
                      </a:r>
                      <a:endParaRPr lang="en-US" sz="1000" dirty="0">
                        <a:effectLst/>
                        <a:latin typeface="Times New Roman" panose="02020603050405020304" pitchFamily="18" charset="0"/>
                      </a:endParaRPr>
                    </a:p>
                  </a:txBody>
                  <a:tcPr marL="47625" marR="47625" marT="0" marB="0"/>
                </a:tc>
                <a:tc>
                  <a:txBody>
                    <a:bodyPr/>
                    <a:lstStyle/>
                    <a:p>
                      <a:r>
                        <a:rPr lang="en-US" sz="1000" b="1">
                          <a:effectLst/>
                          <a:latin typeface="Times New Roman" panose="02020603050405020304" pitchFamily="18" charset="0"/>
                        </a:rPr>
                        <a:t>Limitations </a:t>
                      </a:r>
                      <a:endParaRPr lang="en-US" sz="1000">
                        <a:effectLst/>
                        <a:latin typeface="Times New Roman" panose="02020603050405020304" pitchFamily="18" charset="0"/>
                      </a:endParaRPr>
                    </a:p>
                  </a:txBody>
                  <a:tcPr marL="47625" marR="47625" marT="0" marB="0"/>
                </a:tc>
                <a:tc>
                  <a:txBody>
                    <a:bodyPr/>
                    <a:lstStyle/>
                    <a:p>
                      <a:r>
                        <a:rPr lang="en-US" sz="1000" b="1" dirty="0">
                          <a:effectLst/>
                          <a:latin typeface="Times New Roman" panose="02020603050405020304" pitchFamily="18" charset="0"/>
                        </a:rPr>
                        <a:t>XGBoost Advantages </a:t>
                      </a:r>
                      <a:endParaRPr lang="en-US" sz="1000" dirty="0">
                        <a:effectLst/>
                        <a:latin typeface="Times New Roman" panose="02020603050405020304" pitchFamily="18" charset="0"/>
                      </a:endParaRPr>
                    </a:p>
                  </a:txBody>
                  <a:tcPr marL="47625" marR="47625" marT="0" marB="0"/>
                </a:tc>
                <a:extLst>
                  <a:ext uri="{0D108BD9-81ED-4DB2-BD59-A6C34878D82A}">
                    <a16:rowId xmlns:a16="http://schemas.microsoft.com/office/drawing/2014/main" val="715862988"/>
                  </a:ext>
                </a:extLst>
              </a:tr>
              <a:tr h="514620">
                <a:tc>
                  <a:txBody>
                    <a:bodyPr/>
                    <a:lstStyle/>
                    <a:p>
                      <a:r>
                        <a:rPr lang="en-US" sz="1000" b="1" dirty="0">
                          <a:effectLst/>
                          <a:latin typeface="Times New Roman" panose="02020603050405020304" pitchFamily="18" charset="0"/>
                        </a:rPr>
                        <a:t>Logistic Regression </a:t>
                      </a:r>
                      <a:endParaRPr lang="en-US" sz="1000" dirty="0">
                        <a:effectLst/>
                        <a:latin typeface="Times New Roman" panose="02020603050405020304" pitchFamily="18" charset="0"/>
                      </a:endParaRPr>
                    </a:p>
                  </a:txBody>
                  <a:tcPr marL="47625" marR="47625" marT="0" marB="0"/>
                </a:tc>
                <a:tc>
                  <a:txBody>
                    <a:bodyPr/>
                    <a:lstStyle/>
                    <a:p>
                      <a:r>
                        <a:rPr lang="en-US" sz="1000" dirty="0">
                          <a:effectLst/>
                          <a:latin typeface="Times New Roman" panose="02020603050405020304" pitchFamily="18" charset="0"/>
                        </a:rPr>
                        <a:t>Linear decision boundaries fail to capture non-linear relationships (e.g., usage spikes preceding churn). </a:t>
                      </a:r>
                    </a:p>
                  </a:txBody>
                  <a:tcPr marL="47625" marR="47625" marT="0" marB="0"/>
                </a:tc>
                <a:tc>
                  <a:txBody>
                    <a:bodyPr/>
                    <a:lstStyle/>
                    <a:p>
                      <a:r>
                        <a:rPr lang="en-US" sz="1000" dirty="0">
                          <a:effectLst/>
                          <a:latin typeface="Times New Roman" panose="02020603050405020304" pitchFamily="18" charset="0"/>
                        </a:rPr>
                        <a:t>Handles non-linear patterns via sequential decision trees and feature splits. </a:t>
                      </a:r>
                    </a:p>
                  </a:txBody>
                  <a:tcPr marL="47625" marR="47625" marT="0" marB="0"/>
                </a:tc>
                <a:extLst>
                  <a:ext uri="{0D108BD9-81ED-4DB2-BD59-A6C34878D82A}">
                    <a16:rowId xmlns:a16="http://schemas.microsoft.com/office/drawing/2014/main" val="705265489"/>
                  </a:ext>
                </a:extLst>
              </a:tr>
              <a:tr h="478944">
                <a:tc>
                  <a:txBody>
                    <a:bodyPr/>
                    <a:lstStyle/>
                    <a:p>
                      <a:r>
                        <a:rPr lang="en-US" sz="1000" b="1" dirty="0">
                          <a:effectLst/>
                          <a:latin typeface="Times New Roman" panose="02020603050405020304" pitchFamily="18" charset="0"/>
                        </a:rPr>
                        <a:t>Random Forest </a:t>
                      </a:r>
                      <a:endParaRPr lang="en-US" sz="1000" dirty="0">
                        <a:effectLst/>
                        <a:latin typeface="Times New Roman" panose="02020603050405020304" pitchFamily="18" charset="0"/>
                      </a:endParaRPr>
                    </a:p>
                  </a:txBody>
                  <a:tcPr marL="47625" marR="47625" marT="0" marB="0"/>
                </a:tc>
                <a:tc>
                  <a:txBody>
                    <a:bodyPr/>
                    <a:lstStyle/>
                    <a:p>
                      <a:r>
                        <a:rPr lang="en-US" sz="1000" dirty="0">
                          <a:effectLst/>
                          <a:latin typeface="Times New Roman" panose="02020603050405020304" pitchFamily="18" charset="0"/>
                        </a:rPr>
                        <a:t>Prone to overfitting on noisy data; slower inference with large forests. </a:t>
                      </a:r>
                    </a:p>
                  </a:txBody>
                  <a:tcPr marL="47625" marR="47625" marT="0" marB="0"/>
                </a:tc>
                <a:tc>
                  <a:txBody>
                    <a:bodyPr/>
                    <a:lstStyle/>
                    <a:p>
                      <a:r>
                        <a:rPr lang="en-US" sz="1000" dirty="0">
                          <a:effectLst/>
                          <a:latin typeface="Times New Roman" panose="02020603050405020304" pitchFamily="18" charset="0"/>
                        </a:rPr>
                        <a:t>Optimized with gradient boosting (corrects errors iteratively) and regularization for tighter control. </a:t>
                      </a:r>
                    </a:p>
                  </a:txBody>
                  <a:tcPr marL="47625" marR="47625" marT="0" marB="0"/>
                </a:tc>
                <a:extLst>
                  <a:ext uri="{0D108BD9-81ED-4DB2-BD59-A6C34878D82A}">
                    <a16:rowId xmlns:a16="http://schemas.microsoft.com/office/drawing/2014/main" val="4201562056"/>
                  </a:ext>
                </a:extLst>
              </a:tr>
              <a:tr h="478944">
                <a:tc>
                  <a:txBody>
                    <a:bodyPr/>
                    <a:lstStyle/>
                    <a:p>
                      <a:r>
                        <a:rPr lang="en-US" sz="1000" b="1">
                          <a:effectLst/>
                          <a:latin typeface="Times New Roman" panose="02020603050405020304" pitchFamily="18" charset="0"/>
                        </a:rPr>
                        <a:t>SVM </a:t>
                      </a:r>
                      <a:endParaRPr lang="en-US" sz="1000">
                        <a:effectLst/>
                        <a:latin typeface="Times New Roman" panose="02020603050405020304" pitchFamily="18" charset="0"/>
                      </a:endParaRPr>
                    </a:p>
                  </a:txBody>
                  <a:tcPr marL="47625" marR="47625" marT="0" marB="0"/>
                </a:tc>
                <a:tc>
                  <a:txBody>
                    <a:bodyPr/>
                    <a:lstStyle/>
                    <a:p>
                      <a:r>
                        <a:rPr lang="en-US" sz="1000">
                          <a:effectLst/>
                          <a:latin typeface="Times New Roman" panose="02020603050405020304" pitchFamily="18" charset="0"/>
                        </a:rPr>
                        <a:t>Computationally expensive for large datasets; struggles with class imbalance. </a:t>
                      </a:r>
                    </a:p>
                  </a:txBody>
                  <a:tcPr marL="47625" marR="47625" marT="0" marB="0"/>
                </a:tc>
                <a:tc>
                  <a:txBody>
                    <a:bodyPr/>
                    <a:lstStyle/>
                    <a:p>
                      <a:r>
                        <a:rPr lang="en-US" sz="1000" dirty="0">
                          <a:effectLst/>
                          <a:latin typeface="Times New Roman" panose="02020603050405020304" pitchFamily="18" charset="0"/>
                        </a:rPr>
                        <a:t>Faster training via parallel processing; handles imbalance via </a:t>
                      </a:r>
                      <a:r>
                        <a:rPr lang="en-US" sz="1000" b="1" i="1" dirty="0" err="1">
                          <a:effectLst/>
                          <a:latin typeface="Times New Roman" panose="02020603050405020304" pitchFamily="18" charset="0"/>
                        </a:rPr>
                        <a:t>scale_pos_weight</a:t>
                      </a:r>
                      <a:r>
                        <a:rPr lang="en-US" sz="1000" b="1" i="1" dirty="0">
                          <a:effectLst/>
                          <a:latin typeface="Times New Roman" panose="02020603050405020304" pitchFamily="18" charset="0"/>
                        </a:rPr>
                        <a:t>. </a:t>
                      </a:r>
                      <a:endParaRPr lang="en-US" sz="1000" dirty="0">
                        <a:effectLst/>
                        <a:latin typeface="Times New Roman" panose="02020603050405020304" pitchFamily="18" charset="0"/>
                      </a:endParaRPr>
                    </a:p>
                  </a:txBody>
                  <a:tcPr marL="47625" marR="47625" marT="0" marB="0"/>
                </a:tc>
                <a:extLst>
                  <a:ext uri="{0D108BD9-81ED-4DB2-BD59-A6C34878D82A}">
                    <a16:rowId xmlns:a16="http://schemas.microsoft.com/office/drawing/2014/main" val="3234235147"/>
                  </a:ext>
                </a:extLst>
              </a:tr>
              <a:tr h="478944">
                <a:tc>
                  <a:txBody>
                    <a:bodyPr/>
                    <a:lstStyle/>
                    <a:p>
                      <a:r>
                        <a:rPr lang="en-US" sz="1000" b="1">
                          <a:effectLst/>
                          <a:latin typeface="Times New Roman" panose="02020603050405020304" pitchFamily="18" charset="0"/>
                        </a:rPr>
                        <a:t>Neural Networks </a:t>
                      </a:r>
                      <a:endParaRPr lang="en-US" sz="1000">
                        <a:effectLst/>
                        <a:latin typeface="Times New Roman" panose="02020603050405020304" pitchFamily="18" charset="0"/>
                      </a:endParaRPr>
                    </a:p>
                  </a:txBody>
                  <a:tcPr marL="47625" marR="47625" marT="0" marB="0"/>
                </a:tc>
                <a:tc>
                  <a:txBody>
                    <a:bodyPr/>
                    <a:lstStyle/>
                    <a:p>
                      <a:r>
                        <a:rPr lang="en-US" sz="1000">
                          <a:effectLst/>
                          <a:latin typeface="Times New Roman" panose="02020603050405020304" pitchFamily="18" charset="0"/>
                        </a:rPr>
                        <a:t>Requires massive data and tuning; lacks interpretability. </a:t>
                      </a:r>
                    </a:p>
                  </a:txBody>
                  <a:tcPr marL="47625" marR="47625" marT="0" marB="0"/>
                </a:tc>
                <a:tc>
                  <a:txBody>
                    <a:bodyPr/>
                    <a:lstStyle/>
                    <a:p>
                      <a:r>
                        <a:rPr lang="en-US" sz="1000" dirty="0">
                          <a:effectLst/>
                          <a:latin typeface="Times New Roman" panose="02020603050405020304" pitchFamily="18" charset="0"/>
                        </a:rPr>
                        <a:t>More efficient on smaller datasets; provides feature importance scores for business insights </a:t>
                      </a:r>
                    </a:p>
                  </a:txBody>
                  <a:tcPr marL="47625" marR="47625" marT="0" marB="0"/>
                </a:tc>
                <a:extLst>
                  <a:ext uri="{0D108BD9-81ED-4DB2-BD59-A6C34878D82A}">
                    <a16:rowId xmlns:a16="http://schemas.microsoft.com/office/drawing/2014/main" val="688192119"/>
                  </a:ext>
                </a:extLst>
              </a:tr>
            </a:tbl>
          </a:graphicData>
        </a:graphic>
      </p:graphicFrame>
      <p:sp>
        <p:nvSpPr>
          <p:cNvPr id="10" name="Subtitle 3">
            <a:extLst>
              <a:ext uri="{FF2B5EF4-FFF2-40B4-BE49-F238E27FC236}">
                <a16:creationId xmlns:a16="http://schemas.microsoft.com/office/drawing/2014/main" id="{98662D3A-28ED-8006-2BAD-3268D48E7737}"/>
              </a:ext>
            </a:extLst>
          </p:cNvPr>
          <p:cNvSpPr txBox="1">
            <a:spLocks/>
          </p:cNvSpPr>
          <p:nvPr/>
        </p:nvSpPr>
        <p:spPr>
          <a:xfrm>
            <a:off x="1063702" y="3594063"/>
            <a:ext cx="7016596" cy="67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dirty="0"/>
              <a:t>Example: Telecom datasets often include categorical features like contract type (monthly, annual) or payment method (credit card, bank transfer). </a:t>
            </a:r>
            <a:r>
              <a:rPr lang="en-US" sz="1000" dirty="0" err="1"/>
              <a:t>XGBoost’s</a:t>
            </a:r>
            <a:r>
              <a:rPr lang="en-US" sz="1000" dirty="0"/>
              <a:t> experimental </a:t>
            </a:r>
            <a:r>
              <a:rPr lang="en-US" sz="1000" dirty="0" err="1"/>
              <a:t>enable_categorical</a:t>
            </a:r>
            <a:r>
              <a:rPr lang="en-US" sz="1000" dirty="0"/>
              <a:t>=True (for Pandas category </a:t>
            </a:r>
            <a:r>
              <a:rPr lang="en-US" sz="1000" dirty="0" err="1"/>
              <a:t>dtype</a:t>
            </a:r>
            <a:r>
              <a:rPr lang="en-US" sz="1000" dirty="0"/>
              <a:t>) simplifies encoding, unlike one-hot encoding in logistic regression, which inflates dimensionality. </a:t>
            </a:r>
          </a:p>
        </p:txBody>
      </p:sp>
    </p:spTree>
    <p:extLst>
      <p:ext uri="{BB962C8B-B14F-4D97-AF65-F5344CB8AC3E}">
        <p14:creationId xmlns:p14="http://schemas.microsoft.com/office/powerpoint/2010/main" val="2987638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38DA6C51-4DAC-72C6-E5F5-6DC2F1CFC2B3}"/>
              </a:ext>
            </a:extLst>
          </p:cNvPr>
          <p:cNvSpPr>
            <a:spLocks noGrp="1"/>
          </p:cNvSpPr>
          <p:nvPr>
            <p:ph type="subTitle" idx="2"/>
          </p:nvPr>
        </p:nvSpPr>
        <p:spPr>
          <a:xfrm>
            <a:off x="1077541" y="672449"/>
            <a:ext cx="4036329" cy="3941883"/>
          </a:xfrm>
        </p:spPr>
        <p:txBody>
          <a:bodyPr/>
          <a:lstStyle/>
          <a:p>
            <a:pPr>
              <a:buFont typeface="Arial" panose="020B0604020202020204" pitchFamily="34" charset="0"/>
              <a:buChar char="•"/>
            </a:pPr>
            <a:r>
              <a:rPr lang="en-US" sz="900" dirty="0"/>
              <a:t>Model initiating and training </a:t>
            </a:r>
          </a:p>
          <a:p>
            <a:r>
              <a:rPr lang="en-US" sz="900" dirty="0"/>
              <a:t># Initialize and train model </a:t>
            </a:r>
          </a:p>
          <a:p>
            <a:r>
              <a:rPr lang="en-US" sz="900" dirty="0" err="1"/>
              <a:t>pipeline.fit</a:t>
            </a:r>
            <a:r>
              <a:rPr lang="en-US" sz="900" dirty="0"/>
              <a:t>(</a:t>
            </a:r>
            <a:r>
              <a:rPr lang="en-US" sz="900" dirty="0" err="1"/>
              <a:t>X_train</a:t>
            </a:r>
            <a:r>
              <a:rPr lang="en-US" sz="900" dirty="0"/>
              <a:t>, </a:t>
            </a:r>
            <a:r>
              <a:rPr lang="en-US" sz="900" dirty="0" err="1"/>
              <a:t>y_train</a:t>
            </a:r>
            <a:r>
              <a:rPr lang="en-US" sz="900" dirty="0"/>
              <a:t>)</a:t>
            </a:r>
          </a:p>
          <a:p>
            <a:endParaRPr lang="en-US" sz="900" dirty="0"/>
          </a:p>
          <a:p>
            <a:pPr>
              <a:buFont typeface="Arial" panose="020B0604020202020204" pitchFamily="34" charset="0"/>
              <a:buChar char="•"/>
            </a:pPr>
            <a:r>
              <a:rPr lang="en-US" sz="900" dirty="0"/>
              <a:t>Hyperparameter tuning using </a:t>
            </a:r>
            <a:r>
              <a:rPr lang="en-US" sz="900" dirty="0" err="1"/>
              <a:t>GridSearchCV</a:t>
            </a:r>
            <a:r>
              <a:rPr lang="en-US" sz="900" dirty="0"/>
              <a:t> so that the model can perform its best.</a:t>
            </a:r>
          </a:p>
          <a:p>
            <a:pPr marL="139700" indent="0"/>
            <a:endParaRPr lang="en-US" sz="900" dirty="0"/>
          </a:p>
          <a:p>
            <a:r>
              <a:rPr lang="en-US" sz="900" dirty="0" err="1"/>
              <a:t>new_pipeline</a:t>
            </a:r>
            <a:r>
              <a:rPr lang="en-US" sz="900" dirty="0"/>
              <a:t> = clone(pipeline) </a:t>
            </a:r>
          </a:p>
          <a:p>
            <a:r>
              <a:rPr lang="en-US" sz="900" dirty="0" err="1"/>
              <a:t>scale_pos_weight_resampled</a:t>
            </a:r>
            <a:r>
              <a:rPr lang="en-US" sz="900" dirty="0"/>
              <a:t> = 1.0</a:t>
            </a:r>
          </a:p>
          <a:p>
            <a:endParaRPr lang="en-US" sz="900" dirty="0"/>
          </a:p>
          <a:p>
            <a:r>
              <a:rPr lang="en-US" sz="900" dirty="0"/>
              <a:t>cv = </a:t>
            </a:r>
            <a:r>
              <a:rPr lang="en-US" sz="900" dirty="0" err="1"/>
              <a:t>StratifiedShuffleSplit</a:t>
            </a:r>
            <a:r>
              <a:rPr lang="en-US" sz="900" dirty="0"/>
              <a:t>( </a:t>
            </a:r>
          </a:p>
          <a:p>
            <a:r>
              <a:rPr lang="en-US" sz="900" dirty="0"/>
              <a:t>	</a:t>
            </a:r>
            <a:r>
              <a:rPr lang="en-US" sz="900" dirty="0" err="1"/>
              <a:t>n_splits</a:t>
            </a:r>
            <a:r>
              <a:rPr lang="en-US" sz="900" dirty="0"/>
              <a:t>=1, </a:t>
            </a:r>
          </a:p>
          <a:p>
            <a:r>
              <a:rPr lang="en-US" sz="900" dirty="0"/>
              <a:t>	</a:t>
            </a:r>
            <a:r>
              <a:rPr lang="en-US" sz="900" dirty="0" err="1"/>
              <a:t>test_size</a:t>
            </a:r>
            <a:r>
              <a:rPr lang="en-US" sz="900" dirty="0"/>
              <a:t>=0.2, </a:t>
            </a:r>
          </a:p>
          <a:p>
            <a:r>
              <a:rPr lang="en-US" sz="900" dirty="0"/>
              <a:t>	</a:t>
            </a:r>
            <a:r>
              <a:rPr lang="en-US" sz="900" dirty="0" err="1"/>
              <a:t>random_state</a:t>
            </a:r>
            <a:r>
              <a:rPr lang="en-US" sz="900" dirty="0"/>
              <a:t>=42) # Define grid </a:t>
            </a:r>
          </a:p>
          <a:p>
            <a:r>
              <a:rPr lang="en-US" sz="900" dirty="0" err="1"/>
              <a:t>param_grid</a:t>
            </a:r>
            <a:r>
              <a:rPr lang="en-US" sz="900" dirty="0"/>
              <a:t> = { </a:t>
            </a:r>
          </a:p>
          <a:p>
            <a:r>
              <a:rPr lang="en-US" sz="900" dirty="0"/>
              <a:t>	'classifier__</a:t>
            </a:r>
            <a:r>
              <a:rPr lang="en-US" sz="900" dirty="0" err="1"/>
              <a:t>n_estimators</a:t>
            </a:r>
            <a:r>
              <a:rPr lang="en-US" sz="900" dirty="0"/>
              <a:t>': [100, 200], </a:t>
            </a:r>
          </a:p>
          <a:p>
            <a:r>
              <a:rPr lang="en-US" sz="900" dirty="0"/>
              <a:t>	'classifier__</a:t>
            </a:r>
            <a:r>
              <a:rPr lang="en-US" sz="900" dirty="0" err="1"/>
              <a:t>max_depth</a:t>
            </a:r>
            <a:r>
              <a:rPr lang="en-US" sz="900" dirty="0"/>
              <a:t>': [3, 5], </a:t>
            </a:r>
          </a:p>
          <a:p>
            <a:r>
              <a:rPr lang="en-US" sz="900" dirty="0"/>
              <a:t>	'classifier__</a:t>
            </a:r>
            <a:r>
              <a:rPr lang="en-US" sz="900" dirty="0" err="1"/>
              <a:t>learning_rate</a:t>
            </a:r>
            <a:r>
              <a:rPr lang="en-US" sz="900" dirty="0"/>
              <a:t>': [0.05, 0.1], </a:t>
            </a:r>
          </a:p>
          <a:p>
            <a:r>
              <a:rPr lang="en-US" sz="900" dirty="0"/>
              <a:t>	'</a:t>
            </a:r>
            <a:r>
              <a:rPr lang="en-US" sz="900" dirty="0" err="1"/>
              <a:t>classifier__subsample</a:t>
            </a:r>
            <a:r>
              <a:rPr lang="en-US" sz="900" dirty="0"/>
              <a:t>': [0.8, 1.0],</a:t>
            </a:r>
          </a:p>
          <a:p>
            <a:r>
              <a:rPr lang="en-US" sz="900" dirty="0"/>
              <a:t>	'classifier__</a:t>
            </a:r>
            <a:r>
              <a:rPr lang="en-US" sz="900" dirty="0" err="1"/>
              <a:t>colsample_bytree</a:t>
            </a:r>
            <a:r>
              <a:rPr lang="en-US" sz="900" dirty="0"/>
              <a:t>': [0.8, 1.0], </a:t>
            </a:r>
          </a:p>
          <a:p>
            <a:r>
              <a:rPr lang="en-US" sz="900" dirty="0"/>
              <a:t>	'</a:t>
            </a:r>
            <a:r>
              <a:rPr lang="en-US" sz="900" dirty="0" err="1"/>
              <a:t>classifier__gamma</a:t>
            </a:r>
            <a:r>
              <a:rPr lang="en-US" sz="900" dirty="0"/>
              <a:t>': [0, 0.2], </a:t>
            </a:r>
          </a:p>
          <a:p>
            <a:r>
              <a:rPr lang="en-US" sz="900" dirty="0"/>
              <a:t>	'classifier__</a:t>
            </a:r>
            <a:r>
              <a:rPr lang="en-US" sz="900" dirty="0" err="1"/>
              <a:t>reg_alpha</a:t>
            </a:r>
            <a:r>
              <a:rPr lang="en-US" sz="900" dirty="0"/>
              <a:t>': [0, 0.5], </a:t>
            </a:r>
          </a:p>
          <a:p>
            <a:r>
              <a:rPr lang="en-US" sz="900" dirty="0"/>
              <a:t>	'classifier__</a:t>
            </a:r>
            <a:r>
              <a:rPr lang="en-US" sz="900" dirty="0" err="1"/>
              <a:t>scale_pos_weight</a:t>
            </a:r>
            <a:r>
              <a:rPr lang="en-US" sz="900" dirty="0"/>
              <a:t>': [1] # SMOTE balances classes</a:t>
            </a:r>
          </a:p>
        </p:txBody>
      </p:sp>
      <p:sp>
        <p:nvSpPr>
          <p:cNvPr id="5" name="Title 1">
            <a:extLst>
              <a:ext uri="{FF2B5EF4-FFF2-40B4-BE49-F238E27FC236}">
                <a16:creationId xmlns:a16="http://schemas.microsoft.com/office/drawing/2014/main" id="{D304860F-F17E-298B-290D-C0E337D464F3}"/>
              </a:ext>
            </a:extLst>
          </p:cNvPr>
          <p:cNvSpPr txBox="1">
            <a:spLocks/>
          </p:cNvSpPr>
          <p:nvPr/>
        </p:nvSpPr>
        <p:spPr>
          <a:xfrm>
            <a:off x="645738" y="132663"/>
            <a:ext cx="7704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latin typeface="Times New Roman" panose="02020603050405020304" pitchFamily="18" charset="0"/>
              </a:rPr>
              <a:t>4.3 Training the Model</a:t>
            </a:r>
          </a:p>
        </p:txBody>
      </p:sp>
      <p:sp>
        <p:nvSpPr>
          <p:cNvPr id="6" name="Subtitle 3">
            <a:extLst>
              <a:ext uri="{FF2B5EF4-FFF2-40B4-BE49-F238E27FC236}">
                <a16:creationId xmlns:a16="http://schemas.microsoft.com/office/drawing/2014/main" id="{5B76C49B-7F75-BAE8-9DBC-BF60EFEF3D9C}"/>
              </a:ext>
            </a:extLst>
          </p:cNvPr>
          <p:cNvSpPr txBox="1">
            <a:spLocks/>
          </p:cNvSpPr>
          <p:nvPr/>
        </p:nvSpPr>
        <p:spPr>
          <a:xfrm>
            <a:off x="5234005" y="672449"/>
            <a:ext cx="3547536" cy="2328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900" dirty="0"/>
              <a:t># Initialize </a:t>
            </a:r>
            <a:r>
              <a:rPr lang="en-US" sz="900" dirty="0" err="1"/>
              <a:t>GridSearchCV</a:t>
            </a:r>
            <a:r>
              <a:rPr lang="en-US" sz="900" dirty="0"/>
              <a:t> </a:t>
            </a:r>
          </a:p>
          <a:p>
            <a:r>
              <a:rPr lang="en-US" sz="900" dirty="0" err="1"/>
              <a:t>grid_search</a:t>
            </a:r>
            <a:r>
              <a:rPr lang="en-US" sz="900" dirty="0"/>
              <a:t> = </a:t>
            </a:r>
            <a:r>
              <a:rPr lang="en-US" sz="900" dirty="0" err="1"/>
              <a:t>GridSearchCV</a:t>
            </a:r>
            <a:r>
              <a:rPr lang="en-US" sz="900" dirty="0"/>
              <a:t>( </a:t>
            </a:r>
          </a:p>
          <a:p>
            <a:r>
              <a:rPr lang="en-US" sz="900" dirty="0"/>
              <a:t>	estimator=</a:t>
            </a:r>
            <a:r>
              <a:rPr lang="en-US" sz="900" dirty="0" err="1"/>
              <a:t>new_pipeline</a:t>
            </a:r>
            <a:r>
              <a:rPr lang="en-US" sz="900" dirty="0"/>
              <a:t>, </a:t>
            </a:r>
          </a:p>
          <a:p>
            <a:r>
              <a:rPr lang="en-US" sz="900" dirty="0"/>
              <a:t>	</a:t>
            </a:r>
            <a:r>
              <a:rPr lang="en-US" sz="900" dirty="0" err="1"/>
              <a:t>param_grid</a:t>
            </a:r>
            <a:r>
              <a:rPr lang="en-US" sz="900" dirty="0"/>
              <a:t>=</a:t>
            </a:r>
            <a:r>
              <a:rPr lang="en-US" sz="900" dirty="0" err="1"/>
              <a:t>param_grid</a:t>
            </a:r>
            <a:r>
              <a:rPr lang="en-US" sz="900" dirty="0"/>
              <a:t>, </a:t>
            </a:r>
          </a:p>
          <a:p>
            <a:r>
              <a:rPr lang="en-US" sz="900" dirty="0"/>
              <a:t>	scoring='</a:t>
            </a:r>
            <a:r>
              <a:rPr lang="en-US" sz="900" dirty="0" err="1"/>
              <a:t>roc_auc</a:t>
            </a:r>
            <a:r>
              <a:rPr lang="en-US" sz="900" dirty="0"/>
              <a:t>’, </a:t>
            </a:r>
          </a:p>
          <a:p>
            <a:r>
              <a:rPr lang="en-US" sz="900" dirty="0"/>
              <a:t>	cv=cv, </a:t>
            </a:r>
          </a:p>
          <a:p>
            <a:r>
              <a:rPr lang="en-US" sz="900" dirty="0"/>
              <a:t>	verbose=2, </a:t>
            </a:r>
          </a:p>
          <a:p>
            <a:r>
              <a:rPr lang="en-US" sz="900" dirty="0"/>
              <a:t>	</a:t>
            </a:r>
            <a:r>
              <a:rPr lang="en-US" sz="900" dirty="0" err="1"/>
              <a:t>n_jobs</a:t>
            </a:r>
            <a:r>
              <a:rPr lang="en-US" sz="900" dirty="0"/>
              <a:t>=-1) </a:t>
            </a:r>
          </a:p>
          <a:p>
            <a:endParaRPr lang="en-US" sz="900" dirty="0"/>
          </a:p>
          <a:p>
            <a:r>
              <a:rPr lang="en-US" sz="900" dirty="0"/>
              <a:t># Execute grid search </a:t>
            </a:r>
          </a:p>
          <a:p>
            <a:r>
              <a:rPr lang="en-US" sz="900" dirty="0" err="1"/>
              <a:t>grid_search.fit</a:t>
            </a:r>
            <a:r>
              <a:rPr lang="en-US" sz="900" dirty="0"/>
              <a:t>(</a:t>
            </a:r>
            <a:r>
              <a:rPr lang="en-US" sz="900" dirty="0" err="1"/>
              <a:t>X_train</a:t>
            </a:r>
            <a:r>
              <a:rPr lang="en-US" sz="900" dirty="0"/>
              <a:t>, </a:t>
            </a:r>
            <a:r>
              <a:rPr lang="en-US" sz="900" dirty="0" err="1"/>
              <a:t>y_train</a:t>
            </a:r>
            <a:r>
              <a:rPr lang="en-US" sz="900" dirty="0"/>
              <a:t>)</a:t>
            </a:r>
          </a:p>
        </p:txBody>
      </p:sp>
    </p:spTree>
    <p:extLst>
      <p:ext uri="{BB962C8B-B14F-4D97-AF65-F5344CB8AC3E}">
        <p14:creationId xmlns:p14="http://schemas.microsoft.com/office/powerpoint/2010/main" val="732216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6A5FD3D8-810C-D44B-E57B-8E7463C72A15}"/>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64198D37-2821-C4C3-348C-5DCE45CCB051}"/>
              </a:ext>
            </a:extLst>
          </p:cNvPr>
          <p:cNvSpPr txBox="1">
            <a:spLocks noGrp="1"/>
          </p:cNvSpPr>
          <p:nvPr>
            <p:ph type="title"/>
          </p:nvPr>
        </p:nvSpPr>
        <p:spPr>
          <a:xfrm>
            <a:off x="713224" y="2384250"/>
            <a:ext cx="5790536" cy="915900"/>
          </a:xfrm>
          <a:prstGeom prst="rect">
            <a:avLst/>
          </a:prstGeom>
        </p:spPr>
        <p:txBody>
          <a:bodyPr spcFirstLastPara="1" wrap="square" lIns="91425" tIns="91425" rIns="91425" bIns="91425" anchor="b" anchorCtr="0">
            <a:noAutofit/>
          </a:bodyPr>
          <a:lstStyle/>
          <a:p>
            <a:r>
              <a:rPr lang="en-US" dirty="0"/>
              <a:t>Evaluation Results</a:t>
            </a:r>
            <a:endParaRPr dirty="0"/>
          </a:p>
        </p:txBody>
      </p:sp>
      <p:sp>
        <p:nvSpPr>
          <p:cNvPr id="430" name="Google Shape;430;p40">
            <a:extLst>
              <a:ext uri="{FF2B5EF4-FFF2-40B4-BE49-F238E27FC236}">
                <a16:creationId xmlns:a16="http://schemas.microsoft.com/office/drawing/2014/main" id="{F460F2CA-52ED-8D63-8F54-DE3A9DB216EA}"/>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31" name="Google Shape;431;p40">
            <a:extLst>
              <a:ext uri="{FF2B5EF4-FFF2-40B4-BE49-F238E27FC236}">
                <a16:creationId xmlns:a16="http://schemas.microsoft.com/office/drawing/2014/main" id="{B25A91B3-611D-2E8C-C146-94264DBAB6B7}"/>
              </a:ext>
            </a:extLst>
          </p:cNvPr>
          <p:cNvSpPr txBox="1">
            <a:spLocks noGrp="1"/>
          </p:cNvSpPr>
          <p:nvPr>
            <p:ph type="subTitle" idx="1"/>
          </p:nvPr>
        </p:nvSpPr>
        <p:spPr>
          <a:xfrm>
            <a:off x="713224" y="3300150"/>
            <a:ext cx="4675751" cy="375000"/>
          </a:xfrm>
          <a:prstGeom prst="rect">
            <a:avLst/>
          </a:prstGeom>
        </p:spPr>
        <p:txBody>
          <a:bodyPr spcFirstLastPara="1" wrap="square" lIns="91425" tIns="91425" rIns="91425" bIns="91425" anchor="t" anchorCtr="0">
            <a:noAutofit/>
          </a:bodyPr>
          <a:lstStyle/>
          <a:p>
            <a:r>
              <a:rPr lang="en-US" dirty="0"/>
              <a:t>5.1. </a:t>
            </a:r>
            <a:r>
              <a:rPr lang="en-US" dirty="0">
                <a:effectLst/>
                <a:latin typeface="Helvetica" pitchFamily="2" charset="0"/>
              </a:rPr>
              <a:t>XGBoost Before Tuning</a:t>
            </a:r>
            <a:endParaRPr lang="en-US" dirty="0"/>
          </a:p>
          <a:p>
            <a:r>
              <a:rPr lang="en-US" dirty="0"/>
              <a:t>5.2. </a:t>
            </a:r>
            <a:r>
              <a:rPr lang="en-US" dirty="0">
                <a:effectLst/>
                <a:latin typeface="Helvetica" pitchFamily="2" charset="0"/>
              </a:rPr>
              <a:t>XGBoost After Tuning </a:t>
            </a:r>
          </a:p>
          <a:p>
            <a:r>
              <a:rPr lang="en-US" dirty="0"/>
              <a:t>5.3. </a:t>
            </a:r>
            <a:r>
              <a:rPr lang="en-US" dirty="0">
                <a:effectLst/>
                <a:latin typeface="Helvetica" pitchFamily="2" charset="0"/>
              </a:rPr>
              <a:t>XGBoost Feature Importance </a:t>
            </a:r>
          </a:p>
          <a:p>
            <a:r>
              <a:rPr lang="en-US" dirty="0">
                <a:latin typeface="Helvetica" pitchFamily="2" charset="0"/>
              </a:rPr>
              <a:t>5.4. Performance Summary</a:t>
            </a:r>
            <a:endParaRPr lang="en-US" dirty="0">
              <a:effectLst/>
              <a:latin typeface="Helvetica" pitchFamily="2" charset="0"/>
            </a:endParaRPr>
          </a:p>
        </p:txBody>
      </p:sp>
      <p:grpSp>
        <p:nvGrpSpPr>
          <p:cNvPr id="432" name="Google Shape;432;p40">
            <a:extLst>
              <a:ext uri="{FF2B5EF4-FFF2-40B4-BE49-F238E27FC236}">
                <a16:creationId xmlns:a16="http://schemas.microsoft.com/office/drawing/2014/main" id="{3D90AFC3-71C4-DF19-15C3-C3F3BFEF3ADB}"/>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6911790B-E544-54B8-CAA6-FF53FB9FF9C5}"/>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F2CC2A07-30FE-E28B-2F29-5E771CDF3D26}"/>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FC7CEBCF-F2ED-1B4E-ED42-88D6B83BF29C}"/>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C66110BE-63DC-EA47-4465-3DA9B8D0E0EA}"/>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5FBECC3F-3716-1689-786C-A69ED074C30A}"/>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363B375F-2790-1914-5F21-7DBB9947722C}"/>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B44F036F-9E2D-5590-C347-84F314F2BAF0}"/>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A0D739D5-AD11-2985-CC3C-B3B245D715A7}"/>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5F68B5D5-4FC2-4D5D-F621-6114476988A8}"/>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49100303-3F99-EF73-5DE3-EA23BB88179C}"/>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6724727C-78C6-364D-5288-ABF2CE459181}"/>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53826454-63A0-5286-CDA7-688556152102}"/>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0A1EBF65-A79B-7050-9764-74D943311664}"/>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F6EE2E9A-F0DF-014C-028F-05A69C82E85A}"/>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C62CB7BE-22F6-3D28-B6C0-FA435E7028B3}"/>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0ACA6039-BE33-6E54-D68B-B653F78CCE79}"/>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288E6EFF-1881-01FA-FD36-28E8B105CDFB}"/>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01843BA5-AD17-2EF6-0E1D-A195CEAFBA0F}"/>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12040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D7E8-C196-F1D6-D09C-DE126F0EF45A}"/>
              </a:ext>
            </a:extLst>
          </p:cNvPr>
          <p:cNvSpPr>
            <a:spLocks noGrp="1"/>
          </p:cNvSpPr>
          <p:nvPr>
            <p:ph type="title"/>
          </p:nvPr>
        </p:nvSpPr>
        <p:spPr/>
        <p:txBody>
          <a:bodyPr/>
          <a:lstStyle/>
          <a:p>
            <a:r>
              <a:rPr lang="en-US" b="1" dirty="0">
                <a:effectLst/>
                <a:latin typeface="Times New Roman" panose="02020603050405020304" pitchFamily="18" charset="0"/>
              </a:rPr>
              <a:t>5.1 XGBoost Before Tuning</a:t>
            </a:r>
            <a:endParaRPr lang="en-MM" dirty="0"/>
          </a:p>
        </p:txBody>
      </p:sp>
      <p:sp>
        <p:nvSpPr>
          <p:cNvPr id="4" name="Subtitle 3">
            <a:extLst>
              <a:ext uri="{FF2B5EF4-FFF2-40B4-BE49-F238E27FC236}">
                <a16:creationId xmlns:a16="http://schemas.microsoft.com/office/drawing/2014/main" id="{99DBA9A1-409F-67BE-4A69-D3EC53D35D7F}"/>
              </a:ext>
            </a:extLst>
          </p:cNvPr>
          <p:cNvSpPr>
            <a:spLocks noGrp="1"/>
          </p:cNvSpPr>
          <p:nvPr>
            <p:ph type="subTitle" idx="2"/>
          </p:nvPr>
        </p:nvSpPr>
        <p:spPr>
          <a:xfrm>
            <a:off x="1758771" y="1718425"/>
            <a:ext cx="5477934" cy="2407350"/>
          </a:xfrm>
        </p:spPr>
        <p:txBody>
          <a:bodyPr/>
          <a:lstStyle/>
          <a:p>
            <a:r>
              <a:rPr lang="en-US" dirty="0"/>
              <a:t>Classification Report (AUC-ROC = 0.821): </a:t>
            </a:r>
          </a:p>
          <a:p>
            <a:r>
              <a:rPr lang="en-US" dirty="0"/>
              <a:t>			precision 	recall 	f1-score 	support </a:t>
            </a:r>
          </a:p>
          <a:p>
            <a:r>
              <a:rPr lang="en-US" dirty="0"/>
              <a:t>0 			0.85 	0.84 	0.85 	1035 </a:t>
            </a:r>
          </a:p>
          <a:p>
            <a:r>
              <a:rPr lang="en-US" dirty="0"/>
              <a:t>1 			0.58 	0.60 	0.59 	374 </a:t>
            </a:r>
          </a:p>
          <a:p>
            <a:r>
              <a:rPr lang="en-US" dirty="0"/>
              <a:t>accuracy 			0.78 	1409 </a:t>
            </a:r>
          </a:p>
          <a:p>
            <a:r>
              <a:rPr lang="en-US" dirty="0"/>
              <a:t>macro avg 	0.72 	0.72 	0.72 	1409 </a:t>
            </a:r>
          </a:p>
          <a:p>
            <a:r>
              <a:rPr lang="en-US" dirty="0"/>
              <a:t>weighted avg 	0.78 	0.78 	0.78 	1409</a:t>
            </a:r>
          </a:p>
          <a:p>
            <a:endParaRPr lang="en-US" dirty="0"/>
          </a:p>
          <a:p>
            <a:r>
              <a:rPr lang="en-US" dirty="0"/>
              <a:t>Accuracy: 0.777</a:t>
            </a:r>
          </a:p>
        </p:txBody>
      </p:sp>
      <p:sp>
        <p:nvSpPr>
          <p:cNvPr id="5" name="Title 1">
            <a:extLst>
              <a:ext uri="{FF2B5EF4-FFF2-40B4-BE49-F238E27FC236}">
                <a16:creationId xmlns:a16="http://schemas.microsoft.com/office/drawing/2014/main" id="{A967D26D-7428-9D7F-FE2A-072850CDCF21}"/>
              </a:ext>
            </a:extLst>
          </p:cNvPr>
          <p:cNvSpPr txBox="1">
            <a:spLocks/>
          </p:cNvSpPr>
          <p:nvPr/>
        </p:nvSpPr>
        <p:spPr>
          <a:xfrm>
            <a:off x="645738" y="1017725"/>
            <a:ext cx="7704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latin typeface="Times New Roman" panose="02020603050405020304" pitchFamily="18" charset="0"/>
              </a:rPr>
              <a:t>Classification Report -</a:t>
            </a:r>
          </a:p>
        </p:txBody>
      </p:sp>
    </p:spTree>
    <p:extLst>
      <p:ext uri="{BB962C8B-B14F-4D97-AF65-F5344CB8AC3E}">
        <p14:creationId xmlns:p14="http://schemas.microsoft.com/office/powerpoint/2010/main" val="108771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CE98C-CC72-0BC3-61BC-F21176B65512}"/>
              </a:ext>
            </a:extLst>
          </p:cNvPr>
          <p:cNvSpPr>
            <a:spLocks noGrp="1"/>
          </p:cNvSpPr>
          <p:nvPr>
            <p:ph type="subTitle" idx="1"/>
          </p:nvPr>
        </p:nvSpPr>
        <p:spPr>
          <a:xfrm>
            <a:off x="5286330" y="4024467"/>
            <a:ext cx="2742102" cy="408408"/>
          </a:xfrm>
        </p:spPr>
        <p:txBody>
          <a:bodyPr/>
          <a:lstStyle/>
          <a:p>
            <a:r>
              <a:rPr lang="en-US" sz="1000" b="1" i="1" dirty="0"/>
              <a:t>Fig: XGBoost ROC Curve Before Tuning</a:t>
            </a:r>
          </a:p>
        </p:txBody>
      </p:sp>
      <p:sp>
        <p:nvSpPr>
          <p:cNvPr id="4" name="Subtitle 3">
            <a:extLst>
              <a:ext uri="{FF2B5EF4-FFF2-40B4-BE49-F238E27FC236}">
                <a16:creationId xmlns:a16="http://schemas.microsoft.com/office/drawing/2014/main" id="{E749E887-F6F8-4DCA-E66B-885396E78330}"/>
              </a:ext>
            </a:extLst>
          </p:cNvPr>
          <p:cNvSpPr>
            <a:spLocks noGrp="1"/>
          </p:cNvSpPr>
          <p:nvPr>
            <p:ph type="subTitle" idx="2"/>
          </p:nvPr>
        </p:nvSpPr>
        <p:spPr>
          <a:xfrm>
            <a:off x="980466" y="4035921"/>
            <a:ext cx="3134334" cy="408408"/>
          </a:xfrm>
        </p:spPr>
        <p:txBody>
          <a:bodyPr/>
          <a:lstStyle/>
          <a:p>
            <a:r>
              <a:rPr lang="en-US" sz="1000" b="1" i="1" dirty="0"/>
              <a:t>Fig: XGBoost Confusion Matrix Before Tuning</a:t>
            </a:r>
          </a:p>
        </p:txBody>
      </p:sp>
      <p:sp>
        <p:nvSpPr>
          <p:cNvPr id="5" name="Title 1">
            <a:extLst>
              <a:ext uri="{FF2B5EF4-FFF2-40B4-BE49-F238E27FC236}">
                <a16:creationId xmlns:a16="http://schemas.microsoft.com/office/drawing/2014/main" id="{000ADD27-B506-08BB-EF95-ED0BD957777E}"/>
              </a:ext>
            </a:extLst>
          </p:cNvPr>
          <p:cNvSpPr txBox="1">
            <a:spLocks/>
          </p:cNvSpPr>
          <p:nvPr/>
        </p:nvSpPr>
        <p:spPr>
          <a:xfrm>
            <a:off x="4572000" y="96892"/>
            <a:ext cx="4572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400" dirty="0">
                <a:latin typeface="Times New Roman" panose="02020603050405020304" pitchFamily="18" charset="0"/>
              </a:rPr>
              <a:t>Receiver Operating Characteristic curve (ROC Curve) </a:t>
            </a:r>
          </a:p>
          <a:p>
            <a:endParaRPr lang="en-US" sz="1400" dirty="0">
              <a:latin typeface="Times New Roman" panose="02020603050405020304" pitchFamily="18" charset="0"/>
            </a:endParaRPr>
          </a:p>
        </p:txBody>
      </p:sp>
      <p:sp>
        <p:nvSpPr>
          <p:cNvPr id="6" name="Title 1">
            <a:extLst>
              <a:ext uri="{FF2B5EF4-FFF2-40B4-BE49-F238E27FC236}">
                <a16:creationId xmlns:a16="http://schemas.microsoft.com/office/drawing/2014/main" id="{89559072-04C9-EA80-6294-18DFAC2BF8EA}"/>
              </a:ext>
            </a:extLst>
          </p:cNvPr>
          <p:cNvSpPr txBox="1">
            <a:spLocks/>
          </p:cNvSpPr>
          <p:nvPr/>
        </p:nvSpPr>
        <p:spPr>
          <a:xfrm>
            <a:off x="0" y="96892"/>
            <a:ext cx="4572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400" dirty="0">
                <a:latin typeface="Times New Roman" panose="02020603050405020304" pitchFamily="18" charset="0"/>
              </a:rPr>
              <a:t>Confusion Matrix</a:t>
            </a:r>
          </a:p>
        </p:txBody>
      </p:sp>
      <p:pic>
        <p:nvPicPr>
          <p:cNvPr id="7" name="Picture 6">
            <a:extLst>
              <a:ext uri="{FF2B5EF4-FFF2-40B4-BE49-F238E27FC236}">
                <a16:creationId xmlns:a16="http://schemas.microsoft.com/office/drawing/2014/main" id="{E7A63718-646A-5013-BDB2-661B6D2097A4}"/>
              </a:ext>
            </a:extLst>
          </p:cNvPr>
          <p:cNvPicPr>
            <a:picLocks noChangeAspect="1"/>
          </p:cNvPicPr>
          <p:nvPr/>
        </p:nvPicPr>
        <p:blipFill>
          <a:blip r:embed="rId2"/>
          <a:stretch>
            <a:fillRect/>
          </a:stretch>
        </p:blipFill>
        <p:spPr>
          <a:xfrm>
            <a:off x="473617" y="698966"/>
            <a:ext cx="3751100" cy="2798440"/>
          </a:xfrm>
          <a:prstGeom prst="rect">
            <a:avLst/>
          </a:prstGeom>
        </p:spPr>
      </p:pic>
      <p:pic>
        <p:nvPicPr>
          <p:cNvPr id="8" name="Picture 7">
            <a:extLst>
              <a:ext uri="{FF2B5EF4-FFF2-40B4-BE49-F238E27FC236}">
                <a16:creationId xmlns:a16="http://schemas.microsoft.com/office/drawing/2014/main" id="{C63F8439-BAE1-2D26-1711-367CE09E912F}"/>
              </a:ext>
            </a:extLst>
          </p:cNvPr>
          <p:cNvPicPr>
            <a:picLocks noChangeAspect="1"/>
          </p:cNvPicPr>
          <p:nvPr/>
        </p:nvPicPr>
        <p:blipFill>
          <a:blip r:embed="rId3"/>
          <a:stretch>
            <a:fillRect/>
          </a:stretch>
        </p:blipFill>
        <p:spPr>
          <a:xfrm>
            <a:off x="4919284" y="778360"/>
            <a:ext cx="3640757" cy="2719046"/>
          </a:xfrm>
          <a:prstGeom prst="rect">
            <a:avLst/>
          </a:prstGeom>
        </p:spPr>
      </p:pic>
    </p:spTree>
    <p:extLst>
      <p:ext uri="{BB962C8B-B14F-4D97-AF65-F5344CB8AC3E}">
        <p14:creationId xmlns:p14="http://schemas.microsoft.com/office/powerpoint/2010/main" val="557034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30EB626-3E77-CF47-8FA5-4486A6187C06}"/>
              </a:ext>
            </a:extLst>
          </p:cNvPr>
          <p:cNvSpPr>
            <a:spLocks noGrp="1"/>
          </p:cNvSpPr>
          <p:nvPr>
            <p:ph type="subTitle" idx="2"/>
          </p:nvPr>
        </p:nvSpPr>
        <p:spPr>
          <a:xfrm>
            <a:off x="2850009" y="4275857"/>
            <a:ext cx="3592482" cy="334911"/>
          </a:xfrm>
        </p:spPr>
        <p:txBody>
          <a:bodyPr/>
          <a:lstStyle/>
          <a:p>
            <a:r>
              <a:rPr lang="en-US" sz="1000" b="1" i="1" dirty="0"/>
              <a:t>Fig: XGBoost Precision Recall Curve Before Tuning</a:t>
            </a:r>
          </a:p>
        </p:txBody>
      </p:sp>
      <p:sp>
        <p:nvSpPr>
          <p:cNvPr id="5" name="Title 1">
            <a:extLst>
              <a:ext uri="{FF2B5EF4-FFF2-40B4-BE49-F238E27FC236}">
                <a16:creationId xmlns:a16="http://schemas.microsoft.com/office/drawing/2014/main" id="{AF1562EA-810D-0948-8332-3D8EBFB9E6D7}"/>
              </a:ext>
            </a:extLst>
          </p:cNvPr>
          <p:cNvSpPr txBox="1">
            <a:spLocks/>
          </p:cNvSpPr>
          <p:nvPr/>
        </p:nvSpPr>
        <p:spPr>
          <a:xfrm>
            <a:off x="2360250" y="124324"/>
            <a:ext cx="4572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400" dirty="0">
                <a:latin typeface="Times New Roman" panose="02020603050405020304" pitchFamily="18" charset="0"/>
              </a:rPr>
              <a:t>Precision Recall Curve </a:t>
            </a:r>
          </a:p>
          <a:p>
            <a:endParaRPr lang="en-US" sz="1400" dirty="0">
              <a:latin typeface="Times New Roman" panose="02020603050405020304" pitchFamily="18" charset="0"/>
            </a:endParaRPr>
          </a:p>
        </p:txBody>
      </p:sp>
      <p:pic>
        <p:nvPicPr>
          <p:cNvPr id="6" name="Picture 5">
            <a:extLst>
              <a:ext uri="{FF2B5EF4-FFF2-40B4-BE49-F238E27FC236}">
                <a16:creationId xmlns:a16="http://schemas.microsoft.com/office/drawing/2014/main" id="{C8D65E22-6277-624D-1C25-26516E4CE03D}"/>
              </a:ext>
            </a:extLst>
          </p:cNvPr>
          <p:cNvPicPr>
            <a:picLocks noChangeAspect="1"/>
          </p:cNvPicPr>
          <p:nvPr/>
        </p:nvPicPr>
        <p:blipFill>
          <a:blip r:embed="rId2"/>
          <a:stretch>
            <a:fillRect/>
          </a:stretch>
        </p:blipFill>
        <p:spPr>
          <a:xfrm>
            <a:off x="2211750" y="532732"/>
            <a:ext cx="4716018" cy="3518298"/>
          </a:xfrm>
          <a:prstGeom prst="rect">
            <a:avLst/>
          </a:prstGeom>
        </p:spPr>
      </p:pic>
    </p:spTree>
    <p:extLst>
      <p:ext uri="{BB962C8B-B14F-4D97-AF65-F5344CB8AC3E}">
        <p14:creationId xmlns:p14="http://schemas.microsoft.com/office/powerpoint/2010/main" val="2180993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00C2-343A-C1AE-EAE7-649E4B5ED2E8}"/>
              </a:ext>
            </a:extLst>
          </p:cNvPr>
          <p:cNvSpPr>
            <a:spLocks noGrp="1"/>
          </p:cNvSpPr>
          <p:nvPr>
            <p:ph type="title"/>
          </p:nvPr>
        </p:nvSpPr>
        <p:spPr/>
        <p:txBody>
          <a:bodyPr/>
          <a:lstStyle/>
          <a:p>
            <a:r>
              <a:rPr lang="en-US" b="1" dirty="0">
                <a:effectLst/>
                <a:latin typeface="Times New Roman" panose="02020603050405020304" pitchFamily="18" charset="0"/>
              </a:rPr>
              <a:t>5.2 XGBoost After Tuning</a:t>
            </a:r>
            <a:endParaRPr lang="en-MM" dirty="0"/>
          </a:p>
        </p:txBody>
      </p:sp>
      <p:sp>
        <p:nvSpPr>
          <p:cNvPr id="4" name="Subtitle 3">
            <a:extLst>
              <a:ext uri="{FF2B5EF4-FFF2-40B4-BE49-F238E27FC236}">
                <a16:creationId xmlns:a16="http://schemas.microsoft.com/office/drawing/2014/main" id="{665BB178-86B0-C7AF-AA73-A0F7B25C752C}"/>
              </a:ext>
            </a:extLst>
          </p:cNvPr>
          <p:cNvSpPr>
            <a:spLocks noGrp="1"/>
          </p:cNvSpPr>
          <p:nvPr>
            <p:ph type="subTitle" idx="2"/>
          </p:nvPr>
        </p:nvSpPr>
        <p:spPr>
          <a:xfrm>
            <a:off x="1838973" y="1731632"/>
            <a:ext cx="5466054" cy="2556903"/>
          </a:xfrm>
        </p:spPr>
        <p:txBody>
          <a:bodyPr/>
          <a:lstStyle/>
          <a:p>
            <a:r>
              <a:rPr lang="en-US" dirty="0"/>
              <a:t>Classification Report – </a:t>
            </a:r>
          </a:p>
          <a:p>
            <a:r>
              <a:rPr lang="en-US" dirty="0"/>
              <a:t>Classification Report (AUC-ROC = 0.843): </a:t>
            </a:r>
          </a:p>
          <a:p>
            <a:r>
              <a:rPr lang="en-US" dirty="0"/>
              <a:t>			precision 	recall 	f1-score 	support </a:t>
            </a:r>
          </a:p>
          <a:p>
            <a:r>
              <a:rPr lang="en-US" dirty="0"/>
              <a:t>0 			0.88 	0.80 	0.84 	1035 </a:t>
            </a:r>
          </a:p>
          <a:p>
            <a:r>
              <a:rPr lang="en-US" dirty="0"/>
              <a:t>1 			0.56 	0.71 	0.62 	374 </a:t>
            </a:r>
          </a:p>
          <a:p>
            <a:r>
              <a:rPr lang="en-US" dirty="0"/>
              <a:t>accuracy 			0.77 	1409 </a:t>
            </a:r>
          </a:p>
          <a:p>
            <a:r>
              <a:rPr lang="en-US" dirty="0"/>
              <a:t>macro avg 	0.72 	0.75 	0.73 	1409 </a:t>
            </a:r>
          </a:p>
          <a:p>
            <a:r>
              <a:rPr lang="en-US" dirty="0"/>
              <a:t>weighted avg 	0.80 	0.77 	0.78 	1409</a:t>
            </a:r>
          </a:p>
          <a:p>
            <a:endParaRPr lang="en-US" dirty="0"/>
          </a:p>
          <a:p>
            <a:r>
              <a:rPr lang="en-US" dirty="0"/>
              <a:t>Accuracy: 0.774</a:t>
            </a:r>
          </a:p>
          <a:p>
            <a:endParaRPr lang="en-MM" dirty="0"/>
          </a:p>
        </p:txBody>
      </p:sp>
    </p:spTree>
    <p:extLst>
      <p:ext uri="{BB962C8B-B14F-4D97-AF65-F5344CB8AC3E}">
        <p14:creationId xmlns:p14="http://schemas.microsoft.com/office/powerpoint/2010/main" val="2450565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66F42-8A20-514A-8525-A8009D8E808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C15125-6FE8-C302-043F-E8CB244A2005}"/>
              </a:ext>
            </a:extLst>
          </p:cNvPr>
          <p:cNvSpPr>
            <a:spLocks noGrp="1"/>
          </p:cNvSpPr>
          <p:nvPr>
            <p:ph type="subTitle" idx="1"/>
          </p:nvPr>
        </p:nvSpPr>
        <p:spPr>
          <a:xfrm>
            <a:off x="5195850" y="4024467"/>
            <a:ext cx="3134334" cy="408408"/>
          </a:xfrm>
        </p:spPr>
        <p:txBody>
          <a:bodyPr/>
          <a:lstStyle/>
          <a:p>
            <a:r>
              <a:rPr lang="en-US" sz="900" b="1" i="1" dirty="0"/>
              <a:t>Fig: XGBoost ROC Curve Comparison After Tuning</a:t>
            </a:r>
          </a:p>
        </p:txBody>
      </p:sp>
      <p:sp>
        <p:nvSpPr>
          <p:cNvPr id="4" name="Subtitle 3">
            <a:extLst>
              <a:ext uri="{FF2B5EF4-FFF2-40B4-BE49-F238E27FC236}">
                <a16:creationId xmlns:a16="http://schemas.microsoft.com/office/drawing/2014/main" id="{2893B020-EE50-5BB9-F0B1-EBB43DA2A7D8}"/>
              </a:ext>
            </a:extLst>
          </p:cNvPr>
          <p:cNvSpPr>
            <a:spLocks noGrp="1"/>
          </p:cNvSpPr>
          <p:nvPr>
            <p:ph type="subTitle" idx="2"/>
          </p:nvPr>
        </p:nvSpPr>
        <p:spPr>
          <a:xfrm>
            <a:off x="980466" y="4035921"/>
            <a:ext cx="3134334" cy="408408"/>
          </a:xfrm>
        </p:spPr>
        <p:txBody>
          <a:bodyPr/>
          <a:lstStyle/>
          <a:p>
            <a:r>
              <a:rPr lang="en-US" sz="1000" b="1" i="1" dirty="0"/>
              <a:t>Fig: XGBoost Confusion Matrix After Tuning </a:t>
            </a:r>
          </a:p>
          <a:p>
            <a:endParaRPr lang="en-US" sz="1000" b="1" i="1" dirty="0"/>
          </a:p>
        </p:txBody>
      </p:sp>
      <p:sp>
        <p:nvSpPr>
          <p:cNvPr id="5" name="Title 1">
            <a:extLst>
              <a:ext uri="{FF2B5EF4-FFF2-40B4-BE49-F238E27FC236}">
                <a16:creationId xmlns:a16="http://schemas.microsoft.com/office/drawing/2014/main" id="{889D2208-184E-AF20-3ED0-3831DED29B2A}"/>
              </a:ext>
            </a:extLst>
          </p:cNvPr>
          <p:cNvSpPr txBox="1">
            <a:spLocks/>
          </p:cNvSpPr>
          <p:nvPr/>
        </p:nvSpPr>
        <p:spPr>
          <a:xfrm>
            <a:off x="4572000" y="96892"/>
            <a:ext cx="4572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400" dirty="0">
                <a:latin typeface="Times New Roman" panose="02020603050405020304" pitchFamily="18" charset="0"/>
              </a:rPr>
              <a:t>ROC Curve Comparison After Tuning </a:t>
            </a:r>
          </a:p>
          <a:p>
            <a:endParaRPr lang="en-US" sz="1400" dirty="0">
              <a:latin typeface="Times New Roman" panose="02020603050405020304" pitchFamily="18" charset="0"/>
            </a:endParaRPr>
          </a:p>
        </p:txBody>
      </p:sp>
      <p:sp>
        <p:nvSpPr>
          <p:cNvPr id="6" name="Title 1">
            <a:extLst>
              <a:ext uri="{FF2B5EF4-FFF2-40B4-BE49-F238E27FC236}">
                <a16:creationId xmlns:a16="http://schemas.microsoft.com/office/drawing/2014/main" id="{704088C3-0148-B78F-AFDA-A243DAE0693A}"/>
              </a:ext>
            </a:extLst>
          </p:cNvPr>
          <p:cNvSpPr txBox="1">
            <a:spLocks/>
          </p:cNvSpPr>
          <p:nvPr/>
        </p:nvSpPr>
        <p:spPr>
          <a:xfrm>
            <a:off x="0" y="96892"/>
            <a:ext cx="4572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400" dirty="0">
                <a:latin typeface="Times New Roman" panose="02020603050405020304" pitchFamily="18" charset="0"/>
              </a:rPr>
              <a:t>Confusion Matrix</a:t>
            </a:r>
          </a:p>
        </p:txBody>
      </p:sp>
      <p:pic>
        <p:nvPicPr>
          <p:cNvPr id="2" name="Picture 1">
            <a:extLst>
              <a:ext uri="{FF2B5EF4-FFF2-40B4-BE49-F238E27FC236}">
                <a16:creationId xmlns:a16="http://schemas.microsoft.com/office/drawing/2014/main" id="{595CF1FA-938A-D3D7-1DD5-32931879BE6B}"/>
              </a:ext>
            </a:extLst>
          </p:cNvPr>
          <p:cNvPicPr>
            <a:picLocks noChangeAspect="1"/>
          </p:cNvPicPr>
          <p:nvPr/>
        </p:nvPicPr>
        <p:blipFill>
          <a:blip r:embed="rId2"/>
          <a:stretch>
            <a:fillRect/>
          </a:stretch>
        </p:blipFill>
        <p:spPr>
          <a:xfrm>
            <a:off x="797560" y="645633"/>
            <a:ext cx="3251200" cy="2984500"/>
          </a:xfrm>
          <a:prstGeom prst="rect">
            <a:avLst/>
          </a:prstGeom>
        </p:spPr>
      </p:pic>
      <p:pic>
        <p:nvPicPr>
          <p:cNvPr id="9" name="Picture 8">
            <a:extLst>
              <a:ext uri="{FF2B5EF4-FFF2-40B4-BE49-F238E27FC236}">
                <a16:creationId xmlns:a16="http://schemas.microsoft.com/office/drawing/2014/main" id="{B789CF44-58BD-1BB1-D6CB-CB802E7DD93B}"/>
              </a:ext>
            </a:extLst>
          </p:cNvPr>
          <p:cNvPicPr>
            <a:picLocks noChangeAspect="1"/>
          </p:cNvPicPr>
          <p:nvPr/>
        </p:nvPicPr>
        <p:blipFill>
          <a:blip r:embed="rId3"/>
          <a:stretch>
            <a:fillRect/>
          </a:stretch>
        </p:blipFill>
        <p:spPr>
          <a:xfrm>
            <a:off x="5195850" y="862086"/>
            <a:ext cx="3224541" cy="2551593"/>
          </a:xfrm>
          <a:prstGeom prst="rect">
            <a:avLst/>
          </a:prstGeom>
        </p:spPr>
      </p:pic>
    </p:spTree>
    <p:extLst>
      <p:ext uri="{BB962C8B-B14F-4D97-AF65-F5344CB8AC3E}">
        <p14:creationId xmlns:p14="http://schemas.microsoft.com/office/powerpoint/2010/main" val="121576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1.1. Why This Matter</a:t>
            </a:r>
          </a:p>
          <a:p>
            <a:pPr marL="0" lvl="0" indent="0" algn="l" rtl="0">
              <a:spcBef>
                <a:spcPts val="0"/>
              </a:spcBef>
              <a:spcAft>
                <a:spcPts val="0"/>
              </a:spcAft>
              <a:buNone/>
            </a:pPr>
            <a:r>
              <a:rPr lang="en-US" dirty="0"/>
              <a:t>1.2. Project Objectives</a:t>
            </a:r>
            <a:br>
              <a:rPr lang="en-US" dirty="0"/>
            </a:br>
            <a:r>
              <a:rPr lang="en-US" dirty="0"/>
              <a:t>1.3. Dataset &amp; Methodology</a:t>
            </a:r>
          </a:p>
          <a:p>
            <a:pPr marL="0" lvl="0" indent="0" algn="l" rtl="0">
              <a:spcBef>
                <a:spcPts val="0"/>
              </a:spcBef>
              <a:spcAft>
                <a:spcPts val="0"/>
              </a:spcAft>
              <a:buNone/>
            </a:pPr>
            <a:r>
              <a:rPr lang="en-US" dirty="0"/>
              <a:t>1.4. Expected Outcomes </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ABB11-36A9-A730-CA3B-B6F28A409461}"/>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1B98DA5C-EC53-3695-78F2-4E26ECCCF31F}"/>
              </a:ext>
            </a:extLst>
          </p:cNvPr>
          <p:cNvSpPr>
            <a:spLocks noGrp="1"/>
          </p:cNvSpPr>
          <p:nvPr>
            <p:ph type="subTitle" idx="2"/>
          </p:nvPr>
        </p:nvSpPr>
        <p:spPr>
          <a:xfrm>
            <a:off x="2611710" y="4610768"/>
            <a:ext cx="4069080" cy="334911"/>
          </a:xfrm>
        </p:spPr>
        <p:txBody>
          <a:bodyPr/>
          <a:lstStyle/>
          <a:p>
            <a:r>
              <a:rPr lang="en-US" sz="1100" b="1" i="1" dirty="0">
                <a:effectLst/>
                <a:latin typeface="Times New Roman" panose="02020603050405020304" pitchFamily="18" charset="0"/>
              </a:rPr>
              <a:t>Fig: XGBoost Precision Recall Curve Comparison After Tuning </a:t>
            </a:r>
            <a:endParaRPr lang="en-US" sz="1100" dirty="0">
              <a:effectLst/>
              <a:latin typeface="Times New Roman" panose="02020603050405020304" pitchFamily="18" charset="0"/>
            </a:endParaRPr>
          </a:p>
          <a:p>
            <a:endParaRPr lang="en-US" sz="1000" b="1" i="1" dirty="0"/>
          </a:p>
        </p:txBody>
      </p:sp>
      <p:sp>
        <p:nvSpPr>
          <p:cNvPr id="5" name="Title 1">
            <a:extLst>
              <a:ext uri="{FF2B5EF4-FFF2-40B4-BE49-F238E27FC236}">
                <a16:creationId xmlns:a16="http://schemas.microsoft.com/office/drawing/2014/main" id="{314A84AE-05DC-4382-D250-381303C60ED2}"/>
              </a:ext>
            </a:extLst>
          </p:cNvPr>
          <p:cNvSpPr txBox="1">
            <a:spLocks/>
          </p:cNvSpPr>
          <p:nvPr/>
        </p:nvSpPr>
        <p:spPr>
          <a:xfrm>
            <a:off x="2360250" y="124324"/>
            <a:ext cx="4572000"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400" dirty="0">
                <a:latin typeface="Times New Roman" panose="02020603050405020304" pitchFamily="18" charset="0"/>
              </a:rPr>
              <a:t>Precision Recall Curve Comparison After Tuning </a:t>
            </a:r>
          </a:p>
          <a:p>
            <a:endParaRPr lang="en-US" sz="1400" dirty="0">
              <a:latin typeface="Times New Roman" panose="02020603050405020304" pitchFamily="18" charset="0"/>
            </a:endParaRPr>
          </a:p>
        </p:txBody>
      </p:sp>
      <p:pic>
        <p:nvPicPr>
          <p:cNvPr id="2" name="Picture 1">
            <a:extLst>
              <a:ext uri="{FF2B5EF4-FFF2-40B4-BE49-F238E27FC236}">
                <a16:creationId xmlns:a16="http://schemas.microsoft.com/office/drawing/2014/main" id="{54D7DC46-6531-CC36-F7F3-213D8F4479A4}"/>
              </a:ext>
            </a:extLst>
          </p:cNvPr>
          <p:cNvPicPr>
            <a:picLocks noChangeAspect="1"/>
          </p:cNvPicPr>
          <p:nvPr/>
        </p:nvPicPr>
        <p:blipFill>
          <a:blip r:embed="rId2"/>
          <a:stretch>
            <a:fillRect/>
          </a:stretch>
        </p:blipFill>
        <p:spPr>
          <a:xfrm>
            <a:off x="2063750" y="698500"/>
            <a:ext cx="5016500" cy="3746500"/>
          </a:xfrm>
          <a:prstGeom prst="rect">
            <a:avLst/>
          </a:prstGeom>
        </p:spPr>
      </p:pic>
    </p:spTree>
    <p:extLst>
      <p:ext uri="{BB962C8B-B14F-4D97-AF65-F5344CB8AC3E}">
        <p14:creationId xmlns:p14="http://schemas.microsoft.com/office/powerpoint/2010/main" val="2464147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4B5F-5845-6240-11C4-6DC9C27FA085}"/>
              </a:ext>
            </a:extLst>
          </p:cNvPr>
          <p:cNvSpPr>
            <a:spLocks noGrp="1"/>
          </p:cNvSpPr>
          <p:nvPr>
            <p:ph type="title"/>
          </p:nvPr>
        </p:nvSpPr>
        <p:spPr/>
        <p:txBody>
          <a:bodyPr/>
          <a:lstStyle/>
          <a:p>
            <a:r>
              <a:rPr lang="en-US" b="1" dirty="0">
                <a:effectLst/>
                <a:latin typeface="Times New Roman" panose="02020603050405020304" pitchFamily="18" charset="0"/>
              </a:rPr>
              <a:t>5.3 XGBoost Feature Importance</a:t>
            </a:r>
            <a:endParaRPr lang="en-MM" dirty="0"/>
          </a:p>
        </p:txBody>
      </p:sp>
      <p:pic>
        <p:nvPicPr>
          <p:cNvPr id="5" name="Picture 4">
            <a:extLst>
              <a:ext uri="{FF2B5EF4-FFF2-40B4-BE49-F238E27FC236}">
                <a16:creationId xmlns:a16="http://schemas.microsoft.com/office/drawing/2014/main" id="{C8D99BE8-54BD-F38D-B9FF-23C00D0D2417}"/>
              </a:ext>
            </a:extLst>
          </p:cNvPr>
          <p:cNvPicPr>
            <a:picLocks noChangeAspect="1"/>
          </p:cNvPicPr>
          <p:nvPr/>
        </p:nvPicPr>
        <p:blipFill>
          <a:blip r:embed="rId2"/>
          <a:stretch>
            <a:fillRect/>
          </a:stretch>
        </p:blipFill>
        <p:spPr>
          <a:xfrm>
            <a:off x="2639187" y="1115060"/>
            <a:ext cx="3865626" cy="3084691"/>
          </a:xfrm>
          <a:prstGeom prst="rect">
            <a:avLst/>
          </a:prstGeom>
        </p:spPr>
      </p:pic>
      <p:sp>
        <p:nvSpPr>
          <p:cNvPr id="6" name="Subtitle 3">
            <a:extLst>
              <a:ext uri="{FF2B5EF4-FFF2-40B4-BE49-F238E27FC236}">
                <a16:creationId xmlns:a16="http://schemas.microsoft.com/office/drawing/2014/main" id="{46732EE5-012E-B3FA-42E4-32FBF0512CA8}"/>
              </a:ext>
            </a:extLst>
          </p:cNvPr>
          <p:cNvSpPr txBox="1">
            <a:spLocks/>
          </p:cNvSpPr>
          <p:nvPr/>
        </p:nvSpPr>
        <p:spPr>
          <a:xfrm>
            <a:off x="3354076" y="4494271"/>
            <a:ext cx="2435847" cy="40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r>
              <a:rPr lang="en-US" sz="1000" b="1" i="1" dirty="0"/>
              <a:t>Fig: XGBoost Feature Importance </a:t>
            </a:r>
          </a:p>
          <a:p>
            <a:r>
              <a:rPr lang="en-US" sz="1000" b="1" i="1" dirty="0"/>
              <a:t> </a:t>
            </a:r>
          </a:p>
          <a:p>
            <a:endParaRPr lang="en-US" sz="1000" b="1" i="1" dirty="0"/>
          </a:p>
        </p:txBody>
      </p:sp>
    </p:spTree>
    <p:extLst>
      <p:ext uri="{BB962C8B-B14F-4D97-AF65-F5344CB8AC3E}">
        <p14:creationId xmlns:p14="http://schemas.microsoft.com/office/powerpoint/2010/main" val="814576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8B12-9166-7309-2621-ABFE6AA572A7}"/>
              </a:ext>
            </a:extLst>
          </p:cNvPr>
          <p:cNvSpPr>
            <a:spLocks noGrp="1"/>
          </p:cNvSpPr>
          <p:nvPr>
            <p:ph type="title"/>
          </p:nvPr>
        </p:nvSpPr>
        <p:spPr>
          <a:xfrm>
            <a:off x="719999" y="354653"/>
            <a:ext cx="7704000" cy="572700"/>
          </a:xfrm>
        </p:spPr>
        <p:txBody>
          <a:bodyPr/>
          <a:lstStyle/>
          <a:p>
            <a:r>
              <a:rPr lang="en-US" b="1" dirty="0">
                <a:effectLst/>
                <a:latin typeface="Times New Roman" panose="02020603050405020304" pitchFamily="18" charset="0"/>
              </a:rPr>
              <a:t>5.4 Performance Summary</a:t>
            </a:r>
            <a:endParaRPr lang="en-MM" dirty="0"/>
          </a:p>
        </p:txBody>
      </p:sp>
      <p:sp>
        <p:nvSpPr>
          <p:cNvPr id="4" name="Subtitle 3">
            <a:extLst>
              <a:ext uri="{FF2B5EF4-FFF2-40B4-BE49-F238E27FC236}">
                <a16:creationId xmlns:a16="http://schemas.microsoft.com/office/drawing/2014/main" id="{9B35B5AD-E76E-A3BB-5ADF-E5BA0F453F1A}"/>
              </a:ext>
            </a:extLst>
          </p:cNvPr>
          <p:cNvSpPr>
            <a:spLocks noGrp="1"/>
          </p:cNvSpPr>
          <p:nvPr>
            <p:ph type="subTitle" idx="2"/>
          </p:nvPr>
        </p:nvSpPr>
        <p:spPr>
          <a:xfrm>
            <a:off x="1054360" y="3840070"/>
            <a:ext cx="6651231" cy="904125"/>
          </a:xfrm>
        </p:spPr>
        <p:txBody>
          <a:bodyPr/>
          <a:lstStyle/>
          <a:p>
            <a:r>
              <a:rPr lang="en-US" sz="1000" dirty="0"/>
              <a:t>	The hyperparameter tuning successfully improved the model’s ability to detect the minority class (Class 1) while maintaining overall accuracy. The trade-offs align with typical imbalance mitigation strategies, but further refinement could optimize precision for critical use cases. The AUC-ROC improvement validates the tuning strategy, though domain-specific costs should guide next steps.</a:t>
            </a:r>
          </a:p>
        </p:txBody>
      </p:sp>
      <p:graphicFrame>
        <p:nvGraphicFramePr>
          <p:cNvPr id="5" name="Table 4">
            <a:extLst>
              <a:ext uri="{FF2B5EF4-FFF2-40B4-BE49-F238E27FC236}">
                <a16:creationId xmlns:a16="http://schemas.microsoft.com/office/drawing/2014/main" id="{8654354F-FBC4-9195-78EE-66B73E0E87C1}"/>
              </a:ext>
            </a:extLst>
          </p:cNvPr>
          <p:cNvGraphicFramePr>
            <a:graphicFrameLocks noGrp="1"/>
          </p:cNvGraphicFramePr>
          <p:nvPr>
            <p:extLst>
              <p:ext uri="{D42A27DB-BD31-4B8C-83A1-F6EECF244321}">
                <p14:modId xmlns:p14="http://schemas.microsoft.com/office/powerpoint/2010/main" val="38514149"/>
              </p:ext>
            </p:extLst>
          </p:nvPr>
        </p:nvGraphicFramePr>
        <p:xfrm>
          <a:off x="1523999" y="1081733"/>
          <a:ext cx="6096000" cy="2595880"/>
        </p:xfrm>
        <a:graphic>
          <a:graphicData uri="http://schemas.openxmlformats.org/drawingml/2006/table">
            <a:tbl>
              <a:tblPr firstRow="1" bandRow="1">
                <a:tableStyleId>{B1AC4B4F-AB1D-4A8A-B6E2-FCAA134BD16F}</a:tableStyleId>
              </a:tblPr>
              <a:tblGrid>
                <a:gridCol w="1524000">
                  <a:extLst>
                    <a:ext uri="{9D8B030D-6E8A-4147-A177-3AD203B41FA5}">
                      <a16:colId xmlns:a16="http://schemas.microsoft.com/office/drawing/2014/main" val="496161465"/>
                    </a:ext>
                  </a:extLst>
                </a:gridCol>
                <a:gridCol w="1524000">
                  <a:extLst>
                    <a:ext uri="{9D8B030D-6E8A-4147-A177-3AD203B41FA5}">
                      <a16:colId xmlns:a16="http://schemas.microsoft.com/office/drawing/2014/main" val="2548487028"/>
                    </a:ext>
                  </a:extLst>
                </a:gridCol>
                <a:gridCol w="1524000">
                  <a:extLst>
                    <a:ext uri="{9D8B030D-6E8A-4147-A177-3AD203B41FA5}">
                      <a16:colId xmlns:a16="http://schemas.microsoft.com/office/drawing/2014/main" val="3644015151"/>
                    </a:ext>
                  </a:extLst>
                </a:gridCol>
                <a:gridCol w="1524000">
                  <a:extLst>
                    <a:ext uri="{9D8B030D-6E8A-4147-A177-3AD203B41FA5}">
                      <a16:colId xmlns:a16="http://schemas.microsoft.com/office/drawing/2014/main" val="484605046"/>
                    </a:ext>
                  </a:extLst>
                </a:gridCol>
              </a:tblGrid>
              <a:tr h="370840">
                <a:tc>
                  <a:txBody>
                    <a:bodyPr/>
                    <a:lstStyle/>
                    <a:p>
                      <a:r>
                        <a:rPr lang="en-US" b="1" dirty="0">
                          <a:effectLst/>
                          <a:latin typeface="Times New Roman" panose="02020603050405020304" pitchFamily="18" charset="0"/>
                        </a:rPr>
                        <a:t>Metric </a:t>
                      </a:r>
                      <a:endParaRPr lang="en-US" dirty="0">
                        <a:effectLst/>
                        <a:latin typeface="Times New Roman" panose="02020603050405020304" pitchFamily="18" charset="0"/>
                      </a:endParaRPr>
                    </a:p>
                  </a:txBody>
                  <a:tcPr marL="47625" marR="47625" marT="0" marB="0"/>
                </a:tc>
                <a:tc>
                  <a:txBody>
                    <a:bodyPr/>
                    <a:lstStyle/>
                    <a:p>
                      <a:r>
                        <a:rPr lang="en-US" b="1">
                          <a:effectLst/>
                          <a:latin typeface="Times New Roman" panose="02020603050405020304" pitchFamily="18" charset="0"/>
                        </a:rPr>
                        <a:t>Before Tuning </a:t>
                      </a:r>
                      <a:endParaRPr lang="en-US">
                        <a:effectLst/>
                        <a:latin typeface="Times New Roman" panose="02020603050405020304" pitchFamily="18" charset="0"/>
                      </a:endParaRPr>
                    </a:p>
                  </a:txBody>
                  <a:tcPr marL="47625" marR="47625" marT="0" marB="0"/>
                </a:tc>
                <a:tc>
                  <a:txBody>
                    <a:bodyPr/>
                    <a:lstStyle/>
                    <a:p>
                      <a:r>
                        <a:rPr lang="en-US" b="1">
                          <a:effectLst/>
                          <a:latin typeface="Times New Roman" panose="02020603050405020304" pitchFamily="18" charset="0"/>
                        </a:rPr>
                        <a:t>After Tuning </a:t>
                      </a:r>
                      <a:endParaRPr lang="en-US">
                        <a:effectLst/>
                        <a:latin typeface="Times New Roman" panose="02020603050405020304" pitchFamily="18" charset="0"/>
                      </a:endParaRPr>
                    </a:p>
                  </a:txBody>
                  <a:tcPr marL="47625" marR="47625" marT="0" marB="0"/>
                </a:tc>
                <a:tc>
                  <a:txBody>
                    <a:bodyPr/>
                    <a:lstStyle/>
                    <a:p>
                      <a:r>
                        <a:rPr lang="en-US" b="1">
                          <a:effectLst/>
                          <a:latin typeface="Times New Roman" panose="02020603050405020304" pitchFamily="18" charset="0"/>
                        </a:rPr>
                        <a:t>Change </a:t>
                      </a:r>
                      <a:endParaRPr lang="en-US">
                        <a:effectLst/>
                        <a:latin typeface="Times New Roman" panose="02020603050405020304" pitchFamily="18" charset="0"/>
                      </a:endParaRPr>
                    </a:p>
                  </a:txBody>
                  <a:tcPr marL="47625" marR="47625" marT="0" marB="0"/>
                </a:tc>
                <a:extLst>
                  <a:ext uri="{0D108BD9-81ED-4DB2-BD59-A6C34878D82A}">
                    <a16:rowId xmlns:a16="http://schemas.microsoft.com/office/drawing/2014/main" val="2302612455"/>
                  </a:ext>
                </a:extLst>
              </a:tr>
              <a:tr h="370840">
                <a:tc>
                  <a:txBody>
                    <a:bodyPr/>
                    <a:lstStyle/>
                    <a:p>
                      <a:r>
                        <a:rPr lang="en-US" b="1">
                          <a:effectLst/>
                          <a:latin typeface="Times New Roman" panose="02020603050405020304" pitchFamily="18" charset="0"/>
                        </a:rPr>
                        <a:t>AUC-ROC </a:t>
                      </a:r>
                      <a:endParaRPr lang="en-US">
                        <a:effectLst/>
                        <a:latin typeface="Times New Roman" panose="02020603050405020304" pitchFamily="18" charset="0"/>
                      </a:endParaRPr>
                    </a:p>
                  </a:txBody>
                  <a:tcPr marL="47625" marR="47625" marT="0" marB="0"/>
                </a:tc>
                <a:tc>
                  <a:txBody>
                    <a:bodyPr/>
                    <a:lstStyle/>
                    <a:p>
                      <a:r>
                        <a:rPr lang="en-MM">
                          <a:effectLst/>
                          <a:latin typeface="Times New Roman" panose="02020603050405020304" pitchFamily="18" charset="0"/>
                        </a:rPr>
                        <a:t>0.821 </a:t>
                      </a:r>
                    </a:p>
                  </a:txBody>
                  <a:tcPr marL="47625" marR="47625" marT="0" marB="0"/>
                </a:tc>
                <a:tc>
                  <a:txBody>
                    <a:bodyPr/>
                    <a:lstStyle/>
                    <a:p>
                      <a:r>
                        <a:rPr lang="en-MM" dirty="0">
                          <a:effectLst/>
                          <a:latin typeface="Times New Roman" panose="02020603050405020304" pitchFamily="18" charset="0"/>
                        </a:rPr>
                        <a:t>0.843 </a:t>
                      </a:r>
                    </a:p>
                  </a:txBody>
                  <a:tcPr marL="47625" marR="47625" marT="0" marB="0"/>
                </a:tc>
                <a:tc>
                  <a:txBody>
                    <a:bodyPr/>
                    <a:lstStyle/>
                    <a:p>
                      <a:r>
                        <a:rPr lang="en-MM">
                          <a:effectLst/>
                          <a:latin typeface="Times New Roman" panose="02020603050405020304" pitchFamily="18" charset="0"/>
                        </a:rPr>
                        <a:t>+2.2% </a:t>
                      </a:r>
                    </a:p>
                  </a:txBody>
                  <a:tcPr marL="47625" marR="47625" marT="0" marB="0"/>
                </a:tc>
                <a:extLst>
                  <a:ext uri="{0D108BD9-81ED-4DB2-BD59-A6C34878D82A}">
                    <a16:rowId xmlns:a16="http://schemas.microsoft.com/office/drawing/2014/main" val="4274618145"/>
                  </a:ext>
                </a:extLst>
              </a:tr>
              <a:tr h="370840">
                <a:tc>
                  <a:txBody>
                    <a:bodyPr/>
                    <a:lstStyle/>
                    <a:p>
                      <a:r>
                        <a:rPr lang="en-US" b="1">
                          <a:effectLst/>
                          <a:latin typeface="Times New Roman" panose="02020603050405020304" pitchFamily="18" charset="0"/>
                        </a:rPr>
                        <a:t>Class 1 Recall </a:t>
                      </a:r>
                      <a:endParaRPr lang="en-US">
                        <a:effectLst/>
                        <a:latin typeface="Times New Roman" panose="02020603050405020304" pitchFamily="18" charset="0"/>
                      </a:endParaRPr>
                    </a:p>
                  </a:txBody>
                  <a:tcPr marL="47625" marR="47625" marT="0" marB="0"/>
                </a:tc>
                <a:tc>
                  <a:txBody>
                    <a:bodyPr/>
                    <a:lstStyle/>
                    <a:p>
                      <a:r>
                        <a:rPr lang="en-MM">
                          <a:effectLst/>
                          <a:latin typeface="Times New Roman" panose="02020603050405020304" pitchFamily="18" charset="0"/>
                        </a:rPr>
                        <a:t>0.60 </a:t>
                      </a:r>
                    </a:p>
                  </a:txBody>
                  <a:tcPr marL="47625" marR="47625" marT="0" marB="0"/>
                </a:tc>
                <a:tc>
                  <a:txBody>
                    <a:bodyPr/>
                    <a:lstStyle/>
                    <a:p>
                      <a:r>
                        <a:rPr lang="en-MM">
                          <a:effectLst/>
                          <a:latin typeface="Times New Roman" panose="02020603050405020304" pitchFamily="18" charset="0"/>
                        </a:rPr>
                        <a:t>0.71 </a:t>
                      </a:r>
                    </a:p>
                  </a:txBody>
                  <a:tcPr marL="47625" marR="47625" marT="0" marB="0"/>
                </a:tc>
                <a:tc>
                  <a:txBody>
                    <a:bodyPr/>
                    <a:lstStyle/>
                    <a:p>
                      <a:r>
                        <a:rPr lang="en-MM">
                          <a:effectLst/>
                          <a:latin typeface="Times New Roman" panose="02020603050405020304" pitchFamily="18" charset="0"/>
                        </a:rPr>
                        <a:t>+11.0% </a:t>
                      </a:r>
                    </a:p>
                  </a:txBody>
                  <a:tcPr marL="47625" marR="47625" marT="0" marB="0"/>
                </a:tc>
                <a:extLst>
                  <a:ext uri="{0D108BD9-81ED-4DB2-BD59-A6C34878D82A}">
                    <a16:rowId xmlns:a16="http://schemas.microsoft.com/office/drawing/2014/main" val="2942631426"/>
                  </a:ext>
                </a:extLst>
              </a:tr>
              <a:tr h="370840">
                <a:tc>
                  <a:txBody>
                    <a:bodyPr/>
                    <a:lstStyle/>
                    <a:p>
                      <a:r>
                        <a:rPr lang="en-US" b="1">
                          <a:effectLst/>
                          <a:latin typeface="Times New Roman" panose="02020603050405020304" pitchFamily="18" charset="0"/>
                        </a:rPr>
                        <a:t>Class 1 F1-Score </a:t>
                      </a:r>
                      <a:endParaRPr lang="en-US">
                        <a:effectLst/>
                        <a:latin typeface="Times New Roman" panose="02020603050405020304" pitchFamily="18" charset="0"/>
                      </a:endParaRPr>
                    </a:p>
                  </a:txBody>
                  <a:tcPr marL="47625" marR="47625" marT="0" marB="0"/>
                </a:tc>
                <a:tc>
                  <a:txBody>
                    <a:bodyPr/>
                    <a:lstStyle/>
                    <a:p>
                      <a:r>
                        <a:rPr lang="en-MM">
                          <a:effectLst/>
                          <a:latin typeface="Times New Roman" panose="02020603050405020304" pitchFamily="18" charset="0"/>
                        </a:rPr>
                        <a:t>0.59 </a:t>
                      </a:r>
                    </a:p>
                  </a:txBody>
                  <a:tcPr marL="47625" marR="47625" marT="0" marB="0"/>
                </a:tc>
                <a:tc>
                  <a:txBody>
                    <a:bodyPr/>
                    <a:lstStyle/>
                    <a:p>
                      <a:r>
                        <a:rPr lang="en-MM">
                          <a:effectLst/>
                          <a:latin typeface="Times New Roman" panose="02020603050405020304" pitchFamily="18" charset="0"/>
                        </a:rPr>
                        <a:t>0.62 </a:t>
                      </a:r>
                    </a:p>
                  </a:txBody>
                  <a:tcPr marL="47625" marR="47625" marT="0" marB="0"/>
                </a:tc>
                <a:tc>
                  <a:txBody>
                    <a:bodyPr/>
                    <a:lstStyle/>
                    <a:p>
                      <a:r>
                        <a:rPr lang="en-MM">
                          <a:effectLst/>
                          <a:latin typeface="Times New Roman" panose="02020603050405020304" pitchFamily="18" charset="0"/>
                        </a:rPr>
                        <a:t>+5.1% </a:t>
                      </a:r>
                    </a:p>
                  </a:txBody>
                  <a:tcPr marL="47625" marR="47625" marT="0" marB="0"/>
                </a:tc>
                <a:extLst>
                  <a:ext uri="{0D108BD9-81ED-4DB2-BD59-A6C34878D82A}">
                    <a16:rowId xmlns:a16="http://schemas.microsoft.com/office/drawing/2014/main" val="3076507803"/>
                  </a:ext>
                </a:extLst>
              </a:tr>
              <a:tr h="370840">
                <a:tc>
                  <a:txBody>
                    <a:bodyPr/>
                    <a:lstStyle/>
                    <a:p>
                      <a:r>
                        <a:rPr lang="en-US" b="1">
                          <a:effectLst/>
                          <a:latin typeface="Times New Roman" panose="02020603050405020304" pitchFamily="18" charset="0"/>
                        </a:rPr>
                        <a:t>Macro Avg F1 </a:t>
                      </a:r>
                      <a:endParaRPr lang="en-US">
                        <a:effectLst/>
                        <a:latin typeface="Times New Roman" panose="02020603050405020304" pitchFamily="18" charset="0"/>
                      </a:endParaRPr>
                    </a:p>
                  </a:txBody>
                  <a:tcPr marL="47625" marR="47625" marT="0" marB="0"/>
                </a:tc>
                <a:tc>
                  <a:txBody>
                    <a:bodyPr/>
                    <a:lstStyle/>
                    <a:p>
                      <a:r>
                        <a:rPr lang="en-MM">
                          <a:effectLst/>
                          <a:latin typeface="Times New Roman" panose="02020603050405020304" pitchFamily="18" charset="0"/>
                        </a:rPr>
                        <a:t>0.72 </a:t>
                      </a:r>
                    </a:p>
                  </a:txBody>
                  <a:tcPr marL="47625" marR="47625" marT="0" marB="0"/>
                </a:tc>
                <a:tc>
                  <a:txBody>
                    <a:bodyPr/>
                    <a:lstStyle/>
                    <a:p>
                      <a:r>
                        <a:rPr lang="en-MM">
                          <a:effectLst/>
                          <a:latin typeface="Times New Roman" panose="02020603050405020304" pitchFamily="18" charset="0"/>
                        </a:rPr>
                        <a:t>0.73 </a:t>
                      </a:r>
                    </a:p>
                  </a:txBody>
                  <a:tcPr marL="47625" marR="47625" marT="0" marB="0"/>
                </a:tc>
                <a:tc>
                  <a:txBody>
                    <a:bodyPr/>
                    <a:lstStyle/>
                    <a:p>
                      <a:r>
                        <a:rPr lang="en-MM">
                          <a:effectLst/>
                          <a:latin typeface="Times New Roman" panose="02020603050405020304" pitchFamily="18" charset="0"/>
                        </a:rPr>
                        <a:t>+1.4% </a:t>
                      </a:r>
                    </a:p>
                  </a:txBody>
                  <a:tcPr marL="47625" marR="47625" marT="0" marB="0"/>
                </a:tc>
                <a:extLst>
                  <a:ext uri="{0D108BD9-81ED-4DB2-BD59-A6C34878D82A}">
                    <a16:rowId xmlns:a16="http://schemas.microsoft.com/office/drawing/2014/main" val="4104190198"/>
                  </a:ext>
                </a:extLst>
              </a:tr>
              <a:tr h="370840">
                <a:tc>
                  <a:txBody>
                    <a:bodyPr/>
                    <a:lstStyle/>
                    <a:p>
                      <a:r>
                        <a:rPr lang="en-US" b="1">
                          <a:effectLst/>
                          <a:latin typeface="Times New Roman" panose="02020603050405020304" pitchFamily="18" charset="0"/>
                        </a:rPr>
                        <a:t>Weighted Avg F1 </a:t>
                      </a:r>
                      <a:endParaRPr lang="en-US">
                        <a:effectLst/>
                        <a:latin typeface="Times New Roman" panose="02020603050405020304" pitchFamily="18" charset="0"/>
                      </a:endParaRPr>
                    </a:p>
                  </a:txBody>
                  <a:tcPr marL="47625" marR="47625" marT="0" marB="0"/>
                </a:tc>
                <a:tc>
                  <a:txBody>
                    <a:bodyPr/>
                    <a:lstStyle/>
                    <a:p>
                      <a:r>
                        <a:rPr lang="en-MM">
                          <a:effectLst/>
                          <a:latin typeface="Times New Roman" panose="02020603050405020304" pitchFamily="18" charset="0"/>
                        </a:rPr>
                        <a:t>0.78 </a:t>
                      </a:r>
                    </a:p>
                  </a:txBody>
                  <a:tcPr marL="47625" marR="47625" marT="0" marB="0"/>
                </a:tc>
                <a:tc>
                  <a:txBody>
                    <a:bodyPr/>
                    <a:lstStyle/>
                    <a:p>
                      <a:r>
                        <a:rPr lang="en-MM">
                          <a:effectLst/>
                          <a:latin typeface="Times New Roman" panose="02020603050405020304" pitchFamily="18" charset="0"/>
                        </a:rPr>
                        <a:t>0.78 </a:t>
                      </a:r>
                    </a:p>
                  </a:txBody>
                  <a:tcPr marL="47625" marR="47625" marT="0" marB="0"/>
                </a:tc>
                <a:tc>
                  <a:txBody>
                    <a:bodyPr/>
                    <a:lstStyle/>
                    <a:p>
                      <a:r>
                        <a:rPr lang="en-US">
                          <a:effectLst/>
                          <a:latin typeface="Times New Roman" panose="02020603050405020304" pitchFamily="18" charset="0"/>
                        </a:rPr>
                        <a:t>No Change </a:t>
                      </a:r>
                    </a:p>
                  </a:txBody>
                  <a:tcPr marL="47625" marR="47625" marT="0" marB="0"/>
                </a:tc>
                <a:extLst>
                  <a:ext uri="{0D108BD9-81ED-4DB2-BD59-A6C34878D82A}">
                    <a16:rowId xmlns:a16="http://schemas.microsoft.com/office/drawing/2014/main" val="762687108"/>
                  </a:ext>
                </a:extLst>
              </a:tr>
              <a:tr h="370840">
                <a:tc>
                  <a:txBody>
                    <a:bodyPr/>
                    <a:lstStyle/>
                    <a:p>
                      <a:r>
                        <a:rPr lang="en-US" b="1">
                          <a:effectLst/>
                          <a:latin typeface="Times New Roman" panose="02020603050405020304" pitchFamily="18" charset="0"/>
                        </a:rPr>
                        <a:t>Accuracy </a:t>
                      </a:r>
                      <a:endParaRPr lang="en-US">
                        <a:effectLst/>
                        <a:latin typeface="Times New Roman" panose="02020603050405020304" pitchFamily="18" charset="0"/>
                      </a:endParaRPr>
                    </a:p>
                  </a:txBody>
                  <a:tcPr marL="47625" marR="47625" marT="0" marB="0"/>
                </a:tc>
                <a:tc>
                  <a:txBody>
                    <a:bodyPr/>
                    <a:lstStyle/>
                    <a:p>
                      <a:r>
                        <a:rPr lang="en-MM">
                          <a:effectLst/>
                          <a:latin typeface="Times New Roman" panose="02020603050405020304" pitchFamily="18" charset="0"/>
                        </a:rPr>
                        <a:t>0.777 </a:t>
                      </a:r>
                    </a:p>
                  </a:txBody>
                  <a:tcPr marL="47625" marR="47625" marT="0" marB="0"/>
                </a:tc>
                <a:tc>
                  <a:txBody>
                    <a:bodyPr/>
                    <a:lstStyle/>
                    <a:p>
                      <a:r>
                        <a:rPr lang="en-MM">
                          <a:effectLst/>
                          <a:latin typeface="Times New Roman" panose="02020603050405020304" pitchFamily="18" charset="0"/>
                        </a:rPr>
                        <a:t>0.774 </a:t>
                      </a:r>
                    </a:p>
                  </a:txBody>
                  <a:tcPr marL="47625" marR="47625" marT="0" marB="0"/>
                </a:tc>
                <a:tc>
                  <a:txBody>
                    <a:bodyPr/>
                    <a:lstStyle/>
                    <a:p>
                      <a:r>
                        <a:rPr lang="en-MM" dirty="0">
                          <a:effectLst/>
                          <a:latin typeface="Times New Roman" panose="02020603050405020304" pitchFamily="18" charset="0"/>
                        </a:rPr>
                        <a:t>-0.3% </a:t>
                      </a:r>
                    </a:p>
                  </a:txBody>
                  <a:tcPr marL="47625" marR="47625" marT="0" marB="0"/>
                </a:tc>
                <a:extLst>
                  <a:ext uri="{0D108BD9-81ED-4DB2-BD59-A6C34878D82A}">
                    <a16:rowId xmlns:a16="http://schemas.microsoft.com/office/drawing/2014/main" val="3958662652"/>
                  </a:ext>
                </a:extLst>
              </a:tr>
            </a:tbl>
          </a:graphicData>
        </a:graphic>
      </p:graphicFrame>
    </p:spTree>
    <p:extLst>
      <p:ext uri="{BB962C8B-B14F-4D97-AF65-F5344CB8AC3E}">
        <p14:creationId xmlns:p14="http://schemas.microsoft.com/office/powerpoint/2010/main" val="4246489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E9C1712C-6D69-44F3-7E67-7EB08D71FC13}"/>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589B7AFA-4814-C2C1-CE11-FC0D12EFE25C}"/>
              </a:ext>
            </a:extLst>
          </p:cNvPr>
          <p:cNvSpPr txBox="1">
            <a:spLocks noGrp="1"/>
          </p:cNvSpPr>
          <p:nvPr>
            <p:ph type="title"/>
          </p:nvPr>
        </p:nvSpPr>
        <p:spPr>
          <a:xfrm>
            <a:off x="713224" y="2384250"/>
            <a:ext cx="5790536" cy="915900"/>
          </a:xfrm>
          <a:prstGeom prst="rect">
            <a:avLst/>
          </a:prstGeom>
        </p:spPr>
        <p:txBody>
          <a:bodyPr spcFirstLastPara="1" wrap="square" lIns="91425" tIns="91425" rIns="91425" bIns="91425" anchor="b" anchorCtr="0">
            <a:noAutofit/>
          </a:bodyPr>
          <a:lstStyle/>
          <a:p>
            <a:r>
              <a:rPr lang="en-US" dirty="0"/>
              <a:t>Conclusion</a:t>
            </a:r>
            <a:endParaRPr dirty="0"/>
          </a:p>
        </p:txBody>
      </p:sp>
      <p:sp>
        <p:nvSpPr>
          <p:cNvPr id="430" name="Google Shape;430;p40">
            <a:extLst>
              <a:ext uri="{FF2B5EF4-FFF2-40B4-BE49-F238E27FC236}">
                <a16:creationId xmlns:a16="http://schemas.microsoft.com/office/drawing/2014/main" id="{F4E895BB-9F58-14A4-84FB-A6D75BE867E7}"/>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432" name="Google Shape;432;p40">
            <a:extLst>
              <a:ext uri="{FF2B5EF4-FFF2-40B4-BE49-F238E27FC236}">
                <a16:creationId xmlns:a16="http://schemas.microsoft.com/office/drawing/2014/main" id="{33E8477B-A5A8-18BC-78BA-3746BBACAFC5}"/>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40D0439E-7A36-3B26-3FCE-57984DE3C66F}"/>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AEB1FF70-C15C-B107-52E5-BFAEF9B83A27}"/>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93F7020F-57A2-BD11-891D-2AADD08ADB5C}"/>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897FFE09-3A39-FB68-5521-24DC8FA49727}"/>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E72ADB01-17DD-93AB-1DE4-510DE30DA93F}"/>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C491927A-B48B-CA43-1FDC-0BC2B0938E9A}"/>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C54D07C6-564C-FF06-74CD-F8FCC33537E1}"/>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3AD4863B-2BF4-7A03-05AB-660EBC5149FF}"/>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6DA6AC5D-7C5E-E673-FF91-8D58375A57C2}"/>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3A6899FC-51D7-91FA-74AF-9EDED52A4DCC}"/>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78D20D70-7243-A503-451C-06A4091E6838}"/>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FCB9CE9E-0344-2E1E-CA82-3A1F7E414625}"/>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B877E8DA-DEE5-AA10-9EBC-AF95F18C7E75}"/>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B86281B6-B23C-A5A1-28CF-9AB7CFBD7C33}"/>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7D7E7839-044D-0466-678E-636CA8D03414}"/>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A42A7484-43B8-5E75-AD30-5CDEDA3F3B22}"/>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29A166B2-CB60-2585-5B24-ED79827825A6}"/>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6DE07199-A04F-73FD-40F4-11C5CF860B35}"/>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62537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8204-485D-973B-1CC5-93250C23458B}"/>
              </a:ext>
            </a:extLst>
          </p:cNvPr>
          <p:cNvSpPr>
            <a:spLocks noGrp="1"/>
          </p:cNvSpPr>
          <p:nvPr>
            <p:ph type="title"/>
          </p:nvPr>
        </p:nvSpPr>
        <p:spPr/>
        <p:txBody>
          <a:bodyPr/>
          <a:lstStyle/>
          <a:p>
            <a:r>
              <a:rPr lang="en-US" b="1" dirty="0">
                <a:effectLst/>
                <a:latin typeface="Times New Roman" panose="02020603050405020304" pitchFamily="18" charset="0"/>
              </a:rPr>
              <a:t>Conclusion</a:t>
            </a:r>
            <a:endParaRPr lang="en-MM" dirty="0"/>
          </a:p>
        </p:txBody>
      </p:sp>
      <p:sp>
        <p:nvSpPr>
          <p:cNvPr id="4" name="Subtitle 3">
            <a:extLst>
              <a:ext uri="{FF2B5EF4-FFF2-40B4-BE49-F238E27FC236}">
                <a16:creationId xmlns:a16="http://schemas.microsoft.com/office/drawing/2014/main" id="{1F9CF2BC-315D-080B-0E76-C75CD1201805}"/>
              </a:ext>
            </a:extLst>
          </p:cNvPr>
          <p:cNvSpPr>
            <a:spLocks noGrp="1"/>
          </p:cNvSpPr>
          <p:nvPr>
            <p:ph type="subTitle" idx="2"/>
          </p:nvPr>
        </p:nvSpPr>
        <p:spPr>
          <a:xfrm>
            <a:off x="1029729" y="1309468"/>
            <a:ext cx="7084542" cy="3389007"/>
          </a:xfrm>
        </p:spPr>
        <p:txBody>
          <a:bodyPr/>
          <a:lstStyle/>
          <a:p>
            <a:r>
              <a:rPr lang="en-US" dirty="0"/>
              <a:t>Predicting customer churn is a critical challenge for telecom companies, where retaining customers directly impacts profitability and long-term sustainability. This project aimed to address this challenge by developing a machine learning model capable of identifying at-risk customers early, enabling proactive retention strategies. Through systematic data preparation, model selection, and hyperparameter tuning, we successfully built an XGBoost-based churn prediction system with actionable insights for telecom businesses. </a:t>
            </a:r>
          </a:p>
          <a:p>
            <a:r>
              <a:rPr lang="en-US" dirty="0"/>
              <a:t>In conclusion, this project demonstrates the power of machine learning in transforming customer churn prediction from a reactive to a strategic business tool. By combining technical rigor with business context, telecom companies can turn data into actionable strategies, fostering customer loyalty and driving sustainable growth. </a:t>
            </a:r>
          </a:p>
          <a:p>
            <a:endParaRPr lang="en-MM" dirty="0"/>
          </a:p>
        </p:txBody>
      </p:sp>
    </p:spTree>
    <p:extLst>
      <p:ext uri="{BB962C8B-B14F-4D97-AF65-F5344CB8AC3E}">
        <p14:creationId xmlns:p14="http://schemas.microsoft.com/office/powerpoint/2010/main" val="135957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2564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456" name="Google Shape;456;p41"/>
          <p:cNvSpPr txBox="1">
            <a:spLocks noGrp="1"/>
          </p:cNvSpPr>
          <p:nvPr>
            <p:ph type="subTitle" idx="1"/>
          </p:nvPr>
        </p:nvSpPr>
        <p:spPr>
          <a:xfrm>
            <a:off x="4646249" y="1036029"/>
            <a:ext cx="3526789"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This project leverages machine learning to address the challenge of customer churn by</a:t>
            </a:r>
          </a:p>
          <a:p>
            <a:pPr marL="0" lvl="0" indent="0" algn="l" rtl="0">
              <a:spcBef>
                <a:spcPts val="0"/>
              </a:spcBef>
              <a:spcAft>
                <a:spcPts val="0"/>
              </a:spcAft>
              <a:buNone/>
            </a:pPr>
            <a:r>
              <a:rPr lang="en-US" sz="1200" dirty="0"/>
              <a:t>developing a predictive model that identifies at-risk customers before they discontinue</a:t>
            </a:r>
          </a:p>
          <a:p>
            <a:pPr marL="0" lvl="0" indent="0" algn="l" rtl="0">
              <a:spcBef>
                <a:spcPts val="0"/>
              </a:spcBef>
              <a:spcAft>
                <a:spcPts val="0"/>
              </a:spcAft>
              <a:buNone/>
            </a:pPr>
            <a:r>
              <a:rPr lang="en-US" sz="1200" dirty="0"/>
              <a:t>services. Using a real-world dataset of 7,043 telecom customers, we analyze behavioral and</a:t>
            </a:r>
          </a:p>
          <a:p>
            <a:pPr marL="0" lvl="0" indent="0" algn="l" rtl="0">
              <a:spcBef>
                <a:spcPts val="0"/>
              </a:spcBef>
              <a:spcAft>
                <a:spcPts val="0"/>
              </a:spcAft>
              <a:buNone/>
            </a:pPr>
            <a:r>
              <a:rPr lang="en-US" sz="1200" dirty="0"/>
              <a:t>demographic features—such as tenure, contract type, monthly charges, and service usage</a:t>
            </a:r>
          </a:p>
          <a:p>
            <a:pPr marL="0" lvl="0" indent="0" algn="l" rtl="0">
              <a:spcBef>
                <a:spcPts val="0"/>
              </a:spcBef>
              <a:spcAft>
                <a:spcPts val="0"/>
              </a:spcAft>
              <a:buNone/>
            </a:pPr>
            <a:r>
              <a:rPr lang="en-US" sz="1200" dirty="0"/>
              <a:t>patterns—to uncover actionable insights and predict churn likelihood.</a:t>
            </a:r>
          </a:p>
        </p:txBody>
      </p:sp>
      <p:sp>
        <p:nvSpPr>
          <p:cNvPr id="457" name="Google Shape;457;p41"/>
          <p:cNvSpPr txBox="1">
            <a:spLocks noGrp="1"/>
          </p:cNvSpPr>
          <p:nvPr>
            <p:ph type="subTitle" idx="2"/>
          </p:nvPr>
        </p:nvSpPr>
        <p:spPr>
          <a:xfrm>
            <a:off x="1099337" y="1036029"/>
            <a:ext cx="3526789" cy="1899300"/>
          </a:xfrm>
          <a:prstGeom prst="rect">
            <a:avLst/>
          </a:prstGeom>
        </p:spPr>
        <p:txBody>
          <a:bodyPr spcFirstLastPara="1" wrap="square" lIns="91425" tIns="91425" rIns="91425" bIns="91425" anchor="t" anchorCtr="0">
            <a:noAutofit/>
          </a:bodyPr>
          <a:lstStyle/>
          <a:p>
            <a:pPr marL="0" indent="0"/>
            <a:r>
              <a:rPr lang="en-US" sz="1200" dirty="0"/>
              <a:t>In the highly competitive telecommunications industry, customer retention is a critical</a:t>
            </a:r>
          </a:p>
          <a:p>
            <a:pPr marL="0" indent="0"/>
            <a:r>
              <a:rPr lang="en-US" sz="1200" dirty="0"/>
              <a:t>driver of profitability and sustainable growth. Customer churn—the phenomenon of</a:t>
            </a:r>
          </a:p>
          <a:p>
            <a:pPr marL="0" indent="0"/>
            <a:r>
              <a:rPr lang="en-US" sz="1200" dirty="0"/>
              <a:t>subscribers discontinuing their services—represents a significant financial burden, with</a:t>
            </a:r>
          </a:p>
          <a:p>
            <a:pPr marL="0" indent="0"/>
            <a:r>
              <a:rPr lang="en-US" sz="1200" dirty="0"/>
              <a:t>studies indicating that acquiring a new customer can cost 5–7 times more than retaining an</a:t>
            </a:r>
          </a:p>
          <a:p>
            <a:pPr marL="0" indent="0"/>
            <a:r>
              <a:rPr lang="en-US" sz="1200" dirty="0"/>
              <a:t>existing one according to Harvard Business Review. For telecom companies, even a modest</a:t>
            </a:r>
          </a:p>
          <a:p>
            <a:pPr marL="0" indent="0"/>
            <a:r>
              <a:rPr lang="en-US" sz="1200" dirty="0"/>
              <a:t>reduction in churn rates can translate to millions of dollars in preserved revenue, making</a:t>
            </a:r>
          </a:p>
          <a:p>
            <a:pPr marL="0" indent="0"/>
            <a:r>
              <a:rPr lang="en-US" sz="1200" dirty="0"/>
              <a:t>proactive churn prediction and mitigation a strategic priority.</a:t>
            </a:r>
          </a:p>
          <a:p>
            <a:pPr marL="0" indent="0"/>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3B1B-318E-E27F-7A36-D1A1BCB95E9F}"/>
              </a:ext>
            </a:extLst>
          </p:cNvPr>
          <p:cNvSpPr>
            <a:spLocks noGrp="1"/>
          </p:cNvSpPr>
          <p:nvPr>
            <p:ph type="title"/>
          </p:nvPr>
        </p:nvSpPr>
        <p:spPr/>
        <p:txBody>
          <a:bodyPr/>
          <a:lstStyle/>
          <a:p>
            <a:r>
              <a:rPr lang="en-US" dirty="0"/>
              <a:t>1.1 Why This Matters</a:t>
            </a:r>
            <a:endParaRPr lang="en-MM" dirty="0"/>
          </a:p>
        </p:txBody>
      </p:sp>
      <p:sp>
        <p:nvSpPr>
          <p:cNvPr id="3" name="Google Shape;1020;p68">
            <a:extLst>
              <a:ext uri="{FF2B5EF4-FFF2-40B4-BE49-F238E27FC236}">
                <a16:creationId xmlns:a16="http://schemas.microsoft.com/office/drawing/2014/main" id="{D41B076A-0E78-DB89-82CF-C2ED865BBD2D}"/>
              </a:ext>
            </a:extLst>
          </p:cNvPr>
          <p:cNvSpPr txBox="1"/>
          <p:nvPr/>
        </p:nvSpPr>
        <p:spPr>
          <a:xfrm>
            <a:off x="2424299" y="1902789"/>
            <a:ext cx="5839055"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The global telecom industry loses an estimated $15–20 billion</a:t>
            </a:r>
          </a:p>
          <a:p>
            <a:pPr marL="0" lvl="0" indent="0" algn="l" rtl="0">
              <a:spcBef>
                <a:spcPts val="0"/>
              </a:spcBef>
              <a:spcAft>
                <a:spcPts val="0"/>
              </a:spcAft>
              <a:buNone/>
            </a:pPr>
            <a:r>
              <a:rPr lang="en-US" sz="1200" dirty="0">
                <a:solidFill>
                  <a:schemeClr val="dk1"/>
                </a:solidFill>
                <a:latin typeface="DM Sans"/>
                <a:ea typeface="DM Sans"/>
                <a:cs typeface="DM Sans"/>
                <a:sym typeface="DM Sans"/>
              </a:rPr>
              <a:t>annually due to churn (IBM).</a:t>
            </a:r>
          </a:p>
        </p:txBody>
      </p:sp>
      <p:sp>
        <p:nvSpPr>
          <p:cNvPr id="4" name="Google Shape;1021;p68">
            <a:extLst>
              <a:ext uri="{FF2B5EF4-FFF2-40B4-BE49-F238E27FC236}">
                <a16:creationId xmlns:a16="http://schemas.microsoft.com/office/drawing/2014/main" id="{929A5484-57ED-E17B-B870-6BEBBA71B322}"/>
              </a:ext>
            </a:extLst>
          </p:cNvPr>
          <p:cNvSpPr txBox="1"/>
          <p:nvPr/>
        </p:nvSpPr>
        <p:spPr>
          <a:xfrm>
            <a:off x="2422822" y="1625814"/>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Financial Impact:</a:t>
            </a:r>
          </a:p>
        </p:txBody>
      </p:sp>
      <p:sp>
        <p:nvSpPr>
          <p:cNvPr id="6" name="Google Shape;1023;p68">
            <a:extLst>
              <a:ext uri="{FF2B5EF4-FFF2-40B4-BE49-F238E27FC236}">
                <a16:creationId xmlns:a16="http://schemas.microsoft.com/office/drawing/2014/main" id="{BE547E93-335C-2442-F3F5-72FE0EC835D3}"/>
              </a:ext>
            </a:extLst>
          </p:cNvPr>
          <p:cNvSpPr txBox="1"/>
          <p:nvPr/>
        </p:nvSpPr>
        <p:spPr>
          <a:xfrm>
            <a:off x="2424299" y="2838602"/>
            <a:ext cx="5839052"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Targeted retention strategies informed by machine learning</a:t>
            </a:r>
          </a:p>
          <a:p>
            <a:pPr marL="0" lvl="0" indent="0" algn="l" rtl="0">
              <a:spcBef>
                <a:spcPts val="0"/>
              </a:spcBef>
              <a:spcAft>
                <a:spcPts val="0"/>
              </a:spcAft>
              <a:buNone/>
            </a:pPr>
            <a:r>
              <a:rPr lang="en-US" sz="1200" dirty="0">
                <a:solidFill>
                  <a:schemeClr val="dk1"/>
                </a:solidFill>
                <a:latin typeface="DM Sans"/>
                <a:ea typeface="DM Sans"/>
                <a:cs typeface="DM Sans"/>
                <a:sym typeface="DM Sans"/>
              </a:rPr>
              <a:t>can reduce marketing costs by focusing resources on high-risk customers.</a:t>
            </a:r>
          </a:p>
        </p:txBody>
      </p:sp>
      <p:sp>
        <p:nvSpPr>
          <p:cNvPr id="7" name="Google Shape;1024;p68">
            <a:extLst>
              <a:ext uri="{FF2B5EF4-FFF2-40B4-BE49-F238E27FC236}">
                <a16:creationId xmlns:a16="http://schemas.microsoft.com/office/drawing/2014/main" id="{1CFCB5E4-ADB0-A538-1314-73DCB70E293B}"/>
              </a:ext>
            </a:extLst>
          </p:cNvPr>
          <p:cNvSpPr txBox="1"/>
          <p:nvPr/>
        </p:nvSpPr>
        <p:spPr>
          <a:xfrm>
            <a:off x="2422822" y="2561627"/>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Operational Efficiency:</a:t>
            </a:r>
          </a:p>
        </p:txBody>
      </p:sp>
      <p:sp>
        <p:nvSpPr>
          <p:cNvPr id="8" name="Google Shape;1025;p68">
            <a:extLst>
              <a:ext uri="{FF2B5EF4-FFF2-40B4-BE49-F238E27FC236}">
                <a16:creationId xmlns:a16="http://schemas.microsoft.com/office/drawing/2014/main" id="{189492AC-86AD-AD22-F15A-B600F2C022DC}"/>
              </a:ext>
            </a:extLst>
          </p:cNvPr>
          <p:cNvSpPr txBox="1"/>
          <p:nvPr/>
        </p:nvSpPr>
        <p:spPr>
          <a:xfrm>
            <a:off x="2424299" y="3774414"/>
            <a:ext cx="5839055"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Proactive interventions, such as personalized offers or service</a:t>
            </a:r>
          </a:p>
          <a:p>
            <a:pPr marL="0" lvl="0" indent="0" algn="l" rtl="0">
              <a:spcBef>
                <a:spcPts val="0"/>
              </a:spcBef>
              <a:spcAft>
                <a:spcPts val="0"/>
              </a:spcAft>
              <a:buNone/>
            </a:pPr>
            <a:r>
              <a:rPr lang="en-US" sz="1200" dirty="0">
                <a:solidFill>
                  <a:schemeClr val="dk1"/>
                </a:solidFill>
                <a:latin typeface="DM Sans"/>
                <a:ea typeface="DM Sans"/>
                <a:cs typeface="DM Sans"/>
                <a:sym typeface="DM Sans"/>
              </a:rPr>
              <a:t>improvements, enhance customer satisfaction and loyalty.</a:t>
            </a:r>
          </a:p>
        </p:txBody>
      </p:sp>
      <p:sp>
        <p:nvSpPr>
          <p:cNvPr id="9" name="Google Shape;1026;p68">
            <a:extLst>
              <a:ext uri="{FF2B5EF4-FFF2-40B4-BE49-F238E27FC236}">
                <a16:creationId xmlns:a16="http://schemas.microsoft.com/office/drawing/2014/main" id="{6E30BA2A-DDE6-1BEB-E126-653B8AFED98B}"/>
              </a:ext>
            </a:extLst>
          </p:cNvPr>
          <p:cNvSpPr txBox="1"/>
          <p:nvPr/>
        </p:nvSpPr>
        <p:spPr>
          <a:xfrm>
            <a:off x="2422822" y="3497439"/>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Customer Experience:</a:t>
            </a:r>
          </a:p>
        </p:txBody>
      </p:sp>
      <p:sp>
        <p:nvSpPr>
          <p:cNvPr id="10" name="Google Shape;1027;p68">
            <a:extLst>
              <a:ext uri="{FF2B5EF4-FFF2-40B4-BE49-F238E27FC236}">
                <a16:creationId xmlns:a16="http://schemas.microsoft.com/office/drawing/2014/main" id="{906DECFB-BA54-071D-A3C2-9E8E65A02DDB}"/>
              </a:ext>
            </a:extLst>
          </p:cNvPr>
          <p:cNvSpPr/>
          <p:nvPr/>
        </p:nvSpPr>
        <p:spPr>
          <a:xfrm>
            <a:off x="2213835" y="16661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 name="Google Shape;1028;p68">
            <a:extLst>
              <a:ext uri="{FF2B5EF4-FFF2-40B4-BE49-F238E27FC236}">
                <a16:creationId xmlns:a16="http://schemas.microsoft.com/office/drawing/2014/main" id="{AD18B7DF-B5D5-3E00-98AA-D56B684D11AD}"/>
              </a:ext>
            </a:extLst>
          </p:cNvPr>
          <p:cNvSpPr/>
          <p:nvPr/>
        </p:nvSpPr>
        <p:spPr>
          <a:xfrm>
            <a:off x="2213835" y="26334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 name="Google Shape;1029;p68">
            <a:extLst>
              <a:ext uri="{FF2B5EF4-FFF2-40B4-BE49-F238E27FC236}">
                <a16:creationId xmlns:a16="http://schemas.microsoft.com/office/drawing/2014/main" id="{B3E9A3DC-8A2D-FA60-A97C-C14FEC254E44}"/>
              </a:ext>
            </a:extLst>
          </p:cNvPr>
          <p:cNvSpPr/>
          <p:nvPr/>
        </p:nvSpPr>
        <p:spPr>
          <a:xfrm>
            <a:off x="2213835" y="35563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13" name="Google Shape;1030;p68">
            <a:extLst>
              <a:ext uri="{FF2B5EF4-FFF2-40B4-BE49-F238E27FC236}">
                <a16:creationId xmlns:a16="http://schemas.microsoft.com/office/drawing/2014/main" id="{787373BB-D0A6-1218-4646-B61B262F01E6}"/>
              </a:ext>
            </a:extLst>
          </p:cNvPr>
          <p:cNvCxnSpPr>
            <a:cxnSpLocks/>
            <a:stCxn id="10" idx="4"/>
            <a:endCxn id="11" idx="0"/>
          </p:cNvCxnSpPr>
          <p:nvPr/>
        </p:nvCxnSpPr>
        <p:spPr>
          <a:xfrm>
            <a:off x="2287935" y="1814314"/>
            <a:ext cx="0" cy="8190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031;p68">
            <a:extLst>
              <a:ext uri="{FF2B5EF4-FFF2-40B4-BE49-F238E27FC236}">
                <a16:creationId xmlns:a16="http://schemas.microsoft.com/office/drawing/2014/main" id="{C0C5B45E-CEE1-E67C-5DD6-4A48678B4ADB}"/>
              </a:ext>
            </a:extLst>
          </p:cNvPr>
          <p:cNvCxnSpPr>
            <a:stCxn id="11" idx="4"/>
            <a:endCxn id="12" idx="0"/>
          </p:cNvCxnSpPr>
          <p:nvPr/>
        </p:nvCxnSpPr>
        <p:spPr>
          <a:xfrm>
            <a:off x="2287935" y="2781614"/>
            <a:ext cx="0" cy="774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9311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5334-562C-618A-93D9-A8B1A07E2559}"/>
              </a:ext>
            </a:extLst>
          </p:cNvPr>
          <p:cNvSpPr>
            <a:spLocks noGrp="1"/>
          </p:cNvSpPr>
          <p:nvPr>
            <p:ph type="title"/>
          </p:nvPr>
        </p:nvSpPr>
        <p:spPr/>
        <p:txBody>
          <a:bodyPr/>
          <a:lstStyle/>
          <a:p>
            <a:r>
              <a:rPr lang="en-US" dirty="0"/>
              <a:t>1.2 Project Objectives</a:t>
            </a:r>
            <a:endParaRPr lang="en-MM" dirty="0"/>
          </a:p>
        </p:txBody>
      </p:sp>
      <p:sp>
        <p:nvSpPr>
          <p:cNvPr id="3" name="Google Shape;1020;p68">
            <a:extLst>
              <a:ext uri="{FF2B5EF4-FFF2-40B4-BE49-F238E27FC236}">
                <a16:creationId xmlns:a16="http://schemas.microsoft.com/office/drawing/2014/main" id="{D8F10501-0535-E84C-A968-EE785C53B466}"/>
              </a:ext>
            </a:extLst>
          </p:cNvPr>
          <p:cNvSpPr txBox="1"/>
          <p:nvPr/>
        </p:nvSpPr>
        <p:spPr>
          <a:xfrm>
            <a:off x="2424299" y="1902789"/>
            <a:ext cx="5839055"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Build a robust machine learning system to forecast churn</a:t>
            </a:r>
          </a:p>
          <a:p>
            <a:pPr marL="0" lvl="0" indent="0" algn="l" rtl="0">
              <a:spcBef>
                <a:spcPts val="0"/>
              </a:spcBef>
              <a:spcAft>
                <a:spcPts val="0"/>
              </a:spcAft>
              <a:buNone/>
            </a:pPr>
            <a:r>
              <a:rPr lang="en-US" sz="1200" dirty="0">
                <a:solidFill>
                  <a:schemeClr val="dk1"/>
                </a:solidFill>
                <a:latin typeface="DM Sans"/>
                <a:ea typeface="DM Sans"/>
                <a:cs typeface="DM Sans"/>
                <a:sym typeface="DM Sans"/>
              </a:rPr>
              <a:t>probability with &gt;85% AUC-ROC accuracy.</a:t>
            </a:r>
          </a:p>
        </p:txBody>
      </p:sp>
      <p:sp>
        <p:nvSpPr>
          <p:cNvPr id="4" name="Google Shape;1021;p68">
            <a:extLst>
              <a:ext uri="{FF2B5EF4-FFF2-40B4-BE49-F238E27FC236}">
                <a16:creationId xmlns:a16="http://schemas.microsoft.com/office/drawing/2014/main" id="{06393028-2DF1-4088-8A39-7AE9B7200480}"/>
              </a:ext>
            </a:extLst>
          </p:cNvPr>
          <p:cNvSpPr txBox="1"/>
          <p:nvPr/>
        </p:nvSpPr>
        <p:spPr>
          <a:xfrm>
            <a:off x="2422822" y="1625814"/>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Predictive Modeling:</a:t>
            </a:r>
          </a:p>
        </p:txBody>
      </p:sp>
      <p:sp>
        <p:nvSpPr>
          <p:cNvPr id="5" name="Google Shape;1023;p68">
            <a:extLst>
              <a:ext uri="{FF2B5EF4-FFF2-40B4-BE49-F238E27FC236}">
                <a16:creationId xmlns:a16="http://schemas.microsoft.com/office/drawing/2014/main" id="{008055FD-108A-B553-83E9-924D6C4F56B3}"/>
              </a:ext>
            </a:extLst>
          </p:cNvPr>
          <p:cNvSpPr txBox="1"/>
          <p:nvPr/>
        </p:nvSpPr>
        <p:spPr>
          <a:xfrm>
            <a:off x="2424299" y="2838602"/>
            <a:ext cx="5839052"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Identify key drivers of churn (e.g., contact flexibility, pricing  tiers) to guide business strategies.</a:t>
            </a:r>
          </a:p>
        </p:txBody>
      </p:sp>
      <p:sp>
        <p:nvSpPr>
          <p:cNvPr id="6" name="Google Shape;1024;p68">
            <a:extLst>
              <a:ext uri="{FF2B5EF4-FFF2-40B4-BE49-F238E27FC236}">
                <a16:creationId xmlns:a16="http://schemas.microsoft.com/office/drawing/2014/main" id="{7CD937D9-BC4B-32A3-591F-D11EAA51597C}"/>
              </a:ext>
            </a:extLst>
          </p:cNvPr>
          <p:cNvSpPr txBox="1"/>
          <p:nvPr/>
        </p:nvSpPr>
        <p:spPr>
          <a:xfrm>
            <a:off x="2422822" y="2561627"/>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Feature Analysis:</a:t>
            </a:r>
          </a:p>
        </p:txBody>
      </p:sp>
      <p:sp>
        <p:nvSpPr>
          <p:cNvPr id="7" name="Google Shape;1025;p68">
            <a:extLst>
              <a:ext uri="{FF2B5EF4-FFF2-40B4-BE49-F238E27FC236}">
                <a16:creationId xmlns:a16="http://schemas.microsoft.com/office/drawing/2014/main" id="{A3770F17-4073-3750-7107-61FA4465CC44}"/>
              </a:ext>
            </a:extLst>
          </p:cNvPr>
          <p:cNvSpPr txBox="1"/>
          <p:nvPr/>
        </p:nvSpPr>
        <p:spPr>
          <a:xfrm>
            <a:off x="2424299" y="3774414"/>
            <a:ext cx="5839055"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Provide telecom providers with data-driven recommendations to improve retention rates.</a:t>
            </a:r>
          </a:p>
        </p:txBody>
      </p:sp>
      <p:sp>
        <p:nvSpPr>
          <p:cNvPr id="8" name="Google Shape;1026;p68">
            <a:extLst>
              <a:ext uri="{FF2B5EF4-FFF2-40B4-BE49-F238E27FC236}">
                <a16:creationId xmlns:a16="http://schemas.microsoft.com/office/drawing/2014/main" id="{D0A4D9DE-5273-2D30-0A67-D054DB95AA67}"/>
              </a:ext>
            </a:extLst>
          </p:cNvPr>
          <p:cNvSpPr txBox="1"/>
          <p:nvPr/>
        </p:nvSpPr>
        <p:spPr>
          <a:xfrm>
            <a:off x="2422822" y="3497439"/>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Actionable Insights: </a:t>
            </a:r>
          </a:p>
        </p:txBody>
      </p:sp>
      <p:sp>
        <p:nvSpPr>
          <p:cNvPr id="9" name="Google Shape;1027;p68">
            <a:extLst>
              <a:ext uri="{FF2B5EF4-FFF2-40B4-BE49-F238E27FC236}">
                <a16:creationId xmlns:a16="http://schemas.microsoft.com/office/drawing/2014/main" id="{7EFBEF6A-2D69-8B41-C4BE-6F5C843CBBF5}"/>
              </a:ext>
            </a:extLst>
          </p:cNvPr>
          <p:cNvSpPr/>
          <p:nvPr/>
        </p:nvSpPr>
        <p:spPr>
          <a:xfrm>
            <a:off x="2213835" y="16661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 name="Google Shape;1028;p68">
            <a:extLst>
              <a:ext uri="{FF2B5EF4-FFF2-40B4-BE49-F238E27FC236}">
                <a16:creationId xmlns:a16="http://schemas.microsoft.com/office/drawing/2014/main" id="{50E55116-CEA1-759E-2037-C7F5CF513667}"/>
              </a:ext>
            </a:extLst>
          </p:cNvPr>
          <p:cNvSpPr/>
          <p:nvPr/>
        </p:nvSpPr>
        <p:spPr>
          <a:xfrm>
            <a:off x="2213835" y="26334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 name="Google Shape;1029;p68">
            <a:extLst>
              <a:ext uri="{FF2B5EF4-FFF2-40B4-BE49-F238E27FC236}">
                <a16:creationId xmlns:a16="http://schemas.microsoft.com/office/drawing/2014/main" id="{E3869209-67AF-B774-BD8B-DCEB99B76038}"/>
              </a:ext>
            </a:extLst>
          </p:cNvPr>
          <p:cNvSpPr/>
          <p:nvPr/>
        </p:nvSpPr>
        <p:spPr>
          <a:xfrm>
            <a:off x="2213835" y="35563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12" name="Google Shape;1030;p68">
            <a:extLst>
              <a:ext uri="{FF2B5EF4-FFF2-40B4-BE49-F238E27FC236}">
                <a16:creationId xmlns:a16="http://schemas.microsoft.com/office/drawing/2014/main" id="{D80FDC39-BC3E-B599-249E-6BD1FB757C5D}"/>
              </a:ext>
            </a:extLst>
          </p:cNvPr>
          <p:cNvCxnSpPr>
            <a:cxnSpLocks/>
            <a:stCxn id="9" idx="4"/>
            <a:endCxn id="10" idx="0"/>
          </p:cNvCxnSpPr>
          <p:nvPr/>
        </p:nvCxnSpPr>
        <p:spPr>
          <a:xfrm>
            <a:off x="2287935" y="1814314"/>
            <a:ext cx="0" cy="8190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031;p68">
            <a:extLst>
              <a:ext uri="{FF2B5EF4-FFF2-40B4-BE49-F238E27FC236}">
                <a16:creationId xmlns:a16="http://schemas.microsoft.com/office/drawing/2014/main" id="{EA4FDE68-5E6B-80CE-758B-E840EADE248A}"/>
              </a:ext>
            </a:extLst>
          </p:cNvPr>
          <p:cNvCxnSpPr>
            <a:stCxn id="10" idx="4"/>
            <a:endCxn id="11" idx="0"/>
          </p:cNvCxnSpPr>
          <p:nvPr/>
        </p:nvCxnSpPr>
        <p:spPr>
          <a:xfrm>
            <a:off x="2287935" y="2781614"/>
            <a:ext cx="0" cy="774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4508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AC83-2A09-4877-1525-3C406D6440F7}"/>
              </a:ext>
            </a:extLst>
          </p:cNvPr>
          <p:cNvSpPr>
            <a:spLocks noGrp="1"/>
          </p:cNvSpPr>
          <p:nvPr>
            <p:ph type="title"/>
          </p:nvPr>
        </p:nvSpPr>
        <p:spPr/>
        <p:txBody>
          <a:bodyPr/>
          <a:lstStyle/>
          <a:p>
            <a:r>
              <a:rPr lang="en-US" dirty="0"/>
              <a:t>1.3 Dataset &amp; Methodology</a:t>
            </a:r>
            <a:endParaRPr lang="en-MM" dirty="0"/>
          </a:p>
        </p:txBody>
      </p:sp>
      <p:sp>
        <p:nvSpPr>
          <p:cNvPr id="3" name="Google Shape;1020;p68">
            <a:extLst>
              <a:ext uri="{FF2B5EF4-FFF2-40B4-BE49-F238E27FC236}">
                <a16:creationId xmlns:a16="http://schemas.microsoft.com/office/drawing/2014/main" id="{20EF4110-0927-E300-9C1F-9B6785D067E1}"/>
              </a:ext>
            </a:extLst>
          </p:cNvPr>
          <p:cNvSpPr txBox="1"/>
          <p:nvPr/>
        </p:nvSpPr>
        <p:spPr>
          <a:xfrm>
            <a:off x="2424299" y="1902789"/>
            <a:ext cx="5839055"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Kaggle Telco Customer Churn Dataset, containing 21 features spanning</a:t>
            </a:r>
          </a:p>
          <a:p>
            <a:pPr marL="0" lvl="0" indent="0" algn="l" rtl="0">
              <a:spcBef>
                <a:spcPts val="0"/>
              </a:spcBef>
              <a:spcAft>
                <a:spcPts val="0"/>
              </a:spcAft>
              <a:buNone/>
            </a:pPr>
            <a:r>
              <a:rPr lang="en-US" sz="1200" dirty="0">
                <a:solidFill>
                  <a:schemeClr val="dk1"/>
                </a:solidFill>
                <a:latin typeface="DM Sans"/>
                <a:ea typeface="DM Sans"/>
                <a:cs typeface="DM Sans"/>
                <a:sym typeface="DM Sans"/>
              </a:rPr>
              <a:t>customer demographics, account details, and service usage.</a:t>
            </a:r>
          </a:p>
        </p:txBody>
      </p:sp>
      <p:sp>
        <p:nvSpPr>
          <p:cNvPr id="4" name="Google Shape;1021;p68">
            <a:extLst>
              <a:ext uri="{FF2B5EF4-FFF2-40B4-BE49-F238E27FC236}">
                <a16:creationId xmlns:a16="http://schemas.microsoft.com/office/drawing/2014/main" id="{F91ABD59-0005-DBB7-8988-765CCDC07E6F}"/>
              </a:ext>
            </a:extLst>
          </p:cNvPr>
          <p:cNvSpPr txBox="1"/>
          <p:nvPr/>
        </p:nvSpPr>
        <p:spPr>
          <a:xfrm>
            <a:off x="2422822" y="1625814"/>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Data Source:</a:t>
            </a:r>
          </a:p>
        </p:txBody>
      </p:sp>
      <p:sp>
        <p:nvSpPr>
          <p:cNvPr id="5" name="Google Shape;1023;p68">
            <a:extLst>
              <a:ext uri="{FF2B5EF4-FFF2-40B4-BE49-F238E27FC236}">
                <a16:creationId xmlns:a16="http://schemas.microsoft.com/office/drawing/2014/main" id="{663CDBA0-64B8-2865-8FFF-5BF54B02B883}"/>
              </a:ext>
            </a:extLst>
          </p:cNvPr>
          <p:cNvSpPr txBox="1"/>
          <p:nvPr/>
        </p:nvSpPr>
        <p:spPr>
          <a:xfrm>
            <a:off x="2424299" y="2838602"/>
            <a:ext cx="5839052"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Address missing values, encode categorical variables, and engineer</a:t>
            </a:r>
          </a:p>
          <a:p>
            <a:r>
              <a:rPr lang="en-US" sz="1200" dirty="0">
                <a:solidFill>
                  <a:schemeClr val="dk1"/>
                </a:solidFill>
                <a:latin typeface="DM Sans"/>
                <a:ea typeface="DM Sans"/>
                <a:cs typeface="DM Sans"/>
                <a:sym typeface="DM Sans"/>
              </a:rPr>
              <a:t>features like tenure groups and high-risk customer flags.</a:t>
            </a:r>
          </a:p>
        </p:txBody>
      </p:sp>
      <p:sp>
        <p:nvSpPr>
          <p:cNvPr id="6" name="Google Shape;1024;p68">
            <a:extLst>
              <a:ext uri="{FF2B5EF4-FFF2-40B4-BE49-F238E27FC236}">
                <a16:creationId xmlns:a16="http://schemas.microsoft.com/office/drawing/2014/main" id="{DB16B7B0-C953-D366-43DD-F4E38E758D6C}"/>
              </a:ext>
            </a:extLst>
          </p:cNvPr>
          <p:cNvSpPr txBox="1"/>
          <p:nvPr/>
        </p:nvSpPr>
        <p:spPr>
          <a:xfrm>
            <a:off x="2422822" y="2561627"/>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Preprocessing:</a:t>
            </a:r>
          </a:p>
        </p:txBody>
      </p:sp>
      <p:sp>
        <p:nvSpPr>
          <p:cNvPr id="7" name="Google Shape;1025;p68">
            <a:extLst>
              <a:ext uri="{FF2B5EF4-FFF2-40B4-BE49-F238E27FC236}">
                <a16:creationId xmlns:a16="http://schemas.microsoft.com/office/drawing/2014/main" id="{9F0C23B4-FC27-84EE-F15B-C990650BCD30}"/>
              </a:ext>
            </a:extLst>
          </p:cNvPr>
          <p:cNvSpPr txBox="1"/>
          <p:nvPr/>
        </p:nvSpPr>
        <p:spPr>
          <a:xfrm>
            <a:off x="2424299" y="3774414"/>
            <a:ext cx="5839055"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DM Sans"/>
                <a:ea typeface="DM Sans"/>
                <a:cs typeface="DM Sans"/>
                <a:sym typeface="DM Sans"/>
              </a:rPr>
              <a:t>XGBoost selected for its superior performance in</a:t>
            </a:r>
          </a:p>
          <a:p>
            <a:pPr marL="0" lvl="0" indent="0" algn="l" rtl="0">
              <a:spcBef>
                <a:spcPts val="0"/>
              </a:spcBef>
              <a:spcAft>
                <a:spcPts val="0"/>
              </a:spcAft>
              <a:buNone/>
            </a:pPr>
            <a:r>
              <a:rPr lang="en-US" sz="1200" dirty="0">
                <a:solidFill>
                  <a:schemeClr val="dk1"/>
                </a:solidFill>
                <a:latin typeface="DM Sans"/>
                <a:ea typeface="DM Sans"/>
                <a:cs typeface="DM Sans"/>
                <a:sym typeface="DM Sans"/>
              </a:rPr>
              <a:t>handling class imbalance and interpretability.</a:t>
            </a:r>
          </a:p>
        </p:txBody>
      </p:sp>
      <p:sp>
        <p:nvSpPr>
          <p:cNvPr id="8" name="Google Shape;1026;p68">
            <a:extLst>
              <a:ext uri="{FF2B5EF4-FFF2-40B4-BE49-F238E27FC236}">
                <a16:creationId xmlns:a16="http://schemas.microsoft.com/office/drawing/2014/main" id="{7BEE7E90-87F1-44AB-F782-9470A2E59AA7}"/>
              </a:ext>
            </a:extLst>
          </p:cNvPr>
          <p:cNvSpPr txBox="1"/>
          <p:nvPr/>
        </p:nvSpPr>
        <p:spPr>
          <a:xfrm>
            <a:off x="2422822" y="3497439"/>
            <a:ext cx="3977978"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Outfit"/>
                <a:ea typeface="Outfit"/>
                <a:cs typeface="Outfit"/>
                <a:sym typeface="Outfit"/>
              </a:rPr>
              <a:t>Machine Learning Model:</a:t>
            </a:r>
          </a:p>
        </p:txBody>
      </p:sp>
      <p:sp>
        <p:nvSpPr>
          <p:cNvPr id="9" name="Google Shape;1027;p68">
            <a:extLst>
              <a:ext uri="{FF2B5EF4-FFF2-40B4-BE49-F238E27FC236}">
                <a16:creationId xmlns:a16="http://schemas.microsoft.com/office/drawing/2014/main" id="{3DF9CBFC-9890-BA60-A9F3-4D1292B32D15}"/>
              </a:ext>
            </a:extLst>
          </p:cNvPr>
          <p:cNvSpPr/>
          <p:nvPr/>
        </p:nvSpPr>
        <p:spPr>
          <a:xfrm>
            <a:off x="2213835" y="16661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 name="Google Shape;1028;p68">
            <a:extLst>
              <a:ext uri="{FF2B5EF4-FFF2-40B4-BE49-F238E27FC236}">
                <a16:creationId xmlns:a16="http://schemas.microsoft.com/office/drawing/2014/main" id="{5A160307-A1A9-171E-8055-27D4E2C4120A}"/>
              </a:ext>
            </a:extLst>
          </p:cNvPr>
          <p:cNvSpPr/>
          <p:nvPr/>
        </p:nvSpPr>
        <p:spPr>
          <a:xfrm>
            <a:off x="2213835" y="26334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 name="Google Shape;1029;p68">
            <a:extLst>
              <a:ext uri="{FF2B5EF4-FFF2-40B4-BE49-F238E27FC236}">
                <a16:creationId xmlns:a16="http://schemas.microsoft.com/office/drawing/2014/main" id="{BACFECE2-76E3-8599-458F-DDA2197C1EF9}"/>
              </a:ext>
            </a:extLst>
          </p:cNvPr>
          <p:cNvSpPr/>
          <p:nvPr/>
        </p:nvSpPr>
        <p:spPr>
          <a:xfrm>
            <a:off x="2213835" y="3556314"/>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12" name="Google Shape;1030;p68">
            <a:extLst>
              <a:ext uri="{FF2B5EF4-FFF2-40B4-BE49-F238E27FC236}">
                <a16:creationId xmlns:a16="http://schemas.microsoft.com/office/drawing/2014/main" id="{ED9454D5-9BD4-D8FF-963F-B18C2AAFC6F8}"/>
              </a:ext>
            </a:extLst>
          </p:cNvPr>
          <p:cNvCxnSpPr>
            <a:cxnSpLocks/>
            <a:stCxn id="9" idx="4"/>
            <a:endCxn id="10" idx="0"/>
          </p:cNvCxnSpPr>
          <p:nvPr/>
        </p:nvCxnSpPr>
        <p:spPr>
          <a:xfrm>
            <a:off x="2287935" y="1814314"/>
            <a:ext cx="0" cy="8190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031;p68">
            <a:extLst>
              <a:ext uri="{FF2B5EF4-FFF2-40B4-BE49-F238E27FC236}">
                <a16:creationId xmlns:a16="http://schemas.microsoft.com/office/drawing/2014/main" id="{1B4A7D48-6C13-AB95-D1E3-B7F5DD892152}"/>
              </a:ext>
            </a:extLst>
          </p:cNvPr>
          <p:cNvCxnSpPr>
            <a:stCxn id="10" idx="4"/>
            <a:endCxn id="11" idx="0"/>
          </p:cNvCxnSpPr>
          <p:nvPr/>
        </p:nvCxnSpPr>
        <p:spPr>
          <a:xfrm>
            <a:off x="2287935" y="2781614"/>
            <a:ext cx="0" cy="774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2107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3B21-E08C-D324-8F33-59C615BA87BA}"/>
              </a:ext>
            </a:extLst>
          </p:cNvPr>
          <p:cNvSpPr>
            <a:spLocks noGrp="1"/>
          </p:cNvSpPr>
          <p:nvPr>
            <p:ph type="title"/>
          </p:nvPr>
        </p:nvSpPr>
        <p:spPr/>
        <p:txBody>
          <a:bodyPr/>
          <a:lstStyle/>
          <a:p>
            <a:r>
              <a:rPr lang="en-US" dirty="0"/>
              <a:t>1.4 Expected Outcomes</a:t>
            </a:r>
            <a:endParaRPr lang="en-MM" dirty="0"/>
          </a:p>
        </p:txBody>
      </p:sp>
      <p:sp>
        <p:nvSpPr>
          <p:cNvPr id="3" name="Subtitle 2">
            <a:extLst>
              <a:ext uri="{FF2B5EF4-FFF2-40B4-BE49-F238E27FC236}">
                <a16:creationId xmlns:a16="http://schemas.microsoft.com/office/drawing/2014/main" id="{CB9B9615-2CB5-9EBE-C4B1-A718A0792D42}"/>
              </a:ext>
            </a:extLst>
          </p:cNvPr>
          <p:cNvSpPr>
            <a:spLocks noGrp="1"/>
          </p:cNvSpPr>
          <p:nvPr>
            <p:ph type="subTitle" idx="1"/>
          </p:nvPr>
        </p:nvSpPr>
        <p:spPr/>
        <p:txBody>
          <a:bodyPr/>
          <a:lstStyle/>
          <a:p>
            <a:r>
              <a:rPr lang="en-US" sz="1200" dirty="0"/>
              <a:t>	By bridging advanced analytics with business strategy, this project empowers telecom companies to transform raw data into actionable retention tools, fostering long-term customer relationships and driving sustainable revenue growth.</a:t>
            </a:r>
          </a:p>
        </p:txBody>
      </p:sp>
      <p:sp>
        <p:nvSpPr>
          <p:cNvPr id="4" name="Subtitle 3">
            <a:extLst>
              <a:ext uri="{FF2B5EF4-FFF2-40B4-BE49-F238E27FC236}">
                <a16:creationId xmlns:a16="http://schemas.microsoft.com/office/drawing/2014/main" id="{C50259BB-6DFA-878E-4630-663082F8792C}"/>
              </a:ext>
            </a:extLst>
          </p:cNvPr>
          <p:cNvSpPr>
            <a:spLocks noGrp="1"/>
          </p:cNvSpPr>
          <p:nvPr>
            <p:ph type="subTitle" idx="2"/>
          </p:nvPr>
        </p:nvSpPr>
        <p:spPr/>
        <p:txBody>
          <a:bodyPr/>
          <a:lstStyle/>
          <a:p>
            <a:r>
              <a:rPr lang="en-US" sz="1200" dirty="0"/>
              <a:t>• A deployable XGBoost model that ranks customers by churn risk, enabling targeted retention campaigns.</a:t>
            </a:r>
          </a:p>
          <a:p>
            <a:r>
              <a:rPr lang="en-US" sz="1200" dirty="0"/>
              <a:t>• Visualization of critical churn drivers (e.g., month-to-month contracts, high monthly charges).</a:t>
            </a:r>
          </a:p>
          <a:p>
            <a:r>
              <a:rPr lang="en-US" sz="1200" dirty="0"/>
              <a:t>• Strategic recommendations to reduce churn rates by 20–30% through personalized interventions.</a:t>
            </a:r>
          </a:p>
          <a:p>
            <a:endParaRPr lang="en-MM" sz="1200" dirty="0"/>
          </a:p>
        </p:txBody>
      </p:sp>
    </p:spTree>
    <p:extLst>
      <p:ext uri="{BB962C8B-B14F-4D97-AF65-F5344CB8AC3E}">
        <p14:creationId xmlns:p14="http://schemas.microsoft.com/office/powerpoint/2010/main" val="2634921662"/>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4489</Words>
  <Application>Microsoft Macintosh PowerPoint</Application>
  <PresentationFormat>On-screen Show (16:9)</PresentationFormat>
  <Paragraphs>532</Paragraphs>
  <Slides>44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DM Sans</vt:lpstr>
      <vt:lpstr>Nunito</vt:lpstr>
      <vt:lpstr>Arial</vt:lpstr>
      <vt:lpstr>Outfit</vt:lpstr>
      <vt:lpstr>Helvetica</vt:lpstr>
      <vt:lpstr>Times New Roman</vt:lpstr>
      <vt:lpstr>Data Collection and Analysis - Master of Science in Community Health and Prevention Research by Slidesgo</vt:lpstr>
      <vt:lpstr>Predicting Customer Churn in Telecom Companies Using Machine Learning</vt:lpstr>
      <vt:lpstr>Team Members</vt:lpstr>
      <vt:lpstr>Table of contents</vt:lpstr>
      <vt:lpstr>Introduction</vt:lpstr>
      <vt:lpstr>Introduction</vt:lpstr>
      <vt:lpstr>1.1 Why This Matters</vt:lpstr>
      <vt:lpstr>1.2 Project Objectives</vt:lpstr>
      <vt:lpstr>1.3 Dataset &amp; Methodology</vt:lpstr>
      <vt:lpstr>1.4 Expected Outcomes</vt:lpstr>
      <vt:lpstr>Business Goals</vt:lpstr>
      <vt:lpstr>Business Goals</vt:lpstr>
      <vt:lpstr>2.1 Business Problems</vt:lpstr>
      <vt:lpstr>2.2 Objectives</vt:lpstr>
      <vt:lpstr>Preparing Data</vt:lpstr>
      <vt:lpstr>Preparing Data</vt:lpstr>
      <vt:lpstr>3.2 Exploratory Data Analysis (EDA) Section</vt:lpstr>
      <vt:lpstr>PowerPoint Presentation</vt:lpstr>
      <vt:lpstr>PowerPoint Presentation</vt:lpstr>
      <vt:lpstr>PowerPoint Presentation</vt:lpstr>
      <vt:lpstr>Analysis Graphic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3.3 Feature Engineering &amp; Data Preprocessing</vt:lpstr>
      <vt:lpstr>2. Encoding</vt:lpstr>
      <vt:lpstr>Model Selection – XGBoost</vt:lpstr>
      <vt:lpstr>Model Selection - XGBoost</vt:lpstr>
      <vt:lpstr>PowerPoint Presentation</vt:lpstr>
      <vt:lpstr>PowerPoint Presentation</vt:lpstr>
      <vt:lpstr>Evaluation Results</vt:lpstr>
      <vt:lpstr>5.1 XGBoost Before Tuning</vt:lpstr>
      <vt:lpstr>PowerPoint Presentation</vt:lpstr>
      <vt:lpstr>PowerPoint Presentation</vt:lpstr>
      <vt:lpstr>5.2 XGBoost After Tuning</vt:lpstr>
      <vt:lpstr>PowerPoint Presentation</vt:lpstr>
      <vt:lpstr>PowerPoint Presentation</vt:lpstr>
      <vt:lpstr>5.3 XGBoost Feature Importance</vt:lpstr>
      <vt:lpstr>5.4 Performance Summary</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thureinjarvis@gmail.com</cp:lastModifiedBy>
  <cp:revision>21</cp:revision>
  <dcterms:modified xsi:type="dcterms:W3CDTF">2025-03-09T21:19:46Z</dcterms:modified>
</cp:coreProperties>
</file>