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3" r:id="rId3"/>
  </p:sldMasterIdLst>
  <p:notesMasterIdLst>
    <p:notesMasterId r:id="rId5"/>
  </p:notesMasterIdLst>
  <p:sldIdLst>
    <p:sldId id="309" r:id="rId4"/>
    <p:sldId id="258" r:id="rId6"/>
    <p:sldId id="276" r:id="rId7"/>
    <p:sldId id="5837" r:id="rId8"/>
    <p:sldId id="279" r:id="rId9"/>
    <p:sldId id="269" r:id="rId10"/>
    <p:sldId id="5839" r:id="rId11"/>
    <p:sldId id="5827" r:id="rId12"/>
    <p:sldId id="5838" r:id="rId13"/>
    <p:sldId id="5829" r:id="rId14"/>
    <p:sldId id="5835" r:id="rId15"/>
    <p:sldId id="5831" r:id="rId16"/>
    <p:sldId id="5828" r:id="rId17"/>
    <p:sldId id="5836" r:id="rId18"/>
  </p:sldIdLst>
  <p:sldSz cx="9144000" cy="5143500" type="screen16x9"/>
  <p:notesSz cx="6858000" cy="9144000"/>
  <p:embeddedFontLst>
    <p:embeddedFont>
      <p:font typeface="Permanent Marker" panose="02000000000000000000"/>
      <p:regular r:id="rId22"/>
    </p:embeddedFont>
    <p:embeddedFont>
      <p:font typeface="Comfortaa"/>
      <p:regular r:id="rId23"/>
    </p:embeddedFont>
    <p:embeddedFont>
      <p:font typeface="Calibri" panose="020F0502020204030204" pitchFamily="34" charset="0"/>
      <p:regular r:id="rId24"/>
    </p:embeddedFont>
    <p:embeddedFont>
      <p:font typeface="Calibri Light" pitchFamily="34" charset="0"/>
      <p:regular r:id="rId25"/>
    </p:embeddedFont>
    <p:embeddedFont>
      <p:font typeface="Lato Light" panose="020F0502020204030203"/>
      <p:regular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E9E"/>
    <a:srgbClr val="FF7B71"/>
    <a:srgbClr val="8D9EE7"/>
    <a:srgbClr val="A9B6ED"/>
    <a:srgbClr val="FF8A81"/>
    <a:srgbClr val="646464"/>
    <a:srgbClr val="860A00"/>
    <a:srgbClr val="FF9966"/>
    <a:srgbClr val="99FF99"/>
    <a:srgbClr val="FFD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68691" autoAdjust="0"/>
  </p:normalViewPr>
  <p:slideViewPr>
    <p:cSldViewPr snapToGrid="0">
      <p:cViewPr>
        <p:scale>
          <a:sx n="76" d="100"/>
          <a:sy n="76" d="100"/>
        </p:scale>
        <p:origin x="920" y="36"/>
      </p:cViewPr>
      <p:guideLst>
        <p:guide orient="horz" pos="1620"/>
        <p:guide pos="2858"/>
      </p:guideLst>
    </p:cSldViewPr>
  </p:slideViewPr>
  <p:outlineViewPr>
    <p:cViewPr>
      <p:scale>
        <a:sx n="33" d="100"/>
        <a:sy n="33" d="100"/>
      </p:scale>
      <p:origin x="0" y="-850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2.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17T09:34:59"/>
    </inkml:context>
    <inkml:brush xml:id="br0">
      <inkml:brushProperty name="width" value="0" units="cm"/>
      <inkml:brushProperty name="height" value="0.3" units="cm"/>
      <inkml:brushProperty name="color" value="#849398"/>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17T09:34:59"/>
    </inkml:context>
    <inkml:brush xml:id="br0">
      <inkml:brushProperty name="width" value="0" units="cm"/>
      <inkml:brushProperty name="height" value="0.3" units="cm"/>
      <inkml:brushProperty name="color" value="#849398"/>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17T09:34:59"/>
    </inkml:context>
    <inkml:brush xml:id="br0">
      <inkml:brushProperty name="width" value="0" units="cm"/>
      <inkml:brushProperty name="height" value="0.3" units="cm"/>
      <inkml:brushProperty name="color" value="#849398"/>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Introduction: </a:t>
            </a:r>
            <a:endParaRPr lang="en-US" dirty="0"/>
          </a:p>
          <a:p>
            <a:pPr marL="158750" indent="0">
              <a:buNone/>
            </a:pPr>
            <a:r>
              <a:rPr lang="en-US" dirty="0" err="1"/>
              <a:t>Arrlone</a:t>
            </a:r>
            <a:r>
              <a:rPr lang="en-US" dirty="0"/>
              <a:t> pal Min ga lar par ! Thank you for the food!</a:t>
            </a:r>
            <a:endParaRPr lang="en-US" dirty="0"/>
          </a:p>
          <a:p>
            <a:pPr marL="158750" indent="0">
              <a:buNone/>
            </a:pPr>
            <a:r>
              <a:rPr lang="en-US" dirty="0"/>
              <a:t>Good Morning judges !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dirty="0"/>
              <a:t>We are group Twogether : </a:t>
            </a:r>
            <a:endParaRPr lang="en-US" dirty="0"/>
          </a:p>
          <a:p>
            <a:pPr marL="158750" indent="0">
              <a:buNone/>
            </a:pPr>
            <a:r>
              <a:rPr lang="en-US" dirty="0"/>
              <a:t>Are you excited ! We are very excited! What do you think our idea </a:t>
            </a:r>
            <a:r>
              <a:rPr lang="en-US" dirty="0" err="1"/>
              <a:t>gonna</a:t>
            </a:r>
            <a:r>
              <a:rPr lang="en-US" dirty="0"/>
              <a:t> be? </a:t>
            </a:r>
            <a:endParaRPr lang="en-US" dirty="0"/>
          </a:p>
          <a:p>
            <a:pPr marL="158750" indent="0">
              <a:buNone/>
            </a:pPr>
            <a:r>
              <a:rPr lang="en-US" dirty="0"/>
              <a:t>Our Mini App name is Lo Ta Ya in Burmese means “</a:t>
            </a:r>
            <a:r>
              <a:rPr lang="en-US" b="1" dirty="0"/>
              <a:t>genie in the bottle”</a:t>
            </a:r>
            <a:r>
              <a:rPr lang="en-US" dirty="0"/>
              <a:t>(digital service platform that matches your need for all) </a:t>
            </a:r>
            <a:endParaRPr lang="en-US" dirty="0"/>
          </a:p>
          <a:p>
            <a:pPr marL="158750" indent="0">
              <a:buNone/>
            </a:pPr>
            <a:r>
              <a:rPr lang="en-US" dirty="0"/>
              <a:t>You can name any services that you need in your daily life, we </a:t>
            </a:r>
            <a:r>
              <a:rPr lang="en-US" dirty="0" err="1"/>
              <a:t>gonna</a:t>
            </a:r>
            <a:r>
              <a:rPr lang="en-US" dirty="0"/>
              <a:t> be the digital platform to provide your needs. </a:t>
            </a:r>
            <a:endParaRPr lang="en-US" dirty="0"/>
          </a:p>
          <a:p>
            <a:pPr marL="158750" indent="0">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have already met our team members. </a:t>
            </a:r>
            <a:endParaRPr lang="en-US" dirty="0"/>
          </a:p>
          <a:p>
            <a:pPr marL="0" lvl="0" indent="0" algn="l" rtl="0">
              <a:spcBef>
                <a:spcPts val="0"/>
              </a:spcBef>
              <a:spcAft>
                <a:spcPts val="0"/>
              </a:spcAft>
              <a:buNone/>
            </a:pPr>
            <a:r>
              <a:rPr lang="en-US" dirty="0"/>
              <a:t>Ei : in charge of alignment and making sure that all things goes well. </a:t>
            </a:r>
            <a:endParaRPr lang="en-US" dirty="0"/>
          </a:p>
          <a:p>
            <a:pPr marL="0" lvl="0" indent="0" algn="l" rtl="0">
              <a:spcBef>
                <a:spcPts val="0"/>
              </a:spcBef>
              <a:spcAft>
                <a:spcPts val="0"/>
              </a:spcAft>
              <a:buNone/>
            </a:pPr>
            <a:r>
              <a:rPr lang="en-US" dirty="0"/>
              <a:t>Kaung Gyi &amp; Ei Zin ( our core team members : making sure that what you </a:t>
            </a:r>
            <a:r>
              <a:rPr lang="en-US" dirty="0" err="1"/>
              <a:t>gonna</a:t>
            </a:r>
            <a:r>
              <a:rPr lang="en-US" dirty="0"/>
              <a:t> see in the our mini apps are working well)  demo </a:t>
            </a:r>
            <a:endParaRPr lang="en-US" dirty="0"/>
          </a:p>
          <a:p>
            <a:pPr marL="0" lvl="0" indent="0" algn="l" rtl="0">
              <a:spcBef>
                <a:spcPts val="0"/>
              </a:spcBef>
              <a:spcAft>
                <a:spcPts val="0"/>
              </a:spcAft>
              <a:buNone/>
            </a:pPr>
            <a:r>
              <a:rPr lang="en-US" dirty="0"/>
              <a:t>Hus: Preparing and providing all the backend data </a:t>
            </a:r>
            <a:endParaRPr lang="en-US" dirty="0"/>
          </a:p>
          <a:p>
            <a:pPr marL="0" lvl="0" indent="0" algn="l" rtl="0">
              <a:spcBef>
                <a:spcPts val="0"/>
              </a:spcBef>
              <a:spcAft>
                <a:spcPts val="0"/>
              </a:spcAft>
              <a:buNone/>
            </a:pPr>
            <a:r>
              <a:rPr lang="en-US" dirty="0"/>
              <a:t>San: getting the data &amp; preparing the presentation (she is also the second in charge in our team making sure that we are working on one-idea) </a:t>
            </a:r>
            <a:endParaRPr lang="en-US" dirty="0"/>
          </a:p>
          <a:p>
            <a:pPr marL="0" lvl="0" indent="0" algn="l" rtl="0">
              <a:spcBef>
                <a:spcPts val="0"/>
              </a:spcBef>
              <a:spcAft>
                <a:spcPts val="0"/>
              </a:spcAft>
              <a:buNone/>
            </a:pPr>
            <a:r>
              <a:rPr lang="en-US" dirty="0"/>
              <a:t>Here I am “Aye Mon” : I am bits and pieces of everywhere.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a:t>
            </a:r>
            <a:r>
              <a:rPr lang="en-US" dirty="0" err="1"/>
              <a:t>gonna</a:t>
            </a:r>
            <a:r>
              <a:rPr lang="en-US" dirty="0"/>
              <a:t> walk you through in 3 parts. </a:t>
            </a:r>
            <a:endParaRPr lang="en-US" dirty="0"/>
          </a:p>
          <a:p>
            <a:pPr marL="387350" indent="-228600">
              <a:buAutoNum type="arabicParenR"/>
            </a:pPr>
            <a:r>
              <a:rPr lang="en-US" dirty="0"/>
              <a:t>Part 1: overview of the apps and our offerings </a:t>
            </a:r>
            <a:endParaRPr lang="en-US" dirty="0"/>
          </a:p>
          <a:p>
            <a:pPr marL="387350" indent="-228600">
              <a:buAutoNum type="arabicParenR"/>
            </a:pPr>
            <a:r>
              <a:rPr lang="en-US" dirty="0"/>
              <a:t>Part 2: Demo session </a:t>
            </a:r>
            <a:endParaRPr lang="en-US" dirty="0"/>
          </a:p>
          <a:p>
            <a:pPr marL="387350" indent="-228600">
              <a:buAutoNum type="arabicParenR"/>
            </a:pPr>
            <a:r>
              <a:rPr lang="en-US" dirty="0"/>
              <a:t>Part 3: Roadmap &amp; the future + Q&amp;A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want to solve the pain points in your daily life. We are going to solve people daily life problems.  Your time, your safety, meeting low quality services, fraud, can't find good people to assist your needs. </a:t>
            </a:r>
            <a:endParaRPr lang="en-US" dirty="0"/>
          </a:p>
          <a:p>
            <a:pPr marL="158750" indent="0">
              <a:buNone/>
            </a:pPr>
            <a:r>
              <a:rPr lang="en-US" dirty="0"/>
              <a:t>Not only that also to help the service provider and freelancer current challenges: job opportunity, sustainable income, branding.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3"/>
        <p:cNvGrpSpPr/>
        <p:nvPr/>
      </p:nvGrpSpPr>
      <p:grpSpPr>
        <a:xfrm>
          <a:off x="0" y="0"/>
          <a:ext cx="0" cy="0"/>
          <a:chOff x="0" y="0"/>
          <a:chExt cx="0" cy="0"/>
        </a:xfrm>
      </p:grpSpPr>
      <p:sp>
        <p:nvSpPr>
          <p:cNvPr id="1054" name="Google Shape;1054;g6039a3cf85_1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6039a3cf85_1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came out with the idea that align with our mission “ building a better Myanmar for its people” </a:t>
            </a:r>
            <a:endParaRPr lang="en-US" dirty="0"/>
          </a:p>
          <a:p>
            <a:pPr marL="0" lvl="0" indent="0" algn="l" rtl="0">
              <a:spcBef>
                <a:spcPts val="0"/>
              </a:spcBef>
              <a:spcAft>
                <a:spcPts val="0"/>
              </a:spcAft>
              <a:buNone/>
            </a:pPr>
            <a:r>
              <a:rPr lang="en-US" dirty="0"/>
              <a:t>A digital platform that connect service providers and freelance with customers. Matching customer demand and needs with service </a:t>
            </a:r>
            <a:r>
              <a:rPr lang="en-US" dirty="0" err="1"/>
              <a:t>providers.Target</a:t>
            </a:r>
            <a:r>
              <a:rPr lang="en-US" dirty="0"/>
              <a:t> operating area in 4 main cities across the country. </a:t>
            </a:r>
            <a:endParaRPr lang="en-US" dirty="0"/>
          </a:p>
          <a:p>
            <a:pPr marL="0" lvl="0" indent="0" algn="l" rtl="0">
              <a:spcBef>
                <a:spcPts val="0"/>
              </a:spcBef>
              <a:spcAft>
                <a:spcPts val="0"/>
              </a:spcAft>
              <a:buNone/>
            </a:pPr>
            <a:r>
              <a:rPr lang="en-US" dirty="0"/>
              <a:t>There are advantages and benefits. “ one platform for all kind of services” you can search through our apps , additionally current promotions to save your cost as well.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Home cleaning/ helper services, laundry, electronic repair “ such as air con”. Kilo taxi: instant booking /you can schedule your booking in advance. </a:t>
            </a:r>
            <a:endParaRPr lang="en-US" dirty="0"/>
          </a:p>
          <a:p>
            <a:r>
              <a:rPr lang="en-US" dirty="0"/>
              <a:t>Freelancer: Nurse aid, baby sister, visa services</a:t>
            </a:r>
            <a:endParaRPr lang="en-US" dirty="0"/>
          </a:p>
          <a:p>
            <a:r>
              <a:rPr lang="en-US" dirty="0"/>
              <a:t>Merchants can also rate users. Your can show your detail address in map , call center to resolve if there are any dispute  </a:t>
            </a:r>
            <a:endParaRPr lang="en-US" dirty="0"/>
          </a:p>
          <a:p>
            <a:r>
              <a:rPr lang="en-US" dirty="0"/>
              <a:t>The call center &amp; Lo Ta Ya customer engagement team will onboard the service providers with strict user onboarding process and making sure that they are reliable.</a:t>
            </a:r>
            <a:endParaRPr lang="en-US" dirty="0"/>
          </a:p>
          <a:p>
            <a:r>
              <a:rPr lang="en-US" dirty="0"/>
              <a:t>Wave user can also be register as freelancers for job opportunity. </a:t>
            </a:r>
            <a:endParaRPr lang="en-US" dirty="0"/>
          </a:p>
          <a:p>
            <a:pPr marL="0" lvl="0" indent="0" algn="l" rtl="0">
              <a:spcBef>
                <a:spcPts val="0"/>
              </a:spcBef>
              <a:spcAft>
                <a:spcPts val="0"/>
              </a:spcAft>
              <a:buNone/>
            </a:pPr>
            <a:r>
              <a:rPr lang="en-US" dirty="0"/>
              <a:t>Increase customer based. </a:t>
            </a:r>
            <a:endParaRPr lang="en-US" dirty="0"/>
          </a:p>
          <a:p>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Home cleaning/ helper services, laundry, electronic repair “ such as air con”. Kilo taxi: instant booking /you can schedule your booking in advance. </a:t>
            </a:r>
            <a:endParaRPr lang="en-US" dirty="0"/>
          </a:p>
          <a:p>
            <a:r>
              <a:rPr lang="en-US" dirty="0"/>
              <a:t>Freelancer: Nurse aid, baby sister, visa services</a:t>
            </a:r>
            <a:endParaRPr lang="en-US" dirty="0"/>
          </a:p>
          <a:p>
            <a:r>
              <a:rPr lang="en-US" dirty="0"/>
              <a:t>Merchants can also rate users. Your can show your detail address in map , call center to resolve if there are any dispute  </a:t>
            </a:r>
            <a:endParaRPr lang="en-US" dirty="0"/>
          </a:p>
          <a:p>
            <a:r>
              <a:rPr lang="en-US" dirty="0"/>
              <a:t>The call center &amp; Lo Ta Ya customer engagement team will onboard the service providers with strict user onboarding process and making sure that they are reliable.</a:t>
            </a:r>
            <a:endParaRPr lang="en-US" dirty="0"/>
          </a:p>
          <a:p>
            <a:r>
              <a:rPr lang="en-US" dirty="0"/>
              <a:t>Wave user can also be register as freelancers for job opportunity. </a:t>
            </a:r>
            <a:endParaRPr lang="en-US" dirty="0"/>
          </a:p>
          <a:p>
            <a:pPr marL="0" lvl="0" indent="0" algn="l" rtl="0">
              <a:spcBef>
                <a:spcPts val="0"/>
              </a:spcBef>
              <a:spcAft>
                <a:spcPts val="0"/>
              </a:spcAft>
              <a:buNone/>
            </a:pPr>
            <a:r>
              <a:rPr lang="en-US" dirty="0"/>
              <a:t>Increase customer based. </a:t>
            </a:r>
            <a:endParaRPr lang="en-US" dirty="0"/>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t>in responsive to address the needs of customer demands and market trend.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 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panose="02000000000000000000"/>
              <a:buNone/>
              <a:defRPr sz="3600">
                <a:latin typeface="Permanent Marker" panose="02000000000000000000"/>
                <a:ea typeface="Permanent Marker" panose="02000000000000000000"/>
                <a:cs typeface="Permanent Marker" panose="02000000000000000000"/>
                <a:sym typeface="Permanent Marker" panose="02000000000000000000"/>
              </a:defRPr>
            </a:lvl1pPr>
            <a:lvl2pPr lvl="1"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2pPr>
            <a:lvl3pPr lvl="2"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3pPr>
            <a:lvl4pPr lvl="3"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4pPr>
            <a:lvl5pPr lvl="4"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5pPr>
            <a:lvl6pPr lvl="5"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6pPr>
            <a:lvl7pPr lvl="6"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7pPr>
            <a:lvl8pPr lvl="7"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8pPr>
            <a:lvl9pPr lvl="8"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9141053-4DDD-41AE-8B75-18EEA77B3B8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41053-4DDD-41AE-8B75-18EEA77B3B8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141053-4DDD-41AE-8B75-18EEA77B3B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141053-4DDD-41AE-8B75-18EEA77B3B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panose="02000000000000000000"/>
              <a:buNone/>
              <a:defRPr sz="18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p:cSld name="BLANK_3">
    <p:spTree>
      <p:nvGrpSpPr>
        <p:cNvPr id="1"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1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1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1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1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1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8" name="Google Shape;198;p1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1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0" name="Google Shape;200;p1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1" name="Google Shape;201;p1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1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1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04" name="Google Shape;204;p13"/>
          <p:cNvSpPr txBox="1">
            <a:spLocks noGrp="1"/>
          </p:cNvSpPr>
          <p:nvPr>
            <p:ph type="subTitle" idx="1"/>
          </p:nvPr>
        </p:nvSpPr>
        <p:spPr>
          <a:xfrm>
            <a:off x="6227800" y="19510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205" name="Google Shape;205;p13"/>
          <p:cNvSpPr txBox="1">
            <a:spLocks noGrp="1"/>
          </p:cNvSpPr>
          <p:nvPr>
            <p:ph type="ctrTitle"/>
          </p:nvPr>
        </p:nvSpPr>
        <p:spPr>
          <a:xfrm>
            <a:off x="6227800" y="14598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206" name="Google Shape;206;p13"/>
          <p:cNvSpPr txBox="1">
            <a:spLocks noGrp="1"/>
          </p:cNvSpPr>
          <p:nvPr>
            <p:ph type="subTitle" idx="2"/>
          </p:nvPr>
        </p:nvSpPr>
        <p:spPr>
          <a:xfrm>
            <a:off x="6227800" y="29694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207" name="Google Shape;207;p13"/>
          <p:cNvSpPr txBox="1">
            <a:spLocks noGrp="1"/>
          </p:cNvSpPr>
          <p:nvPr>
            <p:ph type="ctrTitle" idx="3"/>
          </p:nvPr>
        </p:nvSpPr>
        <p:spPr>
          <a:xfrm>
            <a:off x="6227800" y="24782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208" name="Google Shape;208;p13"/>
          <p:cNvSpPr txBox="1">
            <a:spLocks noGrp="1"/>
          </p:cNvSpPr>
          <p:nvPr>
            <p:ph type="subTitle" idx="4"/>
          </p:nvPr>
        </p:nvSpPr>
        <p:spPr>
          <a:xfrm>
            <a:off x="6227800" y="39878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209" name="Google Shape;209;p13"/>
          <p:cNvSpPr txBox="1">
            <a:spLocks noGrp="1"/>
          </p:cNvSpPr>
          <p:nvPr>
            <p:ph type="ctrTitle" idx="5"/>
          </p:nvPr>
        </p:nvSpPr>
        <p:spPr>
          <a:xfrm>
            <a:off x="6227800" y="34966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210" name="Google Shape;210;p13"/>
          <p:cNvSpPr txBox="1">
            <a:spLocks noGrp="1"/>
          </p:cNvSpPr>
          <p:nvPr>
            <p:ph type="ctrTitle" idx="6"/>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141053-4DDD-41AE-8B75-18EEA77B3B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9141053-4DDD-41AE-8B75-18EEA77B3B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9141053-4DDD-41AE-8B75-18EEA77B3B8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DB60B-01A9-4388-91B7-82E71D82EC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vmlDrawing" Target="../drawings/vmlDrawing1.vml"/><Relationship Id="rId7" Type="http://schemas.openxmlformats.org/officeDocument/2006/relationships/image" Target="../media/image1.emf"/><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6" Type="http://schemas.openxmlformats.org/officeDocument/2006/relationships/theme" Target="../theme/theme2.xml"/><Relationship Id="rId15" Type="http://schemas.openxmlformats.org/officeDocument/2006/relationships/vmlDrawing" Target="../drawings/vmlDrawing2.vml"/><Relationship Id="rId14" Type="http://schemas.openxmlformats.org/officeDocument/2006/relationships/image" Target="../media/image1.emf"/><Relationship Id="rId13" Type="http://schemas.openxmlformats.org/officeDocument/2006/relationships/oleObject" Target="../embeddings/oleObject2.bin"/><Relationship Id="rId12" Type="http://schemas.openxmlformats.org/officeDocument/2006/relationships/tags" Target="../tags/tag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6" imgW="0" imgH="0" progId="TCLayout.ActiveDocument.1">
                  <p:embed/>
                </p:oleObj>
              </mc:Choice>
              <mc:Fallback>
                <p:oleObj name="think-cell Slide" r:id="rId6" imgW="0" imgH="0" progId="TCLayout.ActiveDocument.1">
                  <p:embed/>
                  <p:pic>
                    <p:nvPicPr>
                      <p:cNvPr id="0"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panose="02000000000000000000"/>
              <a:buNone/>
              <a:defRPr sz="2800">
                <a:latin typeface="Permanent Marker" panose="02000000000000000000"/>
                <a:ea typeface="Permanent Marker" panose="02000000000000000000"/>
                <a:cs typeface="Permanent Marker" panose="02000000000000000000"/>
                <a:sym typeface="Permanent Marker" panose="020000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4" name="TextBox 3"/>
          <p:cNvSpPr txBox="1"/>
          <p:nvPr userDrawn="1"/>
        </p:nvSpPr>
        <p:spPr>
          <a:xfrm>
            <a:off x="63500" y="4927600"/>
            <a:ext cx="5445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a:t>
            </a:r>
            <a:endParaRPr lang="en-US" sz="1000">
              <a:solidFill>
                <a:srgbClr val="000000"/>
              </a:solidFill>
              <a:latin typeface="Calibri" panose="020F0502020204030204" pitchFamily="34" charset="0"/>
              <a:cs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13" imgW="0" imgH="0" progId="TCLayout.ActiveDocument.1">
                  <p:embed/>
                </p:oleObj>
              </mc:Choice>
              <mc:Fallback>
                <p:oleObj name="think-cell Slide" r:id="rId13" imgW="0" imgH="0" progId="TCLayout.ActiveDocument.1">
                  <p:embed/>
                  <p:pic>
                    <p:nvPicPr>
                      <p:cNvPr id="0" name="Object 8" hidden="1"/>
                      <p:cNvPicPr/>
                      <p:nvPr/>
                    </p:nvPicPr>
                    <p:blipFill>
                      <a:blip r:embed="rId14"/>
                      <a:stretch>
                        <a:fillRect/>
                      </a:stretch>
                    </p:blipFill>
                    <p:spPr>
                      <a:xfrm>
                        <a:off x="1191" y="1191"/>
                        <a:ext cx="1191" cy="1191"/>
                      </a:xfrm>
                      <a:prstGeom prst="rect">
                        <a:avLst/>
                      </a:prstGeom>
                    </p:spPr>
                  </p:pic>
                </p:oleObj>
              </mc:Fallback>
            </mc:AlternateContent>
          </a:graphicData>
        </a:graphic>
      </p:graphicFrame>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9141053-4DDD-41AE-8B75-18EEA77B3B8A}" type="datetimeFigureOut">
              <a:rPr lang="en-US" smtClean="0"/>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DFDB60B-01A9-4388-91B7-82E71D82ECAC}" type="slidenum">
              <a:rPr lang="en-US" smtClean="0"/>
            </a:fld>
            <a:endParaRPr lang="en-US"/>
          </a:p>
        </p:txBody>
      </p:sp>
      <p:sp>
        <p:nvSpPr>
          <p:cNvPr id="8" name="TextBox 7"/>
          <p:cNvSpPr txBox="1"/>
          <p:nvPr userDrawn="1"/>
        </p:nvSpPr>
        <p:spPr>
          <a:xfrm>
            <a:off x="47625" y="4981575"/>
            <a:ext cx="408385" cy="115416"/>
          </a:xfrm>
          <a:prstGeom prst="rect">
            <a:avLst/>
          </a:prstGeom>
        </p:spPr>
        <p:txBody>
          <a:bodyPr horzOverflow="overflow" lIns="0" tIns="0" rIns="0" bIns="0">
            <a:spAutoFit/>
          </a:bodyPr>
          <a:lstStyle/>
          <a:p>
            <a:pPr algn="l"/>
            <a:r>
              <a:rPr lang="en-US" sz="750">
                <a:solidFill>
                  <a:srgbClr val="000000"/>
                </a:solidFill>
                <a:latin typeface="Calibri" panose="020F0502020204030204" pitchFamily="34" charset="0"/>
                <a:cs typeface="Calibri" panose="020F0502020204030204" pitchFamily="34" charset="0"/>
              </a:rPr>
              <a:t>INTERNAL</a:t>
            </a:r>
            <a:endParaRPr lang="en-US" sz="750">
              <a:solidFill>
                <a:srgbClr val="000000"/>
              </a:solidFill>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jpe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1.emf"/><Relationship Id="rId2" Type="http://schemas.openxmlformats.org/officeDocument/2006/relationships/oleObject" Target="../embeddings/oleObject10.bin"/><Relationship Id="rId13" Type="http://schemas.openxmlformats.org/officeDocument/2006/relationships/notesSlide" Target="../notesSlides/notesSlide9.xml"/><Relationship Id="rId12" Type="http://schemas.openxmlformats.org/officeDocument/2006/relationships/vmlDrawing" Target="../drawings/vmlDrawing10.vml"/><Relationship Id="rId11" Type="http://schemas.openxmlformats.org/officeDocument/2006/relationships/slideLayout" Target="../slideLayouts/slideLayout6.xml"/><Relationship Id="rId10" Type="http://schemas.openxmlformats.org/officeDocument/2006/relationships/image" Target="../media/image60.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6.xml"/><Relationship Id="rId4" Type="http://schemas.openxmlformats.org/officeDocument/2006/relationships/image" Target="../media/image61.png"/><Relationship Id="rId3" Type="http://schemas.openxmlformats.org/officeDocument/2006/relationships/image" Target="../media/image1.emf"/><Relationship Id="rId2" Type="http://schemas.openxmlformats.org/officeDocument/2006/relationships/oleObject" Target="../embeddings/oleObject11.bin"/><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62.png"/></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customXml" Target="../ink/ink3.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3" Type="http://schemas.openxmlformats.org/officeDocument/2006/relationships/image" Target="../media/image1.emf"/><Relationship Id="rId2" Type="http://schemas.openxmlformats.org/officeDocument/2006/relationships/oleObject" Target="../embeddings/oleObject4.bin"/><Relationship Id="rId10" Type="http://schemas.openxmlformats.org/officeDocument/2006/relationships/notesSlide" Target="../notesSlides/notesSlide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1.emf"/><Relationship Id="rId2" Type="http://schemas.openxmlformats.org/officeDocument/2006/relationships/oleObject" Target="../embeddings/oleObject5.bin"/><Relationship Id="rId15" Type="http://schemas.openxmlformats.org/officeDocument/2006/relationships/notesSlide" Target="../notesSlides/notesSlide3.xml"/><Relationship Id="rId14" Type="http://schemas.openxmlformats.org/officeDocument/2006/relationships/vmlDrawing" Target="../drawings/vmlDrawing5.vml"/><Relationship Id="rId13" Type="http://schemas.openxmlformats.org/officeDocument/2006/relationships/slideLayout" Target="../slideLayouts/slideLayout4.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emf"/><Relationship Id="rId2" Type="http://schemas.openxmlformats.org/officeDocument/2006/relationships/oleObject" Target="../embeddings/oleObject6.bin"/><Relationship Id="rId12" Type="http://schemas.openxmlformats.org/officeDocument/2006/relationships/notesSlide" Target="../notesSlides/notesSlide4.xml"/><Relationship Id="rId11" Type="http://schemas.openxmlformats.org/officeDocument/2006/relationships/vmlDrawing" Target="../drawings/vmlDrawing6.vml"/><Relationship Id="rId10"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7.vml"/><Relationship Id="rId6" Type="http://schemas.openxmlformats.org/officeDocument/2006/relationships/slideLayout" Target="../slideLayouts/slideLayout3.xml"/><Relationship Id="rId5" Type="http://schemas.openxmlformats.org/officeDocument/2006/relationships/image" Target="../media/image21.jpeg"/><Relationship Id="rId4" Type="http://schemas.openxmlformats.org/officeDocument/2006/relationships/image" Target="../media/image20.png"/><Relationship Id="rId3" Type="http://schemas.openxmlformats.org/officeDocument/2006/relationships/image" Target="../media/image1.emf"/><Relationship Id="rId2" Type="http://schemas.openxmlformats.org/officeDocument/2006/relationships/oleObject" Target="../embeddings/oleObject7.bin"/><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1.emf"/><Relationship Id="rId2" Type="http://schemas.openxmlformats.org/officeDocument/2006/relationships/oleObject" Target="../embeddings/oleObject8.bin"/><Relationship Id="rId14" Type="http://schemas.openxmlformats.org/officeDocument/2006/relationships/notesSlide" Target="../notesSlides/notesSlide6.xml"/><Relationship Id="rId13" Type="http://schemas.openxmlformats.org/officeDocument/2006/relationships/vmlDrawing" Target="../drawings/vmlDrawing8.vml"/><Relationship Id="rId12" Type="http://schemas.openxmlformats.org/officeDocument/2006/relationships/slideLayout" Target="../slideLayouts/slideLayout6.xml"/><Relationship Id="rId11" Type="http://schemas.openxmlformats.org/officeDocument/2006/relationships/image" Target="../media/image21.jpeg"/><Relationship Id="rId10" Type="http://schemas.openxmlformats.org/officeDocument/2006/relationships/image" Target="../media/image28.jpe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1.emf"/><Relationship Id="rId20" Type="http://schemas.openxmlformats.org/officeDocument/2006/relationships/notesSlide" Target="../notesSlides/notesSlide7.xml"/><Relationship Id="rId2" Type="http://schemas.openxmlformats.org/officeDocument/2006/relationships/oleObject" Target="../embeddings/oleObject9.bin"/><Relationship Id="rId19" Type="http://schemas.openxmlformats.org/officeDocument/2006/relationships/vmlDrawing" Target="../drawings/vmlDrawing9.vml"/><Relationship Id="rId18" Type="http://schemas.openxmlformats.org/officeDocument/2006/relationships/slideLayout" Target="../slideLayouts/slideLayout6.xml"/><Relationship Id="rId17" Type="http://schemas.openxmlformats.org/officeDocument/2006/relationships/image" Target="../media/image42.jpeg"/><Relationship Id="rId16" Type="http://schemas.openxmlformats.org/officeDocument/2006/relationships/image" Target="../media/image41.png"/><Relationship Id="rId15" Type="http://schemas.openxmlformats.org/officeDocument/2006/relationships/image" Target="../media/image40.png"/><Relationship Id="rId14" Type="http://schemas.openxmlformats.org/officeDocument/2006/relationships/image" Target="../media/image39.jpeg"/><Relationship Id="rId13" Type="http://schemas.openxmlformats.org/officeDocument/2006/relationships/image" Target="../media/image38.jpeg"/><Relationship Id="rId12" Type="http://schemas.openxmlformats.org/officeDocument/2006/relationships/image" Target="../media/image37.png"/><Relationship Id="rId11" Type="http://schemas.openxmlformats.org/officeDocument/2006/relationships/image" Target="../media/image36.png"/><Relationship Id="rId10" Type="http://schemas.openxmlformats.org/officeDocument/2006/relationships/image" Target="../media/image35.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5" hidden="1"/>
                      <p:cNvPicPr/>
                      <p:nvPr/>
                    </p:nvPicPr>
                    <p:blipFill>
                      <a:blip r:embed="rId3"/>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ctrTitle"/>
          </p:nvPr>
        </p:nvSpPr>
        <p:spPr>
          <a:xfrm>
            <a:off x="5113538" y="2005692"/>
            <a:ext cx="3569669" cy="1468954"/>
          </a:xfrm>
          <a:noFill/>
        </p:spPr>
        <p:txBody>
          <a:bodyPr vert="horz">
            <a:normAutofit/>
          </a:bodyPr>
          <a:lstStyle/>
          <a:p>
            <a:pPr algn="r"/>
            <a:r>
              <a:rPr lang="en-US" sz="3100" b="1" dirty="0">
                <a:latin typeface="Calibri" panose="020F0502020204030204" pitchFamily="34" charset="0"/>
                <a:cs typeface="Calibri" panose="020F0502020204030204" pitchFamily="34" charset="0"/>
              </a:rPr>
              <a:t>Group Name:</a:t>
            </a:r>
            <a:br>
              <a:rPr lang="en-US" sz="3100" b="1" dirty="0">
                <a:latin typeface="Calibri" panose="020F0502020204030204" pitchFamily="34" charset="0"/>
                <a:cs typeface="Calibri" panose="020F0502020204030204" pitchFamily="34" charset="0"/>
              </a:rPr>
            </a:br>
            <a:r>
              <a:rPr lang="en-US" sz="3100" dirty="0">
                <a:latin typeface="Calibri" panose="020F0502020204030204" pitchFamily="34" charset="0"/>
                <a:cs typeface="Calibri" panose="020F0502020204030204" pitchFamily="34" charset="0"/>
              </a:rPr>
              <a:t>Twogether </a:t>
            </a:r>
            <a:endParaRPr lang="en-US" sz="27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5594794" y="3837526"/>
            <a:ext cx="2980040" cy="1113989"/>
          </a:xfrm>
          <a:noFill/>
        </p:spPr>
        <p:txBody>
          <a:bodyPr>
            <a:normAutofit/>
          </a:bodyPr>
          <a:lstStyle/>
          <a:p>
            <a:pPr algn="r"/>
            <a:r>
              <a:rPr lang="en-US" sz="1400" b="1" i="1" dirty="0">
                <a:latin typeface="Calibri" panose="020F0502020204030204" pitchFamily="34" charset="0"/>
                <a:cs typeface="Calibri" panose="020F0502020204030204" pitchFamily="34" charset="0"/>
              </a:rPr>
              <a:t>Hackathon 2023</a:t>
            </a:r>
            <a:endParaRPr lang="en-US" sz="1400" b="1" i="1" dirty="0">
              <a:latin typeface="Calibri" panose="020F0502020204030204" pitchFamily="34" charset="0"/>
              <a:cs typeface="Calibri" panose="020F0502020204030204" pitchFamily="34" charset="0"/>
            </a:endParaRPr>
          </a:p>
        </p:txBody>
      </p:sp>
      <p:pic>
        <p:nvPicPr>
          <p:cNvPr id="1026" name="Picture 2" descr="A blue and yellow logo&#10;&#10;Description automatically generated"/>
          <p:cNvPicPr>
            <a:picLocks noChangeAspect="1" noChangeArrowheads="1"/>
          </p:cNvPicPr>
          <p:nvPr/>
        </p:nvPicPr>
        <p:blipFill rotWithShape="1">
          <a:blip r:embed="rId4">
            <a:extLst>
              <a:ext uri="{28A0092B-C50C-407E-A947-70E740481C1C}">
                <a14:useLocalDpi xmlns:a14="http://schemas.microsoft.com/office/drawing/2010/main" val="0"/>
              </a:ext>
            </a:extLst>
          </a:blip>
          <a:srcRect r="-1" b="1928"/>
          <a:stretch>
            <a:fillRect/>
          </a:stretch>
        </p:blipFill>
        <p:spPr bwMode="auto">
          <a:xfrm>
            <a:off x="0" y="-6659"/>
            <a:ext cx="5244661" cy="5143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043986" y="4738661"/>
            <a:ext cx="8100014" cy="276999"/>
          </a:xfrm>
          <a:prstGeom prst="rect">
            <a:avLst/>
          </a:prstGeom>
          <a:noFill/>
        </p:spPr>
        <p:txBody>
          <a:bodyPr wrap="square" rtlCol="0">
            <a:spAutoFit/>
          </a:bodyPr>
          <a:lstStyle/>
          <a:p>
            <a:r>
              <a:rPr lang="en-US" sz="1200" i="1" dirty="0">
                <a:solidFill>
                  <a:srgbClr val="002060"/>
                </a:solidFill>
                <a:latin typeface="Calibri" panose="020F0502020204030204" pitchFamily="34" charset="0"/>
                <a:cs typeface="Calibri" panose="020F0502020204030204" pitchFamily="34" charset="0"/>
              </a:rPr>
              <a:t>If you're in need of any services, we're here to customize our offerings to perfectly align with your unique requirements.</a:t>
            </a:r>
            <a:endParaRPr lang="en-US" sz="1200" i="1" dirty="0">
              <a:solidFill>
                <a:srgbClr val="002060"/>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43"/>
            <a:ext cx="7886700" cy="994172"/>
          </a:xfrm>
        </p:spPr>
        <p:txBody>
          <a:bodyPr/>
          <a:lstStyle/>
          <a:p>
            <a:r>
              <a:rPr lang="en-US" dirty="0"/>
              <a:t>Customer Journey </a:t>
            </a:r>
            <a:endParaRPr lang="en-US" dirty="0"/>
          </a:p>
        </p:txBody>
      </p:sp>
      <p:grpSp>
        <p:nvGrpSpPr>
          <p:cNvPr id="2058" name="Group 2057"/>
          <p:cNvGrpSpPr/>
          <p:nvPr/>
        </p:nvGrpSpPr>
        <p:grpSpPr>
          <a:xfrm>
            <a:off x="1198603" y="1167328"/>
            <a:ext cx="1158144" cy="856108"/>
            <a:chOff x="1372771" y="1197429"/>
            <a:chExt cx="1158144" cy="856108"/>
          </a:xfrm>
        </p:grpSpPr>
        <p:sp>
          <p:nvSpPr>
            <p:cNvPr id="5" name="Rounded Rectangle 30"/>
            <p:cNvSpPr/>
            <p:nvPr/>
          </p:nvSpPr>
          <p:spPr>
            <a:xfrm>
              <a:off x="1453795" y="1275667"/>
              <a:ext cx="1077120" cy="777870"/>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Log into wave money</a:t>
              </a:r>
              <a:endParaRPr lang="en-AU" sz="1000" dirty="0">
                <a:solidFill>
                  <a:schemeClr val="tx1"/>
                </a:solidFill>
              </a:endParaRPr>
            </a:p>
          </p:txBody>
        </p:sp>
        <p:sp>
          <p:nvSpPr>
            <p:cNvPr id="19" name="Oval 18"/>
            <p:cNvSpPr/>
            <p:nvPr/>
          </p:nvSpPr>
          <p:spPr>
            <a:xfrm>
              <a:off x="1372771" y="1197429"/>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1</a:t>
              </a:r>
              <a:endParaRPr lang="en-US" sz="1000" dirty="0">
                <a:solidFill>
                  <a:srgbClr val="002060"/>
                </a:solidFill>
              </a:endParaRPr>
            </a:p>
          </p:txBody>
        </p:sp>
      </p:grpSp>
      <p:grpSp>
        <p:nvGrpSpPr>
          <p:cNvPr id="2059" name="Group 2058"/>
          <p:cNvGrpSpPr/>
          <p:nvPr/>
        </p:nvGrpSpPr>
        <p:grpSpPr>
          <a:xfrm>
            <a:off x="2504037" y="1167328"/>
            <a:ext cx="1177731" cy="879582"/>
            <a:chOff x="2720124" y="1167328"/>
            <a:chExt cx="1177731" cy="879582"/>
          </a:xfrm>
        </p:grpSpPr>
        <p:sp>
          <p:nvSpPr>
            <p:cNvPr id="6" name="Rounded Rectangle 30"/>
            <p:cNvSpPr/>
            <p:nvPr/>
          </p:nvSpPr>
          <p:spPr>
            <a:xfrm>
              <a:off x="2820735" y="1269041"/>
              <a:ext cx="1077120" cy="777869"/>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Click to </a:t>
              </a:r>
              <a:r>
                <a:rPr lang="en-AU" sz="1000" dirty="0" err="1">
                  <a:solidFill>
                    <a:schemeClr val="tx1"/>
                  </a:solidFill>
                </a:rPr>
                <a:t>LoTaYa</a:t>
              </a:r>
              <a:r>
                <a:rPr lang="en-AU" sz="1000" dirty="0">
                  <a:solidFill>
                    <a:schemeClr val="tx1"/>
                  </a:solidFill>
                </a:rPr>
                <a:t> Mini App </a:t>
              </a:r>
              <a:endParaRPr lang="en-AU" sz="1000" dirty="0">
                <a:solidFill>
                  <a:schemeClr val="tx1"/>
                </a:solidFill>
              </a:endParaRPr>
            </a:p>
          </p:txBody>
        </p:sp>
        <p:sp>
          <p:nvSpPr>
            <p:cNvPr id="20" name="Oval 19"/>
            <p:cNvSpPr/>
            <p:nvPr/>
          </p:nvSpPr>
          <p:spPr>
            <a:xfrm>
              <a:off x="2720124" y="1167328"/>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2</a:t>
              </a:r>
              <a:endParaRPr lang="en-US" sz="1000" dirty="0">
                <a:solidFill>
                  <a:srgbClr val="002060"/>
                </a:solidFill>
              </a:endParaRPr>
            </a:p>
          </p:txBody>
        </p:sp>
        <p:pic>
          <p:nvPicPr>
            <p:cNvPr id="24"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3616037" y="1780427"/>
              <a:ext cx="239992" cy="235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0" name="Group 2059"/>
          <p:cNvGrpSpPr/>
          <p:nvPr/>
        </p:nvGrpSpPr>
        <p:grpSpPr>
          <a:xfrm>
            <a:off x="3845010" y="1167328"/>
            <a:ext cx="1138031" cy="879576"/>
            <a:chOff x="4126762" y="1184451"/>
            <a:chExt cx="1138031" cy="879576"/>
          </a:xfrm>
        </p:grpSpPr>
        <p:sp>
          <p:nvSpPr>
            <p:cNvPr id="7" name="Rounded Rectangle 30"/>
            <p:cNvSpPr/>
            <p:nvPr/>
          </p:nvSpPr>
          <p:spPr>
            <a:xfrm>
              <a:off x="4187673" y="1286161"/>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Onboarding Page/Go to Services </a:t>
              </a:r>
              <a:endParaRPr lang="en-AU" sz="1000" dirty="0">
                <a:solidFill>
                  <a:schemeClr val="tx1"/>
                </a:solidFill>
              </a:endParaRPr>
            </a:p>
          </p:txBody>
        </p:sp>
        <p:sp>
          <p:nvSpPr>
            <p:cNvPr id="23" name="Oval 22"/>
            <p:cNvSpPr/>
            <p:nvPr/>
          </p:nvSpPr>
          <p:spPr>
            <a:xfrm>
              <a:off x="4126762" y="1184451"/>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3</a:t>
              </a:r>
              <a:endParaRPr lang="en-US" sz="1000" dirty="0">
                <a:solidFill>
                  <a:srgbClr val="002060"/>
                </a:solidFill>
              </a:endParaRPr>
            </a:p>
          </p:txBody>
        </p:sp>
        <p:pic>
          <p:nvPicPr>
            <p:cNvPr id="26"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4947041" y="1789992"/>
              <a:ext cx="239992" cy="235362"/>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39354" y="2481351"/>
            <a:ext cx="1003689" cy="984326"/>
          </a:xfrm>
          <a:prstGeom prst="rect">
            <a:avLst/>
          </a:prstGeom>
          <a:noFill/>
          <a:extLst>
            <a:ext uri="{909E8E84-426E-40DD-AFC4-6F175D3DCCD1}">
              <a14:hiddenFill xmlns:a14="http://schemas.microsoft.com/office/drawing/2010/main">
                <a:solidFill>
                  <a:srgbClr val="FFFFFF"/>
                </a:solidFill>
              </a14:hiddenFill>
            </a:ext>
          </a:extLst>
        </p:spPr>
      </p:pic>
      <p:grpSp>
        <p:nvGrpSpPr>
          <p:cNvPr id="2067" name="Group 2066"/>
          <p:cNvGrpSpPr/>
          <p:nvPr/>
        </p:nvGrpSpPr>
        <p:grpSpPr>
          <a:xfrm>
            <a:off x="1198603" y="3996964"/>
            <a:ext cx="1175515" cy="851579"/>
            <a:chOff x="1350854" y="3940628"/>
            <a:chExt cx="1175515" cy="851579"/>
          </a:xfrm>
        </p:grpSpPr>
        <p:sp>
          <p:nvSpPr>
            <p:cNvPr id="8" name="Rounded Rectangle 30"/>
            <p:cNvSpPr/>
            <p:nvPr/>
          </p:nvSpPr>
          <p:spPr>
            <a:xfrm>
              <a:off x="1449249" y="4014341"/>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Receive Booking Request </a:t>
              </a:r>
              <a:endParaRPr lang="en-AU" sz="1000" dirty="0">
                <a:solidFill>
                  <a:schemeClr val="tx1"/>
                </a:solidFill>
              </a:endParaRPr>
            </a:p>
          </p:txBody>
        </p:sp>
        <p:sp>
          <p:nvSpPr>
            <p:cNvPr id="30" name="Oval 29"/>
            <p:cNvSpPr/>
            <p:nvPr/>
          </p:nvSpPr>
          <p:spPr>
            <a:xfrm>
              <a:off x="1350854" y="3940628"/>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4</a:t>
              </a:r>
              <a:endParaRPr lang="en-US" sz="1000" dirty="0">
                <a:solidFill>
                  <a:srgbClr val="002060"/>
                </a:solidFill>
              </a:endParaRPr>
            </a:p>
          </p:txBody>
        </p:sp>
      </p:grpSp>
      <p:grpSp>
        <p:nvGrpSpPr>
          <p:cNvPr id="2061" name="Group 2060"/>
          <p:cNvGrpSpPr/>
          <p:nvPr/>
        </p:nvGrpSpPr>
        <p:grpSpPr>
          <a:xfrm>
            <a:off x="5138307" y="1167328"/>
            <a:ext cx="1105692" cy="865531"/>
            <a:chOff x="5399478" y="1197429"/>
            <a:chExt cx="1105692" cy="865531"/>
          </a:xfrm>
        </p:grpSpPr>
        <p:sp>
          <p:nvSpPr>
            <p:cNvPr id="31" name="Rounded Rectangle 30"/>
            <p:cNvSpPr/>
            <p:nvPr/>
          </p:nvSpPr>
          <p:spPr>
            <a:xfrm>
              <a:off x="5428050" y="1285094"/>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Request Booking </a:t>
              </a:r>
              <a:endParaRPr lang="en-AU" sz="1000" dirty="0">
                <a:solidFill>
                  <a:schemeClr val="tx1"/>
                </a:solidFill>
              </a:endParaRPr>
            </a:p>
          </p:txBody>
        </p:sp>
        <p:pic>
          <p:nvPicPr>
            <p:cNvPr id="32"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6171814" y="1818175"/>
              <a:ext cx="239992" cy="235362"/>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5399478" y="1197429"/>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4</a:t>
              </a:r>
              <a:endParaRPr lang="en-US" sz="1000" dirty="0">
                <a:solidFill>
                  <a:srgbClr val="002060"/>
                </a:solidFill>
              </a:endParaRPr>
            </a:p>
          </p:txBody>
        </p:sp>
      </p:grpSp>
      <p:grpSp>
        <p:nvGrpSpPr>
          <p:cNvPr id="2062" name="Group 2061"/>
          <p:cNvGrpSpPr/>
          <p:nvPr/>
        </p:nvGrpSpPr>
        <p:grpSpPr>
          <a:xfrm>
            <a:off x="6399265" y="1167328"/>
            <a:ext cx="1174561" cy="862460"/>
            <a:chOff x="6647649" y="1184450"/>
            <a:chExt cx="1174561" cy="862460"/>
          </a:xfrm>
        </p:grpSpPr>
        <p:sp>
          <p:nvSpPr>
            <p:cNvPr id="12" name="Rounded Rectangle 30"/>
            <p:cNvSpPr/>
            <p:nvPr/>
          </p:nvSpPr>
          <p:spPr>
            <a:xfrm>
              <a:off x="6745090" y="1269044"/>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Make Payment </a:t>
              </a:r>
              <a:endParaRPr lang="en-AU" sz="1000" dirty="0">
                <a:solidFill>
                  <a:schemeClr val="tx1"/>
                </a:solidFill>
              </a:endParaRPr>
            </a:p>
          </p:txBody>
        </p:sp>
        <p:pic>
          <p:nvPicPr>
            <p:cNvPr id="27"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7501594" y="1793986"/>
              <a:ext cx="239992" cy="235362"/>
            </a:xfrm>
            <a:prstGeom prst="rect">
              <a:avLst/>
            </a:prstGeom>
            <a:noFill/>
            <a:extLst>
              <a:ext uri="{909E8E84-426E-40DD-AFC4-6F175D3DCCD1}">
                <a14:hiddenFill xmlns:a14="http://schemas.microsoft.com/office/drawing/2010/main">
                  <a:solidFill>
                    <a:srgbClr val="FFFFFF"/>
                  </a:solidFill>
                </a14:hiddenFill>
              </a:ext>
            </a:extLst>
          </p:spPr>
        </p:pic>
        <p:sp>
          <p:nvSpPr>
            <p:cNvPr id="34" name="Oval 33"/>
            <p:cNvSpPr/>
            <p:nvPr/>
          </p:nvSpPr>
          <p:spPr>
            <a:xfrm>
              <a:off x="6647649" y="1184450"/>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6</a:t>
              </a:r>
              <a:endParaRPr lang="en-US" sz="1000" dirty="0">
                <a:solidFill>
                  <a:srgbClr val="002060"/>
                </a:solidFill>
              </a:endParaRPr>
            </a:p>
          </p:txBody>
        </p:sp>
      </p:grpSp>
      <p:grpSp>
        <p:nvGrpSpPr>
          <p:cNvPr id="2066" name="Group 2065"/>
          <p:cNvGrpSpPr/>
          <p:nvPr/>
        </p:nvGrpSpPr>
        <p:grpSpPr>
          <a:xfrm>
            <a:off x="1198603" y="2626507"/>
            <a:ext cx="1221375" cy="856108"/>
            <a:chOff x="2634654" y="2563450"/>
            <a:chExt cx="1221375" cy="856108"/>
          </a:xfrm>
        </p:grpSpPr>
        <p:sp>
          <p:nvSpPr>
            <p:cNvPr id="16" name="Rounded Rectangle 30"/>
            <p:cNvSpPr/>
            <p:nvPr/>
          </p:nvSpPr>
          <p:spPr>
            <a:xfrm>
              <a:off x="2778909" y="2641692"/>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Receive Payment &amp; Hold Payment </a:t>
              </a:r>
              <a:endParaRPr lang="en-AU" sz="1000" dirty="0">
                <a:solidFill>
                  <a:schemeClr val="tx1"/>
                </a:solidFill>
              </a:endParaRPr>
            </a:p>
          </p:txBody>
        </p:sp>
        <p:sp>
          <p:nvSpPr>
            <p:cNvPr id="35" name="Oval 34"/>
            <p:cNvSpPr/>
            <p:nvPr/>
          </p:nvSpPr>
          <p:spPr>
            <a:xfrm>
              <a:off x="2634654" y="2563450"/>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6</a:t>
              </a:r>
              <a:endParaRPr lang="en-US" sz="1000" dirty="0">
                <a:solidFill>
                  <a:srgbClr val="002060"/>
                </a:solidFill>
              </a:endParaRPr>
            </a:p>
          </p:txBody>
        </p:sp>
      </p:grpSp>
      <p:grpSp>
        <p:nvGrpSpPr>
          <p:cNvPr id="2068" name="Group 2067"/>
          <p:cNvGrpSpPr/>
          <p:nvPr/>
        </p:nvGrpSpPr>
        <p:grpSpPr>
          <a:xfrm>
            <a:off x="2519572" y="3996964"/>
            <a:ext cx="1162196" cy="856108"/>
            <a:chOff x="2686743" y="3936098"/>
            <a:chExt cx="1162196" cy="856108"/>
          </a:xfrm>
        </p:grpSpPr>
        <p:sp>
          <p:nvSpPr>
            <p:cNvPr id="13" name="Rounded Rectangle 30"/>
            <p:cNvSpPr/>
            <p:nvPr/>
          </p:nvSpPr>
          <p:spPr>
            <a:xfrm>
              <a:off x="2771819" y="4014340"/>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Accept/Reject  Service booking</a:t>
              </a:r>
              <a:endParaRPr lang="en-AU" sz="1000" dirty="0">
                <a:solidFill>
                  <a:schemeClr val="tx1"/>
                </a:solidFill>
              </a:endParaRPr>
            </a:p>
          </p:txBody>
        </p:sp>
        <p:sp>
          <p:nvSpPr>
            <p:cNvPr id="36" name="Oval 35"/>
            <p:cNvSpPr/>
            <p:nvPr/>
          </p:nvSpPr>
          <p:spPr>
            <a:xfrm>
              <a:off x="2686743" y="3936098"/>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5</a:t>
              </a:r>
              <a:endParaRPr lang="en-US" sz="1000" dirty="0">
                <a:solidFill>
                  <a:srgbClr val="002060"/>
                </a:solidFill>
              </a:endParaRPr>
            </a:p>
          </p:txBody>
        </p:sp>
      </p:grpSp>
      <p:cxnSp>
        <p:nvCxnSpPr>
          <p:cNvPr id="57" name="Straight Arrow Connector 56"/>
          <p:cNvCxnSpPr>
            <a:stCxn id="13" idx="3"/>
            <a:endCxn id="14" idx="1"/>
          </p:cNvCxnSpPr>
          <p:nvPr/>
        </p:nvCxnSpPr>
        <p:spPr>
          <a:xfrm>
            <a:off x="3681768" y="4464139"/>
            <a:ext cx="228581" cy="3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607955" y="4458428"/>
            <a:ext cx="385753" cy="230832"/>
          </a:xfrm>
          <a:prstGeom prst="rect">
            <a:avLst/>
          </a:prstGeom>
          <a:noFill/>
        </p:spPr>
        <p:txBody>
          <a:bodyPr wrap="square" rtlCol="0">
            <a:spAutoFit/>
          </a:bodyPr>
          <a:lstStyle/>
          <a:p>
            <a:r>
              <a:rPr lang="en-US" sz="900" b="1" dirty="0">
                <a:solidFill>
                  <a:schemeClr val="accent6">
                    <a:lumMod val="50000"/>
                  </a:schemeClr>
                </a:solidFill>
                <a:latin typeface="+mn-lt"/>
              </a:rPr>
              <a:t>Yes </a:t>
            </a:r>
            <a:endParaRPr lang="en-US" sz="900" b="1" dirty="0">
              <a:solidFill>
                <a:schemeClr val="accent6">
                  <a:lumMod val="50000"/>
                </a:schemeClr>
              </a:solidFill>
              <a:latin typeface="+mn-lt"/>
            </a:endParaRPr>
          </a:p>
        </p:txBody>
      </p:sp>
      <p:grpSp>
        <p:nvGrpSpPr>
          <p:cNvPr id="2069" name="Group 2068"/>
          <p:cNvGrpSpPr/>
          <p:nvPr/>
        </p:nvGrpSpPr>
        <p:grpSpPr>
          <a:xfrm>
            <a:off x="3877759" y="4025992"/>
            <a:ext cx="1109710" cy="827381"/>
            <a:chOff x="4234548" y="3964210"/>
            <a:chExt cx="1109710" cy="827381"/>
          </a:xfrm>
        </p:grpSpPr>
        <p:sp>
          <p:nvSpPr>
            <p:cNvPr id="14" name="Rounded Rectangle 30"/>
            <p:cNvSpPr/>
            <p:nvPr/>
          </p:nvSpPr>
          <p:spPr>
            <a:xfrm>
              <a:off x="4267138" y="4013725"/>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Connect with user </a:t>
              </a:r>
              <a:endParaRPr lang="en-AU" sz="1000" dirty="0">
                <a:solidFill>
                  <a:schemeClr val="tx1"/>
                </a:solidFill>
              </a:endParaRPr>
            </a:p>
          </p:txBody>
        </p:sp>
        <p:sp>
          <p:nvSpPr>
            <p:cNvPr id="61" name="Oval 60"/>
            <p:cNvSpPr/>
            <p:nvPr/>
          </p:nvSpPr>
          <p:spPr>
            <a:xfrm>
              <a:off x="4234548" y="3964210"/>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7</a:t>
              </a:r>
              <a:endParaRPr lang="en-US" sz="1000" dirty="0">
                <a:solidFill>
                  <a:srgbClr val="002060"/>
                </a:solidFill>
              </a:endParaRPr>
            </a:p>
          </p:txBody>
        </p:sp>
      </p:grpSp>
      <p:grpSp>
        <p:nvGrpSpPr>
          <p:cNvPr id="2070" name="Group 2069"/>
          <p:cNvGrpSpPr/>
          <p:nvPr/>
        </p:nvGrpSpPr>
        <p:grpSpPr>
          <a:xfrm>
            <a:off x="5087222" y="4025992"/>
            <a:ext cx="1160262" cy="827381"/>
            <a:chOff x="5554009" y="3964210"/>
            <a:chExt cx="1160262" cy="827381"/>
          </a:xfrm>
        </p:grpSpPr>
        <p:sp>
          <p:nvSpPr>
            <p:cNvPr id="15" name="Rounded Rectangle 30"/>
            <p:cNvSpPr/>
            <p:nvPr/>
          </p:nvSpPr>
          <p:spPr>
            <a:xfrm>
              <a:off x="5637151" y="4013725"/>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Provide Service </a:t>
              </a:r>
              <a:endParaRPr lang="en-AU" sz="1000" dirty="0">
                <a:solidFill>
                  <a:schemeClr val="tx1"/>
                </a:solidFill>
              </a:endParaRPr>
            </a:p>
          </p:txBody>
        </p:sp>
        <p:sp>
          <p:nvSpPr>
            <p:cNvPr id="2048" name="Oval 2047"/>
            <p:cNvSpPr/>
            <p:nvPr/>
          </p:nvSpPr>
          <p:spPr>
            <a:xfrm>
              <a:off x="5554009" y="3964210"/>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8</a:t>
              </a:r>
              <a:endParaRPr lang="en-US" sz="1000" dirty="0">
                <a:solidFill>
                  <a:srgbClr val="002060"/>
                </a:solidFill>
              </a:endParaRPr>
            </a:p>
          </p:txBody>
        </p:sp>
      </p:grpSp>
      <p:grpSp>
        <p:nvGrpSpPr>
          <p:cNvPr id="2071" name="Group 2070"/>
          <p:cNvGrpSpPr/>
          <p:nvPr/>
        </p:nvGrpSpPr>
        <p:grpSpPr>
          <a:xfrm>
            <a:off x="6396953" y="3996964"/>
            <a:ext cx="1176873" cy="851579"/>
            <a:chOff x="6787552" y="3919433"/>
            <a:chExt cx="1176873" cy="872158"/>
          </a:xfrm>
        </p:grpSpPr>
        <p:sp>
          <p:nvSpPr>
            <p:cNvPr id="17" name="Rounded Rectangle 30"/>
            <p:cNvSpPr/>
            <p:nvPr/>
          </p:nvSpPr>
          <p:spPr>
            <a:xfrm>
              <a:off x="6887305" y="4013725"/>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Complete the Service </a:t>
              </a:r>
              <a:endParaRPr lang="en-AU" sz="1000" dirty="0">
                <a:solidFill>
                  <a:schemeClr val="tx1"/>
                </a:solidFill>
              </a:endParaRPr>
            </a:p>
          </p:txBody>
        </p:sp>
        <p:sp>
          <p:nvSpPr>
            <p:cNvPr id="2049" name="Oval 2048"/>
            <p:cNvSpPr/>
            <p:nvPr/>
          </p:nvSpPr>
          <p:spPr>
            <a:xfrm>
              <a:off x="6787552" y="3919433"/>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9</a:t>
              </a:r>
              <a:endParaRPr lang="en-US" sz="1000" dirty="0">
                <a:solidFill>
                  <a:srgbClr val="002060"/>
                </a:solidFill>
              </a:endParaRPr>
            </a:p>
          </p:txBody>
        </p:sp>
      </p:grpSp>
      <p:grpSp>
        <p:nvGrpSpPr>
          <p:cNvPr id="2072" name="Group 2071"/>
          <p:cNvGrpSpPr/>
          <p:nvPr/>
        </p:nvGrpSpPr>
        <p:grpSpPr>
          <a:xfrm>
            <a:off x="7786934" y="4004993"/>
            <a:ext cx="1116718" cy="851578"/>
            <a:chOff x="8179236" y="3913647"/>
            <a:chExt cx="1116718" cy="877945"/>
          </a:xfrm>
        </p:grpSpPr>
        <p:sp>
          <p:nvSpPr>
            <p:cNvPr id="18" name="Rounded Rectangle 30"/>
            <p:cNvSpPr/>
            <p:nvPr/>
          </p:nvSpPr>
          <p:spPr>
            <a:xfrm>
              <a:off x="8215350" y="4008564"/>
              <a:ext cx="1080604" cy="783028"/>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Receive Payment </a:t>
              </a:r>
              <a:endParaRPr lang="en-AU" sz="1000" dirty="0">
                <a:solidFill>
                  <a:schemeClr val="tx1"/>
                </a:solidFill>
              </a:endParaRPr>
            </a:p>
          </p:txBody>
        </p:sp>
        <p:sp>
          <p:nvSpPr>
            <p:cNvPr id="2051" name="Oval 2050"/>
            <p:cNvSpPr/>
            <p:nvPr/>
          </p:nvSpPr>
          <p:spPr>
            <a:xfrm>
              <a:off x="8179236" y="3913647"/>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10</a:t>
              </a:r>
              <a:endParaRPr lang="en-US" sz="1000" dirty="0">
                <a:solidFill>
                  <a:srgbClr val="002060"/>
                </a:solidFill>
              </a:endParaRPr>
            </a:p>
          </p:txBody>
        </p:sp>
      </p:grpSp>
      <p:grpSp>
        <p:nvGrpSpPr>
          <p:cNvPr id="2065" name="Group 2064"/>
          <p:cNvGrpSpPr/>
          <p:nvPr/>
        </p:nvGrpSpPr>
        <p:grpSpPr>
          <a:xfrm>
            <a:off x="2460393" y="2638801"/>
            <a:ext cx="1221375" cy="856108"/>
            <a:chOff x="3984655" y="2539793"/>
            <a:chExt cx="1221375" cy="856108"/>
          </a:xfrm>
        </p:grpSpPr>
        <p:sp>
          <p:nvSpPr>
            <p:cNvPr id="2052" name="Rounded Rectangle 30"/>
            <p:cNvSpPr/>
            <p:nvPr/>
          </p:nvSpPr>
          <p:spPr>
            <a:xfrm>
              <a:off x="4128910" y="2618035"/>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Release Payment</a:t>
              </a:r>
              <a:endParaRPr lang="en-AU" sz="1000" dirty="0">
                <a:solidFill>
                  <a:schemeClr val="tx1"/>
                </a:solidFill>
              </a:endParaRPr>
            </a:p>
          </p:txBody>
        </p:sp>
        <p:sp>
          <p:nvSpPr>
            <p:cNvPr id="2053" name="Oval 2052"/>
            <p:cNvSpPr/>
            <p:nvPr/>
          </p:nvSpPr>
          <p:spPr>
            <a:xfrm>
              <a:off x="3984655" y="2539793"/>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10</a:t>
              </a:r>
              <a:endParaRPr lang="en-US" sz="1000" dirty="0">
                <a:solidFill>
                  <a:srgbClr val="002060"/>
                </a:solidFill>
              </a:endParaRPr>
            </a:p>
          </p:txBody>
        </p:sp>
      </p:grpSp>
      <p:cxnSp>
        <p:nvCxnSpPr>
          <p:cNvPr id="2054" name="Straight Connector 2053"/>
          <p:cNvCxnSpPr/>
          <p:nvPr/>
        </p:nvCxnSpPr>
        <p:spPr>
          <a:xfrm>
            <a:off x="1125769" y="2507998"/>
            <a:ext cx="8018231"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p:nvPr/>
        </p:nvCxnSpPr>
        <p:spPr>
          <a:xfrm>
            <a:off x="1125769" y="3829005"/>
            <a:ext cx="8018231"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064" name="Group 2063"/>
          <p:cNvGrpSpPr/>
          <p:nvPr/>
        </p:nvGrpSpPr>
        <p:grpSpPr>
          <a:xfrm>
            <a:off x="7729091" y="1167328"/>
            <a:ext cx="1174561" cy="862460"/>
            <a:chOff x="7903259" y="1200500"/>
            <a:chExt cx="1174561" cy="862460"/>
          </a:xfrm>
        </p:grpSpPr>
        <p:sp>
          <p:nvSpPr>
            <p:cNvPr id="62" name="Rounded Rectangle 30"/>
            <p:cNvSpPr/>
            <p:nvPr/>
          </p:nvSpPr>
          <p:spPr>
            <a:xfrm>
              <a:off x="8000700" y="1285094"/>
              <a:ext cx="1077120" cy="777866"/>
            </a:xfrm>
            <a:prstGeom prst="roundRect">
              <a:avLst>
                <a:gd name="adj" fmla="val 9359"/>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Receive Service </a:t>
              </a:r>
              <a:endParaRPr lang="en-AU" sz="1000" dirty="0">
                <a:solidFill>
                  <a:schemeClr val="tx1"/>
                </a:solidFill>
              </a:endParaRPr>
            </a:p>
          </p:txBody>
        </p:sp>
        <p:sp>
          <p:nvSpPr>
            <p:cNvPr id="63" name="Oval 62"/>
            <p:cNvSpPr/>
            <p:nvPr/>
          </p:nvSpPr>
          <p:spPr>
            <a:xfrm>
              <a:off x="7903259" y="1200500"/>
              <a:ext cx="463286" cy="22928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8</a:t>
              </a:r>
              <a:endParaRPr lang="en-US" sz="1000" dirty="0">
                <a:solidFill>
                  <a:srgbClr val="002060"/>
                </a:solidFill>
              </a:endParaRPr>
            </a:p>
          </p:txBody>
        </p:sp>
        <p:pic>
          <p:nvPicPr>
            <p:cNvPr id="2063"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8758921" y="1803573"/>
              <a:ext cx="239992" cy="235362"/>
            </a:xfrm>
            <a:prstGeom prst="rect">
              <a:avLst/>
            </a:prstGeom>
            <a:noFill/>
            <a:extLst>
              <a:ext uri="{909E8E84-426E-40DD-AFC4-6F175D3DCCD1}">
                <a14:hiddenFill xmlns:a14="http://schemas.microsoft.com/office/drawing/2010/main">
                  <a:solidFill>
                    <a:srgbClr val="FFFFFF"/>
                  </a:solidFill>
                </a14:hiddenFill>
              </a:ext>
            </a:extLst>
          </p:spPr>
        </p:pic>
      </p:grpSp>
      <p:sp>
        <p:nvSpPr>
          <p:cNvPr id="2076" name="TextBox 2075"/>
          <p:cNvSpPr txBox="1"/>
          <p:nvPr/>
        </p:nvSpPr>
        <p:spPr>
          <a:xfrm>
            <a:off x="39354" y="4786778"/>
            <a:ext cx="879421" cy="349134"/>
          </a:xfrm>
          <a:prstGeom prst="rect">
            <a:avLst/>
          </a:prstGeom>
          <a:solidFill>
            <a:schemeClr val="bg1"/>
          </a:solidFill>
        </p:spPr>
        <p:txBody>
          <a:bodyPr wrap="square" rtlCol="0">
            <a:spAutoFit/>
          </a:bodyPr>
          <a:lstStyle/>
          <a:p>
            <a:endParaRPr lang="en-US" dirty="0"/>
          </a:p>
        </p:txBody>
      </p:sp>
      <p:pic>
        <p:nvPicPr>
          <p:cNvPr id="6146" name="Picture 2" descr="Cleaning - Free miscellaneous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1" y="3829005"/>
            <a:ext cx="1033978" cy="10339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tomer satisfaction - Free communication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58" y="1150977"/>
            <a:ext cx="967047" cy="967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524" y="2095930"/>
            <a:ext cx="847251" cy="276999"/>
          </a:xfrm>
          <a:prstGeom prst="rect">
            <a:avLst/>
          </a:prstGeom>
          <a:noFill/>
        </p:spPr>
        <p:txBody>
          <a:bodyPr wrap="square" rtlCol="0">
            <a:spAutoFit/>
          </a:bodyPr>
          <a:lstStyle/>
          <a:p>
            <a:r>
              <a:rPr lang="en-US" sz="1200" b="1" dirty="0">
                <a:solidFill>
                  <a:srgbClr val="00B050"/>
                </a:solidFill>
                <a:latin typeface="+mn-lt"/>
              </a:rPr>
              <a:t>Customer </a:t>
            </a:r>
            <a:endParaRPr lang="en-US" sz="1200" b="1" dirty="0">
              <a:solidFill>
                <a:srgbClr val="00B050"/>
              </a:solidFill>
              <a:latin typeface="+mn-lt"/>
            </a:endParaRPr>
          </a:p>
        </p:txBody>
      </p:sp>
      <p:sp>
        <p:nvSpPr>
          <p:cNvPr id="4" name="TextBox 3"/>
          <p:cNvSpPr txBox="1"/>
          <p:nvPr/>
        </p:nvSpPr>
        <p:spPr>
          <a:xfrm>
            <a:off x="71524" y="4821758"/>
            <a:ext cx="1498650" cy="276999"/>
          </a:xfrm>
          <a:prstGeom prst="rect">
            <a:avLst/>
          </a:prstGeom>
          <a:noFill/>
        </p:spPr>
        <p:txBody>
          <a:bodyPr wrap="square" rtlCol="0">
            <a:spAutoFit/>
          </a:bodyPr>
          <a:lstStyle/>
          <a:p>
            <a:r>
              <a:rPr lang="en-US" sz="1200" b="1" dirty="0">
                <a:solidFill>
                  <a:srgbClr val="00B050"/>
                </a:solidFill>
                <a:latin typeface="+mn-lt"/>
              </a:rPr>
              <a:t>Service Providers</a:t>
            </a:r>
            <a:endParaRPr lang="en-US" sz="1200" b="1" dirty="0">
              <a:solidFill>
                <a:srgbClr val="00B05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87803" y="1774598"/>
            <a:ext cx="3569669" cy="1468954"/>
          </a:xfrm>
          <a:prstGeom prst="rect">
            <a:avLst/>
          </a:prstGeom>
          <a:noFill/>
          <a:ln>
            <a:noFill/>
          </a:ln>
        </p:spPr>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100" b="1" dirty="0">
                <a:latin typeface="Calibri" panose="020F0502020204030204" pitchFamily="34" charset="0"/>
                <a:cs typeface="Calibri" panose="020F0502020204030204" pitchFamily="34" charset="0"/>
              </a:rPr>
              <a:t>Part 3</a:t>
            </a:r>
            <a:endParaRPr lang="en-US" sz="2700" dirty="0">
              <a:latin typeface="Calibri" panose="020F0502020204030204" pitchFamily="34" charset="0"/>
              <a:cs typeface="Calibri" panose="020F0502020204030204" pitchFamily="34" charset="0"/>
            </a:endParaRPr>
          </a:p>
        </p:txBody>
      </p:sp>
      <p:sp>
        <p:nvSpPr>
          <p:cNvPr id="2" name="TextBox 1"/>
          <p:cNvSpPr txBox="1"/>
          <p:nvPr/>
        </p:nvSpPr>
        <p:spPr>
          <a:xfrm>
            <a:off x="0" y="4736178"/>
            <a:ext cx="540327" cy="349134"/>
          </a:xfrm>
          <a:prstGeom prst="rect">
            <a:avLst/>
          </a:prstGeom>
          <a:solidFill>
            <a:schemeClr val="bg1"/>
          </a:solidFill>
        </p:spPr>
        <p:txBody>
          <a:bodyPr wrap="square" rtlCol="0">
            <a:spAutoFit/>
          </a:bodyPr>
          <a:lstStyle/>
          <a:p>
            <a:endParaRPr lang="en-US" dirty="0"/>
          </a:p>
        </p:txBody>
      </p:sp>
      <p:pic>
        <p:nvPicPr>
          <p:cNvPr id="3" name="Picture 2" descr="A blue and yellow logo&#10;&#10;Description automatically generated"/>
          <p:cNvPicPr>
            <a:picLocks noChangeAspect="1" noChangeArrowheads="1"/>
          </p:cNvPicPr>
          <p:nvPr/>
        </p:nvPicPr>
        <p:blipFill rotWithShape="1">
          <a:blip r:embed="rId1">
            <a:extLst>
              <a:ext uri="{28A0092B-C50C-407E-A947-70E740481C1C}">
                <a14:useLocalDpi xmlns:a14="http://schemas.microsoft.com/office/drawing/2010/main" val="0"/>
              </a:ext>
            </a:extLst>
          </a:blip>
          <a:srcRect r="-1" b="1928"/>
          <a:stretch>
            <a:fillRect/>
          </a:stretch>
        </p:blipFill>
        <p:spPr bwMode="auto">
          <a:xfrm>
            <a:off x="5870878" y="2961649"/>
            <a:ext cx="2165434" cy="2123663"/>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2110577" y="535693"/>
            <a:ext cx="5722508" cy="2793753"/>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venue - Free business and finance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088" y="1513979"/>
            <a:ext cx="1388225" cy="13882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Add Person Icons - Free SVG &amp; PNG Add Person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838" y="85423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Brand Awareness Icon Vector Art, Icons, and Graphics for Fre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436" y="905542"/>
            <a:ext cx="1168159" cy="70371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Transaction - Free business and finan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230" y="1488193"/>
            <a:ext cx="1388226" cy="1388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89126" y="70954"/>
            <a:ext cx="9054874" cy="994172"/>
          </a:xfrm>
        </p:spPr>
        <p:txBody>
          <a:bodyPr vert="horz">
            <a:noAutofit/>
          </a:bodyPr>
          <a:lstStyle/>
          <a:p>
            <a:r>
              <a:rPr lang="en-US" sz="2400" b="1" dirty="0"/>
              <a:t>Lo Ta Ya Mini-App aims to drive additional revenue, brand presence, increase customer retention and customer base.</a:t>
            </a:r>
            <a:endParaRPr lang="en-US" sz="2400" b="1" dirty="0"/>
          </a:p>
        </p:txBody>
      </p:sp>
      <p:sp>
        <p:nvSpPr>
          <p:cNvPr id="3" name="TextBox 2"/>
          <p:cNvSpPr txBox="1"/>
          <p:nvPr/>
        </p:nvSpPr>
        <p:spPr>
          <a:xfrm>
            <a:off x="817604" y="1286545"/>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5" name="TextBox 4"/>
          <p:cNvSpPr txBox="1"/>
          <p:nvPr/>
        </p:nvSpPr>
        <p:spPr>
          <a:xfrm>
            <a:off x="3523548" y="1286545"/>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6" name="TextBox 5"/>
          <p:cNvSpPr txBox="1"/>
          <p:nvPr/>
        </p:nvSpPr>
        <p:spPr>
          <a:xfrm>
            <a:off x="6283687" y="1286545"/>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12" name="TextBox 11"/>
          <p:cNvSpPr txBox="1"/>
          <p:nvPr/>
        </p:nvSpPr>
        <p:spPr>
          <a:xfrm>
            <a:off x="817604" y="3447987"/>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13" name="TextBox 12"/>
          <p:cNvSpPr txBox="1"/>
          <p:nvPr/>
        </p:nvSpPr>
        <p:spPr>
          <a:xfrm>
            <a:off x="3570959" y="3447987"/>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21" name="TextBox 20"/>
          <p:cNvSpPr txBox="1"/>
          <p:nvPr/>
        </p:nvSpPr>
        <p:spPr>
          <a:xfrm>
            <a:off x="6283687" y="3568487"/>
            <a:ext cx="1930400" cy="1435946"/>
          </a:xfrm>
          <a:prstGeom prst="rect">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txBody>
          <a:bodyPr wrap="square" rtlCol="0">
            <a:spAutoFit/>
          </a:bodyPr>
          <a:lstStyle/>
          <a:p>
            <a:endParaRPr lang="en-US" dirty="0"/>
          </a:p>
        </p:txBody>
      </p:sp>
      <p:sp>
        <p:nvSpPr>
          <p:cNvPr id="22" name="Google Shape;1009;p34"/>
          <p:cNvSpPr/>
          <p:nvPr/>
        </p:nvSpPr>
        <p:spPr>
          <a:xfrm>
            <a:off x="852826" y="2062049"/>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TextBox 22"/>
          <p:cNvSpPr txBox="1"/>
          <p:nvPr/>
        </p:nvSpPr>
        <p:spPr>
          <a:xfrm>
            <a:off x="864604" y="2168625"/>
            <a:ext cx="1762698" cy="461665"/>
          </a:xfrm>
          <a:prstGeom prst="rect">
            <a:avLst/>
          </a:prstGeom>
          <a:noFill/>
        </p:spPr>
        <p:txBody>
          <a:bodyPr wrap="square" rtlCol="0">
            <a:spAutoFit/>
          </a:bodyPr>
          <a:lstStyle/>
          <a:p>
            <a:r>
              <a:rPr lang="en-US" sz="1200" b="1" dirty="0">
                <a:latin typeface="+mn-lt"/>
              </a:rPr>
              <a:t>10% + additional Monthly Active Users </a:t>
            </a:r>
            <a:endParaRPr lang="en-US" sz="1200" b="1" dirty="0">
              <a:latin typeface="+mn-lt"/>
            </a:endParaRPr>
          </a:p>
        </p:txBody>
      </p:sp>
      <p:sp>
        <p:nvSpPr>
          <p:cNvPr id="24" name="Google Shape;1009;p34"/>
          <p:cNvSpPr/>
          <p:nvPr/>
        </p:nvSpPr>
        <p:spPr>
          <a:xfrm>
            <a:off x="871428" y="4165959"/>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TextBox 24"/>
          <p:cNvSpPr txBox="1"/>
          <p:nvPr/>
        </p:nvSpPr>
        <p:spPr>
          <a:xfrm>
            <a:off x="897830" y="4272245"/>
            <a:ext cx="1456266" cy="461665"/>
          </a:xfrm>
          <a:prstGeom prst="rect">
            <a:avLst/>
          </a:prstGeom>
          <a:noFill/>
        </p:spPr>
        <p:txBody>
          <a:bodyPr wrap="square" rtlCol="0">
            <a:spAutoFit/>
          </a:bodyPr>
          <a:lstStyle/>
          <a:p>
            <a:r>
              <a:rPr lang="en-US" sz="1200" b="1" dirty="0">
                <a:latin typeface="+mn-lt"/>
              </a:rPr>
              <a:t>Customer </a:t>
            </a:r>
            <a:endParaRPr lang="en-US" sz="1200" b="1" dirty="0">
              <a:latin typeface="+mn-lt"/>
            </a:endParaRPr>
          </a:p>
          <a:p>
            <a:r>
              <a:rPr lang="en-US" sz="1200" b="1" dirty="0">
                <a:latin typeface="+mn-lt"/>
              </a:rPr>
              <a:t>lifetime value</a:t>
            </a:r>
            <a:endParaRPr lang="en-US" sz="1200" b="1" dirty="0">
              <a:latin typeface="+mn-lt"/>
            </a:endParaRPr>
          </a:p>
        </p:txBody>
      </p:sp>
      <p:pic>
        <p:nvPicPr>
          <p:cNvPr id="36" name="Picture 35"/>
          <p:cNvPicPr>
            <a:picLocks noChangeAspect="1"/>
          </p:cNvPicPr>
          <p:nvPr/>
        </p:nvPicPr>
        <p:blipFill>
          <a:blip r:embed="rId4"/>
          <a:stretch>
            <a:fillRect/>
          </a:stretch>
        </p:blipFill>
        <p:spPr>
          <a:xfrm>
            <a:off x="1625963" y="3473903"/>
            <a:ext cx="968124" cy="8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Picture 36"/>
          <p:cNvPicPr>
            <a:picLocks noChangeAspect="1"/>
          </p:cNvPicPr>
          <p:nvPr/>
        </p:nvPicPr>
        <p:blipFill>
          <a:blip r:embed="rId5"/>
          <a:stretch>
            <a:fillRect/>
          </a:stretch>
        </p:blipFill>
        <p:spPr>
          <a:xfrm>
            <a:off x="1587562" y="1378052"/>
            <a:ext cx="1054037" cy="792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 name="Google Shape;1009;p34"/>
          <p:cNvSpPr/>
          <p:nvPr/>
        </p:nvSpPr>
        <p:spPr>
          <a:xfrm>
            <a:off x="3570959" y="2062049"/>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TextBox 38"/>
          <p:cNvSpPr txBox="1"/>
          <p:nvPr/>
        </p:nvSpPr>
        <p:spPr>
          <a:xfrm>
            <a:off x="3565311" y="2194551"/>
            <a:ext cx="2233146" cy="461665"/>
          </a:xfrm>
          <a:prstGeom prst="rect">
            <a:avLst/>
          </a:prstGeom>
          <a:noFill/>
        </p:spPr>
        <p:txBody>
          <a:bodyPr wrap="square" rtlCol="0">
            <a:spAutoFit/>
          </a:bodyPr>
          <a:lstStyle/>
          <a:p>
            <a:r>
              <a:rPr lang="en-US" sz="1200" b="1" dirty="0">
                <a:latin typeface="+mn-lt"/>
              </a:rPr>
              <a:t>Usage increased: 10% + additional transactions</a:t>
            </a:r>
            <a:endParaRPr lang="en-US" sz="1200" b="1" dirty="0">
              <a:latin typeface="+mn-lt"/>
            </a:endParaRPr>
          </a:p>
        </p:txBody>
      </p:sp>
      <p:pic>
        <p:nvPicPr>
          <p:cNvPr id="40" name="Picture 39"/>
          <p:cNvPicPr>
            <a:picLocks noChangeAspect="1"/>
          </p:cNvPicPr>
          <p:nvPr/>
        </p:nvPicPr>
        <p:blipFill>
          <a:blip r:embed="rId6"/>
          <a:stretch>
            <a:fillRect/>
          </a:stretch>
        </p:blipFill>
        <p:spPr>
          <a:xfrm>
            <a:off x="4426155" y="1380060"/>
            <a:ext cx="962029" cy="774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Google Shape;1009;p34"/>
          <p:cNvSpPr/>
          <p:nvPr/>
        </p:nvSpPr>
        <p:spPr>
          <a:xfrm>
            <a:off x="3604824" y="4169327"/>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TextBox 41"/>
          <p:cNvSpPr txBox="1"/>
          <p:nvPr/>
        </p:nvSpPr>
        <p:spPr>
          <a:xfrm>
            <a:off x="3660495" y="4379966"/>
            <a:ext cx="1456266" cy="276999"/>
          </a:xfrm>
          <a:prstGeom prst="rect">
            <a:avLst/>
          </a:prstGeom>
          <a:noFill/>
        </p:spPr>
        <p:txBody>
          <a:bodyPr wrap="square" rtlCol="0">
            <a:spAutoFit/>
          </a:bodyPr>
          <a:lstStyle/>
          <a:p>
            <a:r>
              <a:rPr lang="en-US" sz="1200" b="1" dirty="0">
                <a:latin typeface="+mn-lt"/>
              </a:rPr>
              <a:t>Retention rate</a:t>
            </a:r>
            <a:endParaRPr lang="en-US" sz="1200" b="1" dirty="0">
              <a:latin typeface="+mn-lt"/>
            </a:endParaRPr>
          </a:p>
        </p:txBody>
      </p:sp>
      <p:pic>
        <p:nvPicPr>
          <p:cNvPr id="44" name="Picture 43"/>
          <p:cNvPicPr>
            <a:picLocks noChangeAspect="1"/>
          </p:cNvPicPr>
          <p:nvPr/>
        </p:nvPicPr>
        <p:blipFill>
          <a:blip r:embed="rId7"/>
          <a:stretch>
            <a:fillRect/>
          </a:stretch>
        </p:blipFill>
        <p:spPr>
          <a:xfrm>
            <a:off x="4484872" y="3522579"/>
            <a:ext cx="951760" cy="793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Google Shape;1009;p34"/>
          <p:cNvSpPr/>
          <p:nvPr/>
        </p:nvSpPr>
        <p:spPr>
          <a:xfrm>
            <a:off x="6358191" y="2052513"/>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TextBox 46"/>
          <p:cNvSpPr txBox="1"/>
          <p:nvPr/>
        </p:nvSpPr>
        <p:spPr>
          <a:xfrm>
            <a:off x="6385009" y="2264089"/>
            <a:ext cx="1456266" cy="276999"/>
          </a:xfrm>
          <a:prstGeom prst="rect">
            <a:avLst/>
          </a:prstGeom>
          <a:noFill/>
        </p:spPr>
        <p:txBody>
          <a:bodyPr wrap="square" rtlCol="0">
            <a:spAutoFit/>
          </a:bodyPr>
          <a:lstStyle/>
          <a:p>
            <a:r>
              <a:rPr lang="en-US" sz="1200" b="1" dirty="0">
                <a:latin typeface="+mn-lt"/>
              </a:rPr>
              <a:t>Trusted App </a:t>
            </a:r>
            <a:endParaRPr lang="en-US" sz="1200" b="1" dirty="0">
              <a:latin typeface="+mn-lt"/>
            </a:endParaRPr>
          </a:p>
        </p:txBody>
      </p:sp>
      <p:sp>
        <p:nvSpPr>
          <p:cNvPr id="48" name="Google Shape;1010;p34"/>
          <p:cNvSpPr txBox="1"/>
          <p:nvPr/>
        </p:nvSpPr>
        <p:spPr>
          <a:xfrm>
            <a:off x="961963" y="3608034"/>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04</a:t>
            </a:r>
            <a:endParaRPr lang="en-GB" sz="1600" dirty="0">
              <a:latin typeface="+mn-lt"/>
            </a:endParaRPr>
          </a:p>
        </p:txBody>
      </p:sp>
      <p:sp>
        <p:nvSpPr>
          <p:cNvPr id="49" name="Google Shape;1008;p34"/>
          <p:cNvSpPr/>
          <p:nvPr/>
        </p:nvSpPr>
        <p:spPr>
          <a:xfrm>
            <a:off x="946024" y="3555895"/>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008;p34"/>
          <p:cNvSpPr/>
          <p:nvPr/>
        </p:nvSpPr>
        <p:spPr>
          <a:xfrm>
            <a:off x="887654" y="1388563"/>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010;p34"/>
          <p:cNvSpPr txBox="1"/>
          <p:nvPr/>
        </p:nvSpPr>
        <p:spPr>
          <a:xfrm>
            <a:off x="911628" y="1447459"/>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01</a:t>
            </a:r>
            <a:endParaRPr lang="en-GB" sz="1600" dirty="0">
              <a:latin typeface="+mn-lt"/>
            </a:endParaRPr>
          </a:p>
        </p:txBody>
      </p:sp>
      <p:sp>
        <p:nvSpPr>
          <p:cNvPr id="52" name="Google Shape;1009;p34"/>
          <p:cNvSpPr/>
          <p:nvPr/>
        </p:nvSpPr>
        <p:spPr>
          <a:xfrm>
            <a:off x="6358191" y="4165959"/>
            <a:ext cx="1642662" cy="629506"/>
          </a:xfrm>
          <a:custGeom>
            <a:avLst/>
            <a:gdLst/>
            <a:ahLst/>
            <a:cxnLst/>
            <a:rect l="l" t="t" r="r" b="b"/>
            <a:pathLst>
              <a:path w="217932" h="80371" extrusionOk="0">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70C0"/>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TextBox 52"/>
          <p:cNvSpPr txBox="1"/>
          <p:nvPr/>
        </p:nvSpPr>
        <p:spPr>
          <a:xfrm>
            <a:off x="6385009" y="4326823"/>
            <a:ext cx="1456266" cy="276999"/>
          </a:xfrm>
          <a:prstGeom prst="rect">
            <a:avLst/>
          </a:prstGeom>
          <a:noFill/>
        </p:spPr>
        <p:txBody>
          <a:bodyPr wrap="square" rtlCol="0">
            <a:spAutoFit/>
          </a:bodyPr>
          <a:lstStyle/>
          <a:p>
            <a:r>
              <a:rPr lang="en-US" sz="1200" b="1" dirty="0">
                <a:latin typeface="+mn-lt"/>
              </a:rPr>
              <a:t>Profitability</a:t>
            </a:r>
            <a:endParaRPr lang="en-US" sz="1200" b="1" dirty="0">
              <a:latin typeface="+mn-lt"/>
            </a:endParaRPr>
          </a:p>
        </p:txBody>
      </p:sp>
      <p:pic>
        <p:nvPicPr>
          <p:cNvPr id="54" name="Picture 53"/>
          <p:cNvPicPr>
            <a:picLocks noChangeAspect="1"/>
          </p:cNvPicPr>
          <p:nvPr/>
        </p:nvPicPr>
        <p:blipFill>
          <a:blip r:embed="rId8"/>
          <a:stretch>
            <a:fillRect/>
          </a:stretch>
        </p:blipFill>
        <p:spPr>
          <a:xfrm>
            <a:off x="7394994" y="1352657"/>
            <a:ext cx="685648" cy="875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5" name="Google Shape;1008;p34"/>
          <p:cNvSpPr/>
          <p:nvPr/>
        </p:nvSpPr>
        <p:spPr>
          <a:xfrm>
            <a:off x="3609448" y="1400468"/>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008;p34"/>
          <p:cNvSpPr/>
          <p:nvPr/>
        </p:nvSpPr>
        <p:spPr>
          <a:xfrm>
            <a:off x="3636423" y="3568487"/>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008;p34"/>
          <p:cNvSpPr/>
          <p:nvPr/>
        </p:nvSpPr>
        <p:spPr>
          <a:xfrm>
            <a:off x="6374369" y="3568487"/>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008;p34"/>
          <p:cNvSpPr/>
          <p:nvPr/>
        </p:nvSpPr>
        <p:spPr>
          <a:xfrm>
            <a:off x="6372900" y="1404643"/>
            <a:ext cx="567039" cy="502157"/>
          </a:xfrm>
          <a:custGeom>
            <a:avLst/>
            <a:gdLst/>
            <a:ahLst/>
            <a:cxnLst/>
            <a:rect l="l" t="t" r="r" b="b"/>
            <a:pathLst>
              <a:path w="75229" h="64112" extrusionOk="0">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010;p34"/>
          <p:cNvSpPr txBox="1"/>
          <p:nvPr/>
        </p:nvSpPr>
        <p:spPr>
          <a:xfrm>
            <a:off x="3617417" y="1448428"/>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02</a:t>
            </a:r>
            <a:endParaRPr lang="en-GB" sz="1600" dirty="0">
              <a:latin typeface="+mn-lt"/>
            </a:endParaRPr>
          </a:p>
        </p:txBody>
      </p:sp>
      <p:sp>
        <p:nvSpPr>
          <p:cNvPr id="60" name="Google Shape;1010;p34"/>
          <p:cNvSpPr txBox="1"/>
          <p:nvPr/>
        </p:nvSpPr>
        <p:spPr>
          <a:xfrm>
            <a:off x="6378695" y="1466726"/>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03</a:t>
            </a:r>
            <a:endParaRPr lang="en-GB" sz="1600" dirty="0">
              <a:latin typeface="+mn-lt"/>
            </a:endParaRPr>
          </a:p>
        </p:txBody>
      </p:sp>
      <p:sp>
        <p:nvSpPr>
          <p:cNvPr id="61" name="Google Shape;1010;p34"/>
          <p:cNvSpPr txBox="1"/>
          <p:nvPr/>
        </p:nvSpPr>
        <p:spPr>
          <a:xfrm>
            <a:off x="3662386" y="3628241"/>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05</a:t>
            </a:r>
            <a:endParaRPr lang="en-GB" sz="1600" dirty="0">
              <a:latin typeface="+mn-lt"/>
            </a:endParaRPr>
          </a:p>
        </p:txBody>
      </p:sp>
      <p:sp>
        <p:nvSpPr>
          <p:cNvPr id="62" name="Google Shape;1010;p34"/>
          <p:cNvSpPr txBox="1"/>
          <p:nvPr/>
        </p:nvSpPr>
        <p:spPr>
          <a:xfrm>
            <a:off x="6392834" y="3616186"/>
            <a:ext cx="551100" cy="39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1600" dirty="0">
                <a:latin typeface="+mn-lt"/>
              </a:rPr>
              <a:t>06</a:t>
            </a:r>
            <a:endParaRPr lang="en-GB" sz="1600" dirty="0">
              <a:latin typeface="+mn-lt"/>
            </a:endParaRPr>
          </a:p>
        </p:txBody>
      </p:sp>
      <p:pic>
        <p:nvPicPr>
          <p:cNvPr id="63" name="Picture 62"/>
          <p:cNvPicPr>
            <a:picLocks noChangeAspect="1"/>
          </p:cNvPicPr>
          <p:nvPr/>
        </p:nvPicPr>
        <p:blipFill>
          <a:blip r:embed="rId9"/>
          <a:stretch>
            <a:fillRect/>
          </a:stretch>
        </p:blipFill>
        <p:spPr>
          <a:xfrm>
            <a:off x="7225026" y="3568487"/>
            <a:ext cx="755147" cy="689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TextBox 63"/>
          <p:cNvSpPr txBox="1"/>
          <p:nvPr/>
        </p:nvSpPr>
        <p:spPr>
          <a:xfrm>
            <a:off x="0" y="4738256"/>
            <a:ext cx="540327" cy="349134"/>
          </a:xfrm>
          <a:prstGeom prst="rect">
            <a:avLst/>
          </a:prstGeom>
          <a:solidFill>
            <a:schemeClr val="bg1"/>
          </a:solidFill>
        </p:spPr>
        <p:txBody>
          <a:bodyPr wrap="square" rtlCol="0">
            <a:spAutoFit/>
          </a:bodyPr>
          <a:lstStyle/>
          <a:p>
            <a:endParaRPr lang="en-US" dirty="0"/>
          </a:p>
        </p:txBody>
      </p:sp>
      <p:pic>
        <p:nvPicPr>
          <p:cNvPr id="4098" name="Picture 2" descr="Up arrow - Free arrows ico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2892" y="2193992"/>
            <a:ext cx="460487" cy="4604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Up arrow - Free arrows ico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6357" y="2221532"/>
            <a:ext cx="460487" cy="4604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 arrow - Free arrows ico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9502" y="4326823"/>
            <a:ext cx="460487" cy="460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43" name="Picture 42"/>
          <p:cNvPicPr>
            <a:picLocks noChangeAspect="1"/>
          </p:cNvPicPr>
          <p:nvPr/>
        </p:nvPicPr>
        <p:blipFill>
          <a:blip r:embed="rId4"/>
          <a:stretch>
            <a:fillRect/>
          </a:stretch>
        </p:blipFill>
        <p:spPr>
          <a:xfrm rot="19110479">
            <a:off x="7091646" y="3107864"/>
            <a:ext cx="1578546" cy="1502410"/>
          </a:xfrm>
          <a:prstGeom prst="rect">
            <a:avLst/>
          </a:prstGeom>
        </p:spPr>
      </p:pic>
      <p:sp>
        <p:nvSpPr>
          <p:cNvPr id="2" name="Title 1"/>
          <p:cNvSpPr>
            <a:spLocks noGrp="1"/>
          </p:cNvSpPr>
          <p:nvPr>
            <p:ph type="title"/>
          </p:nvPr>
        </p:nvSpPr>
        <p:spPr>
          <a:xfrm>
            <a:off x="89126" y="70954"/>
            <a:ext cx="7886700" cy="994172"/>
          </a:xfrm>
        </p:spPr>
        <p:txBody>
          <a:bodyPr vert="horz">
            <a:normAutofit/>
          </a:bodyPr>
          <a:lstStyle/>
          <a:p>
            <a:r>
              <a:rPr lang="en-US" sz="2800" b="1" dirty="0"/>
              <a:t>Roadmap &amp; Future </a:t>
            </a:r>
            <a:endParaRPr lang="en-US" sz="2800" b="1" dirty="0"/>
          </a:p>
        </p:txBody>
      </p:sp>
      <p:sp>
        <p:nvSpPr>
          <p:cNvPr id="7" name="Google Shape;528;p27"/>
          <p:cNvSpPr/>
          <p:nvPr/>
        </p:nvSpPr>
        <p:spPr>
          <a:xfrm>
            <a:off x="1168174" y="888375"/>
            <a:ext cx="7383741" cy="4282218"/>
          </a:xfrm>
          <a:custGeom>
            <a:avLst/>
            <a:gdLst/>
            <a:ahLst/>
            <a:cxnLst/>
            <a:rect l="l" t="t" r="r" b="b"/>
            <a:pathLst>
              <a:path w="19689976" h="11419247" extrusionOk="0">
                <a:moveTo>
                  <a:pt x="19689976" y="0"/>
                </a:moveTo>
                <a:lnTo>
                  <a:pt x="19689976" y="215360"/>
                </a:lnTo>
                <a:lnTo>
                  <a:pt x="19640824" y="221250"/>
                </a:lnTo>
                <a:cubicBezTo>
                  <a:pt x="19165614" y="279469"/>
                  <a:pt x="18661146" y="345262"/>
                  <a:pt x="18150068" y="418216"/>
                </a:cubicBezTo>
                <a:cubicBezTo>
                  <a:pt x="16554828" y="644095"/>
                  <a:pt x="15231118" y="890864"/>
                  <a:pt x="14262486" y="1151996"/>
                </a:cubicBezTo>
                <a:cubicBezTo>
                  <a:pt x="13663292" y="1312592"/>
                  <a:pt x="13201168" y="1479717"/>
                  <a:pt x="12902224" y="1649452"/>
                </a:cubicBezTo>
                <a:cubicBezTo>
                  <a:pt x="12579782" y="1829634"/>
                  <a:pt x="12446626" y="2012426"/>
                  <a:pt x="12522342" y="2191301"/>
                </a:cubicBezTo>
                <a:cubicBezTo>
                  <a:pt x="12664634" y="2528161"/>
                  <a:pt x="12938776" y="2686147"/>
                  <a:pt x="13244246" y="2861105"/>
                </a:cubicBezTo>
                <a:cubicBezTo>
                  <a:pt x="13557552" y="3041286"/>
                  <a:pt x="13933518" y="3256720"/>
                  <a:pt x="14164578" y="3682364"/>
                </a:cubicBezTo>
                <a:cubicBezTo>
                  <a:pt x="14304260" y="3936968"/>
                  <a:pt x="14279456" y="4303858"/>
                  <a:pt x="13289938" y="4510152"/>
                </a:cubicBezTo>
                <a:cubicBezTo>
                  <a:pt x="12692050" y="4635495"/>
                  <a:pt x="11886596" y="4673360"/>
                  <a:pt x="11102031" y="4711224"/>
                </a:cubicBezTo>
                <a:cubicBezTo>
                  <a:pt x="9361888" y="4793481"/>
                  <a:pt x="8619096" y="4882265"/>
                  <a:pt x="8578627" y="5240016"/>
                </a:cubicBezTo>
                <a:cubicBezTo>
                  <a:pt x="8578627" y="5241321"/>
                  <a:pt x="8578627" y="5287020"/>
                  <a:pt x="8707865" y="5413668"/>
                </a:cubicBezTo>
                <a:cubicBezTo>
                  <a:pt x="8824050" y="5527261"/>
                  <a:pt x="9000283" y="5663049"/>
                  <a:pt x="9190877" y="5809283"/>
                </a:cubicBezTo>
                <a:cubicBezTo>
                  <a:pt x="9767877" y="6253207"/>
                  <a:pt x="10558970" y="6860339"/>
                  <a:pt x="10620326" y="7638511"/>
                </a:cubicBezTo>
                <a:cubicBezTo>
                  <a:pt x="10646434" y="7980595"/>
                  <a:pt x="10515891" y="8317455"/>
                  <a:pt x="10219558" y="8637341"/>
                </a:cubicBezTo>
                <a:cubicBezTo>
                  <a:pt x="9971525" y="8905001"/>
                  <a:pt x="9615142" y="9155688"/>
                  <a:pt x="9122993" y="9402458"/>
                </a:cubicBezTo>
                <a:cubicBezTo>
                  <a:pt x="8269240" y="9829408"/>
                  <a:pt x="7126985" y="10180631"/>
                  <a:pt x="5967761" y="10538381"/>
                </a:cubicBezTo>
                <a:cubicBezTo>
                  <a:pt x="5127224" y="10796901"/>
                  <a:pt x="4244282" y="11068458"/>
                  <a:pt x="3430250" y="11382727"/>
                </a:cubicBezTo>
                <a:lnTo>
                  <a:pt x="3339249" y="11419247"/>
                </a:lnTo>
                <a:lnTo>
                  <a:pt x="0" y="11419247"/>
                </a:lnTo>
                <a:lnTo>
                  <a:pt x="410611" y="11137047"/>
                </a:lnTo>
                <a:cubicBezTo>
                  <a:pt x="877630" y="10836969"/>
                  <a:pt x="1387973" y="10569391"/>
                  <a:pt x="1954857" y="10321642"/>
                </a:cubicBezTo>
                <a:cubicBezTo>
                  <a:pt x="3148024" y="9800684"/>
                  <a:pt x="4450846" y="9440322"/>
                  <a:pt x="5650540" y="9108684"/>
                </a:cubicBezTo>
                <a:cubicBezTo>
                  <a:pt x="6664861" y="8826662"/>
                  <a:pt x="7586498" y="8572058"/>
                  <a:pt x="8232687" y="8284813"/>
                </a:cubicBezTo>
                <a:cubicBezTo>
                  <a:pt x="8980701" y="7949259"/>
                  <a:pt x="8993755" y="7722074"/>
                  <a:pt x="8997672" y="7638511"/>
                </a:cubicBezTo>
                <a:cubicBezTo>
                  <a:pt x="9021170" y="7205033"/>
                  <a:pt x="8474193" y="6723245"/>
                  <a:pt x="8026430" y="6327629"/>
                </a:cubicBezTo>
                <a:cubicBezTo>
                  <a:pt x="7582582" y="5934627"/>
                  <a:pt x="7190951" y="5588627"/>
                  <a:pt x="7275805" y="5240016"/>
                </a:cubicBezTo>
                <a:cubicBezTo>
                  <a:pt x="7355436" y="4908378"/>
                  <a:pt x="7684405" y="4497096"/>
                  <a:pt x="8788802" y="4293413"/>
                </a:cubicBezTo>
                <a:cubicBezTo>
                  <a:pt x="9408883" y="4179821"/>
                  <a:pt x="10172562" y="4145874"/>
                  <a:pt x="10904910" y="4113232"/>
                </a:cubicBezTo>
                <a:cubicBezTo>
                  <a:pt x="12532786" y="4042727"/>
                  <a:pt x="13185502" y="3964386"/>
                  <a:pt x="13069318" y="3682364"/>
                </a:cubicBezTo>
                <a:cubicBezTo>
                  <a:pt x="12940082" y="3370311"/>
                  <a:pt x="12714242" y="3229300"/>
                  <a:pt x="12440100" y="3055648"/>
                </a:cubicBezTo>
                <a:cubicBezTo>
                  <a:pt x="12105910" y="2845437"/>
                  <a:pt x="11748220" y="2622169"/>
                  <a:pt x="11622899" y="2191301"/>
                </a:cubicBezTo>
                <a:cubicBezTo>
                  <a:pt x="11549795" y="1938004"/>
                  <a:pt x="11750831" y="1695151"/>
                  <a:pt x="12190762" y="1470577"/>
                </a:cubicBezTo>
                <a:cubicBezTo>
                  <a:pt x="12541924" y="1290396"/>
                  <a:pt x="13058876" y="1116743"/>
                  <a:pt x="13711594" y="952230"/>
                </a:cubicBezTo>
                <a:cubicBezTo>
                  <a:pt x="14716778" y="698932"/>
                  <a:pt x="16065290" y="461302"/>
                  <a:pt x="17676196" y="244563"/>
                </a:cubicBezTo>
                <a:cubicBezTo>
                  <a:pt x="18356326" y="153167"/>
                  <a:pt x="19022098" y="73848"/>
                  <a:pt x="19621618" y="7423"/>
                </a:cubicBezTo>
                <a:close/>
              </a:path>
            </a:pathLst>
          </a:custGeom>
          <a:solidFill>
            <a:schemeClr val="bg1">
              <a:lumMod val="50000"/>
            </a:schemeClr>
          </a:solidFill>
          <a:ln>
            <a:solidFill>
              <a:schemeClr val="bg1"/>
            </a:solidFill>
          </a:ln>
          <a:effectLst>
            <a:outerShdw blurRad="50800" dist="38100" dir="18900000" algn="bl" rotWithShape="0">
              <a:prstClr val="black">
                <a:alpha val="40000"/>
              </a:prstClr>
            </a:outerShdw>
          </a:effectLst>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rgbClr val="AAAAAA"/>
              </a:solidFill>
              <a:latin typeface="Lato Light" panose="020F0502020204030203"/>
              <a:ea typeface="Lato Light" panose="020F0502020204030203"/>
              <a:cs typeface="Lato Light" panose="020F0502020204030203"/>
              <a:sym typeface="Lato Light" panose="020F0502020204030203"/>
            </a:endParaRPr>
          </a:p>
        </p:txBody>
      </p:sp>
      <p:sp>
        <p:nvSpPr>
          <p:cNvPr id="8" name="Google Shape;530;p27"/>
          <p:cNvSpPr txBox="1"/>
          <p:nvPr/>
        </p:nvSpPr>
        <p:spPr>
          <a:xfrm>
            <a:off x="6996273" y="1845753"/>
            <a:ext cx="1339500" cy="279600"/>
          </a:xfrm>
          <a:prstGeom prst="rect">
            <a:avLst/>
          </a:prstGeom>
          <a:noFill/>
          <a:ln>
            <a:noFill/>
          </a:ln>
          <a:effectLst/>
        </p:spPr>
        <p:txBody>
          <a:bodyPr spcFirstLastPara="1" wrap="square" lIns="91425" tIns="91425" rIns="91425" bIns="91425" anchor="ctr" anchorCtr="0">
            <a:noAutofit/>
          </a:bodyPr>
          <a:lstStyle/>
          <a:p>
            <a:pPr marL="0" lvl="0" indent="0" rtl="0">
              <a:spcBef>
                <a:spcPts val="0"/>
              </a:spcBef>
              <a:spcAft>
                <a:spcPts val="0"/>
              </a:spcAft>
              <a:buNone/>
            </a:pPr>
            <a:r>
              <a:rPr lang="en-GB" sz="2000" dirty="0">
                <a:solidFill>
                  <a:schemeClr val="accent5">
                    <a:lumMod val="75000"/>
                  </a:schemeClr>
                </a:solidFill>
                <a:latin typeface="+mn-lt"/>
                <a:ea typeface="Fira Sans Extra Condensed Medium"/>
                <a:cs typeface="Fira Sans Extra Condensed Medium"/>
                <a:sym typeface="Fira Sans Extra Condensed Medium"/>
              </a:rPr>
              <a:t>Target</a:t>
            </a:r>
            <a:endParaRPr sz="2000" dirty="0">
              <a:solidFill>
                <a:schemeClr val="accent5">
                  <a:lumMod val="75000"/>
                </a:schemeClr>
              </a:solidFill>
              <a:latin typeface="+mn-lt"/>
              <a:ea typeface="Fira Sans Extra Condensed Medium"/>
              <a:cs typeface="Fira Sans Extra Condensed Medium"/>
              <a:sym typeface="Fira Sans Extra Condensed Medium"/>
            </a:endParaRPr>
          </a:p>
        </p:txBody>
      </p:sp>
      <p:sp>
        <p:nvSpPr>
          <p:cNvPr id="9" name="Google Shape;531;p27"/>
          <p:cNvSpPr txBox="1"/>
          <p:nvPr/>
        </p:nvSpPr>
        <p:spPr>
          <a:xfrm>
            <a:off x="7017878" y="2179843"/>
            <a:ext cx="1726084" cy="8106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
            </a:pPr>
            <a:r>
              <a:rPr lang="en-US" sz="1200" dirty="0">
                <a:latin typeface="+mn-lt"/>
                <a:ea typeface="Roboto"/>
                <a:cs typeface="Roboto"/>
                <a:sym typeface="Roboto"/>
              </a:rPr>
              <a:t>See you all again in 2025! </a:t>
            </a:r>
            <a:endParaRPr lang="en-US" sz="1200" dirty="0">
              <a:latin typeface="+mn-lt"/>
              <a:ea typeface="Roboto"/>
              <a:cs typeface="Roboto"/>
              <a:sym typeface="Roboto"/>
            </a:endParaRPr>
          </a:p>
          <a:p>
            <a:pPr marL="171450" lvl="0" indent="-171450" algn="l" rtl="0">
              <a:spcBef>
                <a:spcPts val="0"/>
              </a:spcBef>
              <a:spcAft>
                <a:spcPts val="0"/>
              </a:spcAft>
              <a:buFont typeface="Wingdings" panose="05000000000000000000" pitchFamily="2" charset="2"/>
              <a:buChar char="§"/>
            </a:pPr>
            <a:endParaRPr lang="en-US" sz="1200" dirty="0">
              <a:latin typeface="+mn-lt"/>
              <a:ea typeface="Roboto"/>
              <a:cs typeface="Roboto"/>
              <a:sym typeface="Roboto"/>
            </a:endParaRPr>
          </a:p>
          <a:p>
            <a:pPr lvl="0" algn="l" rtl="0">
              <a:spcBef>
                <a:spcPts val="0"/>
              </a:spcBef>
              <a:spcAft>
                <a:spcPts val="0"/>
              </a:spcAft>
            </a:pPr>
            <a:r>
              <a:rPr lang="en-US" sz="1200" dirty="0">
                <a:latin typeface="+mn-lt"/>
                <a:ea typeface="Roboto"/>
                <a:cs typeface="Roboto"/>
                <a:sym typeface="Roboto"/>
              </a:rPr>
              <a:t>     </a:t>
            </a:r>
            <a:r>
              <a:rPr lang="en-US" sz="1200" b="1" dirty="0">
                <a:latin typeface="+mn-lt"/>
                <a:ea typeface="Roboto"/>
                <a:cs typeface="Roboto"/>
                <a:sym typeface="Roboto"/>
              </a:rPr>
              <a:t>WAVE SUPER APP</a:t>
            </a:r>
            <a:endParaRPr lang="en-US" sz="1200" b="1" dirty="0">
              <a:solidFill>
                <a:srgbClr val="000000"/>
              </a:solidFill>
              <a:latin typeface="+mn-lt"/>
              <a:ea typeface="Roboto"/>
              <a:cs typeface="Roboto"/>
              <a:sym typeface="Roboto"/>
            </a:endParaRPr>
          </a:p>
        </p:txBody>
      </p:sp>
      <p:sp>
        <p:nvSpPr>
          <p:cNvPr id="10" name="Google Shape;532;p27"/>
          <p:cNvSpPr txBox="1"/>
          <p:nvPr/>
        </p:nvSpPr>
        <p:spPr>
          <a:xfrm>
            <a:off x="1168174" y="1329089"/>
            <a:ext cx="1339500" cy="279600"/>
          </a:xfrm>
          <a:prstGeom prst="rect">
            <a:avLst/>
          </a:prstGeom>
          <a:noFill/>
          <a:ln>
            <a:noFill/>
          </a:ln>
          <a:effectLst/>
        </p:spPr>
        <p:txBody>
          <a:bodyPr spcFirstLastPara="1" wrap="square" lIns="91425" tIns="91425" rIns="91425" bIns="91425" anchor="ctr" anchorCtr="0">
            <a:noAutofit/>
          </a:bodyPr>
          <a:lstStyle/>
          <a:p>
            <a:pPr marL="0" lvl="0" indent="0" rtl="0">
              <a:spcBef>
                <a:spcPts val="0"/>
              </a:spcBef>
              <a:spcAft>
                <a:spcPts val="0"/>
              </a:spcAft>
              <a:buNone/>
            </a:pPr>
            <a:r>
              <a:rPr lang="en-GB" sz="2000" dirty="0">
                <a:solidFill>
                  <a:schemeClr val="accent6">
                    <a:lumMod val="50000"/>
                  </a:schemeClr>
                </a:solidFill>
                <a:latin typeface="+mn-lt"/>
                <a:ea typeface="Fira Sans Extra Condensed Medium"/>
                <a:cs typeface="Fira Sans Extra Condensed Medium"/>
                <a:sym typeface="Fira Sans Extra Condensed Medium"/>
              </a:rPr>
              <a:t>Phrase 2</a:t>
            </a:r>
            <a:endParaRPr sz="2000" dirty="0">
              <a:solidFill>
                <a:schemeClr val="accent6">
                  <a:lumMod val="50000"/>
                </a:schemeClr>
              </a:solidFill>
              <a:latin typeface="+mn-lt"/>
              <a:ea typeface="Fira Sans Extra Condensed Medium"/>
              <a:cs typeface="Fira Sans Extra Condensed Medium"/>
              <a:sym typeface="Fira Sans Extra Condensed Medium"/>
            </a:endParaRPr>
          </a:p>
        </p:txBody>
      </p:sp>
      <p:sp>
        <p:nvSpPr>
          <p:cNvPr id="11" name="Google Shape;533;p27"/>
          <p:cNvSpPr txBox="1"/>
          <p:nvPr/>
        </p:nvSpPr>
        <p:spPr>
          <a:xfrm>
            <a:off x="1110283" y="1663579"/>
            <a:ext cx="3381229" cy="8106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Wingdings" panose="05000000000000000000" pitchFamily="2" charset="2"/>
              <a:buChar char="§"/>
            </a:pPr>
            <a:r>
              <a:rPr lang="en-US" dirty="0">
                <a:solidFill>
                  <a:srgbClr val="000000"/>
                </a:solidFill>
                <a:latin typeface="+mn-lt"/>
                <a:ea typeface="Roboto" panose="02000000000000000000" pitchFamily="2" charset="0"/>
                <a:cs typeface="Roboto" panose="02000000000000000000" pitchFamily="2" charset="0"/>
                <a:sym typeface="Roboto"/>
              </a:rPr>
              <a:t>E-commerce Marketplace.</a:t>
            </a:r>
            <a:endParaRPr lang="en-US" dirty="0">
              <a:solidFill>
                <a:srgbClr val="000000"/>
              </a:solidFill>
              <a:latin typeface="+mn-lt"/>
              <a:ea typeface="Roboto" panose="02000000000000000000" pitchFamily="2" charset="0"/>
              <a:cs typeface="Roboto" panose="02000000000000000000" pitchFamily="2" charset="0"/>
              <a:sym typeface="Roboto"/>
            </a:endParaRPr>
          </a:p>
          <a:p>
            <a:pPr marL="171450" lvl="0" indent="-171450" rtl="0">
              <a:spcBef>
                <a:spcPts val="0"/>
              </a:spcBef>
              <a:spcAft>
                <a:spcPts val="0"/>
              </a:spcAft>
              <a:buFont typeface="Wingdings" panose="05000000000000000000" pitchFamily="2" charset="2"/>
              <a:buChar char="§"/>
            </a:pPr>
            <a:r>
              <a:rPr lang="en-US" dirty="0">
                <a:latin typeface="+mn-lt"/>
                <a:ea typeface="Roboto" panose="02000000000000000000" pitchFamily="2" charset="0"/>
                <a:cs typeface="Roboto" panose="02000000000000000000" pitchFamily="2" charset="0"/>
                <a:sym typeface="Roboto"/>
              </a:rPr>
              <a:t>Operating in all cities across the country. </a:t>
            </a:r>
            <a:r>
              <a:rPr lang="en-US" dirty="0">
                <a:solidFill>
                  <a:srgbClr val="000000"/>
                </a:solidFill>
                <a:latin typeface="+mn-lt"/>
                <a:ea typeface="Roboto" panose="02000000000000000000" pitchFamily="2" charset="0"/>
                <a:cs typeface="Roboto" panose="02000000000000000000" pitchFamily="2" charset="0"/>
                <a:sym typeface="Roboto"/>
              </a:rPr>
              <a:t> </a:t>
            </a:r>
            <a:endParaRPr lang="en-US" dirty="0">
              <a:solidFill>
                <a:srgbClr val="000000"/>
              </a:solidFill>
              <a:latin typeface="+mn-lt"/>
              <a:ea typeface="Roboto" panose="02000000000000000000" pitchFamily="2" charset="0"/>
              <a:cs typeface="Roboto" panose="02000000000000000000" pitchFamily="2" charset="0"/>
              <a:sym typeface="Roboto"/>
            </a:endParaRPr>
          </a:p>
          <a:p>
            <a:pPr marL="171450" lvl="0" indent="-171450" rtl="0">
              <a:spcBef>
                <a:spcPts val="0"/>
              </a:spcBef>
              <a:spcAft>
                <a:spcPts val="0"/>
              </a:spcAft>
              <a:buFont typeface="Wingdings" panose="05000000000000000000" pitchFamily="2" charset="2"/>
              <a:buChar char="§"/>
            </a:pPr>
            <a:r>
              <a:rPr lang="en-US" dirty="0">
                <a:latin typeface="+mn-lt"/>
                <a:ea typeface="Roboto" panose="02000000000000000000" pitchFamily="2" charset="0"/>
                <a:cs typeface="Roboto" panose="02000000000000000000" pitchFamily="2" charset="0"/>
                <a:sym typeface="Roboto"/>
              </a:rPr>
              <a:t>200,000+ monthly active users.</a:t>
            </a:r>
            <a:endParaRPr dirty="0">
              <a:solidFill>
                <a:srgbClr val="000000"/>
              </a:solidFill>
              <a:latin typeface="+mn-lt"/>
              <a:ea typeface="Roboto" panose="02000000000000000000" pitchFamily="2" charset="0"/>
              <a:cs typeface="Roboto" panose="02000000000000000000" pitchFamily="2" charset="0"/>
              <a:sym typeface="Roboto"/>
            </a:endParaRPr>
          </a:p>
        </p:txBody>
      </p:sp>
      <p:sp>
        <p:nvSpPr>
          <p:cNvPr id="14" name="Google Shape;536;p27"/>
          <p:cNvSpPr txBox="1"/>
          <p:nvPr/>
        </p:nvSpPr>
        <p:spPr>
          <a:xfrm>
            <a:off x="80531" y="3218431"/>
            <a:ext cx="1339500" cy="279600"/>
          </a:xfrm>
          <a:prstGeom prst="rect">
            <a:avLst/>
          </a:prstGeom>
          <a:noFill/>
          <a:ln>
            <a:noFill/>
          </a:ln>
          <a:effectLst/>
        </p:spPr>
        <p:txBody>
          <a:bodyPr spcFirstLastPara="1" wrap="square" lIns="91425" tIns="91425" rIns="91425" bIns="91425" anchor="ctr" anchorCtr="0">
            <a:noAutofit/>
          </a:bodyPr>
          <a:lstStyle/>
          <a:p>
            <a:pPr marL="0" lvl="0" indent="0" rtl="0">
              <a:spcBef>
                <a:spcPts val="0"/>
              </a:spcBef>
              <a:spcAft>
                <a:spcPts val="0"/>
              </a:spcAft>
              <a:buNone/>
            </a:pPr>
            <a:r>
              <a:rPr lang="en-GB" sz="2000" dirty="0">
                <a:solidFill>
                  <a:schemeClr val="accent2">
                    <a:lumMod val="50000"/>
                  </a:schemeClr>
                </a:solidFill>
                <a:latin typeface="+mn-lt"/>
                <a:ea typeface="Fira Sans Extra Condensed Medium"/>
                <a:cs typeface="Fira Sans Extra Condensed Medium"/>
                <a:sym typeface="Fira Sans Extra Condensed Medium"/>
              </a:rPr>
              <a:t>Now!</a:t>
            </a:r>
            <a:endParaRPr sz="2000" dirty="0">
              <a:solidFill>
                <a:schemeClr val="accent2">
                  <a:lumMod val="50000"/>
                </a:schemeClr>
              </a:solidFill>
              <a:latin typeface="+mn-lt"/>
              <a:ea typeface="Fira Sans Extra Condensed Medium"/>
              <a:cs typeface="Fira Sans Extra Condensed Medium"/>
              <a:sym typeface="Fira Sans Extra Condensed Medium"/>
            </a:endParaRPr>
          </a:p>
        </p:txBody>
      </p:sp>
      <p:sp>
        <p:nvSpPr>
          <p:cNvPr id="15" name="Google Shape;537;p27"/>
          <p:cNvSpPr txBox="1"/>
          <p:nvPr/>
        </p:nvSpPr>
        <p:spPr>
          <a:xfrm>
            <a:off x="41715" y="3497386"/>
            <a:ext cx="2781314" cy="8106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Wingdings" panose="05000000000000000000" pitchFamily="2" charset="2"/>
              <a:buChar char="§"/>
            </a:pPr>
            <a:r>
              <a:rPr lang="en-GB" dirty="0">
                <a:latin typeface="+mn-lt"/>
                <a:ea typeface="Roboto"/>
                <a:cs typeface="Roboto"/>
                <a:sym typeface="Roboto"/>
              </a:rPr>
              <a:t>One stop service platform.</a:t>
            </a:r>
            <a:endParaRPr lang="en-GB" dirty="0">
              <a:solidFill>
                <a:srgbClr val="000000"/>
              </a:solidFill>
              <a:latin typeface="+mn-lt"/>
              <a:ea typeface="Roboto"/>
              <a:cs typeface="Roboto"/>
              <a:sym typeface="Roboto"/>
            </a:endParaRPr>
          </a:p>
          <a:p>
            <a:pPr marL="171450" lvl="0" indent="-171450" rtl="0">
              <a:spcBef>
                <a:spcPts val="0"/>
              </a:spcBef>
              <a:spcAft>
                <a:spcPts val="0"/>
              </a:spcAft>
              <a:buFont typeface="Wingdings" panose="05000000000000000000" pitchFamily="2" charset="2"/>
              <a:buChar char="§"/>
            </a:pPr>
            <a:r>
              <a:rPr lang="en-GB" dirty="0">
                <a:solidFill>
                  <a:srgbClr val="000000"/>
                </a:solidFill>
                <a:latin typeface="+mn-lt"/>
                <a:ea typeface="Roboto"/>
                <a:cs typeface="Roboto"/>
                <a:sym typeface="Roboto"/>
              </a:rPr>
              <a:t>Operating in 4 main cities.</a:t>
            </a:r>
            <a:endParaRPr lang="en-GB" dirty="0">
              <a:solidFill>
                <a:srgbClr val="000000"/>
              </a:solidFill>
              <a:latin typeface="+mn-lt"/>
              <a:ea typeface="Roboto"/>
              <a:cs typeface="Roboto"/>
              <a:sym typeface="Roboto"/>
            </a:endParaRPr>
          </a:p>
          <a:p>
            <a:pPr marL="171450" lvl="0" indent="-171450" rtl="0">
              <a:spcBef>
                <a:spcPts val="0"/>
              </a:spcBef>
              <a:spcAft>
                <a:spcPts val="0"/>
              </a:spcAft>
              <a:buFont typeface="Wingdings" panose="05000000000000000000" pitchFamily="2" charset="2"/>
              <a:buChar char="§"/>
            </a:pPr>
            <a:r>
              <a:rPr lang="en-GB" dirty="0">
                <a:latin typeface="+mn-lt"/>
                <a:ea typeface="Roboto"/>
                <a:cs typeface="Roboto"/>
                <a:sym typeface="Roboto"/>
              </a:rPr>
              <a:t>100,000+ monthly active users. </a:t>
            </a:r>
            <a:r>
              <a:rPr lang="en-GB" dirty="0">
                <a:solidFill>
                  <a:srgbClr val="000000"/>
                </a:solidFill>
                <a:latin typeface="+mn-lt"/>
                <a:ea typeface="Roboto"/>
                <a:cs typeface="Roboto"/>
                <a:sym typeface="Roboto"/>
              </a:rPr>
              <a:t> </a:t>
            </a:r>
            <a:endParaRPr dirty="0">
              <a:solidFill>
                <a:srgbClr val="000000"/>
              </a:solidFill>
              <a:latin typeface="+mn-lt"/>
              <a:ea typeface="Roboto"/>
              <a:cs typeface="Roboto"/>
              <a:sym typeface="Roboto"/>
            </a:endParaRPr>
          </a:p>
        </p:txBody>
      </p:sp>
      <p:grpSp>
        <p:nvGrpSpPr>
          <p:cNvPr id="16" name="Google Shape;538;p27"/>
          <p:cNvGrpSpPr/>
          <p:nvPr/>
        </p:nvGrpSpPr>
        <p:grpSpPr>
          <a:xfrm>
            <a:off x="2440895" y="3336876"/>
            <a:ext cx="971468" cy="971110"/>
            <a:chOff x="2024214" y="3759664"/>
            <a:chExt cx="971468" cy="971110"/>
          </a:xfrm>
        </p:grpSpPr>
        <p:grpSp>
          <p:nvGrpSpPr>
            <p:cNvPr id="17" name="Google Shape;539;p27"/>
            <p:cNvGrpSpPr/>
            <p:nvPr/>
          </p:nvGrpSpPr>
          <p:grpSpPr>
            <a:xfrm>
              <a:off x="2024214" y="3759664"/>
              <a:ext cx="971468" cy="971110"/>
              <a:chOff x="5680518" y="5545034"/>
              <a:chExt cx="3574200" cy="3574200"/>
            </a:xfrm>
          </p:grpSpPr>
          <p:sp>
            <p:nvSpPr>
              <p:cNvPr id="19" name="Google Shape;540;p27"/>
              <p:cNvSpPr/>
              <p:nvPr/>
            </p:nvSpPr>
            <p:spPr>
              <a:xfrm rot="8100000">
                <a:off x="6203947" y="6068464"/>
                <a:ext cx="2527341" cy="2527341"/>
              </a:xfrm>
              <a:prstGeom prst="teardrop">
                <a:avLst>
                  <a:gd name="adj" fmla="val 118365"/>
                </a:avLst>
              </a:prstGeom>
              <a:solidFill>
                <a:schemeClr val="accent2">
                  <a:lumMod val="50000"/>
                </a:schemeClr>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mn-lt"/>
                  <a:ea typeface="Lato Light" panose="020F0502020204030203"/>
                  <a:cs typeface="Lato Light" panose="020F0502020204030203"/>
                  <a:sym typeface="Lato Light" panose="020F0502020204030203"/>
                </a:endParaRPr>
              </a:p>
            </p:txBody>
          </p:sp>
          <p:sp>
            <p:nvSpPr>
              <p:cNvPr id="20" name="Google Shape;541;p27"/>
              <p:cNvSpPr/>
              <p:nvPr/>
            </p:nvSpPr>
            <p:spPr>
              <a:xfrm>
                <a:off x="6369481" y="6230072"/>
                <a:ext cx="2195100" cy="2195100"/>
              </a:xfrm>
              <a:prstGeom prst="ellipse">
                <a:avLst/>
              </a:pr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mn-lt"/>
                  <a:ea typeface="Lato Light" panose="020F0502020204030203"/>
                  <a:cs typeface="Lato Light" panose="020F0502020204030203"/>
                  <a:sym typeface="Lato Light" panose="020F0502020204030203"/>
                </a:endParaRPr>
              </a:p>
            </p:txBody>
          </p:sp>
        </p:grpSp>
        <p:sp>
          <p:nvSpPr>
            <p:cNvPr id="18" name="Google Shape;542;p27"/>
            <p:cNvSpPr txBox="1"/>
            <p:nvPr/>
          </p:nvSpPr>
          <p:spPr>
            <a:xfrm>
              <a:off x="2262235" y="4164574"/>
              <a:ext cx="495000" cy="1587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dirty="0">
                  <a:solidFill>
                    <a:schemeClr val="accent2">
                      <a:lumMod val="50000"/>
                    </a:schemeClr>
                  </a:solidFill>
                  <a:latin typeface="+mn-lt"/>
                  <a:ea typeface="Fira Sans Extra Condensed Medium"/>
                  <a:cs typeface="Fira Sans Extra Condensed Medium"/>
                  <a:sym typeface="Fira Sans Extra Condensed Medium"/>
                </a:rPr>
                <a:t>2023</a:t>
              </a:r>
              <a:endParaRPr sz="900" dirty="0">
                <a:solidFill>
                  <a:schemeClr val="accent2">
                    <a:lumMod val="50000"/>
                  </a:schemeClr>
                </a:solidFill>
                <a:latin typeface="+mn-lt"/>
                <a:ea typeface="Fira Sans Extra Condensed Medium"/>
                <a:cs typeface="Fira Sans Extra Condensed Medium"/>
                <a:sym typeface="Fira Sans Extra Condensed Medium"/>
              </a:endParaRPr>
            </a:p>
          </p:txBody>
        </p:sp>
      </p:grpSp>
      <p:grpSp>
        <p:nvGrpSpPr>
          <p:cNvPr id="26" name="Google Shape;548;p27"/>
          <p:cNvGrpSpPr/>
          <p:nvPr/>
        </p:nvGrpSpPr>
        <p:grpSpPr>
          <a:xfrm>
            <a:off x="4313581" y="1539208"/>
            <a:ext cx="686932" cy="686678"/>
            <a:chOff x="2166391" y="3900585"/>
            <a:chExt cx="686932" cy="686678"/>
          </a:xfrm>
        </p:grpSpPr>
        <p:grpSp>
          <p:nvGrpSpPr>
            <p:cNvPr id="27" name="Google Shape;549;p27"/>
            <p:cNvGrpSpPr/>
            <p:nvPr/>
          </p:nvGrpSpPr>
          <p:grpSpPr>
            <a:xfrm>
              <a:off x="2166391" y="3900585"/>
              <a:ext cx="686932" cy="686678"/>
              <a:chOff x="6203612" y="6063698"/>
              <a:chExt cx="2527342" cy="2527339"/>
            </a:xfrm>
          </p:grpSpPr>
          <p:sp>
            <p:nvSpPr>
              <p:cNvPr id="29" name="Google Shape;550;p27"/>
              <p:cNvSpPr/>
              <p:nvPr/>
            </p:nvSpPr>
            <p:spPr>
              <a:xfrm rot="8100000">
                <a:off x="6203612" y="6063698"/>
                <a:ext cx="2527342" cy="2527339"/>
              </a:xfrm>
              <a:prstGeom prst="teardrop">
                <a:avLst>
                  <a:gd name="adj" fmla="val 118365"/>
                </a:avLst>
              </a:prstGeom>
              <a:solidFill>
                <a:schemeClr val="accent6">
                  <a:lumMod val="50000"/>
                </a:schemeClr>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mn-lt"/>
                  <a:ea typeface="Lato Light" panose="020F0502020204030203"/>
                  <a:cs typeface="Lato Light" panose="020F0502020204030203"/>
                  <a:sym typeface="Lato Light" panose="020F0502020204030203"/>
                </a:endParaRPr>
              </a:p>
            </p:txBody>
          </p:sp>
          <p:sp>
            <p:nvSpPr>
              <p:cNvPr id="30" name="Google Shape;551;p27"/>
              <p:cNvSpPr/>
              <p:nvPr/>
            </p:nvSpPr>
            <p:spPr>
              <a:xfrm>
                <a:off x="6369481" y="6230072"/>
                <a:ext cx="2195100" cy="2195100"/>
              </a:xfrm>
              <a:prstGeom prst="ellipse">
                <a:avLst/>
              </a:pr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mn-lt"/>
                  <a:ea typeface="Lato Light" panose="020F0502020204030203"/>
                  <a:cs typeface="Lato Light" panose="020F0502020204030203"/>
                  <a:sym typeface="Lato Light" panose="020F0502020204030203"/>
                </a:endParaRPr>
              </a:p>
            </p:txBody>
          </p:sp>
        </p:grpSp>
        <p:sp>
          <p:nvSpPr>
            <p:cNvPr id="28" name="Google Shape;552;p27"/>
            <p:cNvSpPr txBox="1"/>
            <p:nvPr/>
          </p:nvSpPr>
          <p:spPr>
            <a:xfrm>
              <a:off x="2262235" y="4164574"/>
              <a:ext cx="495000" cy="1587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dirty="0">
                  <a:solidFill>
                    <a:schemeClr val="accent6">
                      <a:lumMod val="50000"/>
                    </a:schemeClr>
                  </a:solidFill>
                  <a:latin typeface="+mn-lt"/>
                  <a:ea typeface="Fira Sans Extra Condensed Medium"/>
                  <a:cs typeface="Fira Sans Extra Condensed Medium"/>
                  <a:sym typeface="Fira Sans Extra Condensed Medium"/>
                </a:rPr>
                <a:t>2024</a:t>
              </a:r>
              <a:endParaRPr sz="900" dirty="0">
                <a:solidFill>
                  <a:schemeClr val="accent6">
                    <a:lumMod val="50000"/>
                  </a:schemeClr>
                </a:solidFill>
                <a:latin typeface="+mn-lt"/>
                <a:ea typeface="Fira Sans Extra Condensed Medium"/>
                <a:cs typeface="Fira Sans Extra Condensed Medium"/>
                <a:sym typeface="Fira Sans Extra Condensed Medium"/>
              </a:endParaRPr>
            </a:p>
          </p:txBody>
        </p:sp>
      </p:grpSp>
      <p:grpSp>
        <p:nvGrpSpPr>
          <p:cNvPr id="31" name="Google Shape;553;p27"/>
          <p:cNvGrpSpPr/>
          <p:nvPr/>
        </p:nvGrpSpPr>
        <p:grpSpPr>
          <a:xfrm>
            <a:off x="5956460" y="1187661"/>
            <a:ext cx="971468" cy="971110"/>
            <a:chOff x="2024214" y="3759664"/>
            <a:chExt cx="971468" cy="971110"/>
          </a:xfrm>
        </p:grpSpPr>
        <p:grpSp>
          <p:nvGrpSpPr>
            <p:cNvPr id="32" name="Google Shape;554;p27"/>
            <p:cNvGrpSpPr/>
            <p:nvPr/>
          </p:nvGrpSpPr>
          <p:grpSpPr>
            <a:xfrm>
              <a:off x="2024214" y="3759664"/>
              <a:ext cx="971468" cy="971110"/>
              <a:chOff x="5680518" y="5545034"/>
              <a:chExt cx="3574200" cy="3574200"/>
            </a:xfrm>
          </p:grpSpPr>
          <p:sp>
            <p:nvSpPr>
              <p:cNvPr id="34" name="Google Shape;555;p27"/>
              <p:cNvSpPr/>
              <p:nvPr/>
            </p:nvSpPr>
            <p:spPr>
              <a:xfrm rot="8100000">
                <a:off x="6203947" y="6068464"/>
                <a:ext cx="2527341" cy="2527341"/>
              </a:xfrm>
              <a:prstGeom prst="teardrop">
                <a:avLst>
                  <a:gd name="adj" fmla="val 118365"/>
                </a:avLst>
              </a:prstGeom>
              <a:solidFill>
                <a:schemeClr val="accent5">
                  <a:lumMod val="75000"/>
                </a:schemeClr>
              </a:solidFill>
              <a:ln>
                <a:solidFill>
                  <a:srgbClr val="A9B6ED"/>
                </a:solid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Lato Light" panose="020F0502020204030203"/>
                  <a:ea typeface="Lato Light" panose="020F0502020204030203"/>
                  <a:cs typeface="Lato Light" panose="020F0502020204030203"/>
                  <a:sym typeface="Lato Light" panose="020F0502020204030203"/>
                </a:endParaRPr>
              </a:p>
            </p:txBody>
          </p:sp>
          <p:sp>
            <p:nvSpPr>
              <p:cNvPr id="35" name="Google Shape;556;p27"/>
              <p:cNvSpPr/>
              <p:nvPr/>
            </p:nvSpPr>
            <p:spPr>
              <a:xfrm>
                <a:off x="6369481" y="6230072"/>
                <a:ext cx="2195100" cy="2195100"/>
              </a:xfrm>
              <a:prstGeom prst="ellipse">
                <a:avLst/>
              </a:pr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800">
                  <a:solidFill>
                    <a:schemeClr val="lt1"/>
                  </a:solidFill>
                  <a:latin typeface="Lato Light" panose="020F0502020204030203"/>
                  <a:ea typeface="Lato Light" panose="020F0502020204030203"/>
                  <a:cs typeface="Lato Light" panose="020F0502020204030203"/>
                  <a:sym typeface="Lato Light" panose="020F0502020204030203"/>
                </a:endParaRPr>
              </a:p>
            </p:txBody>
          </p:sp>
        </p:grpSp>
        <p:sp>
          <p:nvSpPr>
            <p:cNvPr id="33" name="Google Shape;557;p27"/>
            <p:cNvSpPr txBox="1"/>
            <p:nvPr/>
          </p:nvSpPr>
          <p:spPr>
            <a:xfrm>
              <a:off x="2262235" y="4164574"/>
              <a:ext cx="495000" cy="1587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dirty="0">
                  <a:solidFill>
                    <a:schemeClr val="accent5">
                      <a:lumMod val="75000"/>
                    </a:schemeClr>
                  </a:solidFill>
                  <a:latin typeface="+mn-lt"/>
                  <a:ea typeface="Fira Sans Extra Condensed Medium"/>
                  <a:cs typeface="Fira Sans Extra Condensed Medium"/>
                  <a:sym typeface="Fira Sans Extra Condensed Medium"/>
                </a:rPr>
                <a:t>2025</a:t>
              </a:r>
              <a:endParaRPr sz="900" dirty="0">
                <a:solidFill>
                  <a:schemeClr val="accent5">
                    <a:lumMod val="75000"/>
                  </a:schemeClr>
                </a:solidFill>
                <a:latin typeface="+mn-lt"/>
                <a:ea typeface="Fira Sans Extra Condensed Medium"/>
                <a:cs typeface="Fira Sans Extra Condensed Medium"/>
                <a:sym typeface="Fira Sans Extra Condensed Medium"/>
              </a:endParaRPr>
            </a:p>
          </p:txBody>
        </p:sp>
      </p:grpSp>
      <p:sp>
        <p:nvSpPr>
          <p:cNvPr id="45" name="TextBox 44"/>
          <p:cNvSpPr txBox="1"/>
          <p:nvPr/>
        </p:nvSpPr>
        <p:spPr>
          <a:xfrm>
            <a:off x="41715" y="4816064"/>
            <a:ext cx="988907" cy="350936"/>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p:bldP spid="7" grpId="1" animBg="1"/>
      <p:bldP spid="14" grpId="1" animBg="1"/>
      <p:bldP spid="1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a:solidFill>
                  <a:srgbClr val="002060"/>
                </a:solidFill>
              </a:rPr>
              <a:t>Thank you!</a:t>
            </a:r>
            <a:br>
              <a:rPr lang="en-US" sz="4400" b="1" dirty="0">
                <a:solidFill>
                  <a:srgbClr val="002060"/>
                </a:solidFill>
              </a:rPr>
            </a:br>
            <a:r>
              <a:rPr lang="en-US" sz="4400" b="1" dirty="0">
                <a:solidFill>
                  <a:srgbClr val="002060"/>
                </a:solidFill>
              </a:rPr>
              <a:t>Q&amp;A</a:t>
            </a:r>
            <a:endParaRPr lang="en-US" sz="4400" b="1" dirty="0">
              <a:solidFill>
                <a:srgbClr val="002060"/>
              </a:solidFill>
            </a:endParaRPr>
          </a:p>
        </p:txBody>
      </p:sp>
      <p:pic>
        <p:nvPicPr>
          <p:cNvPr id="3076" name="Picture 4" descr="Super Apps - future of app ecosystem"/>
          <p:cNvPicPr>
            <a:picLocks noChangeAspect="1" noChangeArrowheads="1"/>
          </p:cNvPicPr>
          <p:nvPr/>
        </p:nvPicPr>
        <p:blipFill rotWithShape="1">
          <a:blip r:embed="rId1">
            <a:extLst>
              <a:ext uri="{28A0092B-C50C-407E-A947-70E740481C1C}">
                <a14:useLocalDpi xmlns:a14="http://schemas.microsoft.com/office/drawing/2010/main" val="0"/>
              </a:ext>
            </a:extLst>
          </a:blip>
          <a:srcRect b="12068"/>
          <a:stretch>
            <a:fillRect/>
          </a:stretch>
        </p:blipFill>
        <p:spPr bwMode="auto">
          <a:xfrm>
            <a:off x="1255413" y="1149082"/>
            <a:ext cx="7083115" cy="3114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55590" y="4263238"/>
            <a:ext cx="756458" cy="276999"/>
          </a:xfrm>
          <a:prstGeom prst="rect">
            <a:avLst/>
          </a:prstGeom>
          <a:noFill/>
        </p:spPr>
        <p:txBody>
          <a:bodyPr wrap="square" rtlCol="0">
            <a:spAutoFit/>
          </a:bodyPr>
          <a:lstStyle/>
          <a:p>
            <a:r>
              <a:rPr lang="en-US" sz="1200" b="1" dirty="0">
                <a:latin typeface="+mn-lt"/>
              </a:rPr>
              <a:t>Social </a:t>
            </a:r>
            <a:endParaRPr lang="en-US" sz="1200" b="1" dirty="0">
              <a:latin typeface="+mn-lt"/>
            </a:endParaRPr>
          </a:p>
        </p:txBody>
      </p:sp>
      <p:sp>
        <p:nvSpPr>
          <p:cNvPr id="6" name="TextBox 5"/>
          <p:cNvSpPr txBox="1"/>
          <p:nvPr/>
        </p:nvSpPr>
        <p:spPr>
          <a:xfrm>
            <a:off x="2738520" y="4263238"/>
            <a:ext cx="1377141" cy="276999"/>
          </a:xfrm>
          <a:prstGeom prst="rect">
            <a:avLst/>
          </a:prstGeom>
          <a:noFill/>
        </p:spPr>
        <p:txBody>
          <a:bodyPr wrap="square" rtlCol="0">
            <a:spAutoFit/>
          </a:bodyPr>
          <a:lstStyle/>
          <a:p>
            <a:r>
              <a:rPr lang="en-US" sz="1200" b="1" dirty="0">
                <a:latin typeface="+mn-lt"/>
              </a:rPr>
              <a:t>E-commerce </a:t>
            </a:r>
            <a:endParaRPr lang="en-US" sz="1200" b="1" dirty="0">
              <a:latin typeface="+mn-lt"/>
            </a:endParaRPr>
          </a:p>
        </p:txBody>
      </p:sp>
      <p:sp>
        <p:nvSpPr>
          <p:cNvPr id="7" name="TextBox 6"/>
          <p:cNvSpPr txBox="1"/>
          <p:nvPr/>
        </p:nvSpPr>
        <p:spPr>
          <a:xfrm>
            <a:off x="4378898" y="4263238"/>
            <a:ext cx="1377141" cy="276999"/>
          </a:xfrm>
          <a:prstGeom prst="rect">
            <a:avLst/>
          </a:prstGeom>
          <a:noFill/>
        </p:spPr>
        <p:txBody>
          <a:bodyPr wrap="square" rtlCol="0">
            <a:spAutoFit/>
          </a:bodyPr>
          <a:lstStyle/>
          <a:p>
            <a:r>
              <a:rPr lang="en-US" sz="1200" b="1" dirty="0">
                <a:latin typeface="+mn-lt"/>
              </a:rPr>
              <a:t>Ride hailing </a:t>
            </a:r>
            <a:endParaRPr lang="en-US" sz="1200" b="1" dirty="0">
              <a:latin typeface="+mn-lt"/>
            </a:endParaRPr>
          </a:p>
        </p:txBody>
      </p:sp>
      <p:sp>
        <p:nvSpPr>
          <p:cNvPr id="8" name="TextBox 7"/>
          <p:cNvSpPr txBox="1"/>
          <p:nvPr/>
        </p:nvSpPr>
        <p:spPr>
          <a:xfrm>
            <a:off x="5952774" y="4263238"/>
            <a:ext cx="1377141" cy="276999"/>
          </a:xfrm>
          <a:prstGeom prst="rect">
            <a:avLst/>
          </a:prstGeom>
          <a:noFill/>
        </p:spPr>
        <p:txBody>
          <a:bodyPr wrap="square" rtlCol="0">
            <a:spAutoFit/>
          </a:bodyPr>
          <a:lstStyle/>
          <a:p>
            <a:r>
              <a:rPr lang="en-US" sz="1200" b="1" dirty="0">
                <a:latin typeface="+mn-lt"/>
              </a:rPr>
              <a:t>Payment </a:t>
            </a:r>
            <a:endParaRPr lang="en-US" sz="1200" b="1" dirty="0">
              <a:latin typeface="+mn-lt"/>
            </a:endParaRPr>
          </a:p>
        </p:txBody>
      </p:sp>
      <p:sp>
        <p:nvSpPr>
          <p:cNvPr id="9" name="TextBox 8"/>
          <p:cNvSpPr txBox="1"/>
          <p:nvPr/>
        </p:nvSpPr>
        <p:spPr>
          <a:xfrm>
            <a:off x="7526650" y="4263238"/>
            <a:ext cx="1377141" cy="276999"/>
          </a:xfrm>
          <a:prstGeom prst="rect">
            <a:avLst/>
          </a:prstGeom>
          <a:noFill/>
        </p:spPr>
        <p:txBody>
          <a:bodyPr wrap="square" rtlCol="0">
            <a:spAutoFit/>
          </a:bodyPr>
          <a:lstStyle/>
          <a:p>
            <a:r>
              <a:rPr lang="en-US" sz="1200" b="1" dirty="0">
                <a:latin typeface="+mn-lt"/>
              </a:rPr>
              <a:t>Delivery </a:t>
            </a:r>
            <a:endParaRPr lang="en-US" sz="1200" b="1" dirty="0">
              <a:latin typeface="+mn-lt"/>
            </a:endParaRPr>
          </a:p>
        </p:txBody>
      </p:sp>
      <p:sp>
        <p:nvSpPr>
          <p:cNvPr id="10" name="TextBox 9"/>
          <p:cNvSpPr txBox="1"/>
          <p:nvPr/>
        </p:nvSpPr>
        <p:spPr>
          <a:xfrm>
            <a:off x="0" y="4738256"/>
            <a:ext cx="540327" cy="349134"/>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99"/>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7"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601" name="Google Shape;601;p25"/>
          <p:cNvSpPr/>
          <p:nvPr/>
        </p:nvSpPr>
        <p:spPr>
          <a:xfrm>
            <a:off x="2817788" y="482615"/>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610" name="Google Shape;610;p25"/>
          <p:cNvGrpSpPr/>
          <p:nvPr/>
        </p:nvGrpSpPr>
        <p:grpSpPr>
          <a:xfrm>
            <a:off x="667055" y="2838386"/>
            <a:ext cx="218918" cy="577215"/>
            <a:chOff x="3270375" y="3436275"/>
            <a:chExt cx="218918" cy="577215"/>
          </a:xfrm>
          <a:solidFill>
            <a:srgbClr val="0070C0"/>
          </a:solidFill>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25"/>
          <p:cNvGrpSpPr/>
          <p:nvPr/>
        </p:nvGrpSpPr>
        <p:grpSpPr>
          <a:xfrm>
            <a:off x="8052322" y="2819211"/>
            <a:ext cx="233161" cy="539699"/>
            <a:chOff x="5349941" y="3093980"/>
            <a:chExt cx="233161" cy="539699"/>
          </a:xfrm>
          <a:solidFill>
            <a:srgbClr val="7030A0"/>
          </a:solidFill>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2" name="Google Shape;622;p25"/>
          <p:cNvSpPr txBox="1">
            <a:spLocks noGrp="1"/>
          </p:cNvSpPr>
          <p:nvPr>
            <p:ph type="subTitle" idx="1"/>
          </p:nvPr>
        </p:nvSpPr>
        <p:spPr>
          <a:xfrm>
            <a:off x="77534" y="3456982"/>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n>
                  <a:solidFill>
                    <a:srgbClr val="002060"/>
                  </a:solidFill>
                </a:ln>
                <a:solidFill>
                  <a:srgbClr val="0070C0"/>
                </a:solidFill>
              </a:rPr>
              <a:t>Ei </a:t>
            </a:r>
            <a:endParaRPr lang="en-US" b="1" dirty="0">
              <a:ln>
                <a:solidFill>
                  <a:srgbClr val="002060"/>
                </a:solidFill>
              </a:ln>
              <a:solidFill>
                <a:srgbClr val="0070C0"/>
              </a:solidFill>
            </a:endParaRPr>
          </a:p>
          <a:p>
            <a:pPr marL="0" lvl="0" indent="0" algn="ctr" rtl="0">
              <a:spcBef>
                <a:spcPts val="0"/>
              </a:spcBef>
              <a:spcAft>
                <a:spcPts val="0"/>
              </a:spcAft>
              <a:buNone/>
            </a:pPr>
            <a:r>
              <a:rPr lang="en-US" b="1" dirty="0">
                <a:ln>
                  <a:solidFill>
                    <a:srgbClr val="002060"/>
                  </a:solidFill>
                </a:ln>
                <a:solidFill>
                  <a:srgbClr val="0070C0"/>
                </a:solidFill>
              </a:rPr>
              <a:t>#HR/Leader</a:t>
            </a:r>
            <a:endParaRPr lang="en-US" b="1" dirty="0">
              <a:ln>
                <a:solidFill>
                  <a:srgbClr val="002060"/>
                </a:solidFill>
              </a:ln>
              <a:solidFill>
                <a:srgbClr val="0070C0"/>
              </a:solidFill>
            </a:endParaRPr>
          </a:p>
        </p:txBody>
      </p:sp>
      <p:sp>
        <p:nvSpPr>
          <p:cNvPr id="623" name="Google Shape;623;p25"/>
          <p:cNvSpPr txBox="1">
            <a:spLocks noGrp="1"/>
          </p:cNvSpPr>
          <p:nvPr>
            <p:ph type="subTitle" idx="6"/>
          </p:nvPr>
        </p:nvSpPr>
        <p:spPr>
          <a:xfrm>
            <a:off x="1507944" y="3456982"/>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n>
                  <a:solidFill>
                    <a:srgbClr val="002060"/>
                  </a:solidFill>
                </a:ln>
                <a:solidFill>
                  <a:srgbClr val="0070C0"/>
                </a:solidFill>
              </a:rPr>
              <a:t>KK </a:t>
            </a:r>
            <a:endParaRPr lang="en-US" b="1" dirty="0">
              <a:ln>
                <a:solidFill>
                  <a:srgbClr val="002060"/>
                </a:solidFill>
              </a:ln>
              <a:solidFill>
                <a:srgbClr val="0070C0"/>
              </a:solidFill>
            </a:endParaRPr>
          </a:p>
          <a:p>
            <a:pPr marL="0" lvl="0" indent="0" algn="ctr" rtl="0">
              <a:spcBef>
                <a:spcPts val="0"/>
              </a:spcBef>
              <a:spcAft>
                <a:spcPts val="0"/>
              </a:spcAft>
              <a:buNone/>
            </a:pPr>
            <a:r>
              <a:rPr lang="en-US" b="1" dirty="0">
                <a:ln>
                  <a:solidFill>
                    <a:srgbClr val="002060"/>
                  </a:solidFill>
                </a:ln>
                <a:solidFill>
                  <a:srgbClr val="0070C0"/>
                </a:solidFill>
              </a:rPr>
              <a:t>#Developer</a:t>
            </a:r>
            <a:endParaRPr lang="en-US" b="1" dirty="0">
              <a:ln>
                <a:solidFill>
                  <a:srgbClr val="002060"/>
                </a:solidFill>
              </a:ln>
              <a:solidFill>
                <a:srgbClr val="0070C0"/>
              </a:solidFill>
            </a:endParaRPr>
          </a:p>
        </p:txBody>
      </p:sp>
      <p:sp>
        <p:nvSpPr>
          <p:cNvPr id="624" name="Google Shape;624;p25"/>
          <p:cNvSpPr txBox="1">
            <a:spLocks noGrp="1"/>
          </p:cNvSpPr>
          <p:nvPr>
            <p:ph type="subTitle" idx="7"/>
          </p:nvPr>
        </p:nvSpPr>
        <p:spPr>
          <a:xfrm>
            <a:off x="7399297" y="3442176"/>
            <a:ext cx="1494000" cy="792600"/>
          </a:xfrm>
          <a:prstGeom prst="rect">
            <a:avLst/>
          </a:prstGeom>
        </p:spPr>
        <p:txBody>
          <a:bodyPr spcFirstLastPara="1" wrap="square" lIns="91425" tIns="91425" rIns="91425" bIns="91425" anchor="t" anchorCtr="0">
            <a:noAutofit/>
          </a:bodyPr>
          <a:lstStyle/>
          <a:p>
            <a:pPr marL="0" indent="0"/>
            <a:r>
              <a:rPr lang="en-US" b="1" dirty="0">
                <a:ln>
                  <a:solidFill>
                    <a:srgbClr val="002060"/>
                  </a:solidFill>
                </a:ln>
                <a:solidFill>
                  <a:srgbClr val="0070C0"/>
                </a:solidFill>
              </a:rPr>
              <a:t>San </a:t>
            </a:r>
            <a:endParaRPr lang="en-US" b="1" dirty="0">
              <a:ln>
                <a:solidFill>
                  <a:srgbClr val="002060"/>
                </a:solidFill>
              </a:ln>
              <a:solidFill>
                <a:srgbClr val="0070C0"/>
              </a:solidFill>
            </a:endParaRPr>
          </a:p>
          <a:p>
            <a:pPr marL="0" indent="0"/>
            <a:r>
              <a:rPr lang="en-US" b="1" dirty="0">
                <a:ln>
                  <a:solidFill>
                    <a:srgbClr val="002060"/>
                  </a:solidFill>
                </a:ln>
                <a:solidFill>
                  <a:srgbClr val="0070C0"/>
                </a:solidFill>
              </a:rPr>
              <a:t>#Business</a:t>
            </a:r>
            <a:endParaRPr lang="en-US" b="1" dirty="0">
              <a:ln>
                <a:solidFill>
                  <a:srgbClr val="002060"/>
                </a:solidFill>
              </a:ln>
              <a:solidFill>
                <a:srgbClr val="0070C0"/>
              </a:solidFill>
            </a:endParaRPr>
          </a:p>
        </p:txBody>
      </p:sp>
      <p:sp>
        <p:nvSpPr>
          <p:cNvPr id="625" name="Google Shape;625;p25"/>
          <p:cNvSpPr txBox="1">
            <a:spLocks noGrp="1"/>
          </p:cNvSpPr>
          <p:nvPr>
            <p:ph type="subTitle" idx="8"/>
          </p:nvPr>
        </p:nvSpPr>
        <p:spPr>
          <a:xfrm>
            <a:off x="2947476" y="3456982"/>
            <a:ext cx="1581878"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n>
                  <a:solidFill>
                    <a:srgbClr val="002060"/>
                  </a:solidFill>
                </a:ln>
                <a:solidFill>
                  <a:srgbClr val="0070C0"/>
                </a:solidFill>
              </a:rPr>
              <a:t>Ei Zin</a:t>
            </a:r>
            <a:endParaRPr lang="en-US" b="1" dirty="0">
              <a:ln>
                <a:solidFill>
                  <a:srgbClr val="002060"/>
                </a:solidFill>
              </a:ln>
              <a:solidFill>
                <a:srgbClr val="0070C0"/>
              </a:solidFill>
            </a:endParaRPr>
          </a:p>
          <a:p>
            <a:pPr marL="0" lvl="0" indent="0" algn="ctr" rtl="0">
              <a:spcBef>
                <a:spcPts val="0"/>
              </a:spcBef>
              <a:spcAft>
                <a:spcPts val="0"/>
              </a:spcAft>
              <a:buNone/>
            </a:pPr>
            <a:r>
              <a:rPr lang="en-US" b="1" dirty="0">
                <a:ln>
                  <a:solidFill>
                    <a:srgbClr val="002060"/>
                  </a:solidFill>
                </a:ln>
                <a:solidFill>
                  <a:srgbClr val="0070C0"/>
                </a:solidFill>
              </a:rPr>
              <a:t>#Developer</a:t>
            </a:r>
            <a:endParaRPr lang="en-US" b="1" dirty="0">
              <a:ln>
                <a:solidFill>
                  <a:srgbClr val="002060"/>
                </a:solidFill>
              </a:ln>
              <a:solidFill>
                <a:srgbClr val="0070C0"/>
              </a:solidFill>
            </a:endParaRPr>
          </a:p>
        </p:txBody>
      </p:sp>
      <p:grpSp>
        <p:nvGrpSpPr>
          <p:cNvPr id="13" name="Google Shape;619;p25"/>
          <p:cNvGrpSpPr/>
          <p:nvPr/>
        </p:nvGrpSpPr>
        <p:grpSpPr>
          <a:xfrm>
            <a:off x="5082450" y="2864517"/>
            <a:ext cx="167058" cy="468473"/>
            <a:chOff x="7172018" y="3071105"/>
            <a:chExt cx="167058" cy="468473"/>
          </a:xfrm>
          <a:solidFill>
            <a:srgbClr val="00B050"/>
          </a:solidFill>
        </p:grpSpPr>
        <p:sp>
          <p:nvSpPr>
            <p:cNvPr id="14"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619;p25"/>
          <p:cNvGrpSpPr/>
          <p:nvPr/>
        </p:nvGrpSpPr>
        <p:grpSpPr>
          <a:xfrm>
            <a:off x="6555647" y="2854358"/>
            <a:ext cx="167058" cy="468473"/>
            <a:chOff x="7172018" y="3071105"/>
            <a:chExt cx="167058" cy="468473"/>
          </a:xfrm>
          <a:solidFill>
            <a:schemeClr val="accent4">
              <a:lumMod val="60000"/>
              <a:lumOff val="40000"/>
            </a:schemeClr>
          </a:solidFill>
        </p:grpSpPr>
        <p:sp>
          <p:nvSpPr>
            <p:cNvPr id="19"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12119;p59"/>
          <p:cNvGrpSpPr/>
          <p:nvPr/>
        </p:nvGrpSpPr>
        <p:grpSpPr>
          <a:xfrm>
            <a:off x="6331940" y="2018276"/>
            <a:ext cx="611379" cy="619295"/>
            <a:chOff x="6703732" y="3346936"/>
            <a:chExt cx="264813" cy="352693"/>
          </a:xfrm>
          <a:solidFill>
            <a:srgbClr val="002060"/>
          </a:solidFill>
        </p:grpSpPr>
        <p:sp>
          <p:nvSpPr>
            <p:cNvPr id="22" name="Google Shape;12120;p59"/>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2121;p59"/>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2122;p59"/>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2123;p59"/>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2124;p59"/>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625;p25"/>
          <p:cNvSpPr txBox="1"/>
          <p:nvPr/>
        </p:nvSpPr>
        <p:spPr>
          <a:xfrm>
            <a:off x="4432354" y="3442176"/>
            <a:ext cx="1581878"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9pPr>
          </a:lstStyle>
          <a:p>
            <a:pPr marL="0" indent="0"/>
            <a:r>
              <a:rPr lang="en-US" b="1" dirty="0">
                <a:ln>
                  <a:solidFill>
                    <a:srgbClr val="002060"/>
                  </a:solidFill>
                </a:ln>
                <a:solidFill>
                  <a:srgbClr val="0070C0"/>
                </a:solidFill>
              </a:rPr>
              <a:t>Aye</a:t>
            </a:r>
            <a:endParaRPr lang="en-US" b="1" dirty="0">
              <a:ln>
                <a:solidFill>
                  <a:srgbClr val="002060"/>
                </a:solidFill>
              </a:ln>
              <a:solidFill>
                <a:srgbClr val="0070C0"/>
              </a:solidFill>
            </a:endParaRPr>
          </a:p>
          <a:p>
            <a:pPr marL="0" indent="0"/>
            <a:r>
              <a:rPr lang="en-US" b="1" dirty="0">
                <a:ln>
                  <a:solidFill>
                    <a:srgbClr val="002060"/>
                  </a:solidFill>
                </a:ln>
                <a:solidFill>
                  <a:srgbClr val="0070C0"/>
                </a:solidFill>
              </a:rPr>
              <a:t>#Strategy</a:t>
            </a:r>
            <a:endParaRPr lang="en-US" b="1" dirty="0">
              <a:ln>
                <a:solidFill>
                  <a:srgbClr val="002060"/>
                </a:solidFill>
              </a:ln>
              <a:solidFill>
                <a:srgbClr val="0070C0"/>
              </a:solidFill>
            </a:endParaRPr>
          </a:p>
        </p:txBody>
      </p:sp>
      <p:sp>
        <p:nvSpPr>
          <p:cNvPr id="3" name="Google Shape;625;p25"/>
          <p:cNvSpPr txBox="1"/>
          <p:nvPr/>
        </p:nvSpPr>
        <p:spPr>
          <a:xfrm>
            <a:off x="5914419" y="3456982"/>
            <a:ext cx="1581878"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400"/>
              <a:buFont typeface="Comfortaa"/>
              <a:buNone/>
              <a:defRPr sz="1400" b="0" i="0" u="none" strike="noStrike" cap="none">
                <a:solidFill>
                  <a:srgbClr val="000000"/>
                </a:solidFill>
                <a:latin typeface="Comfortaa"/>
                <a:ea typeface="Comfortaa"/>
                <a:cs typeface="Comfortaa"/>
                <a:sym typeface="Comfortaa"/>
              </a:defRPr>
            </a:lvl9pPr>
          </a:lstStyle>
          <a:p>
            <a:pPr marL="0" indent="0"/>
            <a:r>
              <a:rPr lang="en-US" b="1" dirty="0">
                <a:ln>
                  <a:solidFill>
                    <a:srgbClr val="002060"/>
                  </a:solidFill>
                </a:ln>
                <a:solidFill>
                  <a:srgbClr val="0070C0"/>
                </a:solidFill>
              </a:rPr>
              <a:t>Hsu</a:t>
            </a:r>
            <a:endParaRPr lang="en-US" b="1" dirty="0">
              <a:ln>
                <a:solidFill>
                  <a:srgbClr val="002060"/>
                </a:solidFill>
              </a:ln>
              <a:solidFill>
                <a:srgbClr val="0070C0"/>
              </a:solidFill>
            </a:endParaRPr>
          </a:p>
          <a:p>
            <a:pPr marL="0" indent="0"/>
            <a:r>
              <a:rPr lang="en-US" b="1" dirty="0">
                <a:ln>
                  <a:solidFill>
                    <a:srgbClr val="002060"/>
                  </a:solidFill>
                </a:ln>
                <a:solidFill>
                  <a:srgbClr val="0070C0"/>
                </a:solidFill>
              </a:rPr>
              <a:t>#Digital</a:t>
            </a:r>
            <a:endParaRPr lang="en-US" b="1" dirty="0">
              <a:ln>
                <a:solidFill>
                  <a:srgbClr val="002060"/>
                </a:solidFill>
              </a:ln>
              <a:solidFill>
                <a:srgbClr val="0070C0"/>
              </a:solidFill>
            </a:endParaRPr>
          </a:p>
        </p:txBody>
      </p:sp>
      <p:grpSp>
        <p:nvGrpSpPr>
          <p:cNvPr id="5" name="Google Shape;433;p23"/>
          <p:cNvGrpSpPr/>
          <p:nvPr/>
        </p:nvGrpSpPr>
        <p:grpSpPr>
          <a:xfrm>
            <a:off x="6408436" y="430317"/>
            <a:ext cx="62909" cy="137996"/>
            <a:chOff x="2647665" y="2892963"/>
            <a:chExt cx="62909" cy="137996"/>
          </a:xfrm>
        </p:grpSpPr>
        <p:sp>
          <p:nvSpPr>
            <p:cNvPr id="6"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 name="Google Shape;433;p23"/>
          <p:cNvGrpSpPr/>
          <p:nvPr/>
        </p:nvGrpSpPr>
        <p:grpSpPr>
          <a:xfrm rot="20798254">
            <a:off x="2606642" y="488016"/>
            <a:ext cx="62909" cy="137996"/>
            <a:chOff x="2647665" y="2892963"/>
            <a:chExt cx="62909" cy="137996"/>
          </a:xfrm>
        </p:grpSpPr>
        <p:sp>
          <p:nvSpPr>
            <p:cNvPr id="10"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619;p25"/>
          <p:cNvGrpSpPr/>
          <p:nvPr/>
        </p:nvGrpSpPr>
        <p:grpSpPr>
          <a:xfrm>
            <a:off x="3585775" y="2854355"/>
            <a:ext cx="167058" cy="468473"/>
            <a:chOff x="7172018" y="3071105"/>
            <a:chExt cx="167058" cy="468473"/>
          </a:xfrm>
          <a:solidFill>
            <a:schemeClr val="accent2">
              <a:lumMod val="75000"/>
            </a:schemeClr>
          </a:solidFill>
        </p:grpSpPr>
        <p:sp>
          <p:nvSpPr>
            <p:cNvPr id="3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 name="Google Shape;619;p25"/>
          <p:cNvGrpSpPr/>
          <p:nvPr/>
        </p:nvGrpSpPr>
        <p:grpSpPr>
          <a:xfrm>
            <a:off x="2139664" y="2905876"/>
            <a:ext cx="167058" cy="468473"/>
            <a:chOff x="7172018" y="3071105"/>
            <a:chExt cx="167058" cy="468473"/>
          </a:xfrm>
          <a:solidFill>
            <a:schemeClr val="accent6">
              <a:lumMod val="50000"/>
            </a:schemeClr>
          </a:solidFill>
        </p:grpSpPr>
        <p:sp>
          <p:nvSpPr>
            <p:cNvPr id="35"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mc:AlternateContent xmlns:mc="http://schemas.openxmlformats.org/markup-compatibility/2006" xmlns:p14="http://schemas.microsoft.com/office/powerpoint/2010/main">
        <mc:Choice Requires="p14">
          <p:contentPart r:id="rId4" p14:bwMode="auto">
            <p14:nvContentPartPr>
              <p14:cNvPr id="37" name="Ink 36"/>
              <p14:cNvContentPartPr/>
              <p14:nvPr/>
            </p14:nvContentPartPr>
            <p14:xfrm>
              <a:off x="541640" y="3671107"/>
              <a:ext cx="360" cy="360"/>
            </p14:xfrm>
          </p:contentPart>
        </mc:Choice>
        <mc:Fallback xmlns="">
          <p:pic>
            <p:nvPicPr>
              <p:cNvPr id="37" name="Ink 36"/>
            </p:nvPicPr>
            <p:blipFill>
              <a:blip r:embed="rId5"/>
            </p:blipFill>
            <p:spPr>
              <a:xfrm>
                <a:off x="541640" y="3671107"/>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8" name="Ink 37"/>
              <p14:cNvContentPartPr/>
              <p14:nvPr/>
            </p14:nvContentPartPr>
            <p14:xfrm>
              <a:off x="4768040" y="846187"/>
              <a:ext cx="360" cy="360"/>
            </p14:xfrm>
          </p:contentPart>
        </mc:Choice>
        <mc:Fallback xmlns="">
          <p:pic>
            <p:nvPicPr>
              <p:cNvPr id="38" name="Ink 37"/>
            </p:nvPicPr>
            <p:blipFill>
              <a:blip r:embed="rId5"/>
            </p:blipFill>
            <p:spPr>
              <a:xfrm>
                <a:off x="4768040" y="846187"/>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9" name="Ink 38"/>
              <p14:cNvContentPartPr/>
              <p14:nvPr/>
            </p14:nvContentPartPr>
            <p14:xfrm>
              <a:off x="4768040" y="961387"/>
              <a:ext cx="360" cy="360"/>
            </p14:xfrm>
          </p:contentPart>
        </mc:Choice>
        <mc:Fallback xmlns="">
          <p:pic>
            <p:nvPicPr>
              <p:cNvPr id="39" name="Ink 38"/>
            </p:nvPicPr>
            <p:blipFill>
              <a:blip r:embed="rId5"/>
            </p:blipFill>
            <p:spPr>
              <a:xfrm>
                <a:off x="4768040" y="961387"/>
                <a:ext cx="360" cy="360"/>
              </a:xfrm>
              <a:prstGeom prst="rect"/>
            </p:spPr>
          </p:pic>
        </mc:Fallback>
      </mc:AlternateContent>
      <p:grpSp>
        <p:nvGrpSpPr>
          <p:cNvPr id="50" name="Google Shape;12633;p59"/>
          <p:cNvGrpSpPr/>
          <p:nvPr/>
        </p:nvGrpSpPr>
        <p:grpSpPr>
          <a:xfrm>
            <a:off x="3415732" y="1995708"/>
            <a:ext cx="504051" cy="670252"/>
            <a:chOff x="7613518" y="1501354"/>
            <a:chExt cx="264433" cy="353074"/>
          </a:xfrm>
          <a:solidFill>
            <a:srgbClr val="002060"/>
          </a:solidFill>
        </p:grpSpPr>
        <p:sp>
          <p:nvSpPr>
            <p:cNvPr id="51" name="Google Shape;12634;p59"/>
            <p:cNvSpPr/>
            <p:nvPr/>
          </p:nvSpPr>
          <p:spPr>
            <a:xfrm>
              <a:off x="7707069" y="1628454"/>
              <a:ext cx="10201" cy="16252"/>
            </a:xfrm>
            <a:custGeom>
              <a:avLst/>
              <a:gdLst/>
              <a:ahLst/>
              <a:cxnLst/>
              <a:rect l="l" t="t" r="r" b="b"/>
              <a:pathLst>
                <a:path w="322" h="513" extrusionOk="0">
                  <a:moveTo>
                    <a:pt x="155" y="1"/>
                  </a:moveTo>
                  <a:cubicBezTo>
                    <a:pt x="71" y="1"/>
                    <a:pt x="0" y="72"/>
                    <a:pt x="0" y="167"/>
                  </a:cubicBezTo>
                  <a:lnTo>
                    <a:pt x="0" y="346"/>
                  </a:lnTo>
                  <a:cubicBezTo>
                    <a:pt x="0" y="429"/>
                    <a:pt x="71" y="513"/>
                    <a:pt x="155" y="513"/>
                  </a:cubicBezTo>
                  <a:cubicBezTo>
                    <a:pt x="250" y="513"/>
                    <a:pt x="322" y="429"/>
                    <a:pt x="322" y="346"/>
                  </a:cubicBezTo>
                  <a:lnTo>
                    <a:pt x="322" y="167"/>
                  </a:ln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2635;p59"/>
            <p:cNvSpPr/>
            <p:nvPr/>
          </p:nvSpPr>
          <p:spPr>
            <a:xfrm>
              <a:off x="7773439" y="1628454"/>
              <a:ext cx="10201" cy="16252"/>
            </a:xfrm>
            <a:custGeom>
              <a:avLst/>
              <a:gdLst/>
              <a:ahLst/>
              <a:cxnLst/>
              <a:rect l="l" t="t" r="r" b="b"/>
              <a:pathLst>
                <a:path w="322" h="513" extrusionOk="0">
                  <a:moveTo>
                    <a:pt x="167" y="1"/>
                  </a:moveTo>
                  <a:cubicBezTo>
                    <a:pt x="72" y="1"/>
                    <a:pt x="1" y="72"/>
                    <a:pt x="1" y="167"/>
                  </a:cubicBezTo>
                  <a:lnTo>
                    <a:pt x="1" y="346"/>
                  </a:lnTo>
                  <a:cubicBezTo>
                    <a:pt x="1" y="429"/>
                    <a:pt x="72" y="513"/>
                    <a:pt x="167" y="513"/>
                  </a:cubicBezTo>
                  <a:cubicBezTo>
                    <a:pt x="251" y="513"/>
                    <a:pt x="322" y="429"/>
                    <a:pt x="322" y="346"/>
                  </a:cubicBezTo>
                  <a:lnTo>
                    <a:pt x="322" y="167"/>
                  </a:lnTo>
                  <a:cubicBezTo>
                    <a:pt x="322"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2636;p59"/>
            <p:cNvSpPr/>
            <p:nvPr/>
          </p:nvSpPr>
          <p:spPr>
            <a:xfrm>
              <a:off x="7613518" y="1501354"/>
              <a:ext cx="264433" cy="353074"/>
            </a:xfrm>
            <a:custGeom>
              <a:avLst/>
              <a:gdLst/>
              <a:ahLst/>
              <a:cxnLst/>
              <a:rect l="l" t="t" r="r" b="b"/>
              <a:pathLst>
                <a:path w="8347" h="11145" extrusionOk="0">
                  <a:moveTo>
                    <a:pt x="4156" y="334"/>
                  </a:moveTo>
                  <a:cubicBezTo>
                    <a:pt x="5703" y="334"/>
                    <a:pt x="6954" y="1584"/>
                    <a:pt x="6954" y="3132"/>
                  </a:cubicBezTo>
                  <a:lnTo>
                    <a:pt x="6954" y="4358"/>
                  </a:lnTo>
                  <a:cubicBezTo>
                    <a:pt x="6954" y="5263"/>
                    <a:pt x="7156" y="5941"/>
                    <a:pt x="7335" y="6382"/>
                  </a:cubicBezTo>
                  <a:cubicBezTo>
                    <a:pt x="7346" y="6418"/>
                    <a:pt x="7346" y="6465"/>
                    <a:pt x="7335" y="6513"/>
                  </a:cubicBezTo>
                  <a:cubicBezTo>
                    <a:pt x="7323" y="6561"/>
                    <a:pt x="7275" y="6596"/>
                    <a:pt x="7227" y="6620"/>
                  </a:cubicBezTo>
                  <a:cubicBezTo>
                    <a:pt x="7156" y="6644"/>
                    <a:pt x="7073" y="6680"/>
                    <a:pt x="6989" y="6703"/>
                  </a:cubicBezTo>
                  <a:cubicBezTo>
                    <a:pt x="6787" y="6441"/>
                    <a:pt x="6442" y="6263"/>
                    <a:pt x="6072" y="6263"/>
                  </a:cubicBezTo>
                  <a:lnTo>
                    <a:pt x="5846" y="6263"/>
                  </a:lnTo>
                  <a:cubicBezTo>
                    <a:pt x="6299" y="5810"/>
                    <a:pt x="6584" y="5203"/>
                    <a:pt x="6584" y="4525"/>
                  </a:cubicBezTo>
                  <a:lnTo>
                    <a:pt x="6584" y="3834"/>
                  </a:lnTo>
                  <a:cubicBezTo>
                    <a:pt x="6584" y="3358"/>
                    <a:pt x="6192" y="2977"/>
                    <a:pt x="5715" y="2977"/>
                  </a:cubicBezTo>
                  <a:lnTo>
                    <a:pt x="5430" y="2977"/>
                  </a:lnTo>
                  <a:lnTo>
                    <a:pt x="4620" y="2155"/>
                  </a:lnTo>
                  <a:cubicBezTo>
                    <a:pt x="4588" y="2123"/>
                    <a:pt x="4546" y="2108"/>
                    <a:pt x="4503" y="2108"/>
                  </a:cubicBezTo>
                  <a:cubicBezTo>
                    <a:pt x="4482" y="2108"/>
                    <a:pt x="4461" y="2112"/>
                    <a:pt x="4441" y="2120"/>
                  </a:cubicBezTo>
                  <a:cubicBezTo>
                    <a:pt x="4382" y="2155"/>
                    <a:pt x="4334" y="2215"/>
                    <a:pt x="4334" y="2274"/>
                  </a:cubicBezTo>
                  <a:lnTo>
                    <a:pt x="4334" y="2989"/>
                  </a:lnTo>
                  <a:lnTo>
                    <a:pt x="3453" y="2989"/>
                  </a:lnTo>
                  <a:cubicBezTo>
                    <a:pt x="3370" y="2989"/>
                    <a:pt x="3286" y="3060"/>
                    <a:pt x="3286" y="3155"/>
                  </a:cubicBezTo>
                  <a:cubicBezTo>
                    <a:pt x="3286" y="3239"/>
                    <a:pt x="3370" y="3310"/>
                    <a:pt x="3453" y="3310"/>
                  </a:cubicBezTo>
                  <a:lnTo>
                    <a:pt x="4501" y="3310"/>
                  </a:lnTo>
                  <a:cubicBezTo>
                    <a:pt x="4584" y="3310"/>
                    <a:pt x="4656" y="3239"/>
                    <a:pt x="4656" y="3155"/>
                  </a:cubicBezTo>
                  <a:lnTo>
                    <a:pt x="4656" y="2679"/>
                  </a:lnTo>
                  <a:lnTo>
                    <a:pt x="5251" y="3274"/>
                  </a:lnTo>
                  <a:cubicBezTo>
                    <a:pt x="5287" y="3298"/>
                    <a:pt x="5322" y="3310"/>
                    <a:pt x="5370" y="3310"/>
                  </a:cubicBezTo>
                  <a:lnTo>
                    <a:pt x="5715" y="3310"/>
                  </a:lnTo>
                  <a:cubicBezTo>
                    <a:pt x="6013" y="3310"/>
                    <a:pt x="6251" y="3548"/>
                    <a:pt x="6251" y="3846"/>
                  </a:cubicBezTo>
                  <a:lnTo>
                    <a:pt x="6251" y="4548"/>
                  </a:lnTo>
                  <a:cubicBezTo>
                    <a:pt x="6251" y="5715"/>
                    <a:pt x="5310" y="6644"/>
                    <a:pt x="4156" y="6644"/>
                  </a:cubicBezTo>
                  <a:cubicBezTo>
                    <a:pt x="2989" y="6644"/>
                    <a:pt x="2048" y="5715"/>
                    <a:pt x="2048" y="4548"/>
                  </a:cubicBezTo>
                  <a:lnTo>
                    <a:pt x="2048" y="3834"/>
                  </a:lnTo>
                  <a:cubicBezTo>
                    <a:pt x="2048" y="3536"/>
                    <a:pt x="2286" y="3298"/>
                    <a:pt x="2584" y="3298"/>
                  </a:cubicBezTo>
                  <a:lnTo>
                    <a:pt x="2763" y="3298"/>
                  </a:lnTo>
                  <a:cubicBezTo>
                    <a:pt x="2858" y="3298"/>
                    <a:pt x="2929" y="3227"/>
                    <a:pt x="2929" y="3132"/>
                  </a:cubicBezTo>
                  <a:cubicBezTo>
                    <a:pt x="2929" y="3048"/>
                    <a:pt x="2858" y="2965"/>
                    <a:pt x="2763" y="2965"/>
                  </a:cubicBezTo>
                  <a:lnTo>
                    <a:pt x="2584" y="2965"/>
                  </a:lnTo>
                  <a:cubicBezTo>
                    <a:pt x="2108" y="2965"/>
                    <a:pt x="1727" y="3358"/>
                    <a:pt x="1727" y="3834"/>
                  </a:cubicBezTo>
                  <a:lnTo>
                    <a:pt x="1727" y="4536"/>
                  </a:lnTo>
                  <a:cubicBezTo>
                    <a:pt x="1727" y="5215"/>
                    <a:pt x="2012" y="5822"/>
                    <a:pt x="2453" y="6275"/>
                  </a:cubicBezTo>
                  <a:lnTo>
                    <a:pt x="2227" y="6275"/>
                  </a:lnTo>
                  <a:cubicBezTo>
                    <a:pt x="1858" y="6275"/>
                    <a:pt x="1536" y="6441"/>
                    <a:pt x="1310" y="6703"/>
                  </a:cubicBezTo>
                  <a:cubicBezTo>
                    <a:pt x="1239" y="6680"/>
                    <a:pt x="1143" y="6644"/>
                    <a:pt x="1072" y="6620"/>
                  </a:cubicBezTo>
                  <a:cubicBezTo>
                    <a:pt x="1024" y="6596"/>
                    <a:pt x="989" y="6561"/>
                    <a:pt x="965" y="6513"/>
                  </a:cubicBezTo>
                  <a:cubicBezTo>
                    <a:pt x="953" y="6465"/>
                    <a:pt x="953" y="6418"/>
                    <a:pt x="965" y="6382"/>
                  </a:cubicBezTo>
                  <a:cubicBezTo>
                    <a:pt x="1143" y="5965"/>
                    <a:pt x="1358" y="5263"/>
                    <a:pt x="1358" y="4358"/>
                  </a:cubicBezTo>
                  <a:lnTo>
                    <a:pt x="1358" y="3132"/>
                  </a:lnTo>
                  <a:cubicBezTo>
                    <a:pt x="1358" y="1584"/>
                    <a:pt x="2608" y="334"/>
                    <a:pt x="4156" y="334"/>
                  </a:cubicBezTo>
                  <a:close/>
                  <a:moveTo>
                    <a:pt x="2953" y="7096"/>
                  </a:moveTo>
                  <a:lnTo>
                    <a:pt x="2953" y="7108"/>
                  </a:lnTo>
                  <a:lnTo>
                    <a:pt x="2953" y="7334"/>
                  </a:lnTo>
                  <a:cubicBezTo>
                    <a:pt x="2953" y="7537"/>
                    <a:pt x="2834" y="7739"/>
                    <a:pt x="2632" y="7823"/>
                  </a:cubicBezTo>
                  <a:lnTo>
                    <a:pt x="2155" y="7513"/>
                  </a:lnTo>
                  <a:cubicBezTo>
                    <a:pt x="2060" y="7454"/>
                    <a:pt x="2060" y="7334"/>
                    <a:pt x="2072" y="7263"/>
                  </a:cubicBezTo>
                  <a:cubicBezTo>
                    <a:pt x="2096" y="7180"/>
                    <a:pt x="2155" y="7096"/>
                    <a:pt x="2274" y="7096"/>
                  </a:cubicBezTo>
                  <a:close/>
                  <a:moveTo>
                    <a:pt x="6025" y="7108"/>
                  </a:moveTo>
                  <a:cubicBezTo>
                    <a:pt x="6144" y="7108"/>
                    <a:pt x="6227" y="7180"/>
                    <a:pt x="6239" y="7275"/>
                  </a:cubicBezTo>
                  <a:cubicBezTo>
                    <a:pt x="6263" y="7346"/>
                    <a:pt x="6251" y="7454"/>
                    <a:pt x="6144" y="7525"/>
                  </a:cubicBezTo>
                  <a:lnTo>
                    <a:pt x="5668" y="7835"/>
                  </a:lnTo>
                  <a:cubicBezTo>
                    <a:pt x="5489" y="7751"/>
                    <a:pt x="5370" y="7561"/>
                    <a:pt x="5370" y="7346"/>
                  </a:cubicBezTo>
                  <a:lnTo>
                    <a:pt x="5370" y="7108"/>
                  </a:lnTo>
                  <a:close/>
                  <a:moveTo>
                    <a:pt x="6096" y="6584"/>
                  </a:moveTo>
                  <a:cubicBezTo>
                    <a:pt x="6596" y="6584"/>
                    <a:pt x="6977" y="6989"/>
                    <a:pt x="6977" y="7465"/>
                  </a:cubicBezTo>
                  <a:cubicBezTo>
                    <a:pt x="6965" y="8477"/>
                    <a:pt x="6180" y="9311"/>
                    <a:pt x="5191" y="9406"/>
                  </a:cubicBezTo>
                  <a:lnTo>
                    <a:pt x="5191" y="9228"/>
                  </a:lnTo>
                  <a:cubicBezTo>
                    <a:pt x="5191" y="9132"/>
                    <a:pt x="5120" y="9061"/>
                    <a:pt x="5037" y="9061"/>
                  </a:cubicBezTo>
                  <a:cubicBezTo>
                    <a:pt x="4941" y="9061"/>
                    <a:pt x="4870" y="9132"/>
                    <a:pt x="4870" y="9228"/>
                  </a:cubicBezTo>
                  <a:lnTo>
                    <a:pt x="4870" y="9406"/>
                  </a:lnTo>
                  <a:lnTo>
                    <a:pt x="3453" y="9406"/>
                  </a:lnTo>
                  <a:lnTo>
                    <a:pt x="3453" y="9228"/>
                  </a:lnTo>
                  <a:cubicBezTo>
                    <a:pt x="3453" y="9132"/>
                    <a:pt x="3382" y="9061"/>
                    <a:pt x="3286" y="9061"/>
                  </a:cubicBezTo>
                  <a:cubicBezTo>
                    <a:pt x="3203" y="9061"/>
                    <a:pt x="3132" y="9132"/>
                    <a:pt x="3132" y="9228"/>
                  </a:cubicBezTo>
                  <a:lnTo>
                    <a:pt x="3132" y="9406"/>
                  </a:lnTo>
                  <a:cubicBezTo>
                    <a:pt x="2143" y="9311"/>
                    <a:pt x="1358" y="8489"/>
                    <a:pt x="1358" y="7477"/>
                  </a:cubicBezTo>
                  <a:cubicBezTo>
                    <a:pt x="1358" y="6989"/>
                    <a:pt x="1762" y="6608"/>
                    <a:pt x="2239" y="6608"/>
                  </a:cubicBezTo>
                  <a:lnTo>
                    <a:pt x="2870" y="6608"/>
                  </a:lnTo>
                  <a:cubicBezTo>
                    <a:pt x="2905" y="6620"/>
                    <a:pt x="2917" y="6632"/>
                    <a:pt x="2953" y="6644"/>
                  </a:cubicBezTo>
                  <a:lnTo>
                    <a:pt x="2953" y="6799"/>
                  </a:lnTo>
                  <a:lnTo>
                    <a:pt x="2298" y="6799"/>
                  </a:lnTo>
                  <a:cubicBezTo>
                    <a:pt x="2036" y="6799"/>
                    <a:pt x="1846" y="6942"/>
                    <a:pt x="1774" y="7180"/>
                  </a:cubicBezTo>
                  <a:cubicBezTo>
                    <a:pt x="1703" y="7418"/>
                    <a:pt x="1786" y="7656"/>
                    <a:pt x="2001" y="7799"/>
                  </a:cubicBezTo>
                  <a:lnTo>
                    <a:pt x="3786" y="8989"/>
                  </a:lnTo>
                  <a:cubicBezTo>
                    <a:pt x="3906" y="9061"/>
                    <a:pt x="4037" y="9108"/>
                    <a:pt x="4167" y="9108"/>
                  </a:cubicBezTo>
                  <a:cubicBezTo>
                    <a:pt x="4298" y="9108"/>
                    <a:pt x="4441" y="9061"/>
                    <a:pt x="4560" y="8989"/>
                  </a:cubicBezTo>
                  <a:lnTo>
                    <a:pt x="4953" y="8716"/>
                  </a:lnTo>
                  <a:cubicBezTo>
                    <a:pt x="5037" y="8668"/>
                    <a:pt x="5049" y="8573"/>
                    <a:pt x="5001" y="8489"/>
                  </a:cubicBezTo>
                  <a:cubicBezTo>
                    <a:pt x="4972" y="8446"/>
                    <a:pt x="4927" y="8425"/>
                    <a:pt x="4877" y="8425"/>
                  </a:cubicBezTo>
                  <a:cubicBezTo>
                    <a:pt x="4843" y="8425"/>
                    <a:pt x="4808" y="8435"/>
                    <a:pt x="4775" y="8454"/>
                  </a:cubicBezTo>
                  <a:lnTo>
                    <a:pt x="4382" y="8716"/>
                  </a:lnTo>
                  <a:cubicBezTo>
                    <a:pt x="4322" y="8751"/>
                    <a:pt x="4251" y="8769"/>
                    <a:pt x="4179" y="8769"/>
                  </a:cubicBezTo>
                  <a:cubicBezTo>
                    <a:pt x="4108" y="8769"/>
                    <a:pt x="4037" y="8751"/>
                    <a:pt x="3977" y="8716"/>
                  </a:cubicBezTo>
                  <a:lnTo>
                    <a:pt x="2941" y="8037"/>
                  </a:lnTo>
                  <a:cubicBezTo>
                    <a:pt x="3155" y="7870"/>
                    <a:pt x="3286" y="7620"/>
                    <a:pt x="3286" y="7346"/>
                  </a:cubicBezTo>
                  <a:lnTo>
                    <a:pt x="3286" y="6799"/>
                  </a:lnTo>
                  <a:cubicBezTo>
                    <a:pt x="3560" y="6906"/>
                    <a:pt x="3858" y="6965"/>
                    <a:pt x="4167" y="6965"/>
                  </a:cubicBezTo>
                  <a:cubicBezTo>
                    <a:pt x="4477" y="6965"/>
                    <a:pt x="4775" y="6906"/>
                    <a:pt x="5049" y="6799"/>
                  </a:cubicBezTo>
                  <a:lnTo>
                    <a:pt x="5049" y="7346"/>
                  </a:lnTo>
                  <a:cubicBezTo>
                    <a:pt x="5049" y="7620"/>
                    <a:pt x="5180" y="7870"/>
                    <a:pt x="5394" y="8037"/>
                  </a:cubicBezTo>
                  <a:cubicBezTo>
                    <a:pt x="5310" y="8073"/>
                    <a:pt x="5299" y="8180"/>
                    <a:pt x="5346" y="8251"/>
                  </a:cubicBezTo>
                  <a:cubicBezTo>
                    <a:pt x="5370" y="8299"/>
                    <a:pt x="5430" y="8335"/>
                    <a:pt x="5477" y="8335"/>
                  </a:cubicBezTo>
                  <a:cubicBezTo>
                    <a:pt x="5513" y="8335"/>
                    <a:pt x="5537" y="8311"/>
                    <a:pt x="5572" y="8299"/>
                  </a:cubicBezTo>
                  <a:lnTo>
                    <a:pt x="6346" y="7775"/>
                  </a:lnTo>
                  <a:cubicBezTo>
                    <a:pt x="6549" y="7644"/>
                    <a:pt x="6644" y="7406"/>
                    <a:pt x="6561" y="7168"/>
                  </a:cubicBezTo>
                  <a:cubicBezTo>
                    <a:pt x="6489" y="6930"/>
                    <a:pt x="6287" y="6787"/>
                    <a:pt x="6049" y="6787"/>
                  </a:cubicBezTo>
                  <a:lnTo>
                    <a:pt x="5394" y="6787"/>
                  </a:lnTo>
                  <a:lnTo>
                    <a:pt x="5394" y="6632"/>
                  </a:lnTo>
                  <a:cubicBezTo>
                    <a:pt x="5418" y="6620"/>
                    <a:pt x="5430" y="6608"/>
                    <a:pt x="5465" y="6584"/>
                  </a:cubicBezTo>
                  <a:close/>
                  <a:moveTo>
                    <a:pt x="4167" y="0"/>
                  </a:moveTo>
                  <a:cubicBezTo>
                    <a:pt x="2441" y="0"/>
                    <a:pt x="1048" y="1393"/>
                    <a:pt x="1048" y="3120"/>
                  </a:cubicBezTo>
                  <a:lnTo>
                    <a:pt x="1048" y="4346"/>
                  </a:lnTo>
                  <a:cubicBezTo>
                    <a:pt x="1048" y="5239"/>
                    <a:pt x="822" y="5906"/>
                    <a:pt x="691" y="6227"/>
                  </a:cubicBezTo>
                  <a:cubicBezTo>
                    <a:pt x="631" y="6346"/>
                    <a:pt x="631" y="6501"/>
                    <a:pt x="691" y="6620"/>
                  </a:cubicBezTo>
                  <a:cubicBezTo>
                    <a:pt x="750" y="6751"/>
                    <a:pt x="834" y="6846"/>
                    <a:pt x="965" y="6906"/>
                  </a:cubicBezTo>
                  <a:cubicBezTo>
                    <a:pt x="1024" y="6930"/>
                    <a:pt x="1084" y="6942"/>
                    <a:pt x="1143" y="6977"/>
                  </a:cubicBezTo>
                  <a:cubicBezTo>
                    <a:pt x="1084" y="7120"/>
                    <a:pt x="1048" y="7287"/>
                    <a:pt x="1048" y="7465"/>
                  </a:cubicBezTo>
                  <a:cubicBezTo>
                    <a:pt x="1048" y="7775"/>
                    <a:pt x="1108" y="8061"/>
                    <a:pt x="1227" y="8335"/>
                  </a:cubicBezTo>
                  <a:lnTo>
                    <a:pt x="810" y="8477"/>
                  </a:lnTo>
                  <a:cubicBezTo>
                    <a:pt x="334" y="8644"/>
                    <a:pt x="0" y="9108"/>
                    <a:pt x="0" y="9620"/>
                  </a:cubicBezTo>
                  <a:lnTo>
                    <a:pt x="0" y="10978"/>
                  </a:lnTo>
                  <a:cubicBezTo>
                    <a:pt x="0" y="11073"/>
                    <a:pt x="72" y="11144"/>
                    <a:pt x="167" y="11144"/>
                  </a:cubicBezTo>
                  <a:cubicBezTo>
                    <a:pt x="250" y="11144"/>
                    <a:pt x="334" y="11073"/>
                    <a:pt x="334" y="10978"/>
                  </a:cubicBezTo>
                  <a:lnTo>
                    <a:pt x="334" y="9620"/>
                  </a:lnTo>
                  <a:cubicBezTo>
                    <a:pt x="334" y="9525"/>
                    <a:pt x="346" y="9418"/>
                    <a:pt x="393" y="9311"/>
                  </a:cubicBezTo>
                  <a:lnTo>
                    <a:pt x="1203" y="10013"/>
                  </a:lnTo>
                  <a:cubicBezTo>
                    <a:pt x="1322" y="10109"/>
                    <a:pt x="1405" y="10263"/>
                    <a:pt x="1405" y="10406"/>
                  </a:cubicBezTo>
                  <a:lnTo>
                    <a:pt x="1405" y="10966"/>
                  </a:lnTo>
                  <a:cubicBezTo>
                    <a:pt x="1405" y="11049"/>
                    <a:pt x="1477" y="11121"/>
                    <a:pt x="1560" y="11121"/>
                  </a:cubicBezTo>
                  <a:cubicBezTo>
                    <a:pt x="1655" y="11121"/>
                    <a:pt x="1727" y="11049"/>
                    <a:pt x="1727" y="10966"/>
                  </a:cubicBezTo>
                  <a:lnTo>
                    <a:pt x="1727" y="10406"/>
                  </a:lnTo>
                  <a:cubicBezTo>
                    <a:pt x="1727" y="10156"/>
                    <a:pt x="1620" y="9918"/>
                    <a:pt x="1429" y="9751"/>
                  </a:cubicBezTo>
                  <a:lnTo>
                    <a:pt x="560" y="9013"/>
                  </a:lnTo>
                  <a:cubicBezTo>
                    <a:pt x="655" y="8906"/>
                    <a:pt x="786" y="8823"/>
                    <a:pt x="929" y="8775"/>
                  </a:cubicBezTo>
                  <a:lnTo>
                    <a:pt x="1370" y="8608"/>
                  </a:lnTo>
                  <a:cubicBezTo>
                    <a:pt x="1739" y="9216"/>
                    <a:pt x="2382" y="9656"/>
                    <a:pt x="3144" y="9692"/>
                  </a:cubicBezTo>
                  <a:lnTo>
                    <a:pt x="3144" y="10930"/>
                  </a:lnTo>
                  <a:cubicBezTo>
                    <a:pt x="3144" y="11025"/>
                    <a:pt x="3215" y="11097"/>
                    <a:pt x="3310" y="11097"/>
                  </a:cubicBezTo>
                  <a:cubicBezTo>
                    <a:pt x="3394" y="11097"/>
                    <a:pt x="3465" y="11025"/>
                    <a:pt x="3465" y="10930"/>
                  </a:cubicBezTo>
                  <a:lnTo>
                    <a:pt x="3465" y="9692"/>
                  </a:lnTo>
                  <a:lnTo>
                    <a:pt x="4882" y="9692"/>
                  </a:lnTo>
                  <a:lnTo>
                    <a:pt x="4882" y="10930"/>
                  </a:lnTo>
                  <a:cubicBezTo>
                    <a:pt x="4882" y="11025"/>
                    <a:pt x="4953" y="11097"/>
                    <a:pt x="5049" y="11097"/>
                  </a:cubicBezTo>
                  <a:cubicBezTo>
                    <a:pt x="5132" y="11097"/>
                    <a:pt x="5203" y="11025"/>
                    <a:pt x="5203" y="10930"/>
                  </a:cubicBezTo>
                  <a:lnTo>
                    <a:pt x="5203" y="9692"/>
                  </a:lnTo>
                  <a:cubicBezTo>
                    <a:pt x="5953" y="9632"/>
                    <a:pt x="6608" y="9216"/>
                    <a:pt x="6977" y="8608"/>
                  </a:cubicBezTo>
                  <a:lnTo>
                    <a:pt x="7430" y="8775"/>
                  </a:lnTo>
                  <a:cubicBezTo>
                    <a:pt x="7561" y="8823"/>
                    <a:pt x="7692" y="8906"/>
                    <a:pt x="7787" y="9013"/>
                  </a:cubicBezTo>
                  <a:lnTo>
                    <a:pt x="6918" y="9751"/>
                  </a:lnTo>
                  <a:cubicBezTo>
                    <a:pt x="6727" y="9918"/>
                    <a:pt x="6620" y="10156"/>
                    <a:pt x="6620" y="10406"/>
                  </a:cubicBezTo>
                  <a:lnTo>
                    <a:pt x="6620" y="10966"/>
                  </a:lnTo>
                  <a:cubicBezTo>
                    <a:pt x="6620" y="11049"/>
                    <a:pt x="6692" y="11121"/>
                    <a:pt x="6787" y="11121"/>
                  </a:cubicBezTo>
                  <a:cubicBezTo>
                    <a:pt x="6870" y="11121"/>
                    <a:pt x="6954" y="11049"/>
                    <a:pt x="6954" y="10966"/>
                  </a:cubicBezTo>
                  <a:lnTo>
                    <a:pt x="6954" y="10406"/>
                  </a:lnTo>
                  <a:cubicBezTo>
                    <a:pt x="6954" y="10263"/>
                    <a:pt x="7025" y="10109"/>
                    <a:pt x="7144" y="10013"/>
                  </a:cubicBezTo>
                  <a:lnTo>
                    <a:pt x="7966" y="9311"/>
                  </a:lnTo>
                  <a:cubicBezTo>
                    <a:pt x="7989" y="9418"/>
                    <a:pt x="8025" y="9513"/>
                    <a:pt x="8025" y="9620"/>
                  </a:cubicBezTo>
                  <a:lnTo>
                    <a:pt x="8025" y="10978"/>
                  </a:lnTo>
                  <a:cubicBezTo>
                    <a:pt x="8025" y="11073"/>
                    <a:pt x="8097" y="11144"/>
                    <a:pt x="8180" y="11144"/>
                  </a:cubicBezTo>
                  <a:cubicBezTo>
                    <a:pt x="8275" y="11144"/>
                    <a:pt x="8347" y="11073"/>
                    <a:pt x="8347" y="10978"/>
                  </a:cubicBezTo>
                  <a:lnTo>
                    <a:pt x="8347" y="9620"/>
                  </a:lnTo>
                  <a:cubicBezTo>
                    <a:pt x="8335" y="9120"/>
                    <a:pt x="8013" y="8656"/>
                    <a:pt x="7537" y="8477"/>
                  </a:cubicBezTo>
                  <a:lnTo>
                    <a:pt x="7120" y="8335"/>
                  </a:lnTo>
                  <a:cubicBezTo>
                    <a:pt x="7215" y="8061"/>
                    <a:pt x="7299" y="7775"/>
                    <a:pt x="7299" y="7465"/>
                  </a:cubicBezTo>
                  <a:cubicBezTo>
                    <a:pt x="7299" y="7287"/>
                    <a:pt x="7251" y="7120"/>
                    <a:pt x="7192" y="6977"/>
                  </a:cubicBezTo>
                  <a:cubicBezTo>
                    <a:pt x="7251" y="6942"/>
                    <a:pt x="7311" y="6930"/>
                    <a:pt x="7370" y="6906"/>
                  </a:cubicBezTo>
                  <a:cubicBezTo>
                    <a:pt x="7501" y="6858"/>
                    <a:pt x="7596" y="6751"/>
                    <a:pt x="7656" y="6620"/>
                  </a:cubicBezTo>
                  <a:cubicBezTo>
                    <a:pt x="7716" y="6501"/>
                    <a:pt x="7716" y="6346"/>
                    <a:pt x="7656" y="6227"/>
                  </a:cubicBezTo>
                  <a:cubicBezTo>
                    <a:pt x="7513" y="5906"/>
                    <a:pt x="7299" y="5239"/>
                    <a:pt x="7299" y="4346"/>
                  </a:cubicBezTo>
                  <a:lnTo>
                    <a:pt x="7299" y="3120"/>
                  </a:lnTo>
                  <a:cubicBezTo>
                    <a:pt x="7299" y="1393"/>
                    <a:pt x="5894" y="0"/>
                    <a:pt x="4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2637;p59"/>
            <p:cNvSpPr/>
            <p:nvPr/>
          </p:nvSpPr>
          <p:spPr>
            <a:xfrm>
              <a:off x="7701778" y="1611474"/>
              <a:ext cx="21162" cy="10613"/>
            </a:xfrm>
            <a:custGeom>
              <a:avLst/>
              <a:gdLst/>
              <a:ahLst/>
              <a:cxnLst/>
              <a:rect l="l" t="t" r="r" b="b"/>
              <a:pathLst>
                <a:path w="668" h="335" extrusionOk="0">
                  <a:moveTo>
                    <a:pt x="167" y="1"/>
                  </a:moveTo>
                  <a:cubicBezTo>
                    <a:pt x="72" y="1"/>
                    <a:pt x="0" y="72"/>
                    <a:pt x="0" y="168"/>
                  </a:cubicBezTo>
                  <a:cubicBezTo>
                    <a:pt x="0" y="251"/>
                    <a:pt x="72" y="334"/>
                    <a:pt x="167" y="334"/>
                  </a:cubicBezTo>
                  <a:lnTo>
                    <a:pt x="500" y="334"/>
                  </a:lnTo>
                  <a:cubicBezTo>
                    <a:pt x="596" y="334"/>
                    <a:pt x="667" y="251"/>
                    <a:pt x="667" y="168"/>
                  </a:cubicBezTo>
                  <a:cubicBezTo>
                    <a:pt x="667" y="72"/>
                    <a:pt x="59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2638;p59"/>
            <p:cNvSpPr/>
            <p:nvPr/>
          </p:nvSpPr>
          <p:spPr>
            <a:xfrm>
              <a:off x="7768148" y="1611474"/>
              <a:ext cx="21162" cy="10613"/>
            </a:xfrm>
            <a:custGeom>
              <a:avLst/>
              <a:gdLst/>
              <a:ahLst/>
              <a:cxnLst/>
              <a:rect l="l" t="t" r="r" b="b"/>
              <a:pathLst>
                <a:path w="668" h="335" extrusionOk="0">
                  <a:moveTo>
                    <a:pt x="168" y="1"/>
                  </a:moveTo>
                  <a:cubicBezTo>
                    <a:pt x="72" y="1"/>
                    <a:pt x="1" y="72"/>
                    <a:pt x="1" y="168"/>
                  </a:cubicBezTo>
                  <a:cubicBezTo>
                    <a:pt x="1" y="251"/>
                    <a:pt x="72" y="334"/>
                    <a:pt x="168" y="334"/>
                  </a:cubicBezTo>
                  <a:lnTo>
                    <a:pt x="513" y="334"/>
                  </a:lnTo>
                  <a:cubicBezTo>
                    <a:pt x="596" y="334"/>
                    <a:pt x="668" y="251"/>
                    <a:pt x="668" y="168"/>
                  </a:cubicBezTo>
                  <a:cubicBezTo>
                    <a:pt x="668" y="72"/>
                    <a:pt x="596" y="1"/>
                    <a:pt x="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2639;p59"/>
            <p:cNvSpPr/>
            <p:nvPr/>
          </p:nvSpPr>
          <p:spPr>
            <a:xfrm>
              <a:off x="7715337" y="1659025"/>
              <a:ext cx="60382" cy="32820"/>
            </a:xfrm>
            <a:custGeom>
              <a:avLst/>
              <a:gdLst/>
              <a:ahLst/>
              <a:cxnLst/>
              <a:rect l="l" t="t" r="r" b="b"/>
              <a:pathLst>
                <a:path w="1906" h="1036" extrusionOk="0">
                  <a:moveTo>
                    <a:pt x="1537" y="321"/>
                  </a:moveTo>
                  <a:cubicBezTo>
                    <a:pt x="1465" y="536"/>
                    <a:pt x="1227" y="691"/>
                    <a:pt x="953" y="691"/>
                  </a:cubicBezTo>
                  <a:cubicBezTo>
                    <a:pt x="668" y="691"/>
                    <a:pt x="453" y="536"/>
                    <a:pt x="358" y="321"/>
                  </a:cubicBezTo>
                  <a:close/>
                  <a:moveTo>
                    <a:pt x="168" y="0"/>
                  </a:moveTo>
                  <a:cubicBezTo>
                    <a:pt x="72" y="0"/>
                    <a:pt x="1" y="83"/>
                    <a:pt x="1" y="167"/>
                  </a:cubicBezTo>
                  <a:cubicBezTo>
                    <a:pt x="1" y="643"/>
                    <a:pt x="430" y="1036"/>
                    <a:pt x="953" y="1036"/>
                  </a:cubicBezTo>
                  <a:cubicBezTo>
                    <a:pt x="1477" y="1036"/>
                    <a:pt x="1906" y="643"/>
                    <a:pt x="1906" y="167"/>
                  </a:cubicBezTo>
                  <a:cubicBezTo>
                    <a:pt x="1894" y="60"/>
                    <a:pt x="1823" y="0"/>
                    <a:pt x="1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12347;p59"/>
          <p:cNvGrpSpPr/>
          <p:nvPr/>
        </p:nvGrpSpPr>
        <p:grpSpPr>
          <a:xfrm>
            <a:off x="1923946" y="1995708"/>
            <a:ext cx="571416" cy="670252"/>
            <a:chOff x="7594288" y="2415259"/>
            <a:chExt cx="279513" cy="355735"/>
          </a:xfrm>
          <a:solidFill>
            <a:srgbClr val="002060"/>
          </a:solidFill>
        </p:grpSpPr>
        <p:sp>
          <p:nvSpPr>
            <p:cNvPr id="58" name="Google Shape;12348;p59"/>
            <p:cNvSpPr/>
            <p:nvPr/>
          </p:nvSpPr>
          <p:spPr>
            <a:xfrm>
              <a:off x="7696108" y="2531841"/>
              <a:ext cx="10233" cy="16220"/>
            </a:xfrm>
            <a:custGeom>
              <a:avLst/>
              <a:gdLst/>
              <a:ahLst/>
              <a:cxnLst/>
              <a:rect l="l" t="t" r="r" b="b"/>
              <a:pathLst>
                <a:path w="323" h="512" extrusionOk="0">
                  <a:moveTo>
                    <a:pt x="167" y="0"/>
                  </a:moveTo>
                  <a:cubicBezTo>
                    <a:pt x="72" y="0"/>
                    <a:pt x="1" y="71"/>
                    <a:pt x="1" y="167"/>
                  </a:cubicBezTo>
                  <a:lnTo>
                    <a:pt x="1" y="345"/>
                  </a:lnTo>
                  <a:cubicBezTo>
                    <a:pt x="1" y="429"/>
                    <a:pt x="72" y="512"/>
                    <a:pt x="167" y="512"/>
                  </a:cubicBezTo>
                  <a:cubicBezTo>
                    <a:pt x="251" y="512"/>
                    <a:pt x="322" y="429"/>
                    <a:pt x="322" y="345"/>
                  </a:cubicBezTo>
                  <a:lnTo>
                    <a:pt x="322" y="167"/>
                  </a:lnTo>
                  <a:cubicBezTo>
                    <a:pt x="322" y="71"/>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2349;p59"/>
            <p:cNvSpPr/>
            <p:nvPr/>
          </p:nvSpPr>
          <p:spPr>
            <a:xfrm>
              <a:off x="7762889" y="2531841"/>
              <a:ext cx="10581" cy="16220"/>
            </a:xfrm>
            <a:custGeom>
              <a:avLst/>
              <a:gdLst/>
              <a:ahLst/>
              <a:cxnLst/>
              <a:rect l="l" t="t" r="r" b="b"/>
              <a:pathLst>
                <a:path w="334" h="512" extrusionOk="0">
                  <a:moveTo>
                    <a:pt x="167" y="0"/>
                  </a:moveTo>
                  <a:cubicBezTo>
                    <a:pt x="84" y="0"/>
                    <a:pt x="0" y="71"/>
                    <a:pt x="0" y="167"/>
                  </a:cubicBezTo>
                  <a:lnTo>
                    <a:pt x="0" y="345"/>
                  </a:lnTo>
                  <a:cubicBezTo>
                    <a:pt x="0" y="429"/>
                    <a:pt x="84" y="512"/>
                    <a:pt x="167" y="512"/>
                  </a:cubicBezTo>
                  <a:cubicBezTo>
                    <a:pt x="262" y="512"/>
                    <a:pt x="334" y="429"/>
                    <a:pt x="334" y="345"/>
                  </a:cubicBezTo>
                  <a:lnTo>
                    <a:pt x="334" y="167"/>
                  </a:lnTo>
                  <a:cubicBezTo>
                    <a:pt x="334" y="71"/>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2350;p59"/>
            <p:cNvSpPr/>
            <p:nvPr/>
          </p:nvSpPr>
          <p:spPr>
            <a:xfrm>
              <a:off x="7711948" y="2571156"/>
              <a:ext cx="45302" cy="15777"/>
            </a:xfrm>
            <a:custGeom>
              <a:avLst/>
              <a:gdLst/>
              <a:ahLst/>
              <a:cxnLst/>
              <a:rect l="l" t="t" r="r" b="b"/>
              <a:pathLst>
                <a:path w="1430" h="498" extrusionOk="0">
                  <a:moveTo>
                    <a:pt x="188" y="0"/>
                  </a:moveTo>
                  <a:cubicBezTo>
                    <a:pt x="147" y="0"/>
                    <a:pt x="102" y="15"/>
                    <a:pt x="60" y="45"/>
                  </a:cubicBezTo>
                  <a:cubicBezTo>
                    <a:pt x="1" y="93"/>
                    <a:pt x="1" y="200"/>
                    <a:pt x="60" y="283"/>
                  </a:cubicBezTo>
                  <a:cubicBezTo>
                    <a:pt x="215" y="414"/>
                    <a:pt x="453" y="497"/>
                    <a:pt x="703" y="497"/>
                  </a:cubicBezTo>
                  <a:cubicBezTo>
                    <a:pt x="977" y="497"/>
                    <a:pt x="1215" y="414"/>
                    <a:pt x="1346" y="283"/>
                  </a:cubicBezTo>
                  <a:cubicBezTo>
                    <a:pt x="1430" y="223"/>
                    <a:pt x="1430" y="116"/>
                    <a:pt x="1370" y="45"/>
                  </a:cubicBezTo>
                  <a:cubicBezTo>
                    <a:pt x="1340" y="15"/>
                    <a:pt x="1302" y="0"/>
                    <a:pt x="1260" y="0"/>
                  </a:cubicBezTo>
                  <a:cubicBezTo>
                    <a:pt x="1218" y="0"/>
                    <a:pt x="1174" y="15"/>
                    <a:pt x="1132" y="45"/>
                  </a:cubicBezTo>
                  <a:cubicBezTo>
                    <a:pt x="1072" y="93"/>
                    <a:pt x="930" y="176"/>
                    <a:pt x="715" y="176"/>
                  </a:cubicBezTo>
                  <a:cubicBezTo>
                    <a:pt x="513" y="176"/>
                    <a:pt x="358" y="93"/>
                    <a:pt x="298" y="45"/>
                  </a:cubicBezTo>
                  <a:cubicBezTo>
                    <a:pt x="269" y="15"/>
                    <a:pt x="230" y="0"/>
                    <a:pt x="1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2351;p59"/>
            <p:cNvSpPr/>
            <p:nvPr/>
          </p:nvSpPr>
          <p:spPr>
            <a:xfrm>
              <a:off x="7594288" y="2415259"/>
              <a:ext cx="279513" cy="355735"/>
            </a:xfrm>
            <a:custGeom>
              <a:avLst/>
              <a:gdLst/>
              <a:ahLst/>
              <a:cxnLst/>
              <a:rect l="l" t="t" r="r" b="b"/>
              <a:pathLst>
                <a:path w="8823" h="11229" extrusionOk="0">
                  <a:moveTo>
                    <a:pt x="6846" y="2323"/>
                  </a:moveTo>
                  <a:lnTo>
                    <a:pt x="6751" y="3501"/>
                  </a:lnTo>
                  <a:lnTo>
                    <a:pt x="6727" y="3501"/>
                  </a:lnTo>
                  <a:cubicBezTo>
                    <a:pt x="6620" y="3501"/>
                    <a:pt x="6537" y="3418"/>
                    <a:pt x="6537" y="3311"/>
                  </a:cubicBezTo>
                  <a:lnTo>
                    <a:pt x="6537" y="2406"/>
                  </a:lnTo>
                  <a:cubicBezTo>
                    <a:pt x="6632" y="2406"/>
                    <a:pt x="6739" y="2370"/>
                    <a:pt x="6846" y="2323"/>
                  </a:cubicBezTo>
                  <a:close/>
                  <a:moveTo>
                    <a:pt x="6358" y="346"/>
                  </a:moveTo>
                  <a:cubicBezTo>
                    <a:pt x="6846" y="346"/>
                    <a:pt x="7251" y="751"/>
                    <a:pt x="7251" y="1239"/>
                  </a:cubicBezTo>
                  <a:cubicBezTo>
                    <a:pt x="7251" y="1727"/>
                    <a:pt x="6846" y="2132"/>
                    <a:pt x="6358" y="2132"/>
                  </a:cubicBezTo>
                  <a:cubicBezTo>
                    <a:pt x="6037" y="2132"/>
                    <a:pt x="5739" y="1954"/>
                    <a:pt x="5584" y="1680"/>
                  </a:cubicBezTo>
                  <a:cubicBezTo>
                    <a:pt x="5551" y="1630"/>
                    <a:pt x="5490" y="1604"/>
                    <a:pt x="5432" y="1604"/>
                  </a:cubicBezTo>
                  <a:cubicBezTo>
                    <a:pt x="5406" y="1604"/>
                    <a:pt x="5380" y="1609"/>
                    <a:pt x="5358" y="1620"/>
                  </a:cubicBezTo>
                  <a:cubicBezTo>
                    <a:pt x="5286" y="1668"/>
                    <a:pt x="5251" y="1775"/>
                    <a:pt x="5298" y="1846"/>
                  </a:cubicBezTo>
                  <a:cubicBezTo>
                    <a:pt x="5310" y="1858"/>
                    <a:pt x="5310" y="1882"/>
                    <a:pt x="5322" y="1894"/>
                  </a:cubicBezTo>
                  <a:cubicBezTo>
                    <a:pt x="5263" y="1942"/>
                    <a:pt x="5191" y="1954"/>
                    <a:pt x="5120" y="1954"/>
                  </a:cubicBezTo>
                  <a:cubicBezTo>
                    <a:pt x="4917" y="1954"/>
                    <a:pt x="4763" y="1787"/>
                    <a:pt x="4763" y="1596"/>
                  </a:cubicBezTo>
                  <a:cubicBezTo>
                    <a:pt x="4763" y="1501"/>
                    <a:pt x="4679" y="1430"/>
                    <a:pt x="4596" y="1430"/>
                  </a:cubicBezTo>
                  <a:cubicBezTo>
                    <a:pt x="4513" y="1430"/>
                    <a:pt x="4429" y="1501"/>
                    <a:pt x="4429" y="1596"/>
                  </a:cubicBezTo>
                  <a:cubicBezTo>
                    <a:pt x="4429" y="1977"/>
                    <a:pt x="4739" y="2299"/>
                    <a:pt x="5132" y="2299"/>
                  </a:cubicBezTo>
                  <a:cubicBezTo>
                    <a:pt x="5286" y="2299"/>
                    <a:pt x="5429" y="2251"/>
                    <a:pt x="5548" y="2156"/>
                  </a:cubicBezTo>
                  <a:cubicBezTo>
                    <a:pt x="5727" y="2323"/>
                    <a:pt x="5965" y="2430"/>
                    <a:pt x="6215" y="2454"/>
                  </a:cubicBezTo>
                  <a:lnTo>
                    <a:pt x="6215" y="3347"/>
                  </a:lnTo>
                  <a:cubicBezTo>
                    <a:pt x="6215" y="3632"/>
                    <a:pt x="6453" y="3871"/>
                    <a:pt x="6739" y="3871"/>
                  </a:cubicBezTo>
                  <a:lnTo>
                    <a:pt x="7001" y="3871"/>
                  </a:lnTo>
                  <a:cubicBezTo>
                    <a:pt x="7084" y="3871"/>
                    <a:pt x="7156" y="3906"/>
                    <a:pt x="7215" y="3966"/>
                  </a:cubicBezTo>
                  <a:cubicBezTo>
                    <a:pt x="7275" y="4025"/>
                    <a:pt x="7287" y="4097"/>
                    <a:pt x="7287" y="4168"/>
                  </a:cubicBezTo>
                  <a:cubicBezTo>
                    <a:pt x="7275" y="4299"/>
                    <a:pt x="7144" y="4418"/>
                    <a:pt x="6989" y="4418"/>
                  </a:cubicBezTo>
                  <a:lnTo>
                    <a:pt x="6918" y="4418"/>
                  </a:lnTo>
                  <a:lnTo>
                    <a:pt x="6918" y="4406"/>
                  </a:lnTo>
                  <a:cubicBezTo>
                    <a:pt x="6918" y="4323"/>
                    <a:pt x="6846" y="4240"/>
                    <a:pt x="6751" y="4240"/>
                  </a:cubicBezTo>
                  <a:cubicBezTo>
                    <a:pt x="6668" y="4240"/>
                    <a:pt x="6596" y="4323"/>
                    <a:pt x="6596" y="4406"/>
                  </a:cubicBezTo>
                  <a:cubicBezTo>
                    <a:pt x="6596" y="5585"/>
                    <a:pt x="5644" y="6526"/>
                    <a:pt x="4465" y="6526"/>
                  </a:cubicBezTo>
                  <a:cubicBezTo>
                    <a:pt x="3274" y="6490"/>
                    <a:pt x="2322" y="5561"/>
                    <a:pt x="2322" y="4382"/>
                  </a:cubicBezTo>
                  <a:cubicBezTo>
                    <a:pt x="2322" y="4287"/>
                    <a:pt x="2250" y="4216"/>
                    <a:pt x="2155" y="4216"/>
                  </a:cubicBezTo>
                  <a:cubicBezTo>
                    <a:pt x="2072" y="4216"/>
                    <a:pt x="1988" y="4287"/>
                    <a:pt x="1988" y="4382"/>
                  </a:cubicBezTo>
                  <a:lnTo>
                    <a:pt x="1988" y="4394"/>
                  </a:lnTo>
                  <a:lnTo>
                    <a:pt x="1893" y="4394"/>
                  </a:lnTo>
                  <a:cubicBezTo>
                    <a:pt x="1810" y="4394"/>
                    <a:pt x="1738" y="4371"/>
                    <a:pt x="1679" y="4311"/>
                  </a:cubicBezTo>
                  <a:cubicBezTo>
                    <a:pt x="1619" y="4252"/>
                    <a:pt x="1607" y="4168"/>
                    <a:pt x="1607" y="4097"/>
                  </a:cubicBezTo>
                  <a:cubicBezTo>
                    <a:pt x="1619" y="3966"/>
                    <a:pt x="1750" y="3847"/>
                    <a:pt x="1905" y="3847"/>
                  </a:cubicBezTo>
                  <a:lnTo>
                    <a:pt x="2143" y="3847"/>
                  </a:lnTo>
                  <a:cubicBezTo>
                    <a:pt x="2429" y="3847"/>
                    <a:pt x="2667" y="3609"/>
                    <a:pt x="2667" y="3323"/>
                  </a:cubicBezTo>
                  <a:lnTo>
                    <a:pt x="2667" y="2549"/>
                  </a:lnTo>
                  <a:cubicBezTo>
                    <a:pt x="2667" y="2251"/>
                    <a:pt x="2905" y="2013"/>
                    <a:pt x="3203" y="2013"/>
                  </a:cubicBezTo>
                  <a:lnTo>
                    <a:pt x="3882" y="2013"/>
                  </a:lnTo>
                  <a:cubicBezTo>
                    <a:pt x="3965" y="2013"/>
                    <a:pt x="4048" y="1942"/>
                    <a:pt x="4048" y="1846"/>
                  </a:cubicBezTo>
                  <a:cubicBezTo>
                    <a:pt x="4048" y="1763"/>
                    <a:pt x="3965" y="1680"/>
                    <a:pt x="3882" y="1680"/>
                  </a:cubicBezTo>
                  <a:lnTo>
                    <a:pt x="3203" y="1680"/>
                  </a:lnTo>
                  <a:cubicBezTo>
                    <a:pt x="2727" y="1680"/>
                    <a:pt x="2334" y="2073"/>
                    <a:pt x="2334" y="2549"/>
                  </a:cubicBezTo>
                  <a:lnTo>
                    <a:pt x="2334" y="3323"/>
                  </a:lnTo>
                  <a:cubicBezTo>
                    <a:pt x="2334" y="3430"/>
                    <a:pt x="2250" y="3513"/>
                    <a:pt x="2143" y="3513"/>
                  </a:cubicBezTo>
                  <a:lnTo>
                    <a:pt x="2107" y="3513"/>
                  </a:lnTo>
                  <a:lnTo>
                    <a:pt x="1929" y="1704"/>
                  </a:lnTo>
                  <a:cubicBezTo>
                    <a:pt x="1905" y="1358"/>
                    <a:pt x="2012" y="1001"/>
                    <a:pt x="2238" y="751"/>
                  </a:cubicBezTo>
                  <a:cubicBezTo>
                    <a:pt x="2477" y="489"/>
                    <a:pt x="2810" y="346"/>
                    <a:pt x="3167" y="346"/>
                  </a:cubicBezTo>
                  <a:close/>
                  <a:moveTo>
                    <a:pt x="5525" y="6597"/>
                  </a:moveTo>
                  <a:lnTo>
                    <a:pt x="5525" y="7169"/>
                  </a:lnTo>
                  <a:cubicBezTo>
                    <a:pt x="5525" y="7466"/>
                    <a:pt x="5727" y="7740"/>
                    <a:pt x="6013" y="7835"/>
                  </a:cubicBezTo>
                  <a:lnTo>
                    <a:pt x="6310" y="7919"/>
                  </a:lnTo>
                  <a:cubicBezTo>
                    <a:pt x="6239" y="8204"/>
                    <a:pt x="6084" y="8454"/>
                    <a:pt x="5894" y="8681"/>
                  </a:cubicBezTo>
                  <a:cubicBezTo>
                    <a:pt x="5834" y="8752"/>
                    <a:pt x="5834" y="8859"/>
                    <a:pt x="5906" y="8919"/>
                  </a:cubicBezTo>
                  <a:cubicBezTo>
                    <a:pt x="5941" y="8954"/>
                    <a:pt x="5977" y="8966"/>
                    <a:pt x="6013" y="8966"/>
                  </a:cubicBezTo>
                  <a:cubicBezTo>
                    <a:pt x="6060" y="8966"/>
                    <a:pt x="6096" y="8954"/>
                    <a:pt x="6132" y="8907"/>
                  </a:cubicBezTo>
                  <a:cubicBezTo>
                    <a:pt x="6358" y="8657"/>
                    <a:pt x="6513" y="8359"/>
                    <a:pt x="6608" y="8026"/>
                  </a:cubicBezTo>
                  <a:lnTo>
                    <a:pt x="6965" y="8133"/>
                  </a:lnTo>
                  <a:cubicBezTo>
                    <a:pt x="6810" y="8621"/>
                    <a:pt x="6501" y="9097"/>
                    <a:pt x="6084" y="9443"/>
                  </a:cubicBezTo>
                  <a:cubicBezTo>
                    <a:pt x="5608" y="9824"/>
                    <a:pt x="5048" y="10026"/>
                    <a:pt x="4429" y="10026"/>
                  </a:cubicBezTo>
                  <a:cubicBezTo>
                    <a:pt x="3822" y="10026"/>
                    <a:pt x="3262" y="9812"/>
                    <a:pt x="2786" y="9443"/>
                  </a:cubicBezTo>
                  <a:cubicBezTo>
                    <a:pt x="2346" y="9097"/>
                    <a:pt x="2036" y="8633"/>
                    <a:pt x="1893" y="8121"/>
                  </a:cubicBezTo>
                  <a:lnTo>
                    <a:pt x="2250" y="8014"/>
                  </a:lnTo>
                  <a:cubicBezTo>
                    <a:pt x="2381" y="8454"/>
                    <a:pt x="2631" y="8847"/>
                    <a:pt x="2989" y="9145"/>
                  </a:cubicBezTo>
                  <a:cubicBezTo>
                    <a:pt x="3393" y="9466"/>
                    <a:pt x="3917" y="9669"/>
                    <a:pt x="4429" y="9669"/>
                  </a:cubicBezTo>
                  <a:cubicBezTo>
                    <a:pt x="4834" y="9669"/>
                    <a:pt x="5227" y="9562"/>
                    <a:pt x="5560" y="9371"/>
                  </a:cubicBezTo>
                  <a:cubicBezTo>
                    <a:pt x="5644" y="9324"/>
                    <a:pt x="5667" y="9216"/>
                    <a:pt x="5620" y="9145"/>
                  </a:cubicBezTo>
                  <a:cubicBezTo>
                    <a:pt x="5595" y="9096"/>
                    <a:pt x="5537" y="9064"/>
                    <a:pt x="5480" y="9064"/>
                  </a:cubicBezTo>
                  <a:cubicBezTo>
                    <a:pt x="5454" y="9064"/>
                    <a:pt x="5428" y="9070"/>
                    <a:pt x="5406" y="9085"/>
                  </a:cubicBezTo>
                  <a:cubicBezTo>
                    <a:pt x="5108" y="9252"/>
                    <a:pt x="4774" y="9335"/>
                    <a:pt x="4429" y="9335"/>
                  </a:cubicBezTo>
                  <a:cubicBezTo>
                    <a:pt x="3572" y="9335"/>
                    <a:pt x="2798" y="8752"/>
                    <a:pt x="2560" y="7919"/>
                  </a:cubicBezTo>
                  <a:lnTo>
                    <a:pt x="2881" y="7835"/>
                  </a:lnTo>
                  <a:cubicBezTo>
                    <a:pt x="3179" y="7740"/>
                    <a:pt x="3381" y="7478"/>
                    <a:pt x="3381" y="7169"/>
                  </a:cubicBezTo>
                  <a:lnTo>
                    <a:pt x="3381" y="6597"/>
                  </a:lnTo>
                  <a:cubicBezTo>
                    <a:pt x="3703" y="6764"/>
                    <a:pt x="4060" y="6835"/>
                    <a:pt x="4453" y="6835"/>
                  </a:cubicBezTo>
                  <a:cubicBezTo>
                    <a:pt x="4834" y="6835"/>
                    <a:pt x="5191" y="6752"/>
                    <a:pt x="5525" y="6597"/>
                  </a:cubicBezTo>
                  <a:close/>
                  <a:moveTo>
                    <a:pt x="3155" y="1"/>
                  </a:moveTo>
                  <a:cubicBezTo>
                    <a:pt x="2703" y="1"/>
                    <a:pt x="2286" y="191"/>
                    <a:pt x="1988" y="525"/>
                  </a:cubicBezTo>
                  <a:cubicBezTo>
                    <a:pt x="1691" y="846"/>
                    <a:pt x="1548" y="1299"/>
                    <a:pt x="1596" y="1727"/>
                  </a:cubicBezTo>
                  <a:lnTo>
                    <a:pt x="1774" y="3525"/>
                  </a:lnTo>
                  <a:cubicBezTo>
                    <a:pt x="1500" y="3573"/>
                    <a:pt x="1298" y="3799"/>
                    <a:pt x="1262" y="4073"/>
                  </a:cubicBezTo>
                  <a:cubicBezTo>
                    <a:pt x="1250" y="4228"/>
                    <a:pt x="1310" y="4406"/>
                    <a:pt x="1417" y="4525"/>
                  </a:cubicBezTo>
                  <a:cubicBezTo>
                    <a:pt x="1536" y="4644"/>
                    <a:pt x="1691" y="4716"/>
                    <a:pt x="1857" y="4716"/>
                  </a:cubicBezTo>
                  <a:lnTo>
                    <a:pt x="1977" y="4716"/>
                  </a:lnTo>
                  <a:cubicBezTo>
                    <a:pt x="2060" y="5406"/>
                    <a:pt x="2453" y="6014"/>
                    <a:pt x="3000" y="6395"/>
                  </a:cubicBezTo>
                  <a:lnTo>
                    <a:pt x="3000" y="7145"/>
                  </a:lnTo>
                  <a:cubicBezTo>
                    <a:pt x="3000" y="7311"/>
                    <a:pt x="2905" y="7442"/>
                    <a:pt x="2739" y="7490"/>
                  </a:cubicBezTo>
                  <a:lnTo>
                    <a:pt x="881" y="8038"/>
                  </a:lnTo>
                  <a:cubicBezTo>
                    <a:pt x="357" y="8192"/>
                    <a:pt x="0" y="8681"/>
                    <a:pt x="0" y="9216"/>
                  </a:cubicBezTo>
                  <a:lnTo>
                    <a:pt x="0" y="11062"/>
                  </a:lnTo>
                  <a:cubicBezTo>
                    <a:pt x="0" y="11157"/>
                    <a:pt x="72" y="11229"/>
                    <a:pt x="155" y="11229"/>
                  </a:cubicBezTo>
                  <a:cubicBezTo>
                    <a:pt x="250" y="11229"/>
                    <a:pt x="322" y="11157"/>
                    <a:pt x="322" y="11062"/>
                  </a:cubicBezTo>
                  <a:lnTo>
                    <a:pt x="322" y="9216"/>
                  </a:lnTo>
                  <a:cubicBezTo>
                    <a:pt x="322" y="8835"/>
                    <a:pt x="595" y="8478"/>
                    <a:pt x="964" y="8371"/>
                  </a:cubicBezTo>
                  <a:lnTo>
                    <a:pt x="1500" y="8204"/>
                  </a:lnTo>
                  <a:cubicBezTo>
                    <a:pt x="1667" y="8788"/>
                    <a:pt x="2024" y="9324"/>
                    <a:pt x="2500" y="9693"/>
                  </a:cubicBezTo>
                  <a:cubicBezTo>
                    <a:pt x="3012" y="10109"/>
                    <a:pt x="3691" y="10348"/>
                    <a:pt x="4358" y="10348"/>
                  </a:cubicBezTo>
                  <a:cubicBezTo>
                    <a:pt x="5025" y="10348"/>
                    <a:pt x="5691" y="10109"/>
                    <a:pt x="6215" y="9693"/>
                  </a:cubicBezTo>
                  <a:cubicBezTo>
                    <a:pt x="6691" y="9300"/>
                    <a:pt x="7049" y="8788"/>
                    <a:pt x="7215" y="8192"/>
                  </a:cubicBezTo>
                  <a:lnTo>
                    <a:pt x="7775" y="8347"/>
                  </a:lnTo>
                  <a:cubicBezTo>
                    <a:pt x="8156" y="8454"/>
                    <a:pt x="8418" y="8812"/>
                    <a:pt x="8418" y="9205"/>
                  </a:cubicBezTo>
                  <a:lnTo>
                    <a:pt x="8418" y="11050"/>
                  </a:lnTo>
                  <a:cubicBezTo>
                    <a:pt x="8418" y="11133"/>
                    <a:pt x="8489" y="11217"/>
                    <a:pt x="8584" y="11217"/>
                  </a:cubicBezTo>
                  <a:cubicBezTo>
                    <a:pt x="8668" y="11217"/>
                    <a:pt x="8751" y="11133"/>
                    <a:pt x="8751" y="11050"/>
                  </a:cubicBezTo>
                  <a:lnTo>
                    <a:pt x="8751" y="9216"/>
                  </a:lnTo>
                  <a:cubicBezTo>
                    <a:pt x="8823" y="8681"/>
                    <a:pt x="8465" y="8192"/>
                    <a:pt x="7942" y="8038"/>
                  </a:cubicBezTo>
                  <a:lnTo>
                    <a:pt x="6084" y="7490"/>
                  </a:lnTo>
                  <a:cubicBezTo>
                    <a:pt x="5941" y="7442"/>
                    <a:pt x="5822" y="7300"/>
                    <a:pt x="5822" y="7145"/>
                  </a:cubicBezTo>
                  <a:lnTo>
                    <a:pt x="5822" y="6395"/>
                  </a:lnTo>
                  <a:cubicBezTo>
                    <a:pt x="6370" y="6002"/>
                    <a:pt x="6751" y="5406"/>
                    <a:pt x="6846" y="4716"/>
                  </a:cubicBezTo>
                  <a:lnTo>
                    <a:pt x="6953" y="4716"/>
                  </a:lnTo>
                  <a:cubicBezTo>
                    <a:pt x="7275" y="4716"/>
                    <a:pt x="7549" y="4478"/>
                    <a:pt x="7572" y="4180"/>
                  </a:cubicBezTo>
                  <a:cubicBezTo>
                    <a:pt x="7584" y="4025"/>
                    <a:pt x="7525" y="3847"/>
                    <a:pt x="7430" y="3728"/>
                  </a:cubicBezTo>
                  <a:cubicBezTo>
                    <a:pt x="7334" y="3620"/>
                    <a:pt x="7203" y="3549"/>
                    <a:pt x="7072" y="3525"/>
                  </a:cubicBezTo>
                  <a:lnTo>
                    <a:pt x="7168" y="2120"/>
                  </a:lnTo>
                  <a:cubicBezTo>
                    <a:pt x="7406" y="1894"/>
                    <a:pt x="7561" y="1585"/>
                    <a:pt x="7561" y="1227"/>
                  </a:cubicBezTo>
                  <a:cubicBezTo>
                    <a:pt x="7561" y="549"/>
                    <a:pt x="7013" y="1"/>
                    <a:pt x="6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2352;p59"/>
            <p:cNvSpPr/>
            <p:nvPr/>
          </p:nvSpPr>
          <p:spPr>
            <a:xfrm>
              <a:off x="7690469" y="2515241"/>
              <a:ext cx="21511" cy="10581"/>
            </a:xfrm>
            <a:custGeom>
              <a:avLst/>
              <a:gdLst/>
              <a:ahLst/>
              <a:cxnLst/>
              <a:rect l="l" t="t" r="r" b="b"/>
              <a:pathLst>
                <a:path w="679" h="334" extrusionOk="0">
                  <a:moveTo>
                    <a:pt x="167" y="0"/>
                  </a:moveTo>
                  <a:cubicBezTo>
                    <a:pt x="72" y="0"/>
                    <a:pt x="0" y="72"/>
                    <a:pt x="0" y="167"/>
                  </a:cubicBezTo>
                  <a:cubicBezTo>
                    <a:pt x="0" y="262"/>
                    <a:pt x="72" y="334"/>
                    <a:pt x="167" y="334"/>
                  </a:cubicBezTo>
                  <a:lnTo>
                    <a:pt x="524" y="334"/>
                  </a:lnTo>
                  <a:cubicBezTo>
                    <a:pt x="607" y="334"/>
                    <a:pt x="679" y="262"/>
                    <a:pt x="679" y="167"/>
                  </a:cubicBezTo>
                  <a:cubicBezTo>
                    <a:pt x="679" y="72"/>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2353;p59"/>
            <p:cNvSpPr/>
            <p:nvPr/>
          </p:nvSpPr>
          <p:spPr>
            <a:xfrm>
              <a:off x="7757218" y="2515241"/>
              <a:ext cx="21923" cy="10581"/>
            </a:xfrm>
            <a:custGeom>
              <a:avLst/>
              <a:gdLst/>
              <a:ahLst/>
              <a:cxnLst/>
              <a:rect l="l" t="t" r="r" b="b"/>
              <a:pathLst>
                <a:path w="692" h="334" extrusionOk="0">
                  <a:moveTo>
                    <a:pt x="167" y="0"/>
                  </a:moveTo>
                  <a:cubicBezTo>
                    <a:pt x="84" y="0"/>
                    <a:pt x="1" y="72"/>
                    <a:pt x="1" y="167"/>
                  </a:cubicBezTo>
                  <a:cubicBezTo>
                    <a:pt x="1" y="262"/>
                    <a:pt x="84" y="334"/>
                    <a:pt x="167" y="334"/>
                  </a:cubicBezTo>
                  <a:lnTo>
                    <a:pt x="524" y="334"/>
                  </a:lnTo>
                  <a:cubicBezTo>
                    <a:pt x="620" y="334"/>
                    <a:pt x="691" y="262"/>
                    <a:pt x="691" y="167"/>
                  </a:cubicBezTo>
                  <a:cubicBezTo>
                    <a:pt x="691" y="72"/>
                    <a:pt x="620"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12257;p59"/>
          <p:cNvGrpSpPr/>
          <p:nvPr/>
        </p:nvGrpSpPr>
        <p:grpSpPr>
          <a:xfrm>
            <a:off x="4840153" y="1995708"/>
            <a:ext cx="571416" cy="670252"/>
            <a:chOff x="6709751" y="2881842"/>
            <a:chExt cx="261075" cy="347815"/>
          </a:xfrm>
          <a:solidFill>
            <a:srgbClr val="002060"/>
          </a:solidFill>
        </p:grpSpPr>
        <p:sp>
          <p:nvSpPr>
            <p:cNvPr id="577" name="Google Shape;12258;p59"/>
            <p:cNvSpPr/>
            <p:nvPr/>
          </p:nvSpPr>
          <p:spPr>
            <a:xfrm>
              <a:off x="6709751" y="2881842"/>
              <a:ext cx="261075" cy="347815"/>
            </a:xfrm>
            <a:custGeom>
              <a:avLst/>
              <a:gdLst/>
              <a:ahLst/>
              <a:cxnLst/>
              <a:rect l="l" t="t" r="r" b="b"/>
              <a:pathLst>
                <a:path w="8241" h="10979" extrusionOk="0">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12259;p59"/>
            <p:cNvSpPr/>
            <p:nvPr/>
          </p:nvSpPr>
          <p:spPr>
            <a:xfrm>
              <a:off x="6819522" y="3044519"/>
              <a:ext cx="43402" cy="15396"/>
            </a:xfrm>
            <a:custGeom>
              <a:avLst/>
              <a:gdLst/>
              <a:ahLst/>
              <a:cxnLst/>
              <a:rect l="l" t="t" r="r" b="b"/>
              <a:pathLst>
                <a:path w="1370" h="486" extrusionOk="0">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12260;p59"/>
            <p:cNvSpPr/>
            <p:nvPr/>
          </p:nvSpPr>
          <p:spPr>
            <a:xfrm>
              <a:off x="6803682" y="3006344"/>
              <a:ext cx="10233" cy="15492"/>
            </a:xfrm>
            <a:custGeom>
              <a:avLst/>
              <a:gdLst/>
              <a:ahLst/>
              <a:cxnLst/>
              <a:rect l="l" t="t" r="r" b="b"/>
              <a:pathLst>
                <a:path w="323" h="489" extrusionOk="0">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12261;p59"/>
            <p:cNvSpPr/>
            <p:nvPr/>
          </p:nvSpPr>
          <p:spPr>
            <a:xfrm>
              <a:off x="6868183" y="3006344"/>
              <a:ext cx="10201" cy="15492"/>
            </a:xfrm>
            <a:custGeom>
              <a:avLst/>
              <a:gdLst/>
              <a:ahLst/>
              <a:cxnLst/>
              <a:rect l="l" t="t" r="r" b="b"/>
              <a:pathLst>
                <a:path w="322" h="489" extrusionOk="0">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12262;p59"/>
            <p:cNvSpPr/>
            <p:nvPr/>
          </p:nvSpPr>
          <p:spPr>
            <a:xfrm>
              <a:off x="6798011" y="2990124"/>
              <a:ext cx="21162" cy="10581"/>
            </a:xfrm>
            <a:custGeom>
              <a:avLst/>
              <a:gdLst/>
              <a:ahLst/>
              <a:cxnLst/>
              <a:rect l="l" t="t" r="r" b="b"/>
              <a:pathLst>
                <a:path w="668" h="334" extrusionOk="0">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12263;p59"/>
            <p:cNvSpPr/>
            <p:nvPr/>
          </p:nvSpPr>
          <p:spPr>
            <a:xfrm>
              <a:off x="6862892"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3" name="Google Shape;12010;p59"/>
          <p:cNvGrpSpPr/>
          <p:nvPr/>
        </p:nvGrpSpPr>
        <p:grpSpPr>
          <a:xfrm>
            <a:off x="520509" y="2005601"/>
            <a:ext cx="537250" cy="646561"/>
            <a:chOff x="6691646" y="4259351"/>
            <a:chExt cx="270104" cy="360233"/>
          </a:xfrm>
          <a:solidFill>
            <a:srgbClr val="002060"/>
          </a:solidFill>
        </p:grpSpPr>
        <p:sp>
          <p:nvSpPr>
            <p:cNvPr id="584" name="Google Shape;12011;p59"/>
            <p:cNvSpPr/>
            <p:nvPr/>
          </p:nvSpPr>
          <p:spPr>
            <a:xfrm>
              <a:off x="6790852" y="4383442"/>
              <a:ext cx="10233" cy="15872"/>
            </a:xfrm>
            <a:custGeom>
              <a:avLst/>
              <a:gdLst/>
              <a:ahLst/>
              <a:cxnLst/>
              <a:rect l="l" t="t" r="r" b="b"/>
              <a:pathLst>
                <a:path w="323" h="501" extrusionOk="0">
                  <a:moveTo>
                    <a:pt x="167" y="1"/>
                  </a:moveTo>
                  <a:cubicBezTo>
                    <a:pt x="72" y="1"/>
                    <a:pt x="1" y="72"/>
                    <a:pt x="1" y="167"/>
                  </a:cubicBezTo>
                  <a:lnTo>
                    <a:pt x="1" y="346"/>
                  </a:lnTo>
                  <a:cubicBezTo>
                    <a:pt x="1" y="429"/>
                    <a:pt x="72" y="501"/>
                    <a:pt x="167" y="501"/>
                  </a:cubicBezTo>
                  <a:cubicBezTo>
                    <a:pt x="251" y="501"/>
                    <a:pt x="322" y="429"/>
                    <a:pt x="322" y="346"/>
                  </a:cubicBezTo>
                  <a:lnTo>
                    <a:pt x="322" y="167"/>
                  </a:lnTo>
                  <a:cubicBezTo>
                    <a:pt x="322"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12012;p59"/>
            <p:cNvSpPr/>
            <p:nvPr/>
          </p:nvSpPr>
          <p:spPr>
            <a:xfrm>
              <a:off x="6858742" y="4383442"/>
              <a:ext cx="10233" cy="15872"/>
            </a:xfrm>
            <a:custGeom>
              <a:avLst/>
              <a:gdLst/>
              <a:ahLst/>
              <a:cxnLst/>
              <a:rect l="l" t="t" r="r" b="b"/>
              <a:pathLst>
                <a:path w="323"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22" y="72"/>
                    <a:pt x="251"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12013;p59"/>
            <p:cNvSpPr/>
            <p:nvPr/>
          </p:nvSpPr>
          <p:spPr>
            <a:xfrm>
              <a:off x="6691646" y="4259351"/>
              <a:ext cx="270104" cy="360233"/>
            </a:xfrm>
            <a:custGeom>
              <a:avLst/>
              <a:gdLst/>
              <a:ahLst/>
              <a:cxnLst/>
              <a:rect l="l" t="t" r="r" b="b"/>
              <a:pathLst>
                <a:path w="8526" h="11371" extrusionOk="0">
                  <a:moveTo>
                    <a:pt x="4263" y="310"/>
                  </a:moveTo>
                  <a:cubicBezTo>
                    <a:pt x="5835" y="310"/>
                    <a:pt x="7121" y="1596"/>
                    <a:pt x="7121" y="3168"/>
                  </a:cubicBezTo>
                  <a:lnTo>
                    <a:pt x="7121" y="3781"/>
                  </a:lnTo>
                  <a:lnTo>
                    <a:pt x="7121" y="3781"/>
                  </a:lnTo>
                  <a:cubicBezTo>
                    <a:pt x="7030" y="3736"/>
                    <a:pt x="6949" y="3703"/>
                    <a:pt x="6847" y="3703"/>
                  </a:cubicBezTo>
                  <a:lnTo>
                    <a:pt x="6763" y="3703"/>
                  </a:lnTo>
                  <a:cubicBezTo>
                    <a:pt x="6597" y="3703"/>
                    <a:pt x="6430" y="3680"/>
                    <a:pt x="6263" y="3632"/>
                  </a:cubicBezTo>
                  <a:cubicBezTo>
                    <a:pt x="6251" y="3628"/>
                    <a:pt x="6238" y="3627"/>
                    <a:pt x="6225" y="3627"/>
                  </a:cubicBezTo>
                  <a:cubicBezTo>
                    <a:pt x="6153" y="3627"/>
                    <a:pt x="6081" y="3680"/>
                    <a:pt x="6061" y="3751"/>
                  </a:cubicBezTo>
                  <a:cubicBezTo>
                    <a:pt x="6025" y="3846"/>
                    <a:pt x="6085" y="3930"/>
                    <a:pt x="6180" y="3965"/>
                  </a:cubicBezTo>
                  <a:cubicBezTo>
                    <a:pt x="6370" y="4025"/>
                    <a:pt x="6561" y="4037"/>
                    <a:pt x="6763" y="4037"/>
                  </a:cubicBezTo>
                  <a:lnTo>
                    <a:pt x="6847" y="4037"/>
                  </a:lnTo>
                  <a:cubicBezTo>
                    <a:pt x="7001" y="4037"/>
                    <a:pt x="7132" y="4156"/>
                    <a:pt x="7132" y="4322"/>
                  </a:cubicBezTo>
                  <a:cubicBezTo>
                    <a:pt x="7132" y="4477"/>
                    <a:pt x="7013" y="4596"/>
                    <a:pt x="6847" y="4596"/>
                  </a:cubicBezTo>
                  <a:lnTo>
                    <a:pt x="6740" y="4596"/>
                  </a:lnTo>
                  <a:lnTo>
                    <a:pt x="6740" y="4584"/>
                  </a:lnTo>
                  <a:cubicBezTo>
                    <a:pt x="6740" y="4489"/>
                    <a:pt x="6668" y="4418"/>
                    <a:pt x="6585" y="4418"/>
                  </a:cubicBezTo>
                  <a:cubicBezTo>
                    <a:pt x="6489" y="4418"/>
                    <a:pt x="6418" y="4489"/>
                    <a:pt x="6418" y="4584"/>
                  </a:cubicBezTo>
                  <a:cubicBezTo>
                    <a:pt x="6418" y="5775"/>
                    <a:pt x="5454" y="6739"/>
                    <a:pt x="4263" y="6739"/>
                  </a:cubicBezTo>
                  <a:cubicBezTo>
                    <a:pt x="3072" y="6739"/>
                    <a:pt x="2096" y="5775"/>
                    <a:pt x="2096" y="4584"/>
                  </a:cubicBezTo>
                  <a:cubicBezTo>
                    <a:pt x="2096" y="4489"/>
                    <a:pt x="2025" y="4418"/>
                    <a:pt x="1941" y="4418"/>
                  </a:cubicBezTo>
                  <a:cubicBezTo>
                    <a:pt x="1846" y="4418"/>
                    <a:pt x="1775" y="4489"/>
                    <a:pt x="1775" y="4584"/>
                  </a:cubicBezTo>
                  <a:lnTo>
                    <a:pt x="1775" y="4596"/>
                  </a:lnTo>
                  <a:lnTo>
                    <a:pt x="1667" y="4596"/>
                  </a:lnTo>
                  <a:cubicBezTo>
                    <a:pt x="1525" y="4596"/>
                    <a:pt x="1382" y="4477"/>
                    <a:pt x="1382" y="4322"/>
                  </a:cubicBezTo>
                  <a:cubicBezTo>
                    <a:pt x="1382" y="4168"/>
                    <a:pt x="1501" y="4037"/>
                    <a:pt x="1667" y="4037"/>
                  </a:cubicBezTo>
                  <a:lnTo>
                    <a:pt x="1763" y="4037"/>
                  </a:lnTo>
                  <a:cubicBezTo>
                    <a:pt x="2953" y="4037"/>
                    <a:pt x="3906" y="3013"/>
                    <a:pt x="4239" y="2560"/>
                  </a:cubicBezTo>
                  <a:lnTo>
                    <a:pt x="4275" y="2560"/>
                  </a:lnTo>
                  <a:cubicBezTo>
                    <a:pt x="4477" y="2834"/>
                    <a:pt x="4930" y="3334"/>
                    <a:pt x="5525" y="3680"/>
                  </a:cubicBezTo>
                  <a:cubicBezTo>
                    <a:pt x="5547" y="3694"/>
                    <a:pt x="5573" y="3701"/>
                    <a:pt x="5600" y="3701"/>
                  </a:cubicBezTo>
                  <a:cubicBezTo>
                    <a:pt x="5658" y="3701"/>
                    <a:pt x="5719" y="3669"/>
                    <a:pt x="5751" y="3620"/>
                  </a:cubicBezTo>
                  <a:cubicBezTo>
                    <a:pt x="5787" y="3549"/>
                    <a:pt x="5763" y="3441"/>
                    <a:pt x="5692" y="3394"/>
                  </a:cubicBezTo>
                  <a:cubicBezTo>
                    <a:pt x="5156" y="3084"/>
                    <a:pt x="4727" y="2608"/>
                    <a:pt x="4525" y="2358"/>
                  </a:cubicBezTo>
                  <a:cubicBezTo>
                    <a:pt x="4465" y="2263"/>
                    <a:pt x="4358" y="2215"/>
                    <a:pt x="4263" y="2215"/>
                  </a:cubicBezTo>
                  <a:cubicBezTo>
                    <a:pt x="4156" y="2215"/>
                    <a:pt x="4049" y="2263"/>
                    <a:pt x="3989" y="2358"/>
                  </a:cubicBezTo>
                  <a:cubicBezTo>
                    <a:pt x="3025" y="3572"/>
                    <a:pt x="2120" y="3703"/>
                    <a:pt x="1775" y="3703"/>
                  </a:cubicBezTo>
                  <a:lnTo>
                    <a:pt x="1679" y="3703"/>
                  </a:lnTo>
                  <a:cubicBezTo>
                    <a:pt x="1584" y="3703"/>
                    <a:pt x="1489" y="3739"/>
                    <a:pt x="1406" y="3787"/>
                  </a:cubicBezTo>
                  <a:lnTo>
                    <a:pt x="1406" y="3168"/>
                  </a:lnTo>
                  <a:cubicBezTo>
                    <a:pt x="1406" y="1596"/>
                    <a:pt x="2679" y="310"/>
                    <a:pt x="4263" y="310"/>
                  </a:cubicBezTo>
                  <a:close/>
                  <a:moveTo>
                    <a:pt x="6120" y="6239"/>
                  </a:moveTo>
                  <a:cubicBezTo>
                    <a:pt x="6144" y="6323"/>
                    <a:pt x="6192" y="6418"/>
                    <a:pt x="6251" y="6489"/>
                  </a:cubicBezTo>
                  <a:cubicBezTo>
                    <a:pt x="6263" y="6501"/>
                    <a:pt x="6263" y="6537"/>
                    <a:pt x="6251" y="6549"/>
                  </a:cubicBezTo>
                  <a:cubicBezTo>
                    <a:pt x="6120" y="6716"/>
                    <a:pt x="6061" y="6906"/>
                    <a:pt x="6061" y="7120"/>
                  </a:cubicBezTo>
                  <a:cubicBezTo>
                    <a:pt x="6061" y="7335"/>
                    <a:pt x="6132" y="7549"/>
                    <a:pt x="6263" y="7716"/>
                  </a:cubicBezTo>
                  <a:cubicBezTo>
                    <a:pt x="6287" y="7740"/>
                    <a:pt x="6287" y="7751"/>
                    <a:pt x="6263" y="7787"/>
                  </a:cubicBezTo>
                  <a:cubicBezTo>
                    <a:pt x="6192" y="7871"/>
                    <a:pt x="6132" y="7978"/>
                    <a:pt x="6108" y="8085"/>
                  </a:cubicBezTo>
                  <a:lnTo>
                    <a:pt x="5870" y="7990"/>
                  </a:lnTo>
                  <a:cubicBezTo>
                    <a:pt x="5644" y="7918"/>
                    <a:pt x="5513" y="7716"/>
                    <a:pt x="5513" y="7478"/>
                  </a:cubicBezTo>
                  <a:lnTo>
                    <a:pt x="5513" y="6739"/>
                  </a:lnTo>
                  <a:cubicBezTo>
                    <a:pt x="5751" y="6608"/>
                    <a:pt x="5942" y="6442"/>
                    <a:pt x="6120" y="6239"/>
                  </a:cubicBezTo>
                  <a:close/>
                  <a:moveTo>
                    <a:pt x="2394" y="6251"/>
                  </a:moveTo>
                  <a:cubicBezTo>
                    <a:pt x="2572" y="6442"/>
                    <a:pt x="2787" y="6620"/>
                    <a:pt x="3013" y="6751"/>
                  </a:cubicBezTo>
                  <a:lnTo>
                    <a:pt x="3013" y="7490"/>
                  </a:lnTo>
                  <a:cubicBezTo>
                    <a:pt x="3013" y="7728"/>
                    <a:pt x="2858" y="7918"/>
                    <a:pt x="2644" y="8002"/>
                  </a:cubicBezTo>
                  <a:lnTo>
                    <a:pt x="2418" y="8097"/>
                  </a:lnTo>
                  <a:cubicBezTo>
                    <a:pt x="2382" y="7990"/>
                    <a:pt x="2322" y="7894"/>
                    <a:pt x="2251" y="7799"/>
                  </a:cubicBezTo>
                  <a:cubicBezTo>
                    <a:pt x="2239" y="7763"/>
                    <a:pt x="2239" y="7751"/>
                    <a:pt x="2251" y="7728"/>
                  </a:cubicBezTo>
                  <a:cubicBezTo>
                    <a:pt x="2382" y="7561"/>
                    <a:pt x="2453" y="7347"/>
                    <a:pt x="2453" y="7144"/>
                  </a:cubicBezTo>
                  <a:cubicBezTo>
                    <a:pt x="2477" y="6918"/>
                    <a:pt x="2394" y="6716"/>
                    <a:pt x="2263" y="6561"/>
                  </a:cubicBezTo>
                  <a:cubicBezTo>
                    <a:pt x="2251" y="6549"/>
                    <a:pt x="2251" y="6525"/>
                    <a:pt x="2263" y="6501"/>
                  </a:cubicBezTo>
                  <a:cubicBezTo>
                    <a:pt x="2322" y="6430"/>
                    <a:pt x="2370" y="6347"/>
                    <a:pt x="2394" y="6251"/>
                  </a:cubicBezTo>
                  <a:close/>
                  <a:moveTo>
                    <a:pt x="1787" y="4954"/>
                  </a:moveTo>
                  <a:cubicBezTo>
                    <a:pt x="1834" y="5299"/>
                    <a:pt x="1953" y="5608"/>
                    <a:pt x="2120" y="5894"/>
                  </a:cubicBezTo>
                  <a:lnTo>
                    <a:pt x="2120" y="5954"/>
                  </a:lnTo>
                  <a:cubicBezTo>
                    <a:pt x="2120" y="6085"/>
                    <a:pt x="2072" y="6204"/>
                    <a:pt x="2001" y="6311"/>
                  </a:cubicBezTo>
                  <a:cubicBezTo>
                    <a:pt x="1894" y="6442"/>
                    <a:pt x="1894" y="6644"/>
                    <a:pt x="2001" y="6775"/>
                  </a:cubicBezTo>
                  <a:cubicBezTo>
                    <a:pt x="2084" y="6882"/>
                    <a:pt x="2120" y="7001"/>
                    <a:pt x="2120" y="7132"/>
                  </a:cubicBezTo>
                  <a:cubicBezTo>
                    <a:pt x="2120" y="7263"/>
                    <a:pt x="2072" y="7394"/>
                    <a:pt x="1977" y="7501"/>
                  </a:cubicBezTo>
                  <a:cubicBezTo>
                    <a:pt x="1858" y="7656"/>
                    <a:pt x="1858" y="7859"/>
                    <a:pt x="1977" y="8013"/>
                  </a:cubicBezTo>
                  <a:cubicBezTo>
                    <a:pt x="2025" y="8073"/>
                    <a:pt x="2072" y="8132"/>
                    <a:pt x="2084" y="8204"/>
                  </a:cubicBezTo>
                  <a:lnTo>
                    <a:pt x="1560" y="8383"/>
                  </a:lnTo>
                  <a:cubicBezTo>
                    <a:pt x="1465" y="8275"/>
                    <a:pt x="1382" y="8132"/>
                    <a:pt x="1382" y="7966"/>
                  </a:cubicBezTo>
                  <a:cubicBezTo>
                    <a:pt x="1382" y="7835"/>
                    <a:pt x="1429" y="7692"/>
                    <a:pt x="1525" y="7597"/>
                  </a:cubicBezTo>
                  <a:cubicBezTo>
                    <a:pt x="1644" y="7442"/>
                    <a:pt x="1644" y="7240"/>
                    <a:pt x="1525" y="7085"/>
                  </a:cubicBezTo>
                  <a:cubicBezTo>
                    <a:pt x="1429" y="6978"/>
                    <a:pt x="1382" y="6847"/>
                    <a:pt x="1382" y="6716"/>
                  </a:cubicBezTo>
                  <a:cubicBezTo>
                    <a:pt x="1382" y="6585"/>
                    <a:pt x="1429" y="6466"/>
                    <a:pt x="1501" y="6358"/>
                  </a:cubicBezTo>
                  <a:cubicBezTo>
                    <a:pt x="1608" y="6227"/>
                    <a:pt x="1608" y="6025"/>
                    <a:pt x="1501" y="5894"/>
                  </a:cubicBezTo>
                  <a:cubicBezTo>
                    <a:pt x="1417" y="5787"/>
                    <a:pt x="1382" y="5668"/>
                    <a:pt x="1382" y="5537"/>
                  </a:cubicBezTo>
                  <a:cubicBezTo>
                    <a:pt x="1382" y="5299"/>
                    <a:pt x="1525" y="5096"/>
                    <a:pt x="1727" y="5001"/>
                  </a:cubicBezTo>
                  <a:cubicBezTo>
                    <a:pt x="1739" y="4989"/>
                    <a:pt x="1775" y="4977"/>
                    <a:pt x="1787" y="4954"/>
                  </a:cubicBezTo>
                  <a:close/>
                  <a:moveTo>
                    <a:pt x="6716" y="4942"/>
                  </a:moveTo>
                  <a:cubicBezTo>
                    <a:pt x="6728" y="4954"/>
                    <a:pt x="6740" y="4977"/>
                    <a:pt x="6775" y="4989"/>
                  </a:cubicBezTo>
                  <a:cubicBezTo>
                    <a:pt x="6978" y="5073"/>
                    <a:pt x="7121" y="5287"/>
                    <a:pt x="7121" y="5525"/>
                  </a:cubicBezTo>
                  <a:cubicBezTo>
                    <a:pt x="7121" y="5656"/>
                    <a:pt x="7073" y="5775"/>
                    <a:pt x="7001" y="5882"/>
                  </a:cubicBezTo>
                  <a:cubicBezTo>
                    <a:pt x="6894" y="6013"/>
                    <a:pt x="6894" y="6204"/>
                    <a:pt x="7001" y="6347"/>
                  </a:cubicBezTo>
                  <a:cubicBezTo>
                    <a:pt x="7085" y="6442"/>
                    <a:pt x="7121" y="6561"/>
                    <a:pt x="7121" y="6704"/>
                  </a:cubicBezTo>
                  <a:cubicBezTo>
                    <a:pt x="7121" y="6835"/>
                    <a:pt x="7073" y="6966"/>
                    <a:pt x="6978" y="7073"/>
                  </a:cubicBezTo>
                  <a:cubicBezTo>
                    <a:pt x="6859" y="7240"/>
                    <a:pt x="6859" y="7442"/>
                    <a:pt x="7001" y="7597"/>
                  </a:cubicBezTo>
                  <a:cubicBezTo>
                    <a:pt x="7085" y="7692"/>
                    <a:pt x="7132" y="7835"/>
                    <a:pt x="7132" y="7966"/>
                  </a:cubicBezTo>
                  <a:cubicBezTo>
                    <a:pt x="7132" y="8132"/>
                    <a:pt x="7073" y="8275"/>
                    <a:pt x="6954" y="8383"/>
                  </a:cubicBezTo>
                  <a:lnTo>
                    <a:pt x="6418" y="8192"/>
                  </a:lnTo>
                  <a:cubicBezTo>
                    <a:pt x="6442" y="8109"/>
                    <a:pt x="6478" y="8049"/>
                    <a:pt x="6525" y="7990"/>
                  </a:cubicBezTo>
                  <a:cubicBezTo>
                    <a:pt x="6644" y="7847"/>
                    <a:pt x="6644" y="7632"/>
                    <a:pt x="6525" y="7490"/>
                  </a:cubicBezTo>
                  <a:cubicBezTo>
                    <a:pt x="6430" y="7382"/>
                    <a:pt x="6382" y="7251"/>
                    <a:pt x="6382" y="7120"/>
                  </a:cubicBezTo>
                  <a:cubicBezTo>
                    <a:pt x="6382" y="6978"/>
                    <a:pt x="6430" y="6859"/>
                    <a:pt x="6501" y="6763"/>
                  </a:cubicBezTo>
                  <a:cubicBezTo>
                    <a:pt x="6609" y="6620"/>
                    <a:pt x="6609" y="6430"/>
                    <a:pt x="6501" y="6299"/>
                  </a:cubicBezTo>
                  <a:cubicBezTo>
                    <a:pt x="6418" y="6192"/>
                    <a:pt x="6382" y="6073"/>
                    <a:pt x="6382" y="5942"/>
                  </a:cubicBezTo>
                  <a:lnTo>
                    <a:pt x="6382" y="5882"/>
                  </a:lnTo>
                  <a:cubicBezTo>
                    <a:pt x="6549" y="5596"/>
                    <a:pt x="6668" y="5287"/>
                    <a:pt x="6716" y="4942"/>
                  </a:cubicBezTo>
                  <a:close/>
                  <a:moveTo>
                    <a:pt x="5180" y="6918"/>
                  </a:moveTo>
                  <a:lnTo>
                    <a:pt x="5180" y="7490"/>
                  </a:lnTo>
                  <a:cubicBezTo>
                    <a:pt x="5180" y="7847"/>
                    <a:pt x="5394" y="8156"/>
                    <a:pt x="5716" y="8287"/>
                  </a:cubicBezTo>
                  <a:cubicBezTo>
                    <a:pt x="5680" y="8561"/>
                    <a:pt x="5597" y="8799"/>
                    <a:pt x="5442" y="9025"/>
                  </a:cubicBezTo>
                  <a:cubicBezTo>
                    <a:pt x="5382" y="9097"/>
                    <a:pt x="5406" y="9204"/>
                    <a:pt x="5477" y="9264"/>
                  </a:cubicBezTo>
                  <a:cubicBezTo>
                    <a:pt x="5513" y="9275"/>
                    <a:pt x="5537" y="9287"/>
                    <a:pt x="5585" y="9287"/>
                  </a:cubicBezTo>
                  <a:cubicBezTo>
                    <a:pt x="5620" y="9287"/>
                    <a:pt x="5692" y="9264"/>
                    <a:pt x="5716" y="9216"/>
                  </a:cubicBezTo>
                  <a:cubicBezTo>
                    <a:pt x="5894" y="8978"/>
                    <a:pt x="6001" y="8692"/>
                    <a:pt x="6049" y="8406"/>
                  </a:cubicBezTo>
                  <a:lnTo>
                    <a:pt x="6585" y="8609"/>
                  </a:lnTo>
                  <a:cubicBezTo>
                    <a:pt x="6466" y="9109"/>
                    <a:pt x="6192" y="9573"/>
                    <a:pt x="5787" y="9918"/>
                  </a:cubicBezTo>
                  <a:cubicBezTo>
                    <a:pt x="5370" y="10288"/>
                    <a:pt x="4823" y="10490"/>
                    <a:pt x="4263" y="10490"/>
                  </a:cubicBezTo>
                  <a:cubicBezTo>
                    <a:pt x="3692" y="10490"/>
                    <a:pt x="3156" y="10288"/>
                    <a:pt x="2727" y="9930"/>
                  </a:cubicBezTo>
                  <a:cubicBezTo>
                    <a:pt x="2322" y="9585"/>
                    <a:pt x="2060" y="9109"/>
                    <a:pt x="1965" y="8609"/>
                  </a:cubicBezTo>
                  <a:lnTo>
                    <a:pt x="2501" y="8406"/>
                  </a:lnTo>
                  <a:cubicBezTo>
                    <a:pt x="2560" y="8799"/>
                    <a:pt x="2739" y="9168"/>
                    <a:pt x="3025" y="9442"/>
                  </a:cubicBezTo>
                  <a:cubicBezTo>
                    <a:pt x="3346" y="9764"/>
                    <a:pt x="3799" y="9930"/>
                    <a:pt x="4263" y="9930"/>
                  </a:cubicBezTo>
                  <a:cubicBezTo>
                    <a:pt x="4561" y="9930"/>
                    <a:pt x="4858" y="9859"/>
                    <a:pt x="5120" y="9704"/>
                  </a:cubicBezTo>
                  <a:cubicBezTo>
                    <a:pt x="5192" y="9656"/>
                    <a:pt x="5227" y="9561"/>
                    <a:pt x="5180" y="9478"/>
                  </a:cubicBezTo>
                  <a:cubicBezTo>
                    <a:pt x="5147" y="9429"/>
                    <a:pt x="5091" y="9402"/>
                    <a:pt x="5033" y="9402"/>
                  </a:cubicBezTo>
                  <a:cubicBezTo>
                    <a:pt x="5006" y="9402"/>
                    <a:pt x="4979" y="9407"/>
                    <a:pt x="4954" y="9418"/>
                  </a:cubicBezTo>
                  <a:cubicBezTo>
                    <a:pt x="4751" y="9537"/>
                    <a:pt x="4501" y="9597"/>
                    <a:pt x="4263" y="9597"/>
                  </a:cubicBezTo>
                  <a:cubicBezTo>
                    <a:pt x="3501" y="9597"/>
                    <a:pt x="2894" y="9037"/>
                    <a:pt x="2834" y="8287"/>
                  </a:cubicBezTo>
                  <a:cubicBezTo>
                    <a:pt x="3144" y="8156"/>
                    <a:pt x="3370" y="7835"/>
                    <a:pt x="3370" y="7490"/>
                  </a:cubicBezTo>
                  <a:lnTo>
                    <a:pt x="3370" y="6918"/>
                  </a:lnTo>
                  <a:cubicBezTo>
                    <a:pt x="3644" y="7025"/>
                    <a:pt x="3942" y="7085"/>
                    <a:pt x="4275" y="7085"/>
                  </a:cubicBezTo>
                  <a:cubicBezTo>
                    <a:pt x="4584" y="7085"/>
                    <a:pt x="4894" y="7025"/>
                    <a:pt x="5180" y="6918"/>
                  </a:cubicBezTo>
                  <a:close/>
                  <a:moveTo>
                    <a:pt x="4263" y="1"/>
                  </a:moveTo>
                  <a:cubicBezTo>
                    <a:pt x="2489" y="1"/>
                    <a:pt x="1060" y="1429"/>
                    <a:pt x="1060" y="3203"/>
                  </a:cubicBezTo>
                  <a:lnTo>
                    <a:pt x="1060" y="4346"/>
                  </a:lnTo>
                  <a:cubicBezTo>
                    <a:pt x="1060" y="4573"/>
                    <a:pt x="1179" y="4751"/>
                    <a:pt x="1346" y="4870"/>
                  </a:cubicBezTo>
                  <a:cubicBezTo>
                    <a:pt x="1167" y="5037"/>
                    <a:pt x="1060" y="5275"/>
                    <a:pt x="1060" y="5537"/>
                  </a:cubicBezTo>
                  <a:cubicBezTo>
                    <a:pt x="1060" y="5751"/>
                    <a:pt x="1132" y="5954"/>
                    <a:pt x="1251" y="6108"/>
                  </a:cubicBezTo>
                  <a:cubicBezTo>
                    <a:pt x="1263" y="6120"/>
                    <a:pt x="1263" y="6144"/>
                    <a:pt x="1251" y="6168"/>
                  </a:cubicBezTo>
                  <a:cubicBezTo>
                    <a:pt x="1120" y="6323"/>
                    <a:pt x="1060" y="6525"/>
                    <a:pt x="1060" y="6728"/>
                  </a:cubicBezTo>
                  <a:cubicBezTo>
                    <a:pt x="1060" y="6942"/>
                    <a:pt x="1132" y="7144"/>
                    <a:pt x="1263" y="7311"/>
                  </a:cubicBezTo>
                  <a:cubicBezTo>
                    <a:pt x="1286" y="7335"/>
                    <a:pt x="1286" y="7359"/>
                    <a:pt x="1263" y="7382"/>
                  </a:cubicBezTo>
                  <a:cubicBezTo>
                    <a:pt x="1132" y="7549"/>
                    <a:pt x="1060" y="7751"/>
                    <a:pt x="1060" y="7966"/>
                  </a:cubicBezTo>
                  <a:cubicBezTo>
                    <a:pt x="1060" y="8156"/>
                    <a:pt x="1120" y="8347"/>
                    <a:pt x="1239" y="8502"/>
                  </a:cubicBezTo>
                  <a:lnTo>
                    <a:pt x="822" y="8644"/>
                  </a:lnTo>
                  <a:cubicBezTo>
                    <a:pt x="334" y="8823"/>
                    <a:pt x="1" y="9287"/>
                    <a:pt x="1" y="9811"/>
                  </a:cubicBezTo>
                  <a:lnTo>
                    <a:pt x="1" y="11192"/>
                  </a:lnTo>
                  <a:cubicBezTo>
                    <a:pt x="1" y="11288"/>
                    <a:pt x="72" y="11359"/>
                    <a:pt x="167" y="11359"/>
                  </a:cubicBezTo>
                  <a:cubicBezTo>
                    <a:pt x="251" y="11359"/>
                    <a:pt x="334" y="11288"/>
                    <a:pt x="334" y="11192"/>
                  </a:cubicBezTo>
                  <a:lnTo>
                    <a:pt x="334" y="9811"/>
                  </a:lnTo>
                  <a:cubicBezTo>
                    <a:pt x="334" y="9418"/>
                    <a:pt x="560" y="9085"/>
                    <a:pt x="929" y="8966"/>
                  </a:cubicBezTo>
                  <a:lnTo>
                    <a:pt x="1656" y="8704"/>
                  </a:lnTo>
                  <a:cubicBezTo>
                    <a:pt x="1775" y="9275"/>
                    <a:pt x="2072" y="9787"/>
                    <a:pt x="2513" y="10180"/>
                  </a:cubicBezTo>
                  <a:cubicBezTo>
                    <a:pt x="3013" y="10597"/>
                    <a:pt x="3620" y="10835"/>
                    <a:pt x="4263" y="10835"/>
                  </a:cubicBezTo>
                  <a:cubicBezTo>
                    <a:pt x="4894" y="10835"/>
                    <a:pt x="5525" y="10597"/>
                    <a:pt x="6013" y="10180"/>
                  </a:cubicBezTo>
                  <a:cubicBezTo>
                    <a:pt x="6442" y="9787"/>
                    <a:pt x="6763" y="9287"/>
                    <a:pt x="6859" y="8728"/>
                  </a:cubicBezTo>
                  <a:lnTo>
                    <a:pt x="7597" y="8978"/>
                  </a:lnTo>
                  <a:cubicBezTo>
                    <a:pt x="7954" y="9109"/>
                    <a:pt x="8192" y="9454"/>
                    <a:pt x="8192" y="9823"/>
                  </a:cubicBezTo>
                  <a:lnTo>
                    <a:pt x="8192" y="11204"/>
                  </a:lnTo>
                  <a:cubicBezTo>
                    <a:pt x="8192" y="11300"/>
                    <a:pt x="8264" y="11371"/>
                    <a:pt x="8347" y="11371"/>
                  </a:cubicBezTo>
                  <a:cubicBezTo>
                    <a:pt x="8442" y="11371"/>
                    <a:pt x="8514" y="11300"/>
                    <a:pt x="8514" y="11204"/>
                  </a:cubicBezTo>
                  <a:lnTo>
                    <a:pt x="8514" y="9823"/>
                  </a:lnTo>
                  <a:cubicBezTo>
                    <a:pt x="8525" y="9287"/>
                    <a:pt x="8204" y="8823"/>
                    <a:pt x="7692" y="8644"/>
                  </a:cubicBezTo>
                  <a:lnTo>
                    <a:pt x="7275" y="8502"/>
                  </a:lnTo>
                  <a:cubicBezTo>
                    <a:pt x="7382" y="8347"/>
                    <a:pt x="7454" y="8156"/>
                    <a:pt x="7454" y="7966"/>
                  </a:cubicBezTo>
                  <a:cubicBezTo>
                    <a:pt x="7454" y="7751"/>
                    <a:pt x="7382" y="7549"/>
                    <a:pt x="7251" y="7382"/>
                  </a:cubicBezTo>
                  <a:cubicBezTo>
                    <a:pt x="7240" y="7347"/>
                    <a:pt x="7240" y="7335"/>
                    <a:pt x="7251" y="7311"/>
                  </a:cubicBezTo>
                  <a:cubicBezTo>
                    <a:pt x="7382" y="7144"/>
                    <a:pt x="7454" y="6942"/>
                    <a:pt x="7454" y="6728"/>
                  </a:cubicBezTo>
                  <a:cubicBezTo>
                    <a:pt x="7454" y="6525"/>
                    <a:pt x="7382" y="6311"/>
                    <a:pt x="7263" y="6168"/>
                  </a:cubicBezTo>
                  <a:cubicBezTo>
                    <a:pt x="7251" y="6144"/>
                    <a:pt x="7251" y="6120"/>
                    <a:pt x="7263" y="6108"/>
                  </a:cubicBezTo>
                  <a:cubicBezTo>
                    <a:pt x="7394" y="5942"/>
                    <a:pt x="7454" y="5751"/>
                    <a:pt x="7454" y="5537"/>
                  </a:cubicBezTo>
                  <a:cubicBezTo>
                    <a:pt x="7454" y="5287"/>
                    <a:pt x="7359" y="5037"/>
                    <a:pt x="7180" y="4870"/>
                  </a:cubicBezTo>
                  <a:cubicBezTo>
                    <a:pt x="7335" y="4763"/>
                    <a:pt x="7454" y="4573"/>
                    <a:pt x="7454" y="4358"/>
                  </a:cubicBezTo>
                  <a:lnTo>
                    <a:pt x="7454" y="3203"/>
                  </a:lnTo>
                  <a:cubicBezTo>
                    <a:pt x="7454" y="1441"/>
                    <a:pt x="6025" y="1"/>
                    <a:pt x="4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12014;p59"/>
            <p:cNvSpPr/>
            <p:nvPr/>
          </p:nvSpPr>
          <p:spPr>
            <a:xfrm>
              <a:off x="6799152" y="4414362"/>
              <a:ext cx="61523" cy="33232"/>
            </a:xfrm>
            <a:custGeom>
              <a:avLst/>
              <a:gdLst/>
              <a:ahLst/>
              <a:cxnLst/>
              <a:rect l="l" t="t" r="r" b="b"/>
              <a:pathLst>
                <a:path w="1942" h="1049" extrusionOk="0">
                  <a:moveTo>
                    <a:pt x="1572" y="334"/>
                  </a:moveTo>
                  <a:cubicBezTo>
                    <a:pt x="1489" y="561"/>
                    <a:pt x="1251" y="715"/>
                    <a:pt x="977" y="715"/>
                  </a:cubicBezTo>
                  <a:cubicBezTo>
                    <a:pt x="691" y="715"/>
                    <a:pt x="453" y="561"/>
                    <a:pt x="358" y="334"/>
                  </a:cubicBezTo>
                  <a:close/>
                  <a:moveTo>
                    <a:pt x="167" y="1"/>
                  </a:moveTo>
                  <a:cubicBezTo>
                    <a:pt x="84" y="1"/>
                    <a:pt x="1" y="84"/>
                    <a:pt x="1" y="168"/>
                  </a:cubicBezTo>
                  <a:cubicBezTo>
                    <a:pt x="1" y="656"/>
                    <a:pt x="441" y="1049"/>
                    <a:pt x="977" y="1049"/>
                  </a:cubicBezTo>
                  <a:cubicBezTo>
                    <a:pt x="1513" y="1049"/>
                    <a:pt x="1941" y="644"/>
                    <a:pt x="1941" y="168"/>
                  </a:cubicBezTo>
                  <a:cubicBezTo>
                    <a:pt x="1941" y="84"/>
                    <a:pt x="1870" y="1"/>
                    <a:pt x="17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8" name="Google Shape;12607;p59"/>
          <p:cNvGrpSpPr/>
          <p:nvPr/>
        </p:nvGrpSpPr>
        <p:grpSpPr>
          <a:xfrm>
            <a:off x="7813942" y="2058915"/>
            <a:ext cx="595714" cy="619294"/>
            <a:chOff x="5289631" y="1500214"/>
            <a:chExt cx="332355" cy="354974"/>
          </a:xfrm>
          <a:solidFill>
            <a:srgbClr val="002060"/>
          </a:solidFill>
        </p:grpSpPr>
        <p:sp>
          <p:nvSpPr>
            <p:cNvPr id="589" name="Google Shape;12608;p59"/>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12609;p59"/>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12610;p59"/>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12611;p59"/>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12612;p59"/>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12613;p59"/>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Arc 3"/>
          <p:cNvSpPr/>
          <p:nvPr/>
        </p:nvSpPr>
        <p:spPr>
          <a:xfrm>
            <a:off x="-814264" y="4290963"/>
            <a:ext cx="1648621" cy="1818505"/>
          </a:xfrm>
          <a:prstGeom prst="arc">
            <a:avLst/>
          </a:prstGeom>
          <a:ln w="63500">
            <a:solidFill>
              <a:schemeClr val="accent4"/>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4" name="Arc 33"/>
          <p:cNvSpPr/>
          <p:nvPr/>
        </p:nvSpPr>
        <p:spPr>
          <a:xfrm rot="5759686">
            <a:off x="5865008" y="-1707807"/>
            <a:ext cx="2250440" cy="3509044"/>
          </a:xfrm>
          <a:custGeom>
            <a:avLst/>
            <a:gdLst>
              <a:gd name="connsiteX0" fmla="*/ 1125220 w 2250440"/>
              <a:gd name="connsiteY0" fmla="*/ 0 h 3509044"/>
              <a:gd name="connsiteX1" fmla="*/ 2250440 w 2250440"/>
              <a:gd name="connsiteY1" fmla="*/ 1754522 h 3509044"/>
              <a:gd name="connsiteX2" fmla="*/ 1665326 w 2250440"/>
              <a:gd name="connsiteY2" fmla="*/ 1754522 h 3509044"/>
              <a:gd name="connsiteX3" fmla="*/ 1125220 w 2250440"/>
              <a:gd name="connsiteY3" fmla="*/ 1754522 h 3509044"/>
              <a:gd name="connsiteX4" fmla="*/ 1125220 w 2250440"/>
              <a:gd name="connsiteY4" fmla="*/ 1204772 h 3509044"/>
              <a:gd name="connsiteX5" fmla="*/ 1125220 w 2250440"/>
              <a:gd name="connsiteY5" fmla="*/ 584841 h 3509044"/>
              <a:gd name="connsiteX6" fmla="*/ 1125220 w 2250440"/>
              <a:gd name="connsiteY6" fmla="*/ 0 h 3509044"/>
              <a:gd name="connsiteX0-1" fmla="*/ 1125220 w 2250440"/>
              <a:gd name="connsiteY0-2" fmla="*/ 0 h 3509044"/>
              <a:gd name="connsiteX1-3" fmla="*/ 2250440 w 2250440"/>
              <a:gd name="connsiteY1-4" fmla="*/ 1754522 h 3509044"/>
            </a:gdLst>
            <a:ahLst/>
            <a:cxnLst>
              <a:cxn ang="0">
                <a:pos x="connsiteX0-1" y="connsiteY0-2"/>
              </a:cxn>
              <a:cxn ang="0">
                <a:pos x="connsiteX1-3" y="connsiteY1-4"/>
              </a:cxn>
            </a:cxnLst>
            <a:rect l="l" t="t" r="r" b="b"/>
            <a:pathLst>
              <a:path w="2250440" h="3509044" stroke="0" extrusionOk="0">
                <a:moveTo>
                  <a:pt x="1125220" y="0"/>
                </a:moveTo>
                <a:cubicBezTo>
                  <a:pt x="1563554" y="-112945"/>
                  <a:pt x="2054326" y="859131"/>
                  <a:pt x="2250440" y="1754522"/>
                </a:cubicBezTo>
                <a:cubicBezTo>
                  <a:pt x="1993327" y="1727860"/>
                  <a:pt x="1878070" y="1742412"/>
                  <a:pt x="1665326" y="1754522"/>
                </a:cubicBezTo>
                <a:cubicBezTo>
                  <a:pt x="1452582" y="1766632"/>
                  <a:pt x="1346078" y="1734831"/>
                  <a:pt x="1125220" y="1754522"/>
                </a:cubicBezTo>
                <a:cubicBezTo>
                  <a:pt x="1106648" y="1510023"/>
                  <a:pt x="1134901" y="1323919"/>
                  <a:pt x="1125220" y="1204772"/>
                </a:cubicBezTo>
                <a:cubicBezTo>
                  <a:pt x="1115540" y="1085625"/>
                  <a:pt x="1149253" y="876019"/>
                  <a:pt x="1125220" y="584841"/>
                </a:cubicBezTo>
                <a:cubicBezTo>
                  <a:pt x="1101187" y="293663"/>
                  <a:pt x="1110695" y="130598"/>
                  <a:pt x="1125220" y="0"/>
                </a:cubicBezTo>
                <a:close/>
              </a:path>
              <a:path w="2250440" h="3509044" fill="none" extrusionOk="0">
                <a:moveTo>
                  <a:pt x="1125220" y="0"/>
                </a:moveTo>
                <a:cubicBezTo>
                  <a:pt x="1671253" y="124746"/>
                  <a:pt x="2234120" y="766597"/>
                  <a:pt x="2250440" y="1754522"/>
                </a:cubicBezTo>
              </a:path>
              <a:path w="2250440" h="3509044" fill="none" stroke="0" extrusionOk="0">
                <a:moveTo>
                  <a:pt x="1125220" y="0"/>
                </a:moveTo>
                <a:cubicBezTo>
                  <a:pt x="1678022" y="60320"/>
                  <a:pt x="2394613" y="811226"/>
                  <a:pt x="2250440" y="1754522"/>
                </a:cubicBezTo>
              </a:path>
            </a:pathLst>
          </a:custGeom>
          <a:ln w="44450">
            <a:solidFill>
              <a:srgbClr val="0070C0"/>
            </a:solidFill>
            <a:prstDash val="dash"/>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600" name="Google Shape;600;p25"/>
          <p:cNvSpPr txBox="1">
            <a:spLocks noGrp="1"/>
          </p:cNvSpPr>
          <p:nvPr>
            <p:ph type="ctrTitle" idx="5"/>
          </p:nvPr>
        </p:nvSpPr>
        <p:spPr>
          <a:xfrm>
            <a:off x="269054" y="437613"/>
            <a:ext cx="85206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i="1" dirty="0">
                <a:ln>
                  <a:solidFill>
                    <a:schemeClr val="tx2">
                      <a:lumMod val="90000"/>
                    </a:schemeClr>
                  </a:solidFill>
                </a:ln>
                <a:solidFill>
                  <a:srgbClr val="002060"/>
                </a:solidFill>
                <a:latin typeface="Calibri" panose="020F0502020204030204" pitchFamily="34" charset="0"/>
                <a:cs typeface="Calibri" panose="020F0502020204030204" pitchFamily="34" charset="0"/>
              </a:rPr>
              <a:t>Meet our Team</a:t>
            </a:r>
            <a:endParaRPr sz="2800" b="1" i="1" dirty="0">
              <a:ln>
                <a:solidFill>
                  <a:schemeClr val="tx2">
                    <a:lumMod val="90000"/>
                  </a:schemeClr>
                </a:solidFill>
              </a:ln>
              <a:solidFill>
                <a:srgbClr val="002060"/>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22" hidden="1"/>
                      <p:cNvPicPr/>
                      <p:nvPr/>
                    </p:nvPicPr>
                    <p:blipFill>
                      <a:blip r:embed="rId3"/>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p:nvPr>
        </p:nvSpPr>
        <p:spPr>
          <a:xfrm>
            <a:off x="117910" y="221041"/>
            <a:ext cx="3671147" cy="758613"/>
          </a:xfrm>
        </p:spPr>
        <p:txBody>
          <a:bodyPr vert="horz">
            <a:noAutofit/>
          </a:bodyPr>
          <a:lstStyle/>
          <a:p>
            <a:pPr defTabSz="685800">
              <a:lnSpc>
                <a:spcPct val="90000"/>
              </a:lnSpc>
              <a:spcBef>
                <a:spcPct val="0"/>
              </a:spcBef>
            </a:pPr>
            <a:r>
              <a:rPr lang="en-US" b="1" kern="1200" dirty="0">
                <a:solidFill>
                  <a:schemeClr val="tx1"/>
                </a:solidFill>
                <a:latin typeface="Calibri Light" pitchFamily="34" charset="0"/>
                <a:ea typeface="+mj-ea"/>
                <a:cs typeface="Calibri Light" pitchFamily="34" charset="0"/>
              </a:rPr>
              <a:t>Agenda </a:t>
            </a:r>
            <a:endParaRPr lang="en-US" b="1" kern="1200" dirty="0">
              <a:solidFill>
                <a:schemeClr val="tx1"/>
              </a:solidFill>
              <a:latin typeface="Calibri Light" pitchFamily="34" charset="0"/>
              <a:ea typeface="+mj-ea"/>
              <a:cs typeface="Calibri Light" pitchFamily="34" charset="0"/>
            </a:endParaRPr>
          </a:p>
        </p:txBody>
      </p:sp>
      <p:pic>
        <p:nvPicPr>
          <p:cNvPr id="9" name="Picture 8" descr="A hand giving a thumbs up to a air conditioner&#10;&#10;Description automatically generated"/>
          <p:cNvPicPr>
            <a:picLocks noChangeAspect="1"/>
          </p:cNvPicPr>
          <p:nvPr/>
        </p:nvPicPr>
        <p:blipFill>
          <a:blip r:embed="rId4"/>
          <a:stretch>
            <a:fillRect/>
          </a:stretch>
        </p:blipFill>
        <p:spPr>
          <a:xfrm>
            <a:off x="5493859" y="3936263"/>
            <a:ext cx="1166159" cy="1153519"/>
          </a:xfrm>
          <a:prstGeom prst="rect">
            <a:avLst/>
          </a:prstGeom>
        </p:spPr>
      </p:pic>
      <p:pic>
        <p:nvPicPr>
          <p:cNvPr id="11" name="Picture 10" descr="A cartoon of a toilet paper roll mopping the floor&#10;&#10;Description automatically generated"/>
          <p:cNvPicPr>
            <a:picLocks noChangeAspect="1"/>
          </p:cNvPicPr>
          <p:nvPr/>
        </p:nvPicPr>
        <p:blipFill>
          <a:blip r:embed="rId5"/>
          <a:stretch>
            <a:fillRect/>
          </a:stretch>
        </p:blipFill>
        <p:spPr>
          <a:xfrm>
            <a:off x="7447107" y="3936263"/>
            <a:ext cx="1205193" cy="1132268"/>
          </a:xfrm>
          <a:prstGeom prst="rect">
            <a:avLst/>
          </a:prstGeom>
        </p:spPr>
      </p:pic>
      <p:pic>
        <p:nvPicPr>
          <p:cNvPr id="12" name="Picture 11" descr="A plunger with bubbles&#10;&#10;Description automatically generated"/>
          <p:cNvPicPr>
            <a:picLocks noChangeAspect="1"/>
          </p:cNvPicPr>
          <p:nvPr/>
        </p:nvPicPr>
        <p:blipFill>
          <a:blip r:embed="rId6"/>
          <a:stretch>
            <a:fillRect/>
          </a:stretch>
        </p:blipFill>
        <p:spPr>
          <a:xfrm>
            <a:off x="1854985" y="1259604"/>
            <a:ext cx="552865" cy="603289"/>
          </a:xfrm>
          <a:prstGeom prst="rect">
            <a:avLst/>
          </a:prstGeom>
        </p:spPr>
      </p:pic>
      <p:pic>
        <p:nvPicPr>
          <p:cNvPr id="13" name="Picture 12" descr="A black and white image of a broom&#10;&#10;Description automatically generated"/>
          <p:cNvPicPr>
            <a:picLocks noChangeAspect="1"/>
          </p:cNvPicPr>
          <p:nvPr/>
        </p:nvPicPr>
        <p:blipFill>
          <a:blip r:embed="rId7"/>
          <a:stretch>
            <a:fillRect/>
          </a:stretch>
        </p:blipFill>
        <p:spPr>
          <a:xfrm>
            <a:off x="1373088" y="1259604"/>
            <a:ext cx="566313" cy="549324"/>
          </a:xfrm>
          <a:prstGeom prst="rect">
            <a:avLst/>
          </a:prstGeom>
        </p:spPr>
      </p:pic>
      <p:pic>
        <p:nvPicPr>
          <p:cNvPr id="14" name="Picture 13" descr="A black and white line drawing of a iron&#10;&#10;Description automatically generated"/>
          <p:cNvPicPr>
            <a:picLocks noChangeAspect="1"/>
          </p:cNvPicPr>
          <p:nvPr/>
        </p:nvPicPr>
        <p:blipFill>
          <a:blip r:embed="rId8"/>
          <a:stretch>
            <a:fillRect/>
          </a:stretch>
        </p:blipFill>
        <p:spPr>
          <a:xfrm>
            <a:off x="6585427" y="1259604"/>
            <a:ext cx="827774" cy="668027"/>
          </a:xfrm>
          <a:prstGeom prst="rect">
            <a:avLst/>
          </a:prstGeom>
        </p:spPr>
      </p:pic>
      <p:pic>
        <p:nvPicPr>
          <p:cNvPr id="15" name="Picture 14" descr="A black and white washing machine&#10;&#10;Description automatically generated"/>
          <p:cNvPicPr>
            <a:picLocks noChangeAspect="1"/>
          </p:cNvPicPr>
          <p:nvPr/>
        </p:nvPicPr>
        <p:blipFill>
          <a:blip r:embed="rId9"/>
          <a:stretch>
            <a:fillRect/>
          </a:stretch>
        </p:blipFill>
        <p:spPr>
          <a:xfrm>
            <a:off x="3811260" y="4116036"/>
            <a:ext cx="684189" cy="889010"/>
          </a:xfrm>
          <a:prstGeom prst="rect">
            <a:avLst/>
          </a:prstGeom>
        </p:spPr>
      </p:pic>
      <p:pic>
        <p:nvPicPr>
          <p:cNvPr id="16" name="Picture 15" descr="A person riding a scooter with boxes on it&#10;&#10;Description automatically generated"/>
          <p:cNvPicPr>
            <a:picLocks noChangeAspect="1"/>
          </p:cNvPicPr>
          <p:nvPr/>
        </p:nvPicPr>
        <p:blipFill>
          <a:blip r:embed="rId10"/>
          <a:stretch>
            <a:fillRect/>
          </a:stretch>
        </p:blipFill>
        <p:spPr>
          <a:xfrm>
            <a:off x="517025" y="4116036"/>
            <a:ext cx="1091808" cy="923838"/>
          </a:xfrm>
          <a:prstGeom prst="rect">
            <a:avLst/>
          </a:prstGeom>
        </p:spPr>
      </p:pic>
      <p:pic>
        <p:nvPicPr>
          <p:cNvPr id="17" name="Picture 16" descr="A black and white truck with a check mark&#10;&#10;Description automatically generated"/>
          <p:cNvPicPr>
            <a:picLocks noChangeAspect="1"/>
          </p:cNvPicPr>
          <p:nvPr/>
        </p:nvPicPr>
        <p:blipFill>
          <a:blip r:embed="rId11"/>
          <a:stretch>
            <a:fillRect/>
          </a:stretch>
        </p:blipFill>
        <p:spPr>
          <a:xfrm rot="20238475">
            <a:off x="2031623" y="4326561"/>
            <a:ext cx="839573" cy="573569"/>
          </a:xfrm>
          <a:prstGeom prst="rect">
            <a:avLst/>
          </a:prstGeom>
        </p:spPr>
      </p:pic>
      <p:sp>
        <p:nvSpPr>
          <p:cNvPr id="25" name="TextBox 24"/>
          <p:cNvSpPr txBox="1"/>
          <p:nvPr/>
        </p:nvSpPr>
        <p:spPr>
          <a:xfrm>
            <a:off x="1137951" y="1866719"/>
            <a:ext cx="2273798" cy="1926297"/>
          </a:xfrm>
          <a:prstGeom prst="rect">
            <a:avLst/>
          </a:prstGeom>
          <a:noFill/>
        </p:spPr>
        <p:txBody>
          <a:bodyPr wrap="square">
            <a:spAutoFit/>
          </a:bodyPr>
          <a:lstStyle/>
          <a:p>
            <a:pPr lvl="0">
              <a:lnSpc>
                <a:spcPct val="150000"/>
              </a:lnSpc>
            </a:pPr>
            <a:r>
              <a:rPr lang="en-US" sz="2100" b="1" dirty="0">
                <a:solidFill>
                  <a:srgbClr val="002060"/>
                </a:solidFill>
                <a:latin typeface="Calibri" panose="020F0502020204030204" pitchFamily="34" charset="0"/>
                <a:cs typeface="Calibri" panose="020F0502020204030204" pitchFamily="34" charset="0"/>
              </a:rPr>
              <a:t>Part 1</a:t>
            </a:r>
            <a:endParaRPr lang="en-US" sz="1100" b="1" dirty="0">
              <a:solidFill>
                <a:srgbClr val="002060"/>
              </a:solidFill>
              <a:latin typeface="Calibri" panose="020F0502020204030204" pitchFamily="34" charset="0"/>
              <a:cs typeface="Calibri" panose="020F0502020204030204" pitchFamily="34" charset="0"/>
            </a:endParaRPr>
          </a:p>
          <a:p>
            <a:pPr marL="285750" lvl="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Story set </a:t>
            </a:r>
            <a:endParaRPr lang="en-US" sz="1500" dirty="0">
              <a:latin typeface="Calibri" panose="020F0502020204030204" pitchFamily="34" charset="0"/>
              <a:cs typeface="Calibri" panose="020F0502020204030204" pitchFamily="34" charset="0"/>
            </a:endParaRPr>
          </a:p>
          <a:p>
            <a:pPr marL="285750" lvl="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Overview</a:t>
            </a:r>
            <a:endParaRPr lang="en-US" sz="1500" dirty="0">
              <a:latin typeface="Calibri" panose="020F0502020204030204" pitchFamily="34" charset="0"/>
              <a:cs typeface="Calibri" panose="020F0502020204030204" pitchFamily="34" charset="0"/>
            </a:endParaRPr>
          </a:p>
          <a:p>
            <a:pPr marL="285750" lvl="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Service Offerings &amp; Features  </a:t>
            </a:r>
            <a:endParaRPr lang="en-US" sz="1500" dirty="0">
              <a:latin typeface="Calibri" panose="020F0502020204030204" pitchFamily="34" charset="0"/>
              <a:cs typeface="Calibri" panose="020F0502020204030204" pitchFamily="34" charset="0"/>
            </a:endParaRPr>
          </a:p>
        </p:txBody>
      </p:sp>
      <p:sp>
        <p:nvSpPr>
          <p:cNvPr id="26" name="TextBox 25"/>
          <p:cNvSpPr txBox="1"/>
          <p:nvPr/>
        </p:nvSpPr>
        <p:spPr>
          <a:xfrm>
            <a:off x="4041109" y="1866719"/>
            <a:ext cx="1726679" cy="1233799"/>
          </a:xfrm>
          <a:prstGeom prst="rect">
            <a:avLst/>
          </a:prstGeom>
          <a:noFill/>
        </p:spPr>
        <p:txBody>
          <a:bodyPr wrap="square">
            <a:spAutoFit/>
          </a:bodyPr>
          <a:lstStyle/>
          <a:p>
            <a:pPr>
              <a:lnSpc>
                <a:spcPct val="150000"/>
              </a:lnSpc>
            </a:pPr>
            <a:r>
              <a:rPr lang="en-US" sz="2100" b="1" dirty="0">
                <a:solidFill>
                  <a:srgbClr val="002060"/>
                </a:solidFill>
                <a:latin typeface="Calibri" panose="020F0502020204030204" pitchFamily="34" charset="0"/>
                <a:cs typeface="Calibri" panose="020F0502020204030204" pitchFamily="34" charset="0"/>
              </a:rPr>
              <a:t>Part 2</a:t>
            </a:r>
            <a:endParaRPr lang="en-US" sz="2100" b="1" dirty="0">
              <a:solidFill>
                <a:srgbClr val="002060"/>
              </a:solidFill>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User Journey</a:t>
            </a:r>
            <a:endParaRPr lang="en-US" sz="15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Tech-Demo </a:t>
            </a:r>
            <a:endParaRPr lang="en-US" sz="1500" dirty="0">
              <a:latin typeface="Calibri" panose="020F0502020204030204" pitchFamily="34" charset="0"/>
              <a:cs typeface="Calibri" panose="020F0502020204030204" pitchFamily="34" charset="0"/>
            </a:endParaRPr>
          </a:p>
        </p:txBody>
      </p:sp>
      <p:sp>
        <p:nvSpPr>
          <p:cNvPr id="27" name="TextBox 26"/>
          <p:cNvSpPr txBox="1"/>
          <p:nvPr/>
        </p:nvSpPr>
        <p:spPr>
          <a:xfrm>
            <a:off x="6397148" y="1866719"/>
            <a:ext cx="2192343" cy="1233799"/>
          </a:xfrm>
          <a:prstGeom prst="rect">
            <a:avLst/>
          </a:prstGeom>
          <a:noFill/>
        </p:spPr>
        <p:txBody>
          <a:bodyPr wrap="square">
            <a:spAutoFit/>
          </a:bodyPr>
          <a:lstStyle/>
          <a:p>
            <a:pPr lvl="0">
              <a:lnSpc>
                <a:spcPct val="150000"/>
              </a:lnSpc>
            </a:pPr>
            <a:r>
              <a:rPr lang="en-US" sz="2100" b="1" dirty="0">
                <a:solidFill>
                  <a:srgbClr val="002060"/>
                </a:solidFill>
                <a:latin typeface="Calibri" panose="020F0502020204030204" pitchFamily="34" charset="0"/>
                <a:cs typeface="Calibri" panose="020F0502020204030204" pitchFamily="34" charset="0"/>
              </a:rPr>
              <a:t>Part 3</a:t>
            </a:r>
            <a:endParaRPr lang="en-US" sz="2100" b="1" dirty="0">
              <a:solidFill>
                <a:srgbClr val="002060"/>
              </a:solidFill>
              <a:latin typeface="Calibri" panose="020F0502020204030204" pitchFamily="34" charset="0"/>
              <a:cs typeface="Calibri" panose="020F0502020204030204" pitchFamily="34" charset="0"/>
            </a:endParaRPr>
          </a:p>
          <a:p>
            <a:pPr marL="285750" lvl="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Roadmap &amp; Future</a:t>
            </a:r>
            <a:endParaRPr lang="en-US" sz="15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500" dirty="0">
                <a:latin typeface="Calibri" panose="020F0502020204030204" pitchFamily="34" charset="0"/>
                <a:cs typeface="Calibri" panose="020F0502020204030204" pitchFamily="34" charset="0"/>
              </a:rPr>
              <a:t>Q &amp; A</a:t>
            </a:r>
            <a:endParaRPr lang="en-US" sz="1500" dirty="0">
              <a:latin typeface="Calibri" panose="020F0502020204030204" pitchFamily="34" charset="0"/>
              <a:cs typeface="Calibri" panose="020F0502020204030204" pitchFamily="34" charset="0"/>
            </a:endParaRPr>
          </a:p>
        </p:txBody>
      </p:sp>
      <p:sp>
        <p:nvSpPr>
          <p:cNvPr id="5" name="TextBox 4"/>
          <p:cNvSpPr txBox="1"/>
          <p:nvPr/>
        </p:nvSpPr>
        <p:spPr>
          <a:xfrm>
            <a:off x="0" y="4862121"/>
            <a:ext cx="628650" cy="253916"/>
          </a:xfrm>
          <a:prstGeom prst="rect">
            <a:avLst/>
          </a:prstGeom>
          <a:solidFill>
            <a:schemeClr val="bg1"/>
          </a:solidFill>
        </p:spPr>
        <p:txBody>
          <a:bodyPr wrap="square" rtlCol="0">
            <a:spAutoFit/>
          </a:bodyPr>
          <a:lstStyle/>
          <a:p>
            <a:endParaRPr lang="en-US" sz="1050" dirty="0"/>
          </a:p>
        </p:txBody>
      </p:sp>
      <p:pic>
        <p:nvPicPr>
          <p:cNvPr id="7" name="Picture 6"/>
          <p:cNvPicPr>
            <a:picLocks noChangeAspect="1"/>
          </p:cNvPicPr>
          <p:nvPr/>
        </p:nvPicPr>
        <p:blipFill>
          <a:blip r:embed="rId12"/>
          <a:stretch>
            <a:fillRect/>
          </a:stretch>
        </p:blipFill>
        <p:spPr>
          <a:xfrm>
            <a:off x="3998331" y="1259604"/>
            <a:ext cx="836803" cy="700018"/>
          </a:xfrm>
          <a:prstGeom prst="rect">
            <a:avLst/>
          </a:prstGeom>
        </p:spPr>
      </p:pic>
      <p:sp>
        <p:nvSpPr>
          <p:cNvPr id="3" name="Oval 2"/>
          <p:cNvSpPr/>
          <p:nvPr/>
        </p:nvSpPr>
        <p:spPr>
          <a:xfrm>
            <a:off x="2360137" y="1305918"/>
            <a:ext cx="684189" cy="51066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5 mins</a:t>
            </a:r>
            <a:endParaRPr lang="en-US" sz="1200" dirty="0">
              <a:solidFill>
                <a:schemeClr val="tx1"/>
              </a:solidFill>
              <a:latin typeface="Calibri" panose="020F0502020204030204" pitchFamily="34" charset="0"/>
              <a:cs typeface="Calibri" panose="020F0502020204030204" pitchFamily="34" charset="0"/>
            </a:endParaRPr>
          </a:p>
        </p:txBody>
      </p:sp>
      <p:sp>
        <p:nvSpPr>
          <p:cNvPr id="4" name="Oval 3"/>
          <p:cNvSpPr/>
          <p:nvPr/>
        </p:nvSpPr>
        <p:spPr>
          <a:xfrm>
            <a:off x="4773513" y="1305918"/>
            <a:ext cx="684189" cy="51066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15 mins</a:t>
            </a:r>
            <a:endParaRPr lang="en-US" sz="1200" dirty="0">
              <a:solidFill>
                <a:schemeClr val="tx1"/>
              </a:solidFill>
              <a:latin typeface="Calibri" panose="020F0502020204030204" pitchFamily="34" charset="0"/>
              <a:cs typeface="Calibri" panose="020F0502020204030204" pitchFamily="34" charset="0"/>
            </a:endParaRPr>
          </a:p>
        </p:txBody>
      </p:sp>
      <p:sp>
        <p:nvSpPr>
          <p:cNvPr id="6" name="Oval 5"/>
          <p:cNvSpPr/>
          <p:nvPr/>
        </p:nvSpPr>
        <p:spPr>
          <a:xfrm>
            <a:off x="7470580" y="1311873"/>
            <a:ext cx="684189" cy="51066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10</a:t>
            </a:r>
            <a:endParaRPr lang="en-US" sz="1200" dirty="0">
              <a:solidFill>
                <a:schemeClr val="tx1"/>
              </a:solidFill>
              <a:latin typeface="Calibri" panose="020F0502020204030204" pitchFamily="34" charset="0"/>
              <a:cs typeface="Calibri" panose="020F0502020204030204" pitchFamily="34" charset="0"/>
            </a:endParaRPr>
          </a:p>
          <a:p>
            <a:pPr algn="ctr"/>
            <a:r>
              <a:rPr lang="en-US" sz="1200" dirty="0">
                <a:solidFill>
                  <a:schemeClr val="tx1"/>
                </a:solidFill>
                <a:latin typeface="Calibri" panose="020F0502020204030204" pitchFamily="34" charset="0"/>
                <a:cs typeface="Calibri" panose="020F0502020204030204" pitchFamily="34" charset="0"/>
              </a:rPr>
              <a:t>mins</a:t>
            </a:r>
            <a:endParaRPr lang="en-US" sz="1200"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p:cNvSpPr>
            <a:spLocks noGrp="1" noRot="1" noChangeAspect="1" noMove="1" noResize="1" noEditPoints="1" noAdjustHandles="1" noChangeArrowheads="1" noChangeShapeType="1" noTextEdit="1"/>
          </p:cNvSpPr>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p:nvPr/>
        </p:nvSpPr>
        <p:spPr>
          <a:xfrm>
            <a:off x="253122" y="509798"/>
            <a:ext cx="2343114" cy="2802405"/>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fontAlgn="auto">
              <a:lnSpc>
                <a:spcPct val="90000"/>
              </a:lnSpc>
              <a:spcBef>
                <a:spcPct val="0"/>
              </a:spcBef>
              <a:spcAft>
                <a:spcPts val="600"/>
              </a:spcAft>
              <a:buClr>
                <a:srgbClr val="000000"/>
              </a:buClr>
              <a:buSzPts val="2800"/>
              <a:defRPr/>
            </a:pPr>
            <a:r>
              <a:rPr kumimoji="0" lang="en-US" sz="3500" b="1" i="0" u="none" strike="noStrike" kern="1200" cap="none" spc="0" normalizeH="0" baseline="0" noProof="0">
                <a:ln>
                  <a:noFill/>
                </a:ln>
                <a:solidFill>
                  <a:schemeClr val="tx1"/>
                </a:solidFill>
                <a:effectLst/>
                <a:uLnTx/>
                <a:uFillTx/>
                <a:latin typeface="+mj-lt"/>
                <a:ea typeface="+mj-ea"/>
                <a:cs typeface="+mj-cs"/>
                <a:sym typeface="Permanent Marker" panose="02000000000000000000"/>
              </a:rPr>
              <a:t>Part 1</a:t>
            </a:r>
            <a:endParaRPr kumimoji="0" lang="en-US" sz="3500" b="0" i="0" u="none" strike="noStrike" kern="1200" cap="none" spc="0" normalizeH="0" baseline="0" noProof="0">
              <a:ln>
                <a:noFill/>
              </a:ln>
              <a:solidFill>
                <a:schemeClr val="tx1"/>
              </a:solidFill>
              <a:effectLst/>
              <a:uLnTx/>
              <a:uFillTx/>
              <a:latin typeface="+mj-lt"/>
              <a:ea typeface="+mj-ea"/>
              <a:cs typeface="+mj-cs"/>
              <a:sym typeface="Permanent Marker" panose="02000000000000000000"/>
            </a:endParaRPr>
          </a:p>
        </p:txBody>
      </p:sp>
      <p:grpSp>
        <p:nvGrpSpPr>
          <p:cNvPr id="3097" name="Group 3096"/>
          <p:cNvGrpSpPr>
            <a:grpSpLocks noGrp="1" noRot="1" noChangeAspect="1" noMove="1" noResize="1" noUngrp="1"/>
          </p:cNvGrpSpPr>
          <p:nvPr/>
        </p:nvGrpSpPr>
        <p:grpSpPr>
          <a:xfrm>
            <a:off x="7062324" y="0"/>
            <a:ext cx="1834788" cy="5777808"/>
            <a:chOff x="329184" y="1"/>
            <a:chExt cx="524256" cy="5777808"/>
          </a:xfrm>
        </p:grpSpPr>
        <p:cxnSp>
          <p:nvCxnSpPr>
            <p:cNvPr id="3098" name="Straight Connector 3097"/>
            <p:cNvCxnSpPr/>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99" name="Rectangle 3098"/>
            <p:cNvSpPr/>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1" name="Rectangle 3100"/>
          <p:cNvSpPr>
            <a:spLocks noGrp="1" noRot="1" noChangeAspect="1" noMove="1" noResize="1" noEditPoints="1" noAdjustHandles="1" noChangeArrowheads="1" noChangeShapeType="1" noTextEdit="1"/>
          </p:cNvSpPr>
          <p:nvPr/>
        </p:nvSpPr>
        <p:spPr>
          <a:xfrm>
            <a:off x="2865813" y="509798"/>
            <a:ext cx="5761719" cy="424715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nie (Disney) - Wikipedia"/>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450377" y="386544"/>
            <a:ext cx="2537460" cy="2687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and yellow logo&#10;&#10;Description automatically generated"/>
          <p:cNvPicPr>
            <a:picLocks noChangeAspect="1" noChangeArrowheads="1"/>
          </p:cNvPicPr>
          <p:nvPr/>
        </p:nvPicPr>
        <p:blipFill rotWithShape="1">
          <a:blip r:embed="rId2">
            <a:extLst>
              <a:ext uri="{28A0092B-C50C-407E-A947-70E740481C1C}">
                <a14:useLocalDpi xmlns:a14="http://schemas.microsoft.com/office/drawing/2010/main" val="0"/>
              </a:ext>
            </a:extLst>
          </a:blip>
          <a:srcRect r="-1" b="1928"/>
          <a:stretch>
            <a:fillRect/>
          </a:stretch>
        </p:blipFill>
        <p:spPr bwMode="auto">
          <a:xfrm>
            <a:off x="6053336" y="2224804"/>
            <a:ext cx="2537460" cy="2488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713317"/>
            <a:ext cx="1928552" cy="34913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5" hidden="1"/>
                      <p:cNvPicPr/>
                      <p:nvPr/>
                    </p:nvPicPr>
                    <p:blipFill>
                      <a:blip r:embed="rId3"/>
                      <a:stretch>
                        <a:fillRect/>
                      </a:stretch>
                    </p:blipFill>
                    <p:spPr>
                      <a:xfrm>
                        <a:off x="1191" y="1191"/>
                        <a:ext cx="1191" cy="1191"/>
                      </a:xfrm>
                      <a:prstGeom prst="rect">
                        <a:avLst/>
                      </a:prstGeom>
                    </p:spPr>
                  </p:pic>
                </p:oleObj>
              </mc:Fallback>
            </mc:AlternateContent>
          </a:graphicData>
        </a:graphic>
      </p:graphicFrame>
      <p:pic>
        <p:nvPicPr>
          <p:cNvPr id="1028" name="Picture 4" descr="bag icon, girl icon, lady icon, side view icon, walk icon, walking icon,  woman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49" y="2416085"/>
            <a:ext cx="994173" cy="9941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6261" y="-5675"/>
            <a:ext cx="5068953" cy="994172"/>
          </a:xfrm>
        </p:spPr>
        <p:txBody>
          <a:bodyPr vert="horz">
            <a:noAutofit/>
          </a:bodyPr>
          <a:lstStyle/>
          <a:p>
            <a:r>
              <a:rPr lang="en-US" sz="2800" b="1" dirty="0">
                <a:latin typeface="Calibri Light" pitchFamily="34" charset="0"/>
                <a:cs typeface="Calibri Light" pitchFamily="34" charset="0"/>
              </a:rPr>
              <a:t>Story Set</a:t>
            </a:r>
            <a:endParaRPr lang="en-US" sz="2800" dirty="0">
              <a:latin typeface="Calibri Light" pitchFamily="34" charset="0"/>
              <a:cs typeface="Calibri Light" pitchFamily="34" charset="0"/>
            </a:endParaRPr>
          </a:p>
        </p:txBody>
      </p:sp>
      <p:pic>
        <p:nvPicPr>
          <p:cNvPr id="2054" name="Picture 6" descr="housewife Icon - Free PNG &amp; SVG 2762724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287" y="3973292"/>
            <a:ext cx="836879" cy="83687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Robbery - Free peopl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7294" y="4011360"/>
            <a:ext cx="798811" cy="79881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are icon, elderly icon, feeding icon, home icon, nurse icon, nursing icon,  old man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9177" y="1364351"/>
            <a:ext cx="798812" cy="99417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p:nvPr/>
        </p:nvSpPr>
        <p:spPr>
          <a:xfrm>
            <a:off x="4817012" y="3555236"/>
            <a:ext cx="2497811" cy="776990"/>
          </a:xfrm>
          <a:prstGeom prst="rect">
            <a:avLst/>
          </a:prstGeom>
          <a:solidFill>
            <a:schemeClr val="bg1"/>
          </a:solid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1" indent="-171450" defTabSz="685800">
              <a:spcBef>
                <a:spcPts val="375"/>
              </a:spcBef>
              <a:buClrTx/>
            </a:pPr>
            <a:r>
              <a:rPr lang="en-US" sz="1400" b="1" dirty="0">
                <a:solidFill>
                  <a:srgbClr val="324E9E"/>
                </a:solidFill>
                <a:latin typeface="Calibri" panose="020F0502020204030204" pitchFamily="34" charset="0"/>
                <a:cs typeface="Calibri" panose="020F0502020204030204" pitchFamily="34" charset="0"/>
              </a:rPr>
              <a:t>Customer acquisition</a:t>
            </a:r>
            <a:endParaRPr lang="en-US" sz="1400" b="1" dirty="0">
              <a:solidFill>
                <a:srgbClr val="324E9E"/>
              </a:solidFill>
              <a:latin typeface="Calibri" panose="020F0502020204030204" pitchFamily="34" charset="0"/>
              <a:cs typeface="Calibri" panose="020F0502020204030204" pitchFamily="34" charset="0"/>
            </a:endParaRPr>
          </a:p>
          <a:p>
            <a:pPr marL="514350" lvl="1" indent="-171450" defTabSz="685800">
              <a:spcBef>
                <a:spcPts val="375"/>
              </a:spcBef>
              <a:buClrTx/>
            </a:pPr>
            <a:r>
              <a:rPr lang="en-US" sz="1400" b="1" dirty="0">
                <a:solidFill>
                  <a:srgbClr val="324E9E"/>
                </a:solidFill>
                <a:latin typeface="Calibri" panose="020F0502020204030204" pitchFamily="34" charset="0"/>
                <a:cs typeface="Calibri" panose="020F0502020204030204" pitchFamily="34" charset="0"/>
              </a:rPr>
              <a:t>Sustainable income</a:t>
            </a:r>
            <a:endParaRPr lang="en-US" sz="1400" b="1" dirty="0">
              <a:solidFill>
                <a:srgbClr val="324E9E"/>
              </a:solidFill>
              <a:latin typeface="Calibri" panose="020F0502020204030204" pitchFamily="34" charset="0"/>
              <a:cs typeface="Calibri" panose="020F0502020204030204" pitchFamily="34" charset="0"/>
            </a:endParaRPr>
          </a:p>
          <a:p>
            <a:pPr marL="514350" lvl="1" indent="-171450" defTabSz="685800">
              <a:spcBef>
                <a:spcPts val="375"/>
              </a:spcBef>
              <a:buClrTx/>
            </a:pPr>
            <a:r>
              <a:rPr lang="en-US" sz="1400" b="1" dirty="0">
                <a:solidFill>
                  <a:srgbClr val="324E9E"/>
                </a:solidFill>
                <a:latin typeface="Calibri" panose="020F0502020204030204" pitchFamily="34" charset="0"/>
                <a:cs typeface="Calibri" panose="020F0502020204030204" pitchFamily="34" charset="0"/>
              </a:rPr>
              <a:t>Advertising and branding</a:t>
            </a:r>
            <a:endParaRPr lang="en-US" sz="1400" b="1" dirty="0">
              <a:solidFill>
                <a:srgbClr val="324E9E"/>
              </a:solidFill>
              <a:latin typeface="Calibri" panose="020F0502020204030204" pitchFamily="34" charset="0"/>
              <a:cs typeface="Calibri" panose="020F0502020204030204" pitchFamily="34" charset="0"/>
            </a:endParaRPr>
          </a:p>
        </p:txBody>
      </p:sp>
      <p:sp>
        <p:nvSpPr>
          <p:cNvPr id="5" name="Title 1"/>
          <p:cNvSpPr txBox="1"/>
          <p:nvPr/>
        </p:nvSpPr>
        <p:spPr>
          <a:xfrm>
            <a:off x="4760970" y="674903"/>
            <a:ext cx="248896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uClrTx/>
              <a:buFontTx/>
            </a:pPr>
            <a:r>
              <a:rPr lang="en-US" sz="1400" b="1" i="1" dirty="0">
                <a:latin typeface="Calibri" panose="020F0502020204030204" pitchFamily="34" charset="0"/>
                <a:cs typeface="Calibri" panose="020F0502020204030204" pitchFamily="34" charset="0"/>
              </a:rPr>
              <a:t>End-User Pain Points </a:t>
            </a:r>
            <a:endParaRPr lang="en-US" sz="1400" b="1" i="1" dirty="0">
              <a:latin typeface="Calibri" panose="020F0502020204030204" pitchFamily="34" charset="0"/>
              <a:cs typeface="Calibri" panose="020F0502020204030204" pitchFamily="34" charset="0"/>
            </a:endParaRPr>
          </a:p>
        </p:txBody>
      </p:sp>
      <p:cxnSp>
        <p:nvCxnSpPr>
          <p:cNvPr id="8" name="Straight Connector 7"/>
          <p:cNvCxnSpPr/>
          <p:nvPr/>
        </p:nvCxnSpPr>
        <p:spPr>
          <a:xfrm>
            <a:off x="4463430" y="1380730"/>
            <a:ext cx="0" cy="2811964"/>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52" y="4508705"/>
            <a:ext cx="1274139" cy="568564"/>
          </a:xfrm>
          <a:prstGeom prst="rect">
            <a:avLst/>
          </a:prstGeom>
          <a:solidFill>
            <a:schemeClr val="bg1"/>
          </a:solidFill>
        </p:spPr>
        <p:txBody>
          <a:bodyPr wrap="square" rtlCol="0">
            <a:spAutoFit/>
          </a:bodyPr>
          <a:lstStyle/>
          <a:p>
            <a:endParaRPr lang="en-US" dirty="0"/>
          </a:p>
        </p:txBody>
      </p:sp>
      <p:pic>
        <p:nvPicPr>
          <p:cNvPr id="2062" name="Picture 14" descr="Time - Free time and date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704" y="4107449"/>
            <a:ext cx="568564" cy="568564"/>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2"/>
          <p:cNvSpPr txBox="1"/>
          <p:nvPr/>
        </p:nvSpPr>
        <p:spPr>
          <a:xfrm>
            <a:off x="4798737" y="1401342"/>
            <a:ext cx="3854809" cy="1458492"/>
          </a:xfrm>
          <a:prstGeom prst="rect">
            <a:avLst/>
          </a:prstGeom>
          <a:solidFill>
            <a:schemeClr val="bg1"/>
          </a:solid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buClrTx/>
            </a:pPr>
            <a:r>
              <a:rPr lang="en-US" sz="1400" b="1" dirty="0">
                <a:solidFill>
                  <a:srgbClr val="C00000"/>
                </a:solidFill>
                <a:latin typeface="Calibri" panose="020F0502020204030204" pitchFamily="34" charset="0"/>
                <a:cs typeface="Calibri" panose="020F0502020204030204" pitchFamily="34" charset="0"/>
              </a:rPr>
              <a:t>Traffic</a:t>
            </a:r>
            <a:endParaRPr lang="en-US" sz="1400" b="1" dirty="0">
              <a:solidFill>
                <a:srgbClr val="C00000"/>
              </a:solidFill>
              <a:latin typeface="Calibri" panose="020F0502020204030204" pitchFamily="34" charset="0"/>
              <a:cs typeface="Calibri" panose="020F0502020204030204" pitchFamily="34" charset="0"/>
            </a:endParaRPr>
          </a:p>
          <a:p>
            <a:pPr lvl="1">
              <a:buClrTx/>
            </a:pPr>
            <a:r>
              <a:rPr lang="en-US" sz="1400" b="1" dirty="0">
                <a:solidFill>
                  <a:srgbClr val="C00000"/>
                </a:solidFill>
                <a:latin typeface="Calibri" panose="020F0502020204030204" pitchFamily="34" charset="0"/>
                <a:cs typeface="Calibri" panose="020F0502020204030204" pitchFamily="34" charset="0"/>
              </a:rPr>
              <a:t>Time</a:t>
            </a:r>
            <a:endParaRPr lang="en-US" sz="1400" b="1" dirty="0">
              <a:solidFill>
                <a:srgbClr val="C00000"/>
              </a:solidFill>
              <a:latin typeface="Calibri" panose="020F0502020204030204" pitchFamily="34" charset="0"/>
              <a:cs typeface="Calibri" panose="020F0502020204030204" pitchFamily="34" charset="0"/>
            </a:endParaRPr>
          </a:p>
          <a:p>
            <a:pPr lvl="1">
              <a:buClrTx/>
            </a:pPr>
            <a:r>
              <a:rPr lang="en-US" sz="1400" b="1" dirty="0">
                <a:solidFill>
                  <a:srgbClr val="C00000"/>
                </a:solidFill>
                <a:latin typeface="Calibri" panose="020F0502020204030204" pitchFamily="34" charset="0"/>
                <a:cs typeface="Calibri" panose="020F0502020204030204" pitchFamily="34" charset="0"/>
              </a:rPr>
              <a:t>Safety </a:t>
            </a:r>
            <a:endParaRPr lang="en-US" sz="1400" b="1" dirty="0">
              <a:solidFill>
                <a:srgbClr val="C00000"/>
              </a:solidFill>
              <a:latin typeface="Calibri" panose="020F0502020204030204" pitchFamily="34" charset="0"/>
              <a:cs typeface="Calibri" panose="020F0502020204030204" pitchFamily="34" charset="0"/>
            </a:endParaRPr>
          </a:p>
          <a:p>
            <a:pPr lvl="1">
              <a:buClrTx/>
            </a:pPr>
            <a:r>
              <a:rPr lang="en-US" sz="1400" b="1" dirty="0">
                <a:solidFill>
                  <a:srgbClr val="C00000"/>
                </a:solidFill>
                <a:latin typeface="Calibri" panose="020F0502020204030204" pitchFamily="34" charset="0"/>
                <a:cs typeface="Calibri" panose="020F0502020204030204" pitchFamily="34" charset="0"/>
              </a:rPr>
              <a:t>Cash payments </a:t>
            </a:r>
            <a:endParaRPr lang="en-US" sz="1400" b="1" dirty="0">
              <a:solidFill>
                <a:srgbClr val="C00000"/>
              </a:solidFill>
              <a:latin typeface="Calibri" panose="020F0502020204030204" pitchFamily="34" charset="0"/>
              <a:cs typeface="Calibri" panose="020F0502020204030204" pitchFamily="34" charset="0"/>
            </a:endParaRPr>
          </a:p>
          <a:p>
            <a:pPr lvl="1">
              <a:buClrTx/>
            </a:pPr>
            <a:r>
              <a:rPr lang="en-US" sz="1400" b="1" dirty="0">
                <a:solidFill>
                  <a:srgbClr val="C00000"/>
                </a:solidFill>
                <a:latin typeface="Calibri" panose="020F0502020204030204" pitchFamily="34" charset="0"/>
                <a:cs typeface="Calibri" panose="020F0502020204030204" pitchFamily="34" charset="0"/>
              </a:rPr>
              <a:t>Low quality services/Fraud</a:t>
            </a:r>
            <a:endParaRPr lang="en-US" sz="1400" b="1" dirty="0">
              <a:solidFill>
                <a:srgbClr val="C00000"/>
              </a:solidFill>
              <a:latin typeface="Calibri" panose="020F0502020204030204" pitchFamily="34" charset="0"/>
              <a:cs typeface="Calibri" panose="020F0502020204030204" pitchFamily="34" charset="0"/>
            </a:endParaRPr>
          </a:p>
          <a:p>
            <a:pPr lvl="1">
              <a:buClrTx/>
            </a:pPr>
            <a:r>
              <a:rPr lang="en-US" sz="1400" b="1" dirty="0">
                <a:solidFill>
                  <a:srgbClr val="C00000"/>
                </a:solidFill>
                <a:latin typeface="Calibri" panose="020F0502020204030204" pitchFamily="34" charset="0"/>
                <a:cs typeface="Calibri" panose="020F0502020204030204" pitchFamily="34" charset="0"/>
              </a:rPr>
              <a:t>Difficulty finding right people at right time </a:t>
            </a:r>
            <a:endParaRPr lang="en-US" sz="1400" b="1" dirty="0">
              <a:solidFill>
                <a:srgbClr val="C00000"/>
              </a:solidFill>
              <a:latin typeface="Calibri" panose="020F0502020204030204" pitchFamily="34" charset="0"/>
              <a:cs typeface="Calibri" panose="020F0502020204030204" pitchFamily="34" charset="0"/>
            </a:endParaRPr>
          </a:p>
        </p:txBody>
      </p:sp>
      <p:sp>
        <p:nvSpPr>
          <p:cNvPr id="39" name="Title 1"/>
          <p:cNvSpPr txBox="1"/>
          <p:nvPr/>
        </p:nvSpPr>
        <p:spPr>
          <a:xfrm>
            <a:off x="4571982" y="2811410"/>
            <a:ext cx="3344718"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uClrTx/>
              <a:buFontTx/>
            </a:pPr>
            <a:r>
              <a:rPr lang="en-US" sz="1400" b="1" i="1" dirty="0">
                <a:latin typeface="Calibri" panose="020F0502020204030204" pitchFamily="34" charset="0"/>
                <a:cs typeface="Calibri" panose="020F0502020204030204" pitchFamily="34" charset="0"/>
              </a:rPr>
              <a:t>Service-Providers Pain Points </a:t>
            </a:r>
            <a:endParaRPr lang="en-US" sz="1400" b="1" i="1" dirty="0">
              <a:latin typeface="Calibri" panose="020F0502020204030204" pitchFamily="34" charset="0"/>
              <a:cs typeface="Calibri" panose="020F0502020204030204" pitchFamily="34" charset="0"/>
            </a:endParaRPr>
          </a:p>
        </p:txBody>
      </p:sp>
      <p:sp>
        <p:nvSpPr>
          <p:cNvPr id="45" name="Speech Bubble: Rectangle with Corners Rounded 44"/>
          <p:cNvSpPr/>
          <p:nvPr/>
        </p:nvSpPr>
        <p:spPr>
          <a:xfrm>
            <a:off x="664010" y="1226408"/>
            <a:ext cx="1996728" cy="1064364"/>
          </a:xfrm>
          <a:prstGeom prst="wedgeRoundRectCallo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helper went missing, I need someone to attend to my grandpa urgently.</a:t>
            </a:r>
            <a:endParaRPr lang="en-US" dirty="0">
              <a:solidFill>
                <a:schemeClr val="tx1"/>
              </a:solidFill>
            </a:endParaRPr>
          </a:p>
        </p:txBody>
      </p:sp>
      <p:pic>
        <p:nvPicPr>
          <p:cNvPr id="2064" name="Picture 16" descr="Bad - Free multimedia icon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3454" y="1545430"/>
            <a:ext cx="632013" cy="632013"/>
          </a:xfrm>
          <a:prstGeom prst="rect">
            <a:avLst/>
          </a:prstGeom>
          <a:noFill/>
          <a:extLst>
            <a:ext uri="{909E8E84-426E-40DD-AFC4-6F175D3DCCD1}">
              <a14:hiddenFill xmlns:a14="http://schemas.microsoft.com/office/drawing/2010/main">
                <a:solidFill>
                  <a:srgbClr val="FFFFFF"/>
                </a:solidFill>
              </a14:hiddenFill>
            </a:ext>
          </a:extLst>
        </p:spPr>
      </p:pic>
      <p:sp>
        <p:nvSpPr>
          <p:cNvPr id="46" name="Speech Bubble: Rectangle with Corners Rounded 45"/>
          <p:cNvSpPr/>
          <p:nvPr/>
        </p:nvSpPr>
        <p:spPr>
          <a:xfrm>
            <a:off x="1446973" y="2814606"/>
            <a:ext cx="1996728" cy="1064364"/>
          </a:xfrm>
          <a:prstGeom prst="wedgeRoundRectCallout">
            <a:avLst>
              <a:gd name="adj1" fmla="val 29710"/>
              <a:gd name="adj2" fmla="val 6186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 am too tired to do house chores today and my newborn is so clingy on me. I need someone to help.</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56"/>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1" hidden="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p:nvPicPr>
        <p:blipFill>
          <a:blip r:embed="rId4"/>
          <a:stretch>
            <a:fillRect/>
          </a:stretch>
        </p:blipFill>
        <p:spPr>
          <a:xfrm>
            <a:off x="4408095" y="722048"/>
            <a:ext cx="2213516" cy="2893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97" name="Google Shape;1097;p36"/>
          <p:cNvGrpSpPr/>
          <p:nvPr/>
        </p:nvGrpSpPr>
        <p:grpSpPr>
          <a:xfrm>
            <a:off x="5496196" y="1688748"/>
            <a:ext cx="72636" cy="122901"/>
            <a:chOff x="-122525" y="2910875"/>
            <a:chExt cx="574750" cy="747275"/>
          </a:xfrm>
          <a:solidFill>
            <a:schemeClr val="accent5">
              <a:lumMod val="75000"/>
            </a:schemeClr>
          </a:solidFill>
        </p:grpSpPr>
        <p:sp>
          <p:nvSpPr>
            <p:cNvPr id="1098"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1099"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grpSp>
        <p:nvGrpSpPr>
          <p:cNvPr id="29" name="Google Shape;1097;p36"/>
          <p:cNvGrpSpPr/>
          <p:nvPr/>
        </p:nvGrpSpPr>
        <p:grpSpPr>
          <a:xfrm>
            <a:off x="5147558" y="3687366"/>
            <a:ext cx="73804" cy="128633"/>
            <a:chOff x="-122525" y="2910875"/>
            <a:chExt cx="574750" cy="747275"/>
          </a:xfrm>
          <a:solidFill>
            <a:schemeClr val="accent1">
              <a:lumMod val="50000"/>
            </a:schemeClr>
          </a:solidFill>
        </p:grpSpPr>
        <p:sp>
          <p:nvSpPr>
            <p:cNvPr id="30"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31"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grpSp>
        <p:nvGrpSpPr>
          <p:cNvPr id="32" name="Google Shape;1097;p36"/>
          <p:cNvGrpSpPr/>
          <p:nvPr/>
        </p:nvGrpSpPr>
        <p:grpSpPr>
          <a:xfrm>
            <a:off x="5404148" y="2376467"/>
            <a:ext cx="72636" cy="122901"/>
            <a:chOff x="-122525" y="2910875"/>
            <a:chExt cx="574750" cy="747275"/>
          </a:xfrm>
          <a:solidFill>
            <a:schemeClr val="accent6">
              <a:lumMod val="75000"/>
            </a:schemeClr>
          </a:solidFill>
        </p:grpSpPr>
        <p:sp>
          <p:nvSpPr>
            <p:cNvPr id="33"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34"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sp>
        <p:nvSpPr>
          <p:cNvPr id="47" name="TextBox 46"/>
          <p:cNvSpPr txBox="1"/>
          <p:nvPr/>
        </p:nvSpPr>
        <p:spPr>
          <a:xfrm>
            <a:off x="225748" y="1160697"/>
            <a:ext cx="4423784" cy="3508653"/>
          </a:xfrm>
          <a:prstGeom prst="rect">
            <a:avLst/>
          </a:prstGeom>
          <a:noFill/>
        </p:spPr>
        <p:txBody>
          <a:bodyPr wrap="square" rtlCol="0">
            <a:spAutoFit/>
          </a:bodyPr>
          <a:lstStyle/>
          <a:p>
            <a:r>
              <a:rPr lang="en-US" sz="2200" i="1" dirty="0">
                <a:latin typeface="Calibri" panose="020F0502020204030204" pitchFamily="34" charset="0"/>
                <a:cs typeface="Calibri" panose="020F0502020204030204" pitchFamily="34" charset="0"/>
              </a:rPr>
              <a:t>One stop services for all</a:t>
            </a:r>
            <a:endParaRPr lang="en-US" sz="2200" b="1" i="1" dirty="0">
              <a:solidFill>
                <a:srgbClr val="0070C0"/>
              </a:solidFill>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b="1" dirty="0">
                <a:solidFill>
                  <a:srgbClr val="0070C0"/>
                </a:solidFill>
                <a:latin typeface="Calibri" panose="020F0502020204030204" pitchFamily="34" charset="0"/>
                <a:cs typeface="Calibri" panose="020F0502020204030204" pitchFamily="34" charset="0"/>
              </a:rPr>
              <a:t>High Level Concept:</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 digital platform that connects customer daily needs with service providers and freelancers.</a:t>
            </a: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b="1" dirty="0">
                <a:solidFill>
                  <a:srgbClr val="0070C0"/>
                </a:solidFill>
                <a:latin typeface="Calibri" panose="020F0502020204030204" pitchFamily="34" charset="0"/>
                <a:cs typeface="Calibri" panose="020F0502020204030204" pitchFamily="34" charset="0"/>
              </a:rPr>
              <a:t>Target Customers:</a:t>
            </a:r>
            <a:endParaRPr lang="en-US" b="1" dirty="0">
              <a:solidFill>
                <a:srgbClr val="0070C0"/>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Housewives, Working Professionals, Seniors, Businesses </a:t>
            </a:r>
            <a:endParaRPr lang="en-US"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b="1" dirty="0">
                <a:solidFill>
                  <a:srgbClr val="0070C0"/>
                </a:solidFill>
                <a:latin typeface="Calibri" panose="020F0502020204030204" pitchFamily="34" charset="0"/>
                <a:cs typeface="Calibri" panose="020F0502020204030204" pitchFamily="34" charset="0"/>
              </a:rPr>
              <a:t>Benefits: </a:t>
            </a:r>
            <a:endParaRPr lang="en-US" b="1"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Effective end to end process</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Variety of service offerings</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Access to promotions and coupons, </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Reliable service providers/freelancers</a:t>
            </a:r>
            <a:endParaRPr lang="en-US" sz="1400" dirty="0">
              <a:latin typeface="Calibri" panose="020F0502020204030204" pitchFamily="34" charset="0"/>
              <a:cs typeface="Calibri" panose="020F0502020204030204" pitchFamily="34" charset="0"/>
            </a:endParaRPr>
          </a:p>
          <a:p>
            <a:r>
              <a:rPr lang="en-US" b="1" dirty="0">
                <a:solidFill>
                  <a:srgbClr val="0070C0"/>
                </a:solidFill>
                <a:latin typeface="Calibri" panose="020F0502020204030204" pitchFamily="34" charset="0"/>
                <a:cs typeface="Calibri" panose="020F0502020204030204" pitchFamily="34" charset="0"/>
              </a:rPr>
              <a:t> </a:t>
            </a:r>
            <a:endParaRPr lang="en-US" b="1" dirty="0">
              <a:solidFill>
                <a:srgbClr val="0070C0"/>
              </a:solidFill>
              <a:latin typeface="Calibri" panose="020F0502020204030204" pitchFamily="34" charset="0"/>
              <a:cs typeface="Calibri" panose="020F0502020204030204" pitchFamily="34" charset="0"/>
            </a:endParaRPr>
          </a:p>
        </p:txBody>
      </p:sp>
      <p:sp>
        <p:nvSpPr>
          <p:cNvPr id="53" name="TextBox 52"/>
          <p:cNvSpPr txBox="1"/>
          <p:nvPr/>
        </p:nvSpPr>
        <p:spPr>
          <a:xfrm>
            <a:off x="2426591" y="4750499"/>
            <a:ext cx="4290818" cy="307777"/>
          </a:xfrm>
          <a:prstGeom prst="rect">
            <a:avLst/>
          </a:prstGeom>
          <a:noFill/>
        </p:spPr>
        <p:txBody>
          <a:bodyPr wrap="square" rtlCol="0">
            <a:spAutoFit/>
          </a:bodyPr>
          <a:lstStyle/>
          <a:p>
            <a:pPr algn="ctr"/>
            <a:r>
              <a:rPr lang="en-US" b="1" u="sng" dirty="0">
                <a:solidFill>
                  <a:schemeClr val="tx1"/>
                </a:solidFill>
                <a:latin typeface="Calibri" panose="020F0502020204030204" pitchFamily="34" charset="0"/>
                <a:cs typeface="Calibri" panose="020F0502020204030204" pitchFamily="34" charset="0"/>
              </a:rPr>
              <a:t>Build a better Myanmar for its people</a:t>
            </a:r>
            <a:endParaRPr lang="en-US" b="1" u="sng" dirty="0">
              <a:solidFill>
                <a:schemeClr val="tx1"/>
              </a:solidFill>
              <a:latin typeface="Calibri" panose="020F0502020204030204" pitchFamily="34" charset="0"/>
              <a:cs typeface="Calibri" panose="020F0502020204030204" pitchFamily="34" charset="0"/>
            </a:endParaRPr>
          </a:p>
        </p:txBody>
      </p:sp>
      <p:sp>
        <p:nvSpPr>
          <p:cNvPr id="6" name="Speech Bubble: Oval 5"/>
          <p:cNvSpPr/>
          <p:nvPr/>
        </p:nvSpPr>
        <p:spPr>
          <a:xfrm>
            <a:off x="6789776" y="154908"/>
            <a:ext cx="2154718" cy="730384"/>
          </a:xfrm>
          <a:prstGeom prst="wedgeEllipseCallout">
            <a:avLst>
              <a:gd name="adj1" fmla="val -8698"/>
              <a:gd name="adj2" fmla="val 601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i="1" dirty="0">
              <a:solidFill>
                <a:srgbClr val="002060"/>
              </a:solidFill>
              <a:latin typeface="Calibri" panose="020F0502020204030204" pitchFamily="34" charset="0"/>
              <a:cs typeface="Calibri" panose="020F0502020204030204" pitchFamily="34" charset="0"/>
            </a:endParaRPr>
          </a:p>
        </p:txBody>
      </p:sp>
      <p:sp>
        <p:nvSpPr>
          <p:cNvPr id="8" name="TextBox 7"/>
          <p:cNvSpPr txBox="1"/>
          <p:nvPr/>
        </p:nvSpPr>
        <p:spPr>
          <a:xfrm>
            <a:off x="6915833" y="244760"/>
            <a:ext cx="1942752" cy="615553"/>
          </a:xfrm>
          <a:prstGeom prst="rect">
            <a:avLst/>
          </a:prstGeom>
          <a:noFill/>
        </p:spPr>
        <p:txBody>
          <a:bodyPr wrap="square">
            <a:spAutoFit/>
          </a:bodyPr>
          <a:lstStyle/>
          <a:p>
            <a:pPr algn="ctr"/>
            <a:r>
              <a:rPr lang="en-US" sz="1100" b="1" i="1" dirty="0">
                <a:solidFill>
                  <a:schemeClr val="tx1"/>
                </a:solidFill>
                <a:latin typeface="Calibri" panose="020F0502020204030204" pitchFamily="34" charset="0"/>
                <a:cs typeface="Calibri" panose="020F0502020204030204" pitchFamily="34" charset="0"/>
              </a:rPr>
              <a:t>Service offerings that perfectly align with your unique requirements</a:t>
            </a:r>
            <a:r>
              <a:rPr lang="en-US" sz="1200" b="1" i="1" dirty="0">
                <a:solidFill>
                  <a:schemeClr val="tx1"/>
                </a:solidFill>
                <a:latin typeface="Calibri" panose="020F0502020204030204" pitchFamily="34" charset="0"/>
                <a:cs typeface="Calibri" panose="020F0502020204030204" pitchFamily="34" charset="0"/>
              </a:rPr>
              <a:t>.</a:t>
            </a:r>
            <a:endParaRPr lang="en-US" sz="1200" b="1" i="1" dirty="0">
              <a:solidFill>
                <a:schemeClr val="tx1"/>
              </a:solidFill>
              <a:latin typeface="Calibri" panose="020F0502020204030204" pitchFamily="34" charset="0"/>
              <a:cs typeface="Calibri" panose="020F0502020204030204" pitchFamily="34" charset="0"/>
            </a:endParaRPr>
          </a:p>
        </p:txBody>
      </p:sp>
      <p:grpSp>
        <p:nvGrpSpPr>
          <p:cNvPr id="9" name="Google Shape;1097;p36"/>
          <p:cNvGrpSpPr/>
          <p:nvPr/>
        </p:nvGrpSpPr>
        <p:grpSpPr>
          <a:xfrm>
            <a:off x="5334380" y="2164688"/>
            <a:ext cx="72636" cy="122901"/>
            <a:chOff x="-122525" y="2910875"/>
            <a:chExt cx="574750" cy="747275"/>
          </a:xfrm>
          <a:solidFill>
            <a:srgbClr val="00B050"/>
          </a:solidFill>
        </p:grpSpPr>
        <p:sp>
          <p:nvSpPr>
            <p:cNvPr id="10"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11"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grpSp>
        <p:nvGrpSpPr>
          <p:cNvPr id="14" name="Google Shape;1097;p36"/>
          <p:cNvGrpSpPr/>
          <p:nvPr/>
        </p:nvGrpSpPr>
        <p:grpSpPr>
          <a:xfrm>
            <a:off x="5147558" y="4231613"/>
            <a:ext cx="72636" cy="122901"/>
            <a:chOff x="-122525" y="2910875"/>
            <a:chExt cx="574750" cy="747275"/>
          </a:xfrm>
          <a:solidFill>
            <a:schemeClr val="accent5">
              <a:lumMod val="75000"/>
            </a:schemeClr>
          </a:solidFill>
        </p:grpSpPr>
        <p:sp>
          <p:nvSpPr>
            <p:cNvPr id="15"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17"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sp>
        <p:nvSpPr>
          <p:cNvPr id="18" name="TextBox 17"/>
          <p:cNvSpPr txBox="1"/>
          <p:nvPr/>
        </p:nvSpPr>
        <p:spPr>
          <a:xfrm>
            <a:off x="5313289" y="4134817"/>
            <a:ext cx="951410" cy="261610"/>
          </a:xfrm>
          <a:prstGeom prst="rect">
            <a:avLst/>
          </a:prstGeom>
          <a:noFill/>
        </p:spPr>
        <p:txBody>
          <a:bodyPr wrap="square" rtlCol="0">
            <a:spAutoFit/>
          </a:bodyPr>
          <a:lstStyle/>
          <a:p>
            <a:r>
              <a:rPr lang="en-US" sz="1100" dirty="0"/>
              <a:t>Taunggyi</a:t>
            </a:r>
            <a:endParaRPr lang="en-US" sz="1100" dirty="0"/>
          </a:p>
        </p:txBody>
      </p:sp>
      <p:sp>
        <p:nvSpPr>
          <p:cNvPr id="19" name="TextBox 18"/>
          <p:cNvSpPr txBox="1"/>
          <p:nvPr/>
        </p:nvSpPr>
        <p:spPr>
          <a:xfrm>
            <a:off x="5316678" y="3880821"/>
            <a:ext cx="1041115" cy="261610"/>
          </a:xfrm>
          <a:prstGeom prst="rect">
            <a:avLst/>
          </a:prstGeom>
          <a:noFill/>
        </p:spPr>
        <p:txBody>
          <a:bodyPr wrap="square" rtlCol="0">
            <a:spAutoFit/>
          </a:bodyPr>
          <a:lstStyle/>
          <a:p>
            <a:r>
              <a:rPr lang="en-US" sz="1100" dirty="0"/>
              <a:t>Nay Pyi Taw</a:t>
            </a:r>
            <a:endParaRPr lang="en-US" sz="1100" dirty="0"/>
          </a:p>
        </p:txBody>
      </p:sp>
      <p:sp>
        <p:nvSpPr>
          <p:cNvPr id="20" name="TextBox 19"/>
          <p:cNvSpPr txBox="1"/>
          <p:nvPr/>
        </p:nvSpPr>
        <p:spPr>
          <a:xfrm>
            <a:off x="5313289" y="3621680"/>
            <a:ext cx="951410" cy="261610"/>
          </a:xfrm>
          <a:prstGeom prst="rect">
            <a:avLst/>
          </a:prstGeom>
          <a:noFill/>
        </p:spPr>
        <p:txBody>
          <a:bodyPr wrap="square" rtlCol="0">
            <a:spAutoFit/>
          </a:bodyPr>
          <a:lstStyle/>
          <a:p>
            <a:r>
              <a:rPr lang="en-US" sz="1100" dirty="0"/>
              <a:t>Mandalay</a:t>
            </a:r>
            <a:endParaRPr lang="en-US" sz="1100" dirty="0"/>
          </a:p>
        </p:txBody>
      </p:sp>
      <p:sp>
        <p:nvSpPr>
          <p:cNvPr id="21" name="TextBox 20"/>
          <p:cNvSpPr txBox="1"/>
          <p:nvPr/>
        </p:nvSpPr>
        <p:spPr>
          <a:xfrm>
            <a:off x="5316676" y="3374456"/>
            <a:ext cx="951410" cy="261610"/>
          </a:xfrm>
          <a:prstGeom prst="rect">
            <a:avLst/>
          </a:prstGeom>
          <a:noFill/>
        </p:spPr>
        <p:txBody>
          <a:bodyPr wrap="square" rtlCol="0">
            <a:spAutoFit/>
          </a:bodyPr>
          <a:lstStyle/>
          <a:p>
            <a:r>
              <a:rPr lang="en-US" sz="1100" dirty="0"/>
              <a:t>Yangon</a:t>
            </a:r>
            <a:endParaRPr lang="en-US" sz="1100" dirty="0"/>
          </a:p>
        </p:txBody>
      </p:sp>
      <p:grpSp>
        <p:nvGrpSpPr>
          <p:cNvPr id="22" name="Google Shape;1097;p36"/>
          <p:cNvGrpSpPr/>
          <p:nvPr/>
        </p:nvGrpSpPr>
        <p:grpSpPr>
          <a:xfrm>
            <a:off x="5152025" y="3452432"/>
            <a:ext cx="72636" cy="122901"/>
            <a:chOff x="-122525" y="2910875"/>
            <a:chExt cx="574750" cy="747275"/>
          </a:xfrm>
          <a:solidFill>
            <a:schemeClr val="accent6">
              <a:lumMod val="75000"/>
            </a:schemeClr>
          </a:solidFill>
        </p:grpSpPr>
        <p:sp>
          <p:nvSpPr>
            <p:cNvPr id="23"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24"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grpSp>
        <p:nvGrpSpPr>
          <p:cNvPr id="25" name="Google Shape;1097;p36"/>
          <p:cNvGrpSpPr/>
          <p:nvPr/>
        </p:nvGrpSpPr>
        <p:grpSpPr>
          <a:xfrm>
            <a:off x="5150948" y="3936152"/>
            <a:ext cx="72636" cy="122901"/>
            <a:chOff x="-122525" y="2910875"/>
            <a:chExt cx="574750" cy="747275"/>
          </a:xfrm>
          <a:solidFill>
            <a:srgbClr val="00B050"/>
          </a:solidFill>
        </p:grpSpPr>
        <p:sp>
          <p:nvSpPr>
            <p:cNvPr id="26"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27"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grpSp>
        <p:nvGrpSpPr>
          <p:cNvPr id="28" name="Google Shape;1097;p36"/>
          <p:cNvGrpSpPr/>
          <p:nvPr/>
        </p:nvGrpSpPr>
        <p:grpSpPr>
          <a:xfrm>
            <a:off x="5393364" y="1922213"/>
            <a:ext cx="73804" cy="128633"/>
            <a:chOff x="-122525" y="2910875"/>
            <a:chExt cx="574750" cy="747275"/>
          </a:xfrm>
          <a:solidFill>
            <a:schemeClr val="accent1">
              <a:lumMod val="50000"/>
            </a:schemeClr>
          </a:solidFill>
        </p:grpSpPr>
        <p:sp>
          <p:nvSpPr>
            <p:cNvPr id="37"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sp>
          <p:nvSpPr>
            <p:cNvPr id="38"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75000"/>
                  </a:schemeClr>
                </a:solidFill>
              </a:endParaRPr>
            </a:p>
          </p:txBody>
        </p:sp>
      </p:grpSp>
      <p:sp>
        <p:nvSpPr>
          <p:cNvPr id="39" name="Title 1"/>
          <p:cNvSpPr txBox="1"/>
          <p:nvPr/>
        </p:nvSpPr>
        <p:spPr>
          <a:xfrm>
            <a:off x="123859" y="-146938"/>
            <a:ext cx="5068953" cy="994172"/>
          </a:xfrm>
          <a:prstGeom prst="rect">
            <a:avLst/>
          </a:prstGeom>
          <a:noFill/>
          <a:ln>
            <a:noFill/>
          </a:ln>
        </p:spPr>
        <p:txBody>
          <a:bodyPr spcFirstLastPara="1" vert="horz"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2pPr>
            <a:lvl3pPr marR="0" lvl="2"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3pPr>
            <a:lvl4pPr marR="0" lvl="3"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4pPr>
            <a:lvl5pPr marR="0" lvl="4"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5pPr>
            <a:lvl6pPr marR="0" lvl="5"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6pPr>
            <a:lvl7pPr marR="0" lvl="6"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7pPr>
            <a:lvl8pPr marR="0" lvl="7"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8pPr>
            <a:lvl9pPr marR="0" lvl="8" algn="l" rtl="0">
              <a:lnSpc>
                <a:spcPct val="100000"/>
              </a:lnSpc>
              <a:spcBef>
                <a:spcPts val="0"/>
              </a:spcBef>
              <a:spcAft>
                <a:spcPts val="0"/>
              </a:spcAft>
              <a:buClr>
                <a:srgbClr val="000000"/>
              </a:buClr>
              <a:buSzPts val="1400"/>
              <a:buFont typeface="Permanent Marker" panose="02000000000000000000"/>
              <a:buNone/>
              <a:defRPr sz="1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9pPr>
          </a:lstStyle>
          <a:p>
            <a:r>
              <a:rPr lang="en-US" sz="2800" b="1" dirty="0">
                <a:latin typeface="Calibri Light" pitchFamily="34" charset="0"/>
                <a:cs typeface="Calibri Light" pitchFamily="34" charset="0"/>
              </a:rPr>
              <a:t>Overview</a:t>
            </a:r>
            <a:endParaRPr lang="en-US" sz="2800" dirty="0">
              <a:latin typeface="Calibri Light" pitchFamily="34" charset="0"/>
              <a:cs typeface="Calibri Light" pitchFamily="34" charset="0"/>
            </a:endParaRPr>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7290" y="1005789"/>
            <a:ext cx="1861970" cy="4137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5" hidden="1"/>
                      <p:cNvPicPr/>
                      <p:nvPr/>
                    </p:nvPicPr>
                    <p:blipFill>
                      <a:blip r:embed="rId3"/>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p:nvPr>
        </p:nvSpPr>
        <p:spPr>
          <a:xfrm>
            <a:off x="224444" y="59809"/>
            <a:ext cx="5068953" cy="947147"/>
          </a:xfrm>
        </p:spPr>
        <p:txBody>
          <a:bodyPr vert="horz">
            <a:noAutofit/>
          </a:bodyPr>
          <a:lstStyle/>
          <a:p>
            <a:r>
              <a:rPr lang="en-US" sz="2800" b="1" dirty="0"/>
              <a:t>Key Services</a:t>
            </a:r>
            <a:endParaRPr lang="en-US" sz="2800" dirty="0"/>
          </a:p>
        </p:txBody>
      </p:sp>
      <p:sp>
        <p:nvSpPr>
          <p:cNvPr id="35" name="TextBox 34"/>
          <p:cNvSpPr txBox="1"/>
          <p:nvPr/>
        </p:nvSpPr>
        <p:spPr>
          <a:xfrm>
            <a:off x="30201" y="4570364"/>
            <a:ext cx="1274139" cy="568564"/>
          </a:xfrm>
          <a:prstGeom prst="rect">
            <a:avLst/>
          </a:prstGeom>
          <a:solidFill>
            <a:schemeClr val="bg1"/>
          </a:solidFill>
        </p:spPr>
        <p:txBody>
          <a:bodyPr wrap="square" rtlCol="0">
            <a:spAutoFit/>
          </a:bodyPr>
          <a:lstStyle/>
          <a:p>
            <a:endParaRPr lang="en-US" dirty="0"/>
          </a:p>
        </p:txBody>
      </p:sp>
      <p:sp>
        <p:nvSpPr>
          <p:cNvPr id="9" name="Google Shape;1335;p42"/>
          <p:cNvSpPr txBox="1"/>
          <p:nvPr/>
        </p:nvSpPr>
        <p:spPr>
          <a:xfrm>
            <a:off x="2557673" y="2546275"/>
            <a:ext cx="1117864" cy="331355"/>
          </a:xfrm>
          <a:prstGeom prst="rect">
            <a:avLst/>
          </a:prstGeom>
        </p:spPr>
        <p:txBody>
          <a:bodyPr spcFirstLastPara="1" wrap="square" lIns="91425" tIns="91425" rIns="91425" bIns="91425" anchor="b"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Tx/>
              <a:buFontTx/>
            </a:pPr>
            <a:endParaRPr lang="en-US" sz="1200" dirty="0">
              <a:latin typeface="+mn-lt"/>
            </a:endParaRPr>
          </a:p>
        </p:txBody>
      </p:sp>
      <p:pic>
        <p:nvPicPr>
          <p:cNvPr id="12" name="Picture 11"/>
          <p:cNvPicPr>
            <a:picLocks noChangeAspect="1"/>
          </p:cNvPicPr>
          <p:nvPr/>
        </p:nvPicPr>
        <p:blipFill>
          <a:blip r:embed="rId4"/>
          <a:stretch>
            <a:fillRect/>
          </a:stretch>
        </p:blipFill>
        <p:spPr>
          <a:xfrm>
            <a:off x="689535" y="842186"/>
            <a:ext cx="787645" cy="802041"/>
          </a:xfrm>
          <a:prstGeom prst="rect">
            <a:avLst/>
          </a:prstGeom>
        </p:spPr>
      </p:pic>
      <p:pic>
        <p:nvPicPr>
          <p:cNvPr id="13" name="Picture 12"/>
          <p:cNvPicPr>
            <a:picLocks noChangeAspect="1"/>
          </p:cNvPicPr>
          <p:nvPr/>
        </p:nvPicPr>
        <p:blipFill>
          <a:blip r:embed="rId5"/>
          <a:stretch>
            <a:fillRect/>
          </a:stretch>
        </p:blipFill>
        <p:spPr>
          <a:xfrm>
            <a:off x="657658" y="2165528"/>
            <a:ext cx="877127" cy="835887"/>
          </a:xfrm>
          <a:prstGeom prst="rect">
            <a:avLst/>
          </a:prstGeom>
        </p:spPr>
      </p:pic>
      <p:pic>
        <p:nvPicPr>
          <p:cNvPr id="14" name="Picture 13"/>
          <p:cNvPicPr>
            <a:picLocks noChangeAspect="1"/>
          </p:cNvPicPr>
          <p:nvPr/>
        </p:nvPicPr>
        <p:blipFill>
          <a:blip r:embed="rId6"/>
          <a:stretch>
            <a:fillRect/>
          </a:stretch>
        </p:blipFill>
        <p:spPr>
          <a:xfrm>
            <a:off x="667271" y="3495043"/>
            <a:ext cx="877127" cy="863838"/>
          </a:xfrm>
          <a:prstGeom prst="rect">
            <a:avLst/>
          </a:prstGeom>
        </p:spPr>
      </p:pic>
      <p:pic>
        <p:nvPicPr>
          <p:cNvPr id="19" name="Picture 18"/>
          <p:cNvPicPr>
            <a:picLocks noChangeAspect="1"/>
          </p:cNvPicPr>
          <p:nvPr/>
        </p:nvPicPr>
        <p:blipFill>
          <a:blip r:embed="rId7"/>
          <a:stretch>
            <a:fillRect/>
          </a:stretch>
        </p:blipFill>
        <p:spPr>
          <a:xfrm>
            <a:off x="3824056" y="2056030"/>
            <a:ext cx="940991" cy="863838"/>
          </a:xfrm>
          <a:prstGeom prst="rect">
            <a:avLst/>
          </a:prstGeom>
        </p:spPr>
      </p:pic>
      <p:pic>
        <p:nvPicPr>
          <p:cNvPr id="20" name="Picture 19"/>
          <p:cNvPicPr>
            <a:picLocks noChangeAspect="1"/>
          </p:cNvPicPr>
          <p:nvPr/>
        </p:nvPicPr>
        <p:blipFill>
          <a:blip r:embed="rId8"/>
          <a:stretch>
            <a:fillRect/>
          </a:stretch>
        </p:blipFill>
        <p:spPr>
          <a:xfrm>
            <a:off x="2185424" y="2942160"/>
            <a:ext cx="916152" cy="886309"/>
          </a:xfrm>
          <a:prstGeom prst="rect">
            <a:avLst/>
          </a:prstGeom>
        </p:spPr>
      </p:pic>
      <p:pic>
        <p:nvPicPr>
          <p:cNvPr id="21" name="Picture 20"/>
          <p:cNvPicPr>
            <a:picLocks noChangeAspect="1"/>
          </p:cNvPicPr>
          <p:nvPr/>
        </p:nvPicPr>
        <p:blipFill>
          <a:blip r:embed="rId9"/>
          <a:stretch>
            <a:fillRect/>
          </a:stretch>
        </p:blipFill>
        <p:spPr>
          <a:xfrm>
            <a:off x="2118511" y="1647983"/>
            <a:ext cx="1063220" cy="635543"/>
          </a:xfrm>
          <a:prstGeom prst="rect">
            <a:avLst/>
          </a:prstGeom>
        </p:spPr>
      </p:pic>
      <p:sp>
        <p:nvSpPr>
          <p:cNvPr id="22" name="Rectangle: Rounded Corners 21"/>
          <p:cNvSpPr/>
          <p:nvPr/>
        </p:nvSpPr>
        <p:spPr>
          <a:xfrm>
            <a:off x="524190" y="1677056"/>
            <a:ext cx="1274139" cy="284784"/>
          </a:xfrm>
          <a:prstGeom prst="roundRect">
            <a:avLst/>
          </a:prstGeom>
          <a:solidFill>
            <a:schemeClr val="accent4">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Electronic Repair</a:t>
            </a:r>
            <a:endParaRPr lang="en-US" sz="1200" dirty="0"/>
          </a:p>
        </p:txBody>
      </p:sp>
      <p:sp>
        <p:nvSpPr>
          <p:cNvPr id="23" name="Rectangle: Rounded Corners 22"/>
          <p:cNvSpPr/>
          <p:nvPr/>
        </p:nvSpPr>
        <p:spPr>
          <a:xfrm>
            <a:off x="524189" y="3076859"/>
            <a:ext cx="1274139" cy="284784"/>
          </a:xfrm>
          <a:prstGeom prst="roundRect">
            <a:avLst/>
          </a:prstGeom>
          <a:solidFill>
            <a:schemeClr val="accent4">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Laundry</a:t>
            </a:r>
            <a:endParaRPr lang="en-US" sz="1200" dirty="0"/>
          </a:p>
        </p:txBody>
      </p:sp>
      <p:sp>
        <p:nvSpPr>
          <p:cNvPr id="24" name="Rectangle: Rounded Corners 23"/>
          <p:cNvSpPr/>
          <p:nvPr/>
        </p:nvSpPr>
        <p:spPr>
          <a:xfrm>
            <a:off x="524188" y="4357359"/>
            <a:ext cx="1274139" cy="284784"/>
          </a:xfrm>
          <a:prstGeom prst="roundRect">
            <a:avLst/>
          </a:prstGeom>
          <a:solidFill>
            <a:schemeClr val="accent4">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Home Cleaning</a:t>
            </a:r>
            <a:endParaRPr lang="en-US" sz="1200" dirty="0"/>
          </a:p>
        </p:txBody>
      </p:sp>
      <p:sp>
        <p:nvSpPr>
          <p:cNvPr id="25" name="Rectangle: Rounded Corners 24"/>
          <p:cNvSpPr/>
          <p:nvPr/>
        </p:nvSpPr>
        <p:spPr>
          <a:xfrm>
            <a:off x="2118511" y="3774591"/>
            <a:ext cx="1233437" cy="284784"/>
          </a:xfrm>
          <a:prstGeom prst="roundRect">
            <a:avLst/>
          </a:prstGeom>
          <a:solidFill>
            <a:schemeClr val="accent6">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Kilo Taxi</a:t>
            </a:r>
            <a:endParaRPr lang="en-US" sz="1200" dirty="0"/>
          </a:p>
        </p:txBody>
      </p:sp>
      <p:sp>
        <p:nvSpPr>
          <p:cNvPr id="26" name="Rectangle: Rounded Corners 25"/>
          <p:cNvSpPr/>
          <p:nvPr/>
        </p:nvSpPr>
        <p:spPr>
          <a:xfrm>
            <a:off x="2118511" y="2351538"/>
            <a:ext cx="1233437" cy="284784"/>
          </a:xfrm>
          <a:prstGeom prst="roundRect">
            <a:avLst/>
          </a:prstGeom>
          <a:solidFill>
            <a:schemeClr val="accent6">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House Moving </a:t>
            </a:r>
            <a:endParaRPr lang="en-US" sz="1200" dirty="0"/>
          </a:p>
        </p:txBody>
      </p:sp>
      <p:sp>
        <p:nvSpPr>
          <p:cNvPr id="27" name="Rectangle: Rounded Corners 26"/>
          <p:cNvSpPr/>
          <p:nvPr/>
        </p:nvSpPr>
        <p:spPr>
          <a:xfrm>
            <a:off x="3559517" y="2975779"/>
            <a:ext cx="1233437" cy="284784"/>
          </a:xfrm>
          <a:prstGeom prst="roundRect">
            <a:avLst/>
          </a:prstGeom>
          <a:solidFill>
            <a:schemeClr val="accent5">
              <a:lumMod val="7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Freelancer </a:t>
            </a:r>
            <a:endParaRPr lang="en-US" sz="1200" dirty="0"/>
          </a:p>
        </p:txBody>
      </p:sp>
      <p:pic>
        <p:nvPicPr>
          <p:cNvPr id="717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768" y="383008"/>
            <a:ext cx="1822574" cy="40501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04629" y="4775914"/>
            <a:ext cx="4217996" cy="307777"/>
          </a:xfrm>
          <a:prstGeom prst="rect">
            <a:avLst/>
          </a:prstGeom>
          <a:noFill/>
        </p:spPr>
        <p:txBody>
          <a:bodyPr wrap="square" rtlCol="0">
            <a:spAutoFit/>
          </a:bodyPr>
          <a:lstStyle/>
          <a:p>
            <a:r>
              <a:rPr lang="en-US" dirty="0">
                <a:latin typeface="+mn-lt"/>
              </a:rPr>
              <a:t>#onboarding trusted service providers &amp;  freelancers </a:t>
            </a:r>
            <a:endParaRPr lang="en-US" dirty="0">
              <a:latin typeface="+mn-lt"/>
            </a:endParaRPr>
          </a:p>
        </p:txBody>
      </p:sp>
      <p:pic>
        <p:nvPicPr>
          <p:cNvPr id="3"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4730" y="295224"/>
            <a:ext cx="1861970" cy="4137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0" imgH="0" progId="TCLayout.ActiveDocument.1">
                  <p:embed/>
                </p:oleObj>
              </mc:Choice>
              <mc:Fallback>
                <p:oleObj name="think-cell Slide" r:id="rId2" imgW="0" imgH="0" progId="TCLayout.ActiveDocument.1">
                  <p:embed/>
                  <p:pic>
                    <p:nvPicPr>
                      <p:cNvPr id="0" name="Object 5" hidden="1"/>
                      <p:cNvPicPr/>
                      <p:nvPr/>
                    </p:nvPicPr>
                    <p:blipFill>
                      <a:blip r:embed="rId3"/>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p:nvPr>
        </p:nvSpPr>
        <p:spPr>
          <a:xfrm>
            <a:off x="291823" y="22606"/>
            <a:ext cx="5068953" cy="947147"/>
          </a:xfrm>
        </p:spPr>
        <p:txBody>
          <a:bodyPr vert="horz">
            <a:noAutofit/>
          </a:bodyPr>
          <a:lstStyle/>
          <a:p>
            <a:r>
              <a:rPr lang="en-US" sz="2800" b="1" dirty="0"/>
              <a:t>Features </a:t>
            </a:r>
            <a:endParaRPr lang="en-US" sz="2800" dirty="0"/>
          </a:p>
        </p:txBody>
      </p:sp>
      <p:pic>
        <p:nvPicPr>
          <p:cNvPr id="31" name="Picture 30"/>
          <p:cNvPicPr>
            <a:picLocks noChangeAspect="1"/>
          </p:cNvPicPr>
          <p:nvPr/>
        </p:nvPicPr>
        <p:blipFill>
          <a:blip r:embed="rId4"/>
          <a:stretch>
            <a:fillRect/>
          </a:stretch>
        </p:blipFill>
        <p:spPr>
          <a:xfrm>
            <a:off x="5602568" y="1943067"/>
            <a:ext cx="691757" cy="683321"/>
          </a:xfrm>
          <a:prstGeom prst="rect">
            <a:avLst/>
          </a:prstGeom>
        </p:spPr>
      </p:pic>
      <p:sp>
        <p:nvSpPr>
          <p:cNvPr id="33" name="TextBox 32"/>
          <p:cNvSpPr txBox="1"/>
          <p:nvPr/>
        </p:nvSpPr>
        <p:spPr>
          <a:xfrm>
            <a:off x="5302330" y="662540"/>
            <a:ext cx="1447119"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Customer rating</a:t>
            </a:r>
            <a:endParaRPr lang="en-US" sz="1100" dirty="0">
              <a:solidFill>
                <a:srgbClr val="002060"/>
              </a:solidFill>
              <a:latin typeface="+mn-lt"/>
              <a:cs typeface="Arial" panose="020B0604020202020204" pitchFamily="34" charset="0"/>
            </a:endParaRPr>
          </a:p>
        </p:txBody>
      </p:sp>
      <p:pic>
        <p:nvPicPr>
          <p:cNvPr id="42" name="Picture 41"/>
          <p:cNvPicPr>
            <a:picLocks noChangeAspect="1"/>
          </p:cNvPicPr>
          <p:nvPr/>
        </p:nvPicPr>
        <p:blipFill>
          <a:blip r:embed="rId5"/>
          <a:stretch>
            <a:fillRect/>
          </a:stretch>
        </p:blipFill>
        <p:spPr>
          <a:xfrm>
            <a:off x="6978647" y="870685"/>
            <a:ext cx="510333" cy="528983"/>
          </a:xfrm>
          <a:prstGeom prst="rect">
            <a:avLst/>
          </a:prstGeom>
        </p:spPr>
      </p:pic>
      <p:pic>
        <p:nvPicPr>
          <p:cNvPr id="44" name="Picture 43"/>
          <p:cNvPicPr>
            <a:picLocks noChangeAspect="1"/>
          </p:cNvPicPr>
          <p:nvPr/>
        </p:nvPicPr>
        <p:blipFill>
          <a:blip r:embed="rId6"/>
          <a:stretch>
            <a:fillRect/>
          </a:stretch>
        </p:blipFill>
        <p:spPr>
          <a:xfrm>
            <a:off x="5558608" y="4169977"/>
            <a:ext cx="690525" cy="632637"/>
          </a:xfrm>
          <a:prstGeom prst="rect">
            <a:avLst/>
          </a:prstGeom>
        </p:spPr>
      </p:pic>
      <p:pic>
        <p:nvPicPr>
          <p:cNvPr id="48" name="Picture 47"/>
          <p:cNvPicPr>
            <a:picLocks noChangeAspect="1"/>
          </p:cNvPicPr>
          <p:nvPr/>
        </p:nvPicPr>
        <p:blipFill>
          <a:blip r:embed="rId7"/>
          <a:stretch>
            <a:fillRect/>
          </a:stretch>
        </p:blipFill>
        <p:spPr>
          <a:xfrm>
            <a:off x="7054615" y="4217419"/>
            <a:ext cx="597358" cy="555342"/>
          </a:xfrm>
          <a:prstGeom prst="rect">
            <a:avLst/>
          </a:prstGeom>
        </p:spPr>
      </p:pic>
      <p:sp>
        <p:nvSpPr>
          <p:cNvPr id="49" name="TextBox 48"/>
          <p:cNvSpPr txBox="1"/>
          <p:nvPr/>
        </p:nvSpPr>
        <p:spPr>
          <a:xfrm>
            <a:off x="5287287" y="3998216"/>
            <a:ext cx="1314602"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Available time</a:t>
            </a:r>
            <a:endParaRPr lang="en-US" sz="1100" dirty="0">
              <a:solidFill>
                <a:srgbClr val="002060"/>
              </a:solidFill>
              <a:latin typeface="+mn-lt"/>
              <a:cs typeface="Arial" panose="020B0604020202020204" pitchFamily="34" charset="0"/>
            </a:endParaRPr>
          </a:p>
        </p:txBody>
      </p:sp>
      <p:sp>
        <p:nvSpPr>
          <p:cNvPr id="50" name="TextBox 49"/>
          <p:cNvSpPr txBox="1"/>
          <p:nvPr/>
        </p:nvSpPr>
        <p:spPr>
          <a:xfrm>
            <a:off x="6790106" y="675125"/>
            <a:ext cx="1221514"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Location</a:t>
            </a:r>
            <a:endParaRPr lang="en-US" sz="1100" dirty="0">
              <a:solidFill>
                <a:srgbClr val="002060"/>
              </a:solidFill>
              <a:latin typeface="+mn-lt"/>
              <a:cs typeface="Arial" panose="020B0604020202020204" pitchFamily="34" charset="0"/>
            </a:endParaRPr>
          </a:p>
        </p:txBody>
      </p:sp>
      <p:sp>
        <p:nvSpPr>
          <p:cNvPr id="51" name="TextBox 50"/>
          <p:cNvSpPr txBox="1"/>
          <p:nvPr/>
        </p:nvSpPr>
        <p:spPr>
          <a:xfrm>
            <a:off x="6790106" y="1781256"/>
            <a:ext cx="1221514"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Booking</a:t>
            </a:r>
            <a:endParaRPr lang="en-US" sz="1100" dirty="0">
              <a:solidFill>
                <a:srgbClr val="002060"/>
              </a:solidFill>
              <a:latin typeface="+mn-lt"/>
              <a:cs typeface="Arial" panose="020B0604020202020204" pitchFamily="34" charset="0"/>
            </a:endParaRPr>
          </a:p>
        </p:txBody>
      </p:sp>
      <p:sp>
        <p:nvSpPr>
          <p:cNvPr id="52" name="TextBox 51"/>
          <p:cNvSpPr txBox="1"/>
          <p:nvPr/>
        </p:nvSpPr>
        <p:spPr>
          <a:xfrm>
            <a:off x="6790105" y="4004976"/>
            <a:ext cx="1562907"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Customized request</a:t>
            </a:r>
            <a:endParaRPr lang="en-US" sz="1100" dirty="0">
              <a:solidFill>
                <a:srgbClr val="002060"/>
              </a:solidFill>
              <a:latin typeface="+mn-lt"/>
              <a:cs typeface="Arial" panose="020B0604020202020204" pitchFamily="34" charset="0"/>
            </a:endParaRPr>
          </a:p>
        </p:txBody>
      </p:sp>
      <p:pic>
        <p:nvPicPr>
          <p:cNvPr id="54" name="Picture 53"/>
          <p:cNvPicPr>
            <a:picLocks noChangeAspect="1"/>
          </p:cNvPicPr>
          <p:nvPr/>
        </p:nvPicPr>
        <p:blipFill>
          <a:blip r:embed="rId8"/>
          <a:stretch>
            <a:fillRect/>
          </a:stretch>
        </p:blipFill>
        <p:spPr>
          <a:xfrm>
            <a:off x="5626363" y="883603"/>
            <a:ext cx="639043" cy="542543"/>
          </a:xfrm>
          <a:prstGeom prst="rect">
            <a:avLst/>
          </a:prstGeom>
        </p:spPr>
      </p:pic>
      <p:pic>
        <p:nvPicPr>
          <p:cNvPr id="56" name="Picture 55"/>
          <p:cNvPicPr>
            <a:picLocks noChangeAspect="1"/>
          </p:cNvPicPr>
          <p:nvPr/>
        </p:nvPicPr>
        <p:blipFill>
          <a:blip r:embed="rId9"/>
          <a:stretch>
            <a:fillRect/>
          </a:stretch>
        </p:blipFill>
        <p:spPr>
          <a:xfrm>
            <a:off x="5655564" y="3183489"/>
            <a:ext cx="488596" cy="541012"/>
          </a:xfrm>
          <a:prstGeom prst="rect">
            <a:avLst/>
          </a:prstGeom>
        </p:spPr>
      </p:pic>
      <p:sp>
        <p:nvSpPr>
          <p:cNvPr id="58" name="TextBox 57"/>
          <p:cNvSpPr txBox="1"/>
          <p:nvPr/>
        </p:nvSpPr>
        <p:spPr>
          <a:xfrm>
            <a:off x="5204461" y="2827728"/>
            <a:ext cx="1559140"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Secured payment</a:t>
            </a:r>
            <a:endParaRPr lang="en-US" sz="1100" dirty="0">
              <a:solidFill>
                <a:srgbClr val="002060"/>
              </a:solidFill>
              <a:latin typeface="+mn-lt"/>
              <a:cs typeface="Arial" panose="020B0604020202020204" pitchFamily="34" charset="0"/>
            </a:endParaRPr>
          </a:p>
        </p:txBody>
      </p:sp>
      <p:sp>
        <p:nvSpPr>
          <p:cNvPr id="59" name="TextBox 58"/>
          <p:cNvSpPr txBox="1"/>
          <p:nvPr/>
        </p:nvSpPr>
        <p:spPr>
          <a:xfrm>
            <a:off x="5309171" y="1768671"/>
            <a:ext cx="1314602"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Realtime chat</a:t>
            </a:r>
            <a:endParaRPr lang="en-US" sz="1100" dirty="0">
              <a:solidFill>
                <a:srgbClr val="002060"/>
              </a:solidFill>
              <a:latin typeface="+mn-lt"/>
              <a:cs typeface="Arial" panose="020B0604020202020204" pitchFamily="34" charset="0"/>
            </a:endParaRPr>
          </a:p>
        </p:txBody>
      </p:sp>
      <p:pic>
        <p:nvPicPr>
          <p:cNvPr id="61" name="Picture 60"/>
          <p:cNvPicPr>
            <a:picLocks noChangeAspect="1"/>
          </p:cNvPicPr>
          <p:nvPr/>
        </p:nvPicPr>
        <p:blipFill>
          <a:blip r:embed="rId10"/>
          <a:stretch>
            <a:fillRect/>
          </a:stretch>
        </p:blipFill>
        <p:spPr>
          <a:xfrm>
            <a:off x="7054615" y="1990938"/>
            <a:ext cx="625228" cy="558410"/>
          </a:xfrm>
          <a:prstGeom prst="rect">
            <a:avLst/>
          </a:prstGeom>
        </p:spPr>
      </p:pic>
      <p:sp>
        <p:nvSpPr>
          <p:cNvPr id="3" name="TextBox 2"/>
          <p:cNvSpPr txBox="1"/>
          <p:nvPr/>
        </p:nvSpPr>
        <p:spPr>
          <a:xfrm>
            <a:off x="6749449" y="2821633"/>
            <a:ext cx="1147809" cy="430887"/>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Advertising &amp; Promotion </a:t>
            </a:r>
            <a:endParaRPr lang="en-US" sz="1100" dirty="0">
              <a:solidFill>
                <a:srgbClr val="002060"/>
              </a:solidFill>
              <a:latin typeface="+mn-lt"/>
              <a:cs typeface="Arial" panose="020B0604020202020204" pitchFamily="34" charset="0"/>
            </a:endParaRPr>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54615" y="3183489"/>
            <a:ext cx="574980" cy="6306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32733" y="2671417"/>
            <a:ext cx="574980" cy="580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96191" y="2418488"/>
            <a:ext cx="1147809"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solidFill>
                  <a:srgbClr val="002060"/>
                </a:solidFill>
                <a:latin typeface="+mn-lt"/>
                <a:cs typeface="Arial" panose="020B0604020202020204" pitchFamily="34" charset="0"/>
              </a:rPr>
              <a:t>Call center </a:t>
            </a:r>
            <a:endParaRPr lang="en-US" sz="1100" dirty="0">
              <a:solidFill>
                <a:srgbClr val="002060"/>
              </a:solidFill>
              <a:latin typeface="+mn-lt"/>
              <a:cs typeface="Arial" panose="020B0604020202020204" pitchFamily="34" charset="0"/>
            </a:endParaRPr>
          </a:p>
        </p:txBody>
      </p:sp>
      <p:pic>
        <p:nvPicPr>
          <p:cNvPr id="11" name="Picture 8" descr="image"/>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883551" y="1012776"/>
            <a:ext cx="1413529" cy="31411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 screenshot of a phone&#10;&#10;Description automatically generated"/>
          <p:cNvPicPr>
            <a:picLocks noChangeAspect="1" noChangeArrowheads="1"/>
          </p:cNvPicPr>
          <p:nvPr/>
        </p:nvPicPr>
        <p:blipFill rotWithShape="1">
          <a:blip r:embed="rId14">
            <a:extLst>
              <a:ext uri="{28A0092B-C50C-407E-A947-70E740481C1C}">
                <a14:useLocalDpi xmlns:a14="http://schemas.microsoft.com/office/drawing/2010/main" val="0"/>
              </a:ext>
            </a:extLst>
          </a:blip>
          <a:srcRect t="-1" b="-964"/>
          <a:stretch>
            <a:fillRect/>
          </a:stretch>
        </p:blipFill>
        <p:spPr bwMode="auto">
          <a:xfrm>
            <a:off x="396597" y="997101"/>
            <a:ext cx="1449743" cy="31219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15"/>
          <a:srcRect l="34801" r="35757"/>
          <a:stretch>
            <a:fillRect/>
          </a:stretch>
        </p:blipFill>
        <p:spPr>
          <a:xfrm>
            <a:off x="7996191" y="81060"/>
            <a:ext cx="1011437" cy="1596552"/>
          </a:xfrm>
          <a:prstGeom prst="rect">
            <a:avLst/>
          </a:prstGeom>
        </p:spPr>
      </p:pic>
      <p:pic>
        <p:nvPicPr>
          <p:cNvPr id="18" name="Picture 17"/>
          <p:cNvPicPr>
            <a:picLocks noChangeAspect="1"/>
          </p:cNvPicPr>
          <p:nvPr/>
        </p:nvPicPr>
        <p:blipFill>
          <a:blip r:embed="rId16"/>
          <a:stretch>
            <a:fillRect/>
          </a:stretch>
        </p:blipFill>
        <p:spPr>
          <a:xfrm>
            <a:off x="4652" y="4785023"/>
            <a:ext cx="9139348" cy="358477"/>
          </a:xfrm>
          <a:prstGeom prst="rect">
            <a:avLst/>
          </a:prstGeom>
        </p:spPr>
      </p:pic>
      <p:sp>
        <p:nvSpPr>
          <p:cNvPr id="5" name="TextBox 4"/>
          <p:cNvSpPr txBox="1"/>
          <p:nvPr/>
        </p:nvSpPr>
        <p:spPr>
          <a:xfrm>
            <a:off x="133534" y="4494837"/>
            <a:ext cx="3501316" cy="307777"/>
          </a:xfrm>
          <a:prstGeom prst="rect">
            <a:avLst/>
          </a:prstGeom>
          <a:noFill/>
        </p:spPr>
        <p:txBody>
          <a:bodyPr wrap="square" rtlCol="0">
            <a:spAutoFit/>
          </a:bodyPr>
          <a:lstStyle/>
          <a:p>
            <a:r>
              <a:rPr lang="en-US" dirty="0">
                <a:latin typeface="+mn-lt"/>
              </a:rPr>
              <a:t>#3% service fees for every transactions </a:t>
            </a:r>
            <a:endParaRPr lang="en-US" dirty="0">
              <a:latin typeface="+mn-lt"/>
            </a:endParaRPr>
          </a:p>
        </p:txBody>
      </p:sp>
      <p:pic>
        <p:nvPicPr>
          <p:cNvPr id="2050"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3842" y="1009967"/>
            <a:ext cx="1400335" cy="3111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p:cNvSpPr>
            <a:spLocks noGrp="1" noRot="1" noChangeAspect="1" noMove="1" noResize="1" noEditPoints="1" noAdjustHandles="1" noChangeArrowheads="1" noChangeShapeType="1" noTextEdit="1"/>
          </p:cNvSpPr>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p:nvPr/>
        </p:nvSpPr>
        <p:spPr>
          <a:xfrm>
            <a:off x="225544" y="425751"/>
            <a:ext cx="2973635" cy="4202223"/>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panose="02000000000000000000"/>
              <a:buNone/>
              <a:defRPr sz="28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fontAlgn="auto">
              <a:lnSpc>
                <a:spcPct val="90000"/>
              </a:lnSpc>
              <a:spcBef>
                <a:spcPct val="0"/>
              </a:spcBef>
              <a:spcAft>
                <a:spcPts val="600"/>
              </a:spcAft>
              <a:buClr>
                <a:srgbClr val="000000"/>
              </a:buClr>
              <a:buSzPts val="2800"/>
              <a:defRPr/>
            </a:pPr>
            <a:r>
              <a:rPr kumimoji="0" lang="en-US" sz="3900" b="1" i="0" u="none" strike="noStrike" kern="1200" cap="none" spc="0" normalizeH="0" baseline="0" noProof="0" dirty="0">
                <a:ln>
                  <a:noFill/>
                </a:ln>
                <a:solidFill>
                  <a:schemeClr val="tx1"/>
                </a:solidFill>
                <a:effectLst/>
                <a:uLnTx/>
                <a:uFillTx/>
                <a:latin typeface="+mj-lt"/>
                <a:ea typeface="+mj-ea"/>
                <a:cs typeface="+mj-cs"/>
                <a:sym typeface="Permanent Marker" panose="02000000000000000000"/>
              </a:rPr>
              <a:t>Part 2</a:t>
            </a:r>
            <a:endParaRPr kumimoji="0" lang="en-US" sz="3900" b="1" i="0" u="none" strike="noStrike" kern="1200" cap="none" spc="0" normalizeH="0" baseline="0" noProof="0" dirty="0">
              <a:ln>
                <a:noFill/>
              </a:ln>
              <a:solidFill>
                <a:schemeClr val="tx1"/>
              </a:solidFill>
              <a:effectLst/>
              <a:uLnTx/>
              <a:uFillTx/>
              <a:latin typeface="+mj-lt"/>
              <a:ea typeface="+mj-ea"/>
              <a:cs typeface="+mj-cs"/>
              <a:sym typeface="Permanent Marker" panose="02000000000000000000"/>
            </a:endParaRPr>
          </a:p>
          <a:p>
            <a:pPr marL="0" marR="0" lvl="0" indent="0" fontAlgn="auto">
              <a:lnSpc>
                <a:spcPct val="90000"/>
              </a:lnSpc>
              <a:spcBef>
                <a:spcPct val="0"/>
              </a:spcBef>
              <a:spcAft>
                <a:spcPts val="600"/>
              </a:spcAft>
              <a:buClr>
                <a:srgbClr val="000000"/>
              </a:buClr>
              <a:buSzPts val="2800"/>
              <a:defRPr/>
            </a:pPr>
            <a:r>
              <a:rPr lang="en-US" sz="1800" b="1" kern="1200" dirty="0">
                <a:solidFill>
                  <a:schemeClr val="tx1"/>
                </a:solidFill>
                <a:latin typeface="+mj-lt"/>
                <a:ea typeface="+mj-ea"/>
                <a:cs typeface="+mj-cs"/>
              </a:rPr>
              <a:t> Demo</a:t>
            </a:r>
            <a:endParaRPr kumimoji="0" lang="en-US" sz="1800" b="0" i="0" u="none" strike="noStrike" kern="1200" cap="none" spc="0" normalizeH="0" baseline="0" noProof="0" dirty="0">
              <a:ln>
                <a:noFill/>
              </a:ln>
              <a:solidFill>
                <a:schemeClr val="tx1"/>
              </a:solidFill>
              <a:effectLst/>
              <a:uLnTx/>
              <a:uFillTx/>
              <a:latin typeface="+mj-lt"/>
              <a:ea typeface="+mj-ea"/>
              <a:cs typeface="+mj-cs"/>
              <a:sym typeface="Permanent Marker" panose="02000000000000000000"/>
            </a:endParaRPr>
          </a:p>
        </p:txBody>
      </p:sp>
      <p:pic>
        <p:nvPicPr>
          <p:cNvPr id="4102" name="Picture 6" descr="Washing clothes - Free furniture and household icon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452624" y="534602"/>
            <a:ext cx="831777" cy="8317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and yellow logo&#10;&#10;Description automatically generated"/>
          <p:cNvPicPr>
            <a:picLocks noChangeAspect="1" noChangeArrowheads="1"/>
          </p:cNvPicPr>
          <p:nvPr/>
        </p:nvPicPr>
        <p:blipFill rotWithShape="1">
          <a:blip r:embed="rId2">
            <a:extLst>
              <a:ext uri="{28A0092B-C50C-407E-A947-70E740481C1C}">
                <a14:useLocalDpi xmlns:a14="http://schemas.microsoft.com/office/drawing/2010/main" val="0"/>
              </a:ext>
            </a:extLst>
          </a:blip>
          <a:srcRect r="-1" b="1928"/>
          <a:stretch>
            <a:fillRect/>
          </a:stretch>
        </p:blipFill>
        <p:spPr bwMode="auto">
          <a:xfrm>
            <a:off x="5642296" y="2526863"/>
            <a:ext cx="2165434" cy="21236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axi&quot; Icon - Download for free – Iconduck"/>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23204" y="647788"/>
            <a:ext cx="1266240" cy="7185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713317"/>
            <a:ext cx="1928552" cy="34913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p:txBody>
      </p:sp>
      <p:sp>
        <p:nvSpPr>
          <p:cNvPr id="8" name="Cloud 7"/>
          <p:cNvSpPr/>
          <p:nvPr/>
        </p:nvSpPr>
        <p:spPr>
          <a:xfrm>
            <a:off x="2085222" y="165578"/>
            <a:ext cx="5722508" cy="2793753"/>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6" name="Picture 10" descr="Hairdresser - Free people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823" y="534602"/>
            <a:ext cx="1138497" cy="113849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leaning service Surang Lineal Colo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964" y="1203254"/>
            <a:ext cx="1368496" cy="1368496"/>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Electrical Contractor Vector Art, Icons, and Graphics for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512" y="1401781"/>
            <a:ext cx="1138497" cy="1138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UNDODONOTDELETE" val="0"/>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2572</Words>
  <Application>WPS Presentation</Application>
  <PresentationFormat>On-screen Show (16:9)</PresentationFormat>
  <Paragraphs>272</Paragraphs>
  <Slides>14</Slides>
  <Notes>10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11</vt:i4>
      </vt:variant>
      <vt:variant>
        <vt:lpstr>幻灯片标题</vt:lpstr>
      </vt:variant>
      <vt:variant>
        <vt:i4>14</vt:i4>
      </vt:variant>
    </vt:vector>
  </HeadingPairs>
  <TitlesOfParts>
    <vt:vector size="45" baseType="lpstr">
      <vt:lpstr>Arial</vt:lpstr>
      <vt:lpstr>SimSun</vt:lpstr>
      <vt:lpstr>Wingdings</vt:lpstr>
      <vt:lpstr>Arial</vt:lpstr>
      <vt:lpstr>Permanent Marker</vt:lpstr>
      <vt:lpstr>Comfortaa</vt:lpstr>
      <vt:lpstr>Calibri</vt:lpstr>
      <vt:lpstr>Calibri Light</vt:lpstr>
      <vt:lpstr>Lato Light</vt:lpstr>
      <vt:lpstr>Fira Sans Extra Condensed Medium</vt:lpstr>
      <vt:lpstr>Thonburi</vt:lpstr>
      <vt:lpstr>Roboto</vt:lpstr>
      <vt:lpstr>Roboto</vt:lpstr>
      <vt:lpstr>Microsoft YaHei</vt:lpstr>
      <vt:lpstr>汉仪旗黑</vt:lpstr>
      <vt:lpstr>Arial Unicode MS</vt:lpstr>
      <vt:lpstr>苹方-简</vt:lpstr>
      <vt:lpstr>宋体-简</vt:lpstr>
      <vt:lpstr>SKETCH LESSON</vt:lpstr>
      <vt:lpstr>Office Theme</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Group Name: Twogether </vt:lpstr>
      <vt:lpstr>Meet our Team</vt:lpstr>
      <vt:lpstr>Agenda </vt:lpstr>
      <vt:lpstr>PowerPoint 演示文稿</vt:lpstr>
      <vt:lpstr>Story Set</vt:lpstr>
      <vt:lpstr>PowerPoint 演示文稿</vt:lpstr>
      <vt:lpstr>Key Services</vt:lpstr>
      <vt:lpstr>Features </vt:lpstr>
      <vt:lpstr>PowerPoint 演示文稿</vt:lpstr>
      <vt:lpstr>Customer Journey </vt:lpstr>
      <vt:lpstr>PowerPoint 演示文稿</vt:lpstr>
      <vt:lpstr>Lo Ta Ya Mini-App aims to drive additional revenue, brand presence, increase customer retention and customer base.</vt:lpstr>
      <vt:lpstr>Roadmap &amp; Future </vt:lpstr>
      <vt:lpstr>Thank you!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SKETCHNOTES LESSON</dc:title>
  <dc:creator>Aye Mon Mon Htay</dc:creator>
  <cp:lastModifiedBy>kaungkhanthtoonm1</cp:lastModifiedBy>
  <cp:revision>124</cp:revision>
  <dcterms:created xsi:type="dcterms:W3CDTF">2023-09-17T03:04:59Z</dcterms:created>
  <dcterms:modified xsi:type="dcterms:W3CDTF">2023-09-17T03:04:59Z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1a806d0-2189-4b62-9cf1-5cb9067f0795_Enabled">
    <vt:lpwstr>true</vt:lpwstr>
  </property>
  <property fmtid="{D5CDD505-2E9C-101B-9397-08002B2CF9AE}" pid="3" name="MSIP_Label_e1a806d0-2189-4b62-9cf1-5cb9067f0795_SetDate">
    <vt:lpwstr>2023-09-13T03:58:22Z</vt:lpwstr>
  </property>
  <property fmtid="{D5CDD505-2E9C-101B-9397-08002B2CF9AE}" pid="4" name="MSIP_Label_e1a806d0-2189-4b62-9cf1-5cb9067f0795_Method">
    <vt:lpwstr>Privileged</vt:lpwstr>
  </property>
  <property fmtid="{D5CDD505-2E9C-101B-9397-08002B2CF9AE}" pid="5" name="MSIP_Label_e1a806d0-2189-4b62-9cf1-5cb9067f0795_Name">
    <vt:lpwstr>Internal</vt:lpwstr>
  </property>
  <property fmtid="{D5CDD505-2E9C-101B-9397-08002B2CF9AE}" pid="6" name="MSIP_Label_e1a806d0-2189-4b62-9cf1-5cb9067f0795_SiteId">
    <vt:lpwstr>2217afdd-0f00-4aaa-bdcf-a3966d07a623</vt:lpwstr>
  </property>
  <property fmtid="{D5CDD505-2E9C-101B-9397-08002B2CF9AE}" pid="7" name="MSIP_Label_e1a806d0-2189-4b62-9cf1-5cb9067f0795_ActionId">
    <vt:lpwstr>65294678-4a72-420d-8d8a-9ef1e6e7f893</vt:lpwstr>
  </property>
  <property fmtid="{D5CDD505-2E9C-101B-9397-08002B2CF9AE}" pid="8" name="MSIP_Label_e1a806d0-2189-4b62-9cf1-5cb9067f0795_ContentBits">
    <vt:lpwstr>2</vt:lpwstr>
  </property>
  <property fmtid="{D5CDD505-2E9C-101B-9397-08002B2CF9AE}" pid="9" name="ClassificationContentMarkingFooterLocations">
    <vt:lpwstr>SKETCH LESSON:4\Slidesgo Final Pages:4</vt:lpwstr>
  </property>
  <property fmtid="{D5CDD505-2E9C-101B-9397-08002B2CF9AE}" pid="10" name="ClassificationContentMarkingFooterText">
    <vt:lpwstr>INTERNAL</vt:lpwstr>
  </property>
  <property fmtid="{D5CDD505-2E9C-101B-9397-08002B2CF9AE}" pid="11" name="KSOProductBuildVer">
    <vt:lpwstr>1033-4.3.0.7580</vt:lpwstr>
  </property>
</Properties>
</file>