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20"/>
  </p:notesMasterIdLst>
  <p:handoutMasterIdLst>
    <p:handoutMasterId r:id="rId21"/>
  </p:handoutMasterIdLst>
  <p:sldIdLst>
    <p:sldId id="256" r:id="rId5"/>
    <p:sldId id="302" r:id="rId6"/>
    <p:sldId id="283" r:id="rId7"/>
    <p:sldId id="264" r:id="rId8"/>
    <p:sldId id="289" r:id="rId9"/>
    <p:sldId id="287" r:id="rId10"/>
    <p:sldId id="268" r:id="rId11"/>
    <p:sldId id="285" r:id="rId12"/>
    <p:sldId id="296" r:id="rId13"/>
    <p:sldId id="297" r:id="rId14"/>
    <p:sldId id="298" r:id="rId15"/>
    <p:sldId id="299" r:id="rId16"/>
    <p:sldId id="300" r:id="rId17"/>
    <p:sldId id="301" r:id="rId18"/>
    <p:sldId id="29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5388" autoAdjust="0"/>
  </p:normalViewPr>
  <p:slideViewPr>
    <p:cSldViewPr snapToGrid="0" showGuides="1">
      <p:cViewPr varScale="1">
        <p:scale>
          <a:sx n="84" d="100"/>
          <a:sy n="84" d="100"/>
        </p:scale>
        <p:origin x="174" y="90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D4797-4D69-7891-C0BF-CEA9CC836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4C6E56-AFC7-226B-6DF8-278214728A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0EE7DE-C9F3-F29C-2ECA-9403761EE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010C9-20AB-9390-4EF1-753EF64877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94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29BA7-A591-3BFD-2F19-EC0614031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8F5B3-475E-FE63-C6FF-954AB75B9B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A1FEF-CB40-D93C-EF84-6F69B59E0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76919-C42B-F655-21F4-EE103E312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80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0AA80-0B23-0650-9393-7DDE9B38E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1DAE5C-B0B3-9C63-9FCB-5FC1D5ED4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56C963-ADE9-C7F2-6586-D7EF3609E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2D103-2ED2-391E-6552-1236D54014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06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4500-BDA8-00D6-9919-E1CD1C134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63A8AC-C73C-B041-94F1-020C18215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DF231D-6681-63F1-A1EF-439381BBA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B924D-B041-02CE-6E5A-A8AB8AF2E3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45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6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27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23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03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70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19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07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AF1AB-A9F7-358D-0E26-7B3C28D2C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013DC2-E51C-331C-DE29-305FA3FA75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453289-9348-ACD5-406B-64B17C684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8FBF7-9707-F84E-54ED-4FAC37D77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3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85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3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8219" y="741363"/>
            <a:ext cx="5626579" cy="1286219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BE840D-FAED-31D9-AF31-112670D0FA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761684"/>
            <a:ext cx="5171440" cy="5662230"/>
          </a:xfrm>
          <a:custGeom>
            <a:avLst/>
            <a:gdLst>
              <a:gd name="connsiteX0" fmla="*/ 0 w 5171440"/>
              <a:gd name="connsiteY0" fmla="*/ 5056400 h 5662230"/>
              <a:gd name="connsiteX1" fmla="*/ 3685975 w 5171440"/>
              <a:gd name="connsiteY1" fmla="*/ 5056400 h 5662230"/>
              <a:gd name="connsiteX2" fmla="*/ 3685975 w 5171440"/>
              <a:gd name="connsiteY2" fmla="*/ 5662230 h 5662230"/>
              <a:gd name="connsiteX3" fmla="*/ 0 w 5171440"/>
              <a:gd name="connsiteY3" fmla="*/ 5662230 h 5662230"/>
              <a:gd name="connsiteX4" fmla="*/ 3789884 w 5171440"/>
              <a:gd name="connsiteY4" fmla="*/ 0 h 5662230"/>
              <a:gd name="connsiteX5" fmla="*/ 5171440 w 5171440"/>
              <a:gd name="connsiteY5" fmla="*/ 0 h 5662230"/>
              <a:gd name="connsiteX6" fmla="*/ 5171440 w 5171440"/>
              <a:gd name="connsiteY6" fmla="*/ 5662230 h 5662230"/>
              <a:gd name="connsiteX7" fmla="*/ 3789884 w 5171440"/>
              <a:gd name="connsiteY7" fmla="*/ 5662230 h 5662230"/>
              <a:gd name="connsiteX8" fmla="*/ 3789884 w 5171440"/>
              <a:gd name="connsiteY8" fmla="*/ 5056400 h 5662230"/>
              <a:gd name="connsiteX9" fmla="*/ 5168980 w 5171440"/>
              <a:gd name="connsiteY9" fmla="*/ 5056400 h 5662230"/>
              <a:gd name="connsiteX10" fmla="*/ 5168980 w 5171440"/>
              <a:gd name="connsiteY10" fmla="*/ 4956108 h 5662230"/>
              <a:gd name="connsiteX11" fmla="*/ 3789884 w 5171440"/>
              <a:gd name="connsiteY11" fmla="*/ 4956108 h 5662230"/>
              <a:gd name="connsiteX12" fmla="*/ 0 w 5171440"/>
              <a:gd name="connsiteY12" fmla="*/ 0 h 5662230"/>
              <a:gd name="connsiteX13" fmla="*/ 3685975 w 5171440"/>
              <a:gd name="connsiteY13" fmla="*/ 0 h 5662230"/>
              <a:gd name="connsiteX14" fmla="*/ 3685975 w 5171440"/>
              <a:gd name="connsiteY14" fmla="*/ 4956108 h 5662230"/>
              <a:gd name="connsiteX15" fmla="*/ 0 w 5171440"/>
              <a:gd name="connsiteY15" fmla="*/ 4956108 h 566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1440" h="5662230">
                <a:moveTo>
                  <a:pt x="0" y="5056400"/>
                </a:moveTo>
                <a:lnTo>
                  <a:pt x="3685975" y="5056400"/>
                </a:lnTo>
                <a:lnTo>
                  <a:pt x="3685975" y="5662230"/>
                </a:lnTo>
                <a:lnTo>
                  <a:pt x="0" y="5662230"/>
                </a:lnTo>
                <a:close/>
                <a:moveTo>
                  <a:pt x="3789884" y="0"/>
                </a:moveTo>
                <a:lnTo>
                  <a:pt x="5171440" y="0"/>
                </a:lnTo>
                <a:lnTo>
                  <a:pt x="5171440" y="5662230"/>
                </a:lnTo>
                <a:lnTo>
                  <a:pt x="3789884" y="5662230"/>
                </a:lnTo>
                <a:lnTo>
                  <a:pt x="3789884" y="5056400"/>
                </a:lnTo>
                <a:lnTo>
                  <a:pt x="5168980" y="5056400"/>
                </a:lnTo>
                <a:lnTo>
                  <a:pt x="5168980" y="4956108"/>
                </a:lnTo>
                <a:lnTo>
                  <a:pt x="3789884" y="4956108"/>
                </a:lnTo>
                <a:close/>
                <a:moveTo>
                  <a:pt x="0" y="0"/>
                </a:moveTo>
                <a:lnTo>
                  <a:pt x="3685975" y="0"/>
                </a:lnTo>
                <a:lnTo>
                  <a:pt x="3685975" y="4956108"/>
                </a:lnTo>
                <a:lnTo>
                  <a:pt x="0" y="495610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22983C-26B8-DE15-E309-D0E93B8C69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06160" y="2235200"/>
            <a:ext cx="5628639" cy="4188713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33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725444"/>
            <a:ext cx="11277600" cy="1044253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45360"/>
            <a:ext cx="3342640" cy="3992880"/>
          </a:xfrm>
        </p:spPr>
        <p:txBody>
          <a:bodyPr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36720" y="2236109"/>
            <a:ext cx="7498080" cy="4002131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90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91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318490"/>
            <a:ext cx="737108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E6EDC6B-B9AA-A4D9-A782-C38A0F84F63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93378" y="2318490"/>
            <a:ext cx="3731262" cy="3633047"/>
          </a:xfrm>
        </p:spPr>
        <p:txBody>
          <a:bodyPr anchor="t">
            <a:normAutofit/>
          </a:bodyPr>
          <a:lstStyle>
            <a:lvl1pPr marL="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26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05124"/>
            <a:ext cx="11272649" cy="1062716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7201" y="2234979"/>
            <a:ext cx="11272648" cy="396960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71548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64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to add text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2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1070901"/>
            <a:ext cx="7406640" cy="615911"/>
          </a:xfrm>
        </p:spPr>
        <p:txBody>
          <a:bodyPr/>
          <a:lstStyle/>
          <a:p>
            <a:r>
              <a:rPr lang="en-US" dirty="0"/>
              <a:t>Breast Cancer Classification Analysis</a:t>
            </a:r>
          </a:p>
        </p:txBody>
      </p:sp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8164" b="28164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E223A6-BDD1-B82E-3C3E-0E87DBAD7990}"/>
              </a:ext>
            </a:extLst>
          </p:cNvPr>
          <p:cNvSpPr txBox="1"/>
          <p:nvPr/>
        </p:nvSpPr>
        <p:spPr>
          <a:xfrm>
            <a:off x="7992440" y="1378856"/>
            <a:ext cx="3730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Members</a:t>
            </a:r>
          </a:p>
          <a:p>
            <a:r>
              <a:rPr lang="en-US" dirty="0"/>
              <a:t>Myat Sanda Kuu (2207040008)</a:t>
            </a:r>
          </a:p>
          <a:p>
            <a:r>
              <a:rPr lang="en-US" dirty="0"/>
              <a:t>Kaung Myat (2207010008)</a:t>
            </a:r>
          </a:p>
          <a:p>
            <a:r>
              <a:rPr lang="en-US" dirty="0"/>
              <a:t>Phone Myat Paing (2211020007)</a:t>
            </a:r>
          </a:p>
          <a:p>
            <a:r>
              <a:rPr lang="en-US" dirty="0"/>
              <a:t>Kaung San Thar (2211020004)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22CD7-6885-817F-63B2-604FC4C43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E305A0D-9003-85E3-964A-C93D8819CD42}"/>
              </a:ext>
            </a:extLst>
          </p:cNvPr>
          <p:cNvSpPr txBox="1"/>
          <p:nvPr/>
        </p:nvSpPr>
        <p:spPr>
          <a:xfrm>
            <a:off x="664502" y="2815237"/>
            <a:ext cx="252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Data Preprocessing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742EB-0722-E5B9-1404-729C0EF24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785" y="1037553"/>
            <a:ext cx="8527688" cy="550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0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C2E7F-CF9F-C3B3-B54A-D4472A3A2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08CAD7F-A692-4CF6-0934-7BD6F1862D92}"/>
              </a:ext>
            </a:extLst>
          </p:cNvPr>
          <p:cNvSpPr txBox="1"/>
          <p:nvPr/>
        </p:nvSpPr>
        <p:spPr>
          <a:xfrm>
            <a:off x="499489" y="1253870"/>
            <a:ext cx="682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</a:rPr>
              <a:t>4. Modeling (Logistic Regression &amp; Random Forest)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9DE28-841F-A49B-B237-FF3466B0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31" y="1952614"/>
            <a:ext cx="7627645" cy="324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1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2961E-0066-270F-8B6B-9FE553A14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ADB860B-3652-D0E3-FB71-B3413BA37043}"/>
              </a:ext>
            </a:extLst>
          </p:cNvPr>
          <p:cNvSpPr txBox="1"/>
          <p:nvPr/>
        </p:nvSpPr>
        <p:spPr>
          <a:xfrm>
            <a:off x="635554" y="1506690"/>
            <a:ext cx="705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</a:rPr>
              <a:t>5. Testing (Evaluating the models)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62AEA-CC6D-58FD-C8CD-67EF2D6E9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59" y="2183931"/>
            <a:ext cx="5155330" cy="4143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26712-2C2C-E61F-F449-A813BC74D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54" y="2185586"/>
            <a:ext cx="5568895" cy="414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5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C27AC-BBE6-992B-C084-E42487630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2ABDCFC-66C3-B7FE-940F-94CD0C515396}"/>
              </a:ext>
            </a:extLst>
          </p:cNvPr>
          <p:cNvSpPr txBox="1"/>
          <p:nvPr/>
        </p:nvSpPr>
        <p:spPr>
          <a:xfrm>
            <a:off x="2682619" y="1438536"/>
            <a:ext cx="682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</a:rPr>
              <a:t>Model Performance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710F8-E038-13F6-A371-988D905DA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788" y="2199669"/>
            <a:ext cx="7924858" cy="38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59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D691A-3E00-A955-30AC-CBE78C176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F5FF9BB-0169-AD88-0DC0-46FD4FC77254}"/>
              </a:ext>
            </a:extLst>
          </p:cNvPr>
          <p:cNvSpPr txBox="1"/>
          <p:nvPr/>
        </p:nvSpPr>
        <p:spPr>
          <a:xfrm>
            <a:off x="1861454" y="1421497"/>
            <a:ext cx="688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</a:rPr>
              <a:t>6. Inference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33A62-5F5B-2653-7036-4BC53CA40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453" y="2093471"/>
            <a:ext cx="8605872" cy="42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7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FCCF20D-58A2-6415-5701-DC7EE21558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8425" r="8425"/>
          <a:stretch>
            <a:fillRect/>
          </a:stretch>
        </p:blipFill>
        <p:spPr>
          <a:xfrm>
            <a:off x="2255503" y="740819"/>
            <a:ext cx="7497880" cy="5687344"/>
          </a:xfrm>
        </p:spPr>
      </p:pic>
    </p:spTree>
    <p:extLst>
      <p:ext uri="{BB962C8B-B14F-4D97-AF65-F5344CB8AC3E}">
        <p14:creationId xmlns:p14="http://schemas.microsoft.com/office/powerpoint/2010/main" val="277095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7CCB-1746-9A16-1CF5-2C06F3D36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070901"/>
            <a:ext cx="11265407" cy="540729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CE9D1-55E5-B62E-A3FA-BDA1F64C8EA2}"/>
              </a:ext>
            </a:extLst>
          </p:cNvPr>
          <p:cNvSpPr txBox="1"/>
          <p:nvPr/>
        </p:nvSpPr>
        <p:spPr>
          <a:xfrm>
            <a:off x="548640" y="1908810"/>
            <a:ext cx="940689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Load Data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Exploratory Data Analysis(EDA)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Modeling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Testing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1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045013-B8CE-2002-FE97-FEDB91188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53" y="1680330"/>
            <a:ext cx="10001322" cy="2200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41746B-58C8-F169-7C3B-D89D9D7E3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53" y="4001324"/>
            <a:ext cx="10001323" cy="2352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083047-AB51-7906-40EA-133581085A54}"/>
              </a:ext>
            </a:extLst>
          </p:cNvPr>
          <p:cNvSpPr txBox="1"/>
          <p:nvPr/>
        </p:nvSpPr>
        <p:spPr>
          <a:xfrm>
            <a:off x="7713568" y="880111"/>
            <a:ext cx="321270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6AA94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# Display first few rows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df.head</a:t>
            </a:r>
            <a:r>
              <a:rPr lang="en-US" sz="1400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()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FC9B6-FBAF-C1B2-37CA-1CEAEEC7BAAB}"/>
              </a:ext>
            </a:extLst>
          </p:cNvPr>
          <p:cNvSpPr txBox="1"/>
          <p:nvPr/>
        </p:nvSpPr>
        <p:spPr>
          <a:xfrm>
            <a:off x="924953" y="880111"/>
            <a:ext cx="298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Load Data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ECA051-D1A1-44A3-AD0C-7B8C9907B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927" y="797799"/>
            <a:ext cx="4796820" cy="57336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1E4248-D70C-77B1-72EF-B34AA295C9BF}"/>
              </a:ext>
            </a:extLst>
          </p:cNvPr>
          <p:cNvSpPr txBox="1"/>
          <p:nvPr/>
        </p:nvSpPr>
        <p:spPr>
          <a:xfrm>
            <a:off x="744015" y="2220686"/>
            <a:ext cx="4373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"Analysis of Cancer Dataset“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Overview of the dataset (569 records, 32 columns).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 of the dataset (e.g., predicting cancer diagnosis).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22897E-F6EB-7A78-6C4E-E35F567DEBD1}"/>
              </a:ext>
            </a:extLst>
          </p:cNvPr>
          <p:cNvSpPr txBox="1"/>
          <p:nvPr/>
        </p:nvSpPr>
        <p:spPr>
          <a:xfrm>
            <a:off x="924953" y="3901465"/>
            <a:ext cx="277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df.info</a:t>
            </a:r>
            <a:r>
              <a:rPr lang="en-US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D4D4D4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BA544F6-BF8C-2C87-3906-146BEDB4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CB9102-AD9B-575A-46AE-3AEEC4325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57155"/>
            <a:ext cx="9582220" cy="32480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729902-148D-685E-D16F-2EDAD3BC9037}"/>
              </a:ext>
            </a:extLst>
          </p:cNvPr>
          <p:cNvSpPr txBox="1"/>
          <p:nvPr/>
        </p:nvSpPr>
        <p:spPr>
          <a:xfrm>
            <a:off x="457200" y="2010851"/>
            <a:ext cx="235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df.describe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0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0B860EE-D3A6-C170-D1B3-77255A339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12" y="1609705"/>
            <a:ext cx="6898260" cy="44995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33B6E2-8978-C061-E9EF-18793D5259A6}"/>
              </a:ext>
            </a:extLst>
          </p:cNvPr>
          <p:cNvSpPr txBox="1"/>
          <p:nvPr/>
        </p:nvSpPr>
        <p:spPr>
          <a:xfrm>
            <a:off x="579308" y="997873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Exploratory Data Analysis (EDA)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F057C-9379-651C-977F-4531914175F5}"/>
              </a:ext>
            </a:extLst>
          </p:cNvPr>
          <p:cNvSpPr txBox="1"/>
          <p:nvPr/>
        </p:nvSpPr>
        <p:spPr>
          <a:xfrm>
            <a:off x="7481357" y="1584937"/>
            <a:ext cx="42028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Diagnosis Categories Bar Plot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0 (Benign):</a:t>
            </a:r>
            <a:r>
              <a:rPr lang="en-US" dirty="0"/>
              <a:t> Representing non-cancerous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1(Malignant):</a:t>
            </a:r>
            <a:r>
              <a:rPr lang="en-US" dirty="0"/>
              <a:t> Representing cancerous cases.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Insights from the Chart: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Majority of the cases are </a:t>
            </a:r>
            <a:r>
              <a:rPr lang="en-US" b="1" dirty="0"/>
              <a:t>Benign (0)</a:t>
            </a:r>
            <a:r>
              <a:rPr lang="en-US" dirty="0"/>
              <a:t> with over 350 records.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Malignant cases (1) are fewer, with less than 200 records.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dataset is </a:t>
            </a:r>
            <a:r>
              <a:rPr lang="en-US" b="1" dirty="0"/>
              <a:t>imbalanced</a:t>
            </a:r>
            <a:r>
              <a:rPr lang="en-US" dirty="0"/>
              <a:t>, requiring attention during model training to prevent bias.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4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6A93E959-E68D-08C8-9C1E-5A318B3E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Features by Diagnosis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115ED-7759-C045-B5DC-201139860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18" y="2032314"/>
            <a:ext cx="6853213" cy="34682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41B685-B05E-7F23-D572-EC190193AE53}"/>
              </a:ext>
            </a:extLst>
          </p:cNvPr>
          <p:cNvSpPr txBox="1"/>
          <p:nvPr/>
        </p:nvSpPr>
        <p:spPr>
          <a:xfrm>
            <a:off x="447040" y="5763224"/>
            <a:ext cx="419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Displaying the mean values of features</a:t>
            </a:r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D7F0B11-5AF3-1D12-4201-C1E09DF7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68871-F3A0-554A-B6C8-B3C9EF7E3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2" y="2311767"/>
            <a:ext cx="10420946" cy="2589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900E77-D157-DD70-861F-13450FB71B67}"/>
              </a:ext>
            </a:extLst>
          </p:cNvPr>
          <p:cNvSpPr txBox="1"/>
          <p:nvPr/>
        </p:nvSpPr>
        <p:spPr>
          <a:xfrm>
            <a:off x="851598" y="4952547"/>
            <a:ext cx="4725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Radius Mean</a:t>
            </a:r>
            <a:r>
              <a:rPr lang="en-US" dirty="0"/>
              <a:t>: Displays the frequency distribution of radius measurements.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Shows a skewed distribution with a peak around 15.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C7D17-5819-6B1C-68B9-3E527A1C822C}"/>
              </a:ext>
            </a:extLst>
          </p:cNvPr>
          <p:cNvSpPr txBox="1"/>
          <p:nvPr/>
        </p:nvSpPr>
        <p:spPr>
          <a:xfrm>
            <a:off x="5858532" y="4955904"/>
            <a:ext cx="5077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Texture Mean</a:t>
            </a:r>
            <a:r>
              <a:rPr lang="en-US" dirty="0"/>
              <a:t>: Illustrates the texture measurements.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Exhibits a more uniform distribution with a slight peak around 20.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2FA87-068A-5C77-C6C0-2BC24467B7CC}"/>
              </a:ext>
            </a:extLst>
          </p:cNvPr>
          <p:cNvSpPr txBox="1"/>
          <p:nvPr/>
        </p:nvSpPr>
        <p:spPr>
          <a:xfrm>
            <a:off x="457199" y="1767840"/>
            <a:ext cx="441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 the distribution of key features.</a:t>
            </a:r>
          </a:p>
        </p:txBody>
      </p:sp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606212A-6123-435F-8222-C2974751E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366" y="1037553"/>
            <a:ext cx="9544120" cy="56007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D50BFD-5238-FB2C-5912-F994B2ED26F9}"/>
              </a:ext>
            </a:extLst>
          </p:cNvPr>
          <p:cNvSpPr txBox="1"/>
          <p:nvPr/>
        </p:nvSpPr>
        <p:spPr>
          <a:xfrm>
            <a:off x="380527" y="1037553"/>
            <a:ext cx="239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Correlation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F72AAD-D517-5BF1-4E62-714C60062E1E}"/>
              </a:ext>
            </a:extLst>
          </p:cNvPr>
          <p:cNvSpPr txBox="1"/>
          <p:nvPr/>
        </p:nvSpPr>
        <p:spPr>
          <a:xfrm>
            <a:off x="380526" y="1521423"/>
            <a:ext cx="253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Analyze relationships between features</a:t>
            </a:r>
          </a:p>
        </p:txBody>
      </p:sp>
    </p:spTree>
    <p:extLst>
      <p:ext uri="{BB962C8B-B14F-4D97-AF65-F5344CB8AC3E}">
        <p14:creationId xmlns:p14="http://schemas.microsoft.com/office/powerpoint/2010/main" val="3704795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216</TotalTime>
  <Words>279</Words>
  <Application>Microsoft Office PowerPoint</Application>
  <PresentationFormat>Widescreen</PresentationFormat>
  <Paragraphs>61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Gill Sans MT</vt:lpstr>
      <vt:lpstr>Wingdings 2</vt:lpstr>
      <vt:lpstr>DividendVTI</vt:lpstr>
      <vt:lpstr>Breast Cancer Classification Analysis</vt:lpstr>
      <vt:lpstr>Table of Contents</vt:lpstr>
      <vt:lpstr>PowerPoint Presentation</vt:lpstr>
      <vt:lpstr>PowerPoint Presentation</vt:lpstr>
      <vt:lpstr>Descriptive Statistics </vt:lpstr>
      <vt:lpstr>PowerPoint Presentation</vt:lpstr>
      <vt:lpstr>Analysis of Features by Diagnosis</vt:lpstr>
      <vt:lpstr>Histograms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Myat Sandakuu</dc:creator>
  <cp:lastModifiedBy>Phone MyatPaing</cp:lastModifiedBy>
  <cp:revision>5</cp:revision>
  <dcterms:created xsi:type="dcterms:W3CDTF">2025-02-10T14:03:19Z</dcterms:created>
  <dcterms:modified xsi:type="dcterms:W3CDTF">2025-02-11T05:32:45Z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