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8" y="11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80465F"/>
                </a:solidFill>
                <a:latin typeface="Tahoma"/>
                <a:cs typeface="Tahom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80465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80465F"/>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80465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12483" y="405384"/>
            <a:ext cx="217868" cy="432815"/>
          </a:xfrm>
          <a:prstGeom prst="rect">
            <a:avLst/>
          </a:prstGeom>
        </p:spPr>
      </p:pic>
      <p:pic>
        <p:nvPicPr>
          <p:cNvPr id="17" name="bg object 17"/>
          <p:cNvPicPr/>
          <p:nvPr/>
        </p:nvPicPr>
        <p:blipFill>
          <a:blip r:embed="rId8" cstate="print"/>
          <a:stretch>
            <a:fillRect/>
          </a:stretch>
        </p:blipFill>
        <p:spPr>
          <a:xfrm>
            <a:off x="315369" y="6248942"/>
            <a:ext cx="1538542" cy="411747"/>
          </a:xfrm>
          <a:prstGeom prst="rect">
            <a:avLst/>
          </a:prstGeom>
        </p:spPr>
      </p:pic>
      <p:pic>
        <p:nvPicPr>
          <p:cNvPr id="18" name="bg object 18"/>
          <p:cNvPicPr/>
          <p:nvPr/>
        </p:nvPicPr>
        <p:blipFill>
          <a:blip r:embed="rId9" cstate="print"/>
          <a:stretch>
            <a:fillRect/>
          </a:stretch>
        </p:blipFill>
        <p:spPr>
          <a:xfrm>
            <a:off x="10573639" y="6192126"/>
            <a:ext cx="1270000" cy="520700"/>
          </a:xfrm>
          <a:prstGeom prst="rect">
            <a:avLst/>
          </a:prstGeom>
        </p:spPr>
      </p:pic>
      <p:sp>
        <p:nvSpPr>
          <p:cNvPr id="2" name="Holder 2"/>
          <p:cNvSpPr>
            <a:spLocks noGrp="1"/>
          </p:cNvSpPr>
          <p:nvPr>
            <p:ph type="title"/>
          </p:nvPr>
        </p:nvSpPr>
        <p:spPr>
          <a:xfrm>
            <a:off x="596900" y="323799"/>
            <a:ext cx="10998200" cy="574675"/>
          </a:xfrm>
          <a:prstGeom prst="rect">
            <a:avLst/>
          </a:prstGeom>
        </p:spPr>
        <p:txBody>
          <a:bodyPr wrap="square" lIns="0" tIns="0" rIns="0" bIns="0">
            <a:spAutoFit/>
          </a:bodyPr>
          <a:lstStyle>
            <a:lvl1pPr>
              <a:defRPr sz="3600" b="1" i="0">
                <a:solidFill>
                  <a:srgbClr val="80465F"/>
                </a:solidFill>
                <a:latin typeface="Tahoma"/>
                <a:cs typeface="Tahom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5/26/2025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0" y="-1"/>
              <a:ext cx="12188951" cy="6857999"/>
            </a:xfrm>
            <a:prstGeom prst="rect">
              <a:avLst/>
            </a:prstGeom>
          </p:spPr>
        </p:pic>
        <p:sp>
          <p:nvSpPr>
            <p:cNvPr id="4" name="object 4"/>
            <p:cNvSpPr/>
            <p:nvPr/>
          </p:nvSpPr>
          <p:spPr>
            <a:xfrm>
              <a:off x="1932304" y="4704334"/>
              <a:ext cx="8327390" cy="0"/>
            </a:xfrm>
            <a:custGeom>
              <a:avLst/>
              <a:gdLst/>
              <a:ahLst/>
              <a:cxnLst/>
              <a:rect l="l" t="t" r="r" b="b"/>
              <a:pathLst>
                <a:path w="8327390">
                  <a:moveTo>
                    <a:pt x="0" y="0"/>
                  </a:moveTo>
                  <a:lnTo>
                    <a:pt x="8327390" y="0"/>
                  </a:lnTo>
                </a:path>
              </a:pathLst>
            </a:custGeom>
            <a:ln w="25400">
              <a:solidFill>
                <a:srgbClr val="0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3839971" y="1890293"/>
              <a:ext cx="2487549" cy="680186"/>
            </a:xfrm>
            <a:prstGeom prst="rect">
              <a:avLst/>
            </a:prstGeom>
          </p:spPr>
        </p:pic>
        <p:pic>
          <p:nvPicPr>
            <p:cNvPr id="6" name="object 6"/>
            <p:cNvPicPr/>
            <p:nvPr/>
          </p:nvPicPr>
          <p:blipFill>
            <a:blip r:embed="rId4" cstate="print"/>
            <a:stretch>
              <a:fillRect/>
            </a:stretch>
          </p:blipFill>
          <p:spPr>
            <a:xfrm>
              <a:off x="6361049" y="1831975"/>
              <a:ext cx="1943353" cy="796798"/>
            </a:xfrm>
            <a:prstGeom prst="rect">
              <a:avLst/>
            </a:prstGeom>
          </p:spPr>
        </p:pic>
      </p:grpSp>
      <p:sp>
        <p:nvSpPr>
          <p:cNvPr id="7" name="object 7"/>
          <p:cNvSpPr txBox="1"/>
          <p:nvPr/>
        </p:nvSpPr>
        <p:spPr>
          <a:xfrm>
            <a:off x="4276725" y="4832730"/>
            <a:ext cx="72644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Tahoma"/>
                <a:cs typeface="Tahoma"/>
              </a:rPr>
              <a:t>Name:</a:t>
            </a:r>
            <a:endParaRPr sz="1600">
              <a:latin typeface="Tahoma"/>
              <a:cs typeface="Tahoma"/>
            </a:endParaRPr>
          </a:p>
        </p:txBody>
      </p:sp>
      <p:sp>
        <p:nvSpPr>
          <p:cNvPr id="8" name="object 8"/>
          <p:cNvSpPr txBox="1">
            <a:spLocks noGrp="1"/>
          </p:cNvSpPr>
          <p:nvPr>
            <p:ph type="title"/>
          </p:nvPr>
        </p:nvSpPr>
        <p:spPr>
          <a:xfrm>
            <a:off x="3189477" y="2926207"/>
            <a:ext cx="5800090" cy="330835"/>
          </a:xfrm>
          <a:prstGeom prst="rect">
            <a:avLst/>
          </a:prstGeom>
        </p:spPr>
        <p:txBody>
          <a:bodyPr vert="horz" wrap="square" lIns="0" tIns="13335" rIns="0" bIns="0" rtlCol="0">
            <a:spAutoFit/>
          </a:bodyPr>
          <a:lstStyle/>
          <a:p>
            <a:pPr marL="12700">
              <a:lnSpc>
                <a:spcPct val="100000"/>
              </a:lnSpc>
              <a:spcBef>
                <a:spcPts val="105"/>
              </a:spcBef>
            </a:pPr>
            <a:r>
              <a:rPr sz="2000" b="0" spc="50" dirty="0">
                <a:solidFill>
                  <a:srgbClr val="000000"/>
                </a:solidFill>
                <a:latin typeface="Verdana"/>
                <a:cs typeface="Verdana"/>
              </a:rPr>
              <a:t>Module:</a:t>
            </a:r>
            <a:r>
              <a:rPr sz="2000" b="0" spc="175" dirty="0">
                <a:solidFill>
                  <a:srgbClr val="000000"/>
                </a:solidFill>
                <a:latin typeface="Verdana"/>
                <a:cs typeface="Verdana"/>
              </a:rPr>
              <a:t> </a:t>
            </a:r>
            <a:r>
              <a:rPr sz="2000" b="0" spc="95" dirty="0">
                <a:solidFill>
                  <a:srgbClr val="000000"/>
                </a:solidFill>
                <a:latin typeface="Verdana"/>
                <a:cs typeface="Verdana"/>
              </a:rPr>
              <a:t>Data</a:t>
            </a:r>
            <a:r>
              <a:rPr sz="2000" b="0" spc="245" dirty="0">
                <a:solidFill>
                  <a:srgbClr val="000000"/>
                </a:solidFill>
                <a:latin typeface="Verdana"/>
                <a:cs typeface="Verdana"/>
              </a:rPr>
              <a:t> </a:t>
            </a:r>
            <a:r>
              <a:rPr sz="2000" b="0" spc="105" dirty="0">
                <a:solidFill>
                  <a:srgbClr val="000000"/>
                </a:solidFill>
                <a:latin typeface="Verdana"/>
                <a:cs typeface="Verdana"/>
              </a:rPr>
              <a:t>Analytics</a:t>
            </a:r>
            <a:r>
              <a:rPr sz="2000" b="0" spc="229" dirty="0">
                <a:solidFill>
                  <a:srgbClr val="000000"/>
                </a:solidFill>
                <a:latin typeface="Verdana"/>
                <a:cs typeface="Verdana"/>
              </a:rPr>
              <a:t> </a:t>
            </a:r>
            <a:r>
              <a:rPr sz="2000" b="0" spc="80" dirty="0">
                <a:solidFill>
                  <a:srgbClr val="000000"/>
                </a:solidFill>
                <a:latin typeface="Verdana"/>
                <a:cs typeface="Verdana"/>
              </a:rPr>
              <a:t>and</a:t>
            </a:r>
            <a:r>
              <a:rPr sz="2000" b="0" spc="260" dirty="0">
                <a:solidFill>
                  <a:srgbClr val="000000"/>
                </a:solidFill>
                <a:latin typeface="Verdana"/>
                <a:cs typeface="Verdana"/>
              </a:rPr>
              <a:t> </a:t>
            </a:r>
            <a:r>
              <a:rPr sz="2000" b="0" spc="95" dirty="0">
                <a:solidFill>
                  <a:srgbClr val="000000"/>
                </a:solidFill>
                <a:latin typeface="Verdana"/>
                <a:cs typeface="Verdana"/>
              </a:rPr>
              <a:t>Management</a:t>
            </a:r>
            <a:endParaRPr sz="2000">
              <a:latin typeface="Verdana"/>
              <a:cs typeface="Verdana"/>
            </a:endParaRPr>
          </a:p>
        </p:txBody>
      </p:sp>
      <p:sp>
        <p:nvSpPr>
          <p:cNvPr id="9" name="object 9"/>
          <p:cNvSpPr txBox="1"/>
          <p:nvPr/>
        </p:nvSpPr>
        <p:spPr>
          <a:xfrm>
            <a:off x="517956" y="3703117"/>
            <a:ext cx="11130280" cy="894080"/>
          </a:xfrm>
          <a:prstGeom prst="rect">
            <a:avLst/>
          </a:prstGeom>
        </p:spPr>
        <p:txBody>
          <a:bodyPr vert="horz" wrap="square" lIns="0" tIns="55244" rIns="0" bIns="0" rtlCol="0">
            <a:spAutoFit/>
          </a:bodyPr>
          <a:lstStyle/>
          <a:p>
            <a:pPr marL="24130" algn="ctr">
              <a:lnSpc>
                <a:spcPct val="100000"/>
              </a:lnSpc>
              <a:spcBef>
                <a:spcPts val="434"/>
              </a:spcBef>
            </a:pPr>
            <a:r>
              <a:rPr sz="2000" u="sng" spc="60" dirty="0">
                <a:uFill>
                  <a:solidFill>
                    <a:srgbClr val="000000"/>
                  </a:solidFill>
                </a:uFill>
                <a:latin typeface="Verdana"/>
                <a:cs typeface="Verdana"/>
              </a:rPr>
              <a:t>Module</a:t>
            </a:r>
            <a:r>
              <a:rPr sz="2000" u="sng" spc="-165" dirty="0">
                <a:uFill>
                  <a:solidFill>
                    <a:srgbClr val="000000"/>
                  </a:solidFill>
                </a:uFill>
                <a:latin typeface="Verdana"/>
                <a:cs typeface="Verdana"/>
              </a:rPr>
              <a:t> </a:t>
            </a:r>
            <a:r>
              <a:rPr sz="2000" u="sng" spc="-10" dirty="0">
                <a:uFill>
                  <a:solidFill>
                    <a:srgbClr val="000000"/>
                  </a:solidFill>
                </a:uFill>
                <a:latin typeface="Verdana"/>
                <a:cs typeface="Verdana"/>
              </a:rPr>
              <a:t>Project</a:t>
            </a:r>
            <a:endParaRPr sz="2000">
              <a:latin typeface="Verdana"/>
              <a:cs typeface="Verdana"/>
            </a:endParaRPr>
          </a:p>
          <a:p>
            <a:pPr algn="ctr">
              <a:lnSpc>
                <a:spcPct val="100000"/>
              </a:lnSpc>
              <a:spcBef>
                <a:spcPts val="500"/>
              </a:spcBef>
            </a:pPr>
            <a:r>
              <a:rPr sz="3000" b="1" spc="55" dirty="0">
                <a:solidFill>
                  <a:srgbClr val="8D1B4A"/>
                </a:solidFill>
                <a:latin typeface="Tahoma"/>
                <a:cs typeface="Tahoma"/>
              </a:rPr>
              <a:t>Data-</a:t>
            </a:r>
            <a:r>
              <a:rPr sz="3000" b="1" dirty="0">
                <a:solidFill>
                  <a:srgbClr val="8D1B4A"/>
                </a:solidFill>
                <a:latin typeface="Tahoma"/>
                <a:cs typeface="Tahoma"/>
              </a:rPr>
              <a:t>Driven</a:t>
            </a:r>
            <a:r>
              <a:rPr sz="3000" b="1" spc="285" dirty="0">
                <a:solidFill>
                  <a:srgbClr val="8D1B4A"/>
                </a:solidFill>
                <a:latin typeface="Tahoma"/>
                <a:cs typeface="Tahoma"/>
              </a:rPr>
              <a:t> </a:t>
            </a:r>
            <a:r>
              <a:rPr sz="3000" b="1" dirty="0">
                <a:solidFill>
                  <a:srgbClr val="8D1B4A"/>
                </a:solidFill>
                <a:latin typeface="Tahoma"/>
                <a:cs typeface="Tahoma"/>
              </a:rPr>
              <a:t>HR</a:t>
            </a:r>
            <a:r>
              <a:rPr sz="3000" b="1" spc="225" dirty="0">
                <a:solidFill>
                  <a:srgbClr val="8D1B4A"/>
                </a:solidFill>
                <a:latin typeface="Tahoma"/>
                <a:cs typeface="Tahoma"/>
              </a:rPr>
              <a:t> </a:t>
            </a:r>
            <a:r>
              <a:rPr sz="3000" b="1" spc="45" dirty="0">
                <a:solidFill>
                  <a:srgbClr val="8D1B4A"/>
                </a:solidFill>
                <a:latin typeface="Tahoma"/>
                <a:cs typeface="Tahoma"/>
              </a:rPr>
              <a:t>Analytics</a:t>
            </a:r>
            <a:r>
              <a:rPr sz="3000" b="1" spc="270" dirty="0">
                <a:solidFill>
                  <a:srgbClr val="8D1B4A"/>
                </a:solidFill>
                <a:latin typeface="Tahoma"/>
                <a:cs typeface="Tahoma"/>
              </a:rPr>
              <a:t> </a:t>
            </a:r>
            <a:r>
              <a:rPr sz="3000" b="1" dirty="0">
                <a:solidFill>
                  <a:srgbClr val="8D1B4A"/>
                </a:solidFill>
                <a:latin typeface="Tahoma"/>
                <a:cs typeface="Tahoma"/>
              </a:rPr>
              <a:t>for</a:t>
            </a:r>
            <a:r>
              <a:rPr sz="3000" b="1" spc="229" dirty="0">
                <a:solidFill>
                  <a:srgbClr val="8D1B4A"/>
                </a:solidFill>
                <a:latin typeface="Tahoma"/>
                <a:cs typeface="Tahoma"/>
              </a:rPr>
              <a:t> </a:t>
            </a:r>
            <a:r>
              <a:rPr sz="3000" b="1" spc="50" dirty="0">
                <a:solidFill>
                  <a:srgbClr val="8D1B4A"/>
                </a:solidFill>
                <a:latin typeface="Tahoma"/>
                <a:cs typeface="Tahoma"/>
              </a:rPr>
              <a:t>Attrition</a:t>
            </a:r>
            <a:r>
              <a:rPr sz="3000" b="1" spc="275" dirty="0">
                <a:solidFill>
                  <a:srgbClr val="8D1B4A"/>
                </a:solidFill>
                <a:latin typeface="Tahoma"/>
                <a:cs typeface="Tahoma"/>
              </a:rPr>
              <a:t> </a:t>
            </a:r>
            <a:r>
              <a:rPr sz="3000" b="1" dirty="0">
                <a:solidFill>
                  <a:srgbClr val="8D1B4A"/>
                </a:solidFill>
                <a:latin typeface="Tahoma"/>
                <a:cs typeface="Tahoma"/>
              </a:rPr>
              <a:t>and</a:t>
            </a:r>
            <a:r>
              <a:rPr sz="3000" b="1" spc="229" dirty="0">
                <a:solidFill>
                  <a:srgbClr val="8D1B4A"/>
                </a:solidFill>
                <a:latin typeface="Tahoma"/>
                <a:cs typeface="Tahoma"/>
              </a:rPr>
              <a:t> </a:t>
            </a:r>
            <a:r>
              <a:rPr sz="3000" b="1" spc="35" dirty="0">
                <a:solidFill>
                  <a:srgbClr val="8D1B4A"/>
                </a:solidFill>
                <a:latin typeface="Tahoma"/>
                <a:cs typeface="Tahoma"/>
              </a:rPr>
              <a:t>Performance</a:t>
            </a:r>
            <a:endParaRPr sz="3000">
              <a:latin typeface="Tahoma"/>
              <a:cs typeface="Tahoma"/>
            </a:endParaRPr>
          </a:p>
        </p:txBody>
      </p:sp>
      <p:graphicFrame>
        <p:nvGraphicFramePr>
          <p:cNvPr id="10" name="object 10"/>
          <p:cNvGraphicFramePr>
            <a:graphicFrameLocks noGrp="1"/>
          </p:cNvGraphicFramePr>
          <p:nvPr/>
        </p:nvGraphicFramePr>
        <p:xfrm>
          <a:off x="2555113" y="5538596"/>
          <a:ext cx="5514340" cy="542290"/>
        </p:xfrm>
        <a:graphic>
          <a:graphicData uri="http://schemas.openxmlformats.org/drawingml/2006/table">
            <a:tbl>
              <a:tblPr firstRow="1" bandRow="1">
                <a:tableStyleId>{2D5ABB26-0587-4C30-8999-92F81FD0307C}</a:tableStyleId>
              </a:tblPr>
              <a:tblGrid>
                <a:gridCol w="2700655">
                  <a:extLst>
                    <a:ext uri="{9D8B030D-6E8A-4147-A177-3AD203B41FA5}">
                      <a16:colId xmlns:a16="http://schemas.microsoft.com/office/drawing/2014/main" val="20000"/>
                    </a:ext>
                  </a:extLst>
                </a:gridCol>
                <a:gridCol w="2813685">
                  <a:extLst>
                    <a:ext uri="{9D8B030D-6E8A-4147-A177-3AD203B41FA5}">
                      <a16:colId xmlns:a16="http://schemas.microsoft.com/office/drawing/2014/main" val="20001"/>
                    </a:ext>
                  </a:extLst>
                </a:gridCol>
              </a:tblGrid>
              <a:tr h="271145">
                <a:tc>
                  <a:txBody>
                    <a:bodyPr/>
                    <a:lstStyle/>
                    <a:p>
                      <a:pPr marL="31750">
                        <a:lnSpc>
                          <a:spcPts val="1515"/>
                        </a:lnSpc>
                      </a:pPr>
                      <a:r>
                        <a:rPr sz="1600" b="1" dirty="0">
                          <a:solidFill>
                            <a:srgbClr val="8D1B4A"/>
                          </a:solidFill>
                          <a:latin typeface="Calibri"/>
                          <a:cs typeface="Calibri"/>
                        </a:rPr>
                        <a:t>Start</a:t>
                      </a:r>
                      <a:r>
                        <a:rPr sz="1600" b="1" spc="-90" dirty="0">
                          <a:solidFill>
                            <a:srgbClr val="8D1B4A"/>
                          </a:solidFill>
                          <a:latin typeface="Calibri"/>
                          <a:cs typeface="Calibri"/>
                        </a:rPr>
                        <a:t> </a:t>
                      </a:r>
                      <a:r>
                        <a:rPr sz="1600" b="1" spc="-10" dirty="0">
                          <a:solidFill>
                            <a:srgbClr val="8D1B4A"/>
                          </a:solidFill>
                          <a:latin typeface="Calibri"/>
                          <a:cs typeface="Calibri"/>
                        </a:rPr>
                        <a:t>Date:</a:t>
                      </a:r>
                      <a:endParaRPr sz="1600">
                        <a:latin typeface="Calibri"/>
                        <a:cs typeface="Calibri"/>
                      </a:endParaRPr>
                    </a:p>
                  </a:txBody>
                  <a:tcPr marL="0" marR="0" marT="0" marB="0"/>
                </a:tc>
                <a:tc>
                  <a:txBody>
                    <a:bodyPr/>
                    <a:lstStyle/>
                    <a:p>
                      <a:pPr marL="1221105">
                        <a:lnSpc>
                          <a:spcPts val="1515"/>
                        </a:lnSpc>
                      </a:pPr>
                      <a:r>
                        <a:rPr sz="1600" b="1" dirty="0">
                          <a:solidFill>
                            <a:srgbClr val="8D1B4A"/>
                          </a:solidFill>
                          <a:latin typeface="Calibri"/>
                          <a:cs typeface="Calibri"/>
                        </a:rPr>
                        <a:t>End</a:t>
                      </a:r>
                      <a:r>
                        <a:rPr sz="1600" b="1" spc="-85" dirty="0">
                          <a:solidFill>
                            <a:srgbClr val="8D1B4A"/>
                          </a:solidFill>
                          <a:latin typeface="Calibri"/>
                          <a:cs typeface="Calibri"/>
                        </a:rPr>
                        <a:t> </a:t>
                      </a:r>
                      <a:r>
                        <a:rPr sz="1600" b="1" spc="-10" dirty="0">
                          <a:solidFill>
                            <a:srgbClr val="8D1B4A"/>
                          </a:solidFill>
                          <a:latin typeface="Calibri"/>
                          <a:cs typeface="Calibri"/>
                        </a:rPr>
                        <a:t>Date:</a:t>
                      </a:r>
                      <a:endParaRPr sz="1600">
                        <a:latin typeface="Calibri"/>
                        <a:cs typeface="Calibri"/>
                      </a:endParaRPr>
                    </a:p>
                  </a:txBody>
                  <a:tcPr marL="0" marR="0" marT="0" marB="0"/>
                </a:tc>
                <a:extLst>
                  <a:ext uri="{0D108BD9-81ED-4DB2-BD59-A6C34878D82A}">
                    <a16:rowId xmlns:a16="http://schemas.microsoft.com/office/drawing/2014/main" val="10000"/>
                  </a:ext>
                </a:extLst>
              </a:tr>
              <a:tr h="271145">
                <a:tc>
                  <a:txBody>
                    <a:bodyPr/>
                    <a:lstStyle/>
                    <a:p>
                      <a:pPr marL="31750">
                        <a:lnSpc>
                          <a:spcPts val="1900"/>
                        </a:lnSpc>
                        <a:spcBef>
                          <a:spcPts val="140"/>
                        </a:spcBef>
                      </a:pPr>
                      <a:r>
                        <a:rPr sz="1600" b="1" spc="-10" dirty="0">
                          <a:solidFill>
                            <a:srgbClr val="8D1B4A"/>
                          </a:solidFill>
                          <a:latin typeface="Calibri"/>
                          <a:cs typeface="Calibri"/>
                        </a:rPr>
                        <a:t>Submission</a:t>
                      </a:r>
                      <a:r>
                        <a:rPr sz="1600" b="1" spc="-5" dirty="0">
                          <a:solidFill>
                            <a:srgbClr val="8D1B4A"/>
                          </a:solidFill>
                          <a:latin typeface="Calibri"/>
                          <a:cs typeface="Calibri"/>
                        </a:rPr>
                        <a:t> </a:t>
                      </a:r>
                      <a:r>
                        <a:rPr sz="1600" b="1" spc="-20" dirty="0">
                          <a:solidFill>
                            <a:srgbClr val="8D1B4A"/>
                          </a:solidFill>
                          <a:latin typeface="Calibri"/>
                          <a:cs typeface="Calibri"/>
                        </a:rPr>
                        <a:t>Date:</a:t>
                      </a:r>
                      <a:endParaRPr sz="1600">
                        <a:latin typeface="Calibri"/>
                        <a:cs typeface="Calibri"/>
                      </a:endParaRPr>
                    </a:p>
                  </a:txBody>
                  <a:tcPr marL="0" marR="0" marT="17780" marB="0"/>
                </a:tc>
                <a:tc>
                  <a:txBody>
                    <a:bodyPr/>
                    <a:lstStyle/>
                    <a:p>
                      <a:pPr marL="1221105">
                        <a:lnSpc>
                          <a:spcPts val="1900"/>
                        </a:lnSpc>
                        <a:spcBef>
                          <a:spcPts val="140"/>
                        </a:spcBef>
                      </a:pPr>
                      <a:r>
                        <a:rPr sz="1600" b="1" spc="-20" dirty="0">
                          <a:solidFill>
                            <a:srgbClr val="8D1B4A"/>
                          </a:solidFill>
                          <a:latin typeface="Calibri"/>
                          <a:cs typeface="Calibri"/>
                        </a:rPr>
                        <a:t>Presentation</a:t>
                      </a:r>
                      <a:r>
                        <a:rPr sz="1600" b="1" spc="30" dirty="0">
                          <a:solidFill>
                            <a:srgbClr val="8D1B4A"/>
                          </a:solidFill>
                          <a:latin typeface="Calibri"/>
                          <a:cs typeface="Calibri"/>
                        </a:rPr>
                        <a:t> </a:t>
                      </a:r>
                      <a:r>
                        <a:rPr sz="1600" b="1" spc="-20" dirty="0">
                          <a:solidFill>
                            <a:srgbClr val="8D1B4A"/>
                          </a:solidFill>
                          <a:latin typeface="Calibri"/>
                          <a:cs typeface="Calibri"/>
                        </a:rPr>
                        <a:t>Date:</a:t>
                      </a:r>
                      <a:endParaRPr sz="1600">
                        <a:latin typeface="Calibri"/>
                        <a:cs typeface="Calibri"/>
                      </a:endParaRPr>
                    </a:p>
                  </a:txBody>
                  <a:tcPr marL="0" marR="0" marT="17780" marB="0"/>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9380">
              <a:lnSpc>
                <a:spcPct val="100000"/>
              </a:lnSpc>
              <a:spcBef>
                <a:spcPts val="100"/>
              </a:spcBef>
            </a:pPr>
            <a:r>
              <a:rPr dirty="0"/>
              <a:t>8.</a:t>
            </a:r>
            <a:r>
              <a:rPr spc="-70" dirty="0"/>
              <a:t> </a:t>
            </a:r>
            <a:r>
              <a:rPr dirty="0"/>
              <a:t>Dashboard</a:t>
            </a:r>
            <a:r>
              <a:rPr spc="-110" dirty="0"/>
              <a:t> </a:t>
            </a:r>
            <a:r>
              <a:rPr dirty="0"/>
              <a:t>–</a:t>
            </a:r>
            <a:r>
              <a:rPr spc="-70" dirty="0"/>
              <a:t> </a:t>
            </a:r>
            <a:r>
              <a:rPr dirty="0"/>
              <a:t>Performance</a:t>
            </a:r>
            <a:r>
              <a:rPr spc="-95" dirty="0"/>
              <a:t> </a:t>
            </a:r>
            <a:r>
              <a:rPr dirty="0"/>
              <a:t>&amp;</a:t>
            </a:r>
            <a:r>
              <a:rPr spc="-65" dirty="0"/>
              <a:t> </a:t>
            </a:r>
            <a:r>
              <a:rPr dirty="0"/>
              <a:t>Attrition</a:t>
            </a:r>
            <a:r>
              <a:rPr spc="-110" dirty="0"/>
              <a:t> </a:t>
            </a:r>
            <a:r>
              <a:rPr spc="-10" dirty="0"/>
              <a:t>Pages</a:t>
            </a:r>
          </a:p>
        </p:txBody>
      </p:sp>
      <p:sp>
        <p:nvSpPr>
          <p:cNvPr id="3" name="object 3"/>
          <p:cNvSpPr txBox="1"/>
          <p:nvPr/>
        </p:nvSpPr>
        <p:spPr>
          <a:xfrm>
            <a:off x="782827" y="1313434"/>
            <a:ext cx="3440429" cy="1397635"/>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spc="-10" dirty="0">
                <a:latin typeface="Calibri"/>
                <a:cs typeface="Calibri"/>
              </a:rPr>
              <a:t>Filters/Slicers</a:t>
            </a:r>
            <a:r>
              <a:rPr sz="1800" spc="-15" dirty="0">
                <a:latin typeface="Calibri"/>
                <a:cs typeface="Calibri"/>
              </a:rPr>
              <a:t> </a:t>
            </a:r>
            <a:r>
              <a:rPr sz="1800" dirty="0">
                <a:latin typeface="Calibri"/>
                <a:cs typeface="Calibri"/>
              </a:rPr>
              <a:t>for</a:t>
            </a:r>
            <a:r>
              <a:rPr sz="1800" spc="-30" dirty="0">
                <a:latin typeface="Calibri"/>
                <a:cs typeface="Calibri"/>
              </a:rPr>
              <a:t> </a:t>
            </a:r>
            <a:r>
              <a:rPr sz="1800" spc="-10" dirty="0">
                <a:latin typeface="Calibri"/>
                <a:cs typeface="Calibri"/>
              </a:rPr>
              <a:t>EmployeeID</a:t>
            </a:r>
            <a:endParaRPr sz="1800">
              <a:latin typeface="Calibri"/>
              <a:cs typeface="Calibri"/>
            </a:endParaRPr>
          </a:p>
          <a:p>
            <a:pPr marL="299085" indent="-286385">
              <a:lnSpc>
                <a:spcPct val="100000"/>
              </a:lnSpc>
              <a:buFont typeface="Arial MT"/>
              <a:buChar char="•"/>
              <a:tabLst>
                <a:tab pos="299085" algn="l"/>
              </a:tabLst>
            </a:pPr>
            <a:r>
              <a:rPr sz="1800" dirty="0">
                <a:latin typeface="Calibri"/>
                <a:cs typeface="Calibri"/>
              </a:rPr>
              <a:t>Charts</a:t>
            </a:r>
            <a:r>
              <a:rPr sz="1800" spc="-40" dirty="0">
                <a:latin typeface="Calibri"/>
                <a:cs typeface="Calibri"/>
              </a:rPr>
              <a:t> </a:t>
            </a:r>
            <a:r>
              <a:rPr sz="1800" dirty="0">
                <a:latin typeface="Calibri"/>
                <a:cs typeface="Calibri"/>
              </a:rPr>
              <a:t>for</a:t>
            </a:r>
            <a:r>
              <a:rPr sz="1800" spc="-35" dirty="0">
                <a:latin typeface="Calibri"/>
                <a:cs typeface="Calibri"/>
              </a:rPr>
              <a:t> </a:t>
            </a:r>
            <a:r>
              <a:rPr sz="1800" spc="-10" dirty="0">
                <a:latin typeface="Calibri"/>
                <a:cs typeface="Calibri"/>
              </a:rPr>
              <a:t>performance</a:t>
            </a:r>
            <a:r>
              <a:rPr sz="1800" spc="-30" dirty="0">
                <a:latin typeface="Calibri"/>
                <a:cs typeface="Calibri"/>
              </a:rPr>
              <a:t> </a:t>
            </a:r>
            <a:r>
              <a:rPr sz="1800" spc="-10" dirty="0">
                <a:latin typeface="Calibri"/>
                <a:cs typeface="Calibri"/>
              </a:rPr>
              <a:t>indicators</a:t>
            </a:r>
            <a:endParaRPr sz="1800">
              <a:latin typeface="Calibri"/>
              <a:cs typeface="Calibri"/>
            </a:endParaRPr>
          </a:p>
          <a:p>
            <a:pPr marL="299085" indent="-286385">
              <a:lnSpc>
                <a:spcPct val="100000"/>
              </a:lnSpc>
              <a:buFont typeface="Arial MT"/>
              <a:buChar char="•"/>
              <a:tabLst>
                <a:tab pos="299085" algn="l"/>
              </a:tabLst>
            </a:pPr>
            <a:r>
              <a:rPr sz="1800" dirty="0">
                <a:latin typeface="Calibri"/>
                <a:cs typeface="Calibri"/>
              </a:rPr>
              <a:t>Gauges</a:t>
            </a:r>
            <a:r>
              <a:rPr sz="1800" spc="-70" dirty="0">
                <a:latin typeface="Calibri"/>
                <a:cs typeface="Calibri"/>
              </a:rPr>
              <a:t> </a:t>
            </a:r>
            <a:r>
              <a:rPr sz="1800" dirty="0">
                <a:latin typeface="Calibri"/>
                <a:cs typeface="Calibri"/>
              </a:rPr>
              <a:t>for</a:t>
            </a:r>
            <a:r>
              <a:rPr sz="1800" spc="-70" dirty="0">
                <a:latin typeface="Calibri"/>
                <a:cs typeface="Calibri"/>
              </a:rPr>
              <a:t> </a:t>
            </a:r>
            <a:r>
              <a:rPr sz="1800" dirty="0">
                <a:latin typeface="Calibri"/>
                <a:cs typeface="Calibri"/>
              </a:rPr>
              <a:t>Key</a:t>
            </a:r>
            <a:r>
              <a:rPr sz="1800" spc="-55" dirty="0">
                <a:latin typeface="Calibri"/>
                <a:cs typeface="Calibri"/>
              </a:rPr>
              <a:t> </a:t>
            </a:r>
            <a:r>
              <a:rPr sz="1800" spc="-10" dirty="0">
                <a:latin typeface="Calibri"/>
                <a:cs typeface="Calibri"/>
              </a:rPr>
              <a:t>Metrics</a:t>
            </a:r>
            <a:endParaRPr sz="1800">
              <a:latin typeface="Calibri"/>
              <a:cs typeface="Calibri"/>
            </a:endParaRPr>
          </a:p>
          <a:p>
            <a:pPr marL="299085" indent="-286385">
              <a:lnSpc>
                <a:spcPct val="100000"/>
              </a:lnSpc>
              <a:buFont typeface="Arial MT"/>
              <a:buChar char="•"/>
              <a:tabLst>
                <a:tab pos="299085" algn="l"/>
              </a:tabLst>
            </a:pPr>
            <a:r>
              <a:rPr sz="1800" spc="-20" dirty="0">
                <a:latin typeface="Calibri"/>
                <a:cs typeface="Calibri"/>
              </a:rPr>
              <a:t>Attrition-</a:t>
            </a:r>
            <a:r>
              <a:rPr sz="1800" spc="-10" dirty="0">
                <a:latin typeface="Calibri"/>
                <a:cs typeface="Calibri"/>
              </a:rPr>
              <a:t>related</a:t>
            </a:r>
            <a:r>
              <a:rPr sz="1800" spc="35" dirty="0">
                <a:latin typeface="Calibri"/>
                <a:cs typeface="Calibri"/>
              </a:rPr>
              <a:t> </a:t>
            </a:r>
            <a:r>
              <a:rPr sz="1800" spc="-10" dirty="0">
                <a:latin typeface="Calibri"/>
                <a:cs typeface="Calibri"/>
              </a:rPr>
              <a:t>visualizations</a:t>
            </a:r>
            <a:endParaRPr sz="1800">
              <a:latin typeface="Calibri"/>
              <a:cs typeface="Calibri"/>
            </a:endParaRPr>
          </a:p>
          <a:p>
            <a:pPr marL="299085" indent="-286385">
              <a:lnSpc>
                <a:spcPct val="100000"/>
              </a:lnSpc>
              <a:buFont typeface="Arial MT"/>
              <a:buChar char="•"/>
              <a:tabLst>
                <a:tab pos="299085" algn="l"/>
              </a:tabLst>
            </a:pPr>
            <a:r>
              <a:rPr sz="1800" dirty="0">
                <a:latin typeface="Calibri"/>
                <a:cs typeface="Calibri"/>
              </a:rPr>
              <a:t>Insights</a:t>
            </a:r>
            <a:r>
              <a:rPr sz="1800" spc="-90" dirty="0">
                <a:latin typeface="Calibri"/>
                <a:cs typeface="Calibri"/>
              </a:rPr>
              <a:t> </a:t>
            </a:r>
            <a:r>
              <a:rPr sz="1800" spc="-10" dirty="0">
                <a:latin typeface="Calibri"/>
                <a:cs typeface="Calibri"/>
              </a:rPr>
              <a:t>derived</a:t>
            </a:r>
            <a:endParaRPr sz="1800">
              <a:latin typeface="Calibri"/>
              <a:cs typeface="Calibri"/>
            </a:endParaRPr>
          </a:p>
        </p:txBody>
      </p:sp>
      <p:pic>
        <p:nvPicPr>
          <p:cNvPr id="5" name="Picture 4">
            <a:extLst>
              <a:ext uri="{FF2B5EF4-FFF2-40B4-BE49-F238E27FC236}">
                <a16:creationId xmlns:a16="http://schemas.microsoft.com/office/drawing/2014/main" id="{16063BED-4E48-B3F9-0E05-BE284D67FA04}"/>
              </a:ext>
            </a:extLst>
          </p:cNvPr>
          <p:cNvPicPr>
            <a:picLocks noChangeAspect="1"/>
          </p:cNvPicPr>
          <p:nvPr/>
        </p:nvPicPr>
        <p:blipFill>
          <a:blip r:embed="rId2"/>
          <a:stretch>
            <a:fillRect/>
          </a:stretch>
        </p:blipFill>
        <p:spPr>
          <a:xfrm>
            <a:off x="0" y="3106979"/>
            <a:ext cx="5791200" cy="3108356"/>
          </a:xfrm>
          <a:prstGeom prst="rect">
            <a:avLst/>
          </a:prstGeom>
        </p:spPr>
      </p:pic>
      <p:pic>
        <p:nvPicPr>
          <p:cNvPr id="7" name="Picture 6">
            <a:extLst>
              <a:ext uri="{FF2B5EF4-FFF2-40B4-BE49-F238E27FC236}">
                <a16:creationId xmlns:a16="http://schemas.microsoft.com/office/drawing/2014/main" id="{C60DCCF6-9D56-ED0C-BD9C-C54B1F1BF60E}"/>
              </a:ext>
            </a:extLst>
          </p:cNvPr>
          <p:cNvPicPr>
            <a:picLocks noChangeAspect="1"/>
          </p:cNvPicPr>
          <p:nvPr/>
        </p:nvPicPr>
        <p:blipFill>
          <a:blip r:embed="rId3"/>
          <a:stretch>
            <a:fillRect/>
          </a:stretch>
        </p:blipFill>
        <p:spPr>
          <a:xfrm>
            <a:off x="6304833" y="3126029"/>
            <a:ext cx="5887167" cy="30893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9.</a:t>
            </a:r>
            <a:r>
              <a:rPr spc="-130" dirty="0"/>
              <a:t> </a:t>
            </a:r>
            <a:r>
              <a:rPr dirty="0"/>
              <a:t>Project</a:t>
            </a:r>
            <a:r>
              <a:rPr spc="-100" dirty="0"/>
              <a:t> </a:t>
            </a:r>
            <a:r>
              <a:rPr spc="-10" dirty="0"/>
              <a:t>Results</a:t>
            </a:r>
          </a:p>
        </p:txBody>
      </p:sp>
      <p:sp>
        <p:nvSpPr>
          <p:cNvPr id="3" name="TextBox 2">
            <a:extLst>
              <a:ext uri="{FF2B5EF4-FFF2-40B4-BE49-F238E27FC236}">
                <a16:creationId xmlns:a16="http://schemas.microsoft.com/office/drawing/2014/main" id="{6E5689F1-EF3C-5109-7617-50ABEA7C9E8A}"/>
              </a:ext>
            </a:extLst>
          </p:cNvPr>
          <p:cNvSpPr txBox="1"/>
          <p:nvPr/>
        </p:nvSpPr>
        <p:spPr>
          <a:xfrm>
            <a:off x="381000" y="1447800"/>
            <a:ext cx="11214100" cy="646331"/>
          </a:xfrm>
          <a:prstGeom prst="rect">
            <a:avLst/>
          </a:prstGeom>
          <a:noFill/>
        </p:spPr>
        <p:txBody>
          <a:bodyPr wrap="square" rtlCol="0">
            <a:spAutoFit/>
          </a:bodyPr>
          <a:lstStyle/>
          <a:p>
            <a:r>
              <a:rPr lang="en-US" dirty="0"/>
              <a:t>Successfully created a report displaying the </a:t>
            </a:r>
            <a:r>
              <a:rPr lang="en-US" dirty="0" err="1"/>
              <a:t>emploess</a:t>
            </a:r>
            <a:r>
              <a:rPr lang="en-US" dirty="0"/>
              <a:t> details in an interactive and concise report using Power bi </a:t>
            </a:r>
          </a:p>
        </p:txBody>
      </p:sp>
      <p:pic>
        <p:nvPicPr>
          <p:cNvPr id="4" name="Picture 3">
            <a:extLst>
              <a:ext uri="{FF2B5EF4-FFF2-40B4-BE49-F238E27FC236}">
                <a16:creationId xmlns:a16="http://schemas.microsoft.com/office/drawing/2014/main" id="{37F7A1AD-3EAC-BE19-5269-A89CC20DF0F7}"/>
              </a:ext>
            </a:extLst>
          </p:cNvPr>
          <p:cNvPicPr>
            <a:picLocks noChangeAspect="1"/>
          </p:cNvPicPr>
          <p:nvPr/>
        </p:nvPicPr>
        <p:blipFill>
          <a:blip r:embed="rId2"/>
          <a:stretch>
            <a:fillRect/>
          </a:stretch>
        </p:blipFill>
        <p:spPr>
          <a:xfrm>
            <a:off x="1949450" y="2518747"/>
            <a:ext cx="4050396" cy="2167669"/>
          </a:xfrm>
          <a:prstGeom prst="rect">
            <a:avLst/>
          </a:prstGeom>
        </p:spPr>
      </p:pic>
      <p:pic>
        <p:nvPicPr>
          <p:cNvPr id="5" name="Picture 4">
            <a:extLst>
              <a:ext uri="{FF2B5EF4-FFF2-40B4-BE49-F238E27FC236}">
                <a16:creationId xmlns:a16="http://schemas.microsoft.com/office/drawing/2014/main" id="{D4243B9D-7584-B65C-DCBE-3A0D5FE9F439}"/>
              </a:ext>
            </a:extLst>
          </p:cNvPr>
          <p:cNvPicPr>
            <a:picLocks noChangeAspect="1"/>
          </p:cNvPicPr>
          <p:nvPr/>
        </p:nvPicPr>
        <p:blipFill>
          <a:blip r:embed="rId3"/>
          <a:stretch>
            <a:fillRect/>
          </a:stretch>
        </p:blipFill>
        <p:spPr>
          <a:xfrm>
            <a:off x="5955583" y="2518747"/>
            <a:ext cx="4178846" cy="2245123"/>
          </a:xfrm>
          <a:prstGeom prst="rect">
            <a:avLst/>
          </a:prstGeom>
        </p:spPr>
      </p:pic>
      <p:pic>
        <p:nvPicPr>
          <p:cNvPr id="6" name="Picture 5">
            <a:extLst>
              <a:ext uri="{FF2B5EF4-FFF2-40B4-BE49-F238E27FC236}">
                <a16:creationId xmlns:a16="http://schemas.microsoft.com/office/drawing/2014/main" id="{5C802075-2082-4DC1-34D4-9079DC08BB3B}"/>
              </a:ext>
            </a:extLst>
          </p:cNvPr>
          <p:cNvPicPr>
            <a:picLocks noChangeAspect="1"/>
          </p:cNvPicPr>
          <p:nvPr/>
        </p:nvPicPr>
        <p:blipFill>
          <a:blip r:embed="rId4"/>
          <a:stretch>
            <a:fillRect/>
          </a:stretch>
        </p:blipFill>
        <p:spPr>
          <a:xfrm>
            <a:off x="1949450" y="4709381"/>
            <a:ext cx="4038600" cy="2167669"/>
          </a:xfrm>
          <a:prstGeom prst="rect">
            <a:avLst/>
          </a:prstGeom>
        </p:spPr>
      </p:pic>
      <p:pic>
        <p:nvPicPr>
          <p:cNvPr id="7" name="Picture 6">
            <a:extLst>
              <a:ext uri="{FF2B5EF4-FFF2-40B4-BE49-F238E27FC236}">
                <a16:creationId xmlns:a16="http://schemas.microsoft.com/office/drawing/2014/main" id="{AB4D2451-991F-2125-74B2-7AC59C5573D3}"/>
              </a:ext>
            </a:extLst>
          </p:cNvPr>
          <p:cNvPicPr>
            <a:picLocks noChangeAspect="1"/>
          </p:cNvPicPr>
          <p:nvPr/>
        </p:nvPicPr>
        <p:blipFill>
          <a:blip r:embed="rId5"/>
          <a:stretch>
            <a:fillRect/>
          </a:stretch>
        </p:blipFill>
        <p:spPr>
          <a:xfrm>
            <a:off x="5955583" y="4697069"/>
            <a:ext cx="4198067" cy="22029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12.</a:t>
            </a:r>
            <a:r>
              <a:rPr spc="-65" dirty="0"/>
              <a:t> </a:t>
            </a:r>
            <a:r>
              <a:rPr spc="-10" dirty="0"/>
              <a:t>Conclusion</a:t>
            </a:r>
          </a:p>
        </p:txBody>
      </p:sp>
      <p:sp>
        <p:nvSpPr>
          <p:cNvPr id="4" name="Rectangle 1">
            <a:extLst>
              <a:ext uri="{FF2B5EF4-FFF2-40B4-BE49-F238E27FC236}">
                <a16:creationId xmlns:a16="http://schemas.microsoft.com/office/drawing/2014/main" id="{F75016E2-94B6-C289-E446-EE4AAB17CA02}"/>
              </a:ext>
            </a:extLst>
          </p:cNvPr>
          <p:cNvSpPr>
            <a:spLocks noChangeArrowheads="1"/>
          </p:cNvSpPr>
          <p:nvPr/>
        </p:nvSpPr>
        <p:spPr bwMode="auto">
          <a:xfrm>
            <a:off x="596900" y="1295400"/>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demonstrated the power of </a:t>
            </a:r>
            <a:r>
              <a:rPr kumimoji="0" lang="en-US" altLang="en-US" sz="1800" b="1" i="0" u="none" strike="noStrike" cap="none" normalizeH="0" baseline="0" dirty="0">
                <a:ln>
                  <a:noFill/>
                </a:ln>
                <a:solidFill>
                  <a:schemeClr val="tx1"/>
                </a:solidFill>
                <a:effectLst/>
                <a:latin typeface="Arial" panose="020B0604020202020204" pitchFamily="34" charset="0"/>
              </a:rPr>
              <a:t>data analytics</a:t>
            </a:r>
            <a:r>
              <a:rPr kumimoji="0" lang="en-US" altLang="en-US" sz="1800" b="0" i="0" u="none" strike="noStrike" cap="none" normalizeH="0" baseline="0" dirty="0">
                <a:ln>
                  <a:noFill/>
                </a:ln>
                <a:solidFill>
                  <a:schemeClr val="tx1"/>
                </a:solidFill>
                <a:effectLst/>
                <a:latin typeface="Arial" panose="020B0604020202020204" pitchFamily="34" charset="0"/>
              </a:rPr>
              <a:t> in addressing key HR challenges using </a:t>
            </a:r>
            <a:r>
              <a:rPr kumimoji="0" lang="en-US" altLang="en-US" sz="1800" b="1" i="0" u="none" strike="noStrike" cap="none" normalizeH="0" baseline="0" dirty="0">
                <a:ln>
                  <a:noFill/>
                </a:ln>
                <a:solidFill>
                  <a:schemeClr val="tx1"/>
                </a:solidFill>
                <a:effectLst/>
                <a:latin typeface="Arial" panose="020B0604020202020204" pitchFamily="34" charset="0"/>
              </a:rPr>
              <a:t>Power BI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analyzing historical data from 2018–2019, we identified trends in </a:t>
            </a:r>
            <a:r>
              <a:rPr kumimoji="0" lang="en-US" altLang="en-US" sz="1800" b="1" i="0" u="none" strike="noStrike" cap="none" normalizeH="0" baseline="0" dirty="0">
                <a:ln>
                  <a:noFill/>
                </a:ln>
                <a:solidFill>
                  <a:schemeClr val="tx1"/>
                </a:solidFill>
                <a:effectLst/>
                <a:latin typeface="Arial" panose="020B0604020202020204" pitchFamily="34" charset="0"/>
              </a:rPr>
              <a:t>employee attrition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performance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satisfaction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work-life balance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dashboards provide HR departments with clear, interactive visualizations that support </a:t>
            </a:r>
            <a:r>
              <a:rPr kumimoji="0" lang="en-US" altLang="en-US" sz="1800" b="1" i="0" u="none" strike="noStrike" cap="none" normalizeH="0" baseline="0" dirty="0">
                <a:ln>
                  <a:noFill/>
                </a:ln>
                <a:solidFill>
                  <a:schemeClr val="tx1"/>
                </a:solidFill>
                <a:effectLst/>
                <a:latin typeface="Arial" panose="020B0604020202020204" pitchFamily="34" charset="0"/>
              </a:rPr>
              <a:t>data-driven decision-making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metrics (KPIs) help monitor workforce health and reveal actionable insights for improving </a:t>
            </a:r>
            <a:r>
              <a:rPr kumimoji="0" lang="en-US" altLang="en-US" sz="1800" b="1" i="0" u="none" strike="noStrike" cap="none" normalizeH="0" baseline="0" dirty="0">
                <a:ln>
                  <a:noFill/>
                </a:ln>
                <a:solidFill>
                  <a:schemeClr val="tx1"/>
                </a:solidFill>
                <a:effectLst/>
                <a:latin typeface="Arial" panose="020B0604020202020204" pitchFamily="34" charset="0"/>
              </a:rPr>
              <a:t>employee engagement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retention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enhanced our skills in </a:t>
            </a:r>
            <a:r>
              <a:rPr kumimoji="0" lang="en-US" altLang="en-US" sz="1800" b="1" i="0" u="none" strike="noStrike" cap="none" normalizeH="0" baseline="0" dirty="0">
                <a:ln>
                  <a:noFill/>
                </a:ln>
                <a:solidFill>
                  <a:schemeClr val="tx1"/>
                </a:solidFill>
                <a:effectLst/>
                <a:latin typeface="Arial" panose="020B0604020202020204" pitchFamily="34" charset="0"/>
              </a:rPr>
              <a:t>data transformation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modeling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DAX calculations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dashboard design</a:t>
            </a:r>
            <a:r>
              <a:rPr kumimoji="0" lang="en-US" altLang="en-US" sz="1800" b="0" i="0" u="none" strike="noStrike" cap="none" normalizeH="0" baseline="0" dirty="0">
                <a:ln>
                  <a:noFill/>
                </a:ln>
                <a:solidFill>
                  <a:schemeClr val="tx1"/>
                </a:solidFill>
                <a:effectLst/>
                <a:latin typeface="Arial" panose="020B0604020202020204" pitchFamily="34" charset="0"/>
              </a:rPr>
              <a:t>—essential tools for modern HR analytics.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47288" y="3909023"/>
            <a:ext cx="2355855" cy="630067"/>
          </a:xfrm>
          <a:prstGeom prst="rect">
            <a:avLst/>
          </a:prstGeom>
        </p:spPr>
      </p:pic>
      <p:pic>
        <p:nvPicPr>
          <p:cNvPr id="3" name="object 3"/>
          <p:cNvPicPr/>
          <p:nvPr/>
        </p:nvPicPr>
        <p:blipFill>
          <a:blip r:embed="rId3" cstate="print"/>
          <a:stretch>
            <a:fillRect/>
          </a:stretch>
        </p:blipFill>
        <p:spPr>
          <a:xfrm>
            <a:off x="6361048" y="3822065"/>
            <a:ext cx="1943353" cy="796798"/>
          </a:xfrm>
          <a:prstGeom prst="rect">
            <a:avLst/>
          </a:prstGeom>
        </p:spPr>
      </p:pic>
      <p:sp>
        <p:nvSpPr>
          <p:cNvPr id="4" name="object 4"/>
          <p:cNvSpPr txBox="1">
            <a:spLocks noGrp="1"/>
          </p:cNvSpPr>
          <p:nvPr>
            <p:ph type="title"/>
          </p:nvPr>
        </p:nvSpPr>
        <p:spPr>
          <a:xfrm>
            <a:off x="4153661" y="2764358"/>
            <a:ext cx="3872229" cy="757555"/>
          </a:xfrm>
          <a:prstGeom prst="rect">
            <a:avLst/>
          </a:prstGeom>
        </p:spPr>
        <p:txBody>
          <a:bodyPr vert="horz" wrap="square" lIns="0" tIns="12700" rIns="0" bIns="0" rtlCol="0">
            <a:spAutoFit/>
          </a:bodyPr>
          <a:lstStyle/>
          <a:p>
            <a:pPr marL="12700">
              <a:lnSpc>
                <a:spcPct val="100000"/>
              </a:lnSpc>
              <a:spcBef>
                <a:spcPts val="100"/>
              </a:spcBef>
            </a:pPr>
            <a:r>
              <a:rPr sz="4800" spc="145" dirty="0">
                <a:solidFill>
                  <a:srgbClr val="000000"/>
                </a:solidFill>
              </a:rPr>
              <a:t>THANK</a:t>
            </a:r>
            <a:r>
              <a:rPr sz="4800" spc="105" dirty="0">
                <a:solidFill>
                  <a:srgbClr val="000000"/>
                </a:solidFill>
              </a:rPr>
              <a:t> </a:t>
            </a:r>
            <a:r>
              <a:rPr sz="4800" spc="180" dirty="0">
                <a:solidFill>
                  <a:srgbClr val="000000"/>
                </a:solidFill>
              </a:rPr>
              <a:t>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 y="-3"/>
            <a:ext cx="12101830" cy="6843395"/>
            <a:chOff x="90601" y="-3"/>
            <a:chExt cx="12101830" cy="6843395"/>
          </a:xfrm>
        </p:grpSpPr>
        <p:pic>
          <p:nvPicPr>
            <p:cNvPr id="3" name="object 3"/>
            <p:cNvPicPr/>
            <p:nvPr/>
          </p:nvPicPr>
          <p:blipFill>
            <a:blip r:embed="rId2" cstate="print"/>
            <a:stretch>
              <a:fillRect/>
            </a:stretch>
          </p:blipFill>
          <p:spPr>
            <a:xfrm>
              <a:off x="90601" y="-3"/>
              <a:ext cx="12101449" cy="6843268"/>
            </a:xfrm>
            <a:prstGeom prst="rect">
              <a:avLst/>
            </a:prstGeom>
          </p:spPr>
        </p:pic>
        <p:pic>
          <p:nvPicPr>
            <p:cNvPr id="4" name="object 4"/>
            <p:cNvPicPr/>
            <p:nvPr/>
          </p:nvPicPr>
          <p:blipFill>
            <a:blip r:embed="rId3" cstate="print"/>
            <a:stretch>
              <a:fillRect/>
            </a:stretch>
          </p:blipFill>
          <p:spPr>
            <a:xfrm>
              <a:off x="398449" y="390651"/>
              <a:ext cx="222504" cy="432815"/>
            </a:xfrm>
            <a:prstGeom prst="rect">
              <a:avLst/>
            </a:prstGeom>
          </p:spPr>
        </p:pic>
        <p:pic>
          <p:nvPicPr>
            <p:cNvPr id="5" name="object 5"/>
            <p:cNvPicPr/>
            <p:nvPr/>
          </p:nvPicPr>
          <p:blipFill>
            <a:blip r:embed="rId4" cstate="print"/>
            <a:stretch>
              <a:fillRect/>
            </a:stretch>
          </p:blipFill>
          <p:spPr>
            <a:xfrm>
              <a:off x="401192" y="6215494"/>
              <a:ext cx="1625600" cy="444500"/>
            </a:xfrm>
            <a:prstGeom prst="rect">
              <a:avLst/>
            </a:prstGeom>
          </p:spPr>
        </p:pic>
        <p:pic>
          <p:nvPicPr>
            <p:cNvPr id="6" name="object 6"/>
            <p:cNvPicPr/>
            <p:nvPr/>
          </p:nvPicPr>
          <p:blipFill>
            <a:blip r:embed="rId5" cstate="print"/>
            <a:stretch>
              <a:fillRect/>
            </a:stretch>
          </p:blipFill>
          <p:spPr>
            <a:xfrm>
              <a:off x="10664189" y="6177394"/>
              <a:ext cx="1270000" cy="520700"/>
            </a:xfrm>
            <a:prstGeom prst="rect">
              <a:avLst/>
            </a:prstGeom>
          </p:spPr>
        </p:pic>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19380">
              <a:lnSpc>
                <a:spcPct val="100000"/>
              </a:lnSpc>
              <a:spcBef>
                <a:spcPts val="100"/>
              </a:spcBef>
            </a:pPr>
            <a:r>
              <a:rPr spc="120" dirty="0">
                <a:solidFill>
                  <a:srgbClr val="8B1A4A"/>
                </a:solidFill>
              </a:rPr>
              <a:t>Content</a:t>
            </a:r>
          </a:p>
        </p:txBody>
      </p:sp>
      <p:grpSp>
        <p:nvGrpSpPr>
          <p:cNvPr id="8" name="object 8"/>
          <p:cNvGrpSpPr/>
          <p:nvPr/>
        </p:nvGrpSpPr>
        <p:grpSpPr>
          <a:xfrm>
            <a:off x="621779" y="958722"/>
            <a:ext cx="11127105" cy="4853305"/>
            <a:chOff x="621779" y="958722"/>
            <a:chExt cx="11127105" cy="4853305"/>
          </a:xfrm>
        </p:grpSpPr>
        <p:sp>
          <p:nvSpPr>
            <p:cNvPr id="9" name="object 9"/>
            <p:cNvSpPr/>
            <p:nvPr/>
          </p:nvSpPr>
          <p:spPr>
            <a:xfrm>
              <a:off x="621779" y="958722"/>
              <a:ext cx="11127105" cy="346710"/>
            </a:xfrm>
            <a:custGeom>
              <a:avLst/>
              <a:gdLst/>
              <a:ahLst/>
              <a:cxnLst/>
              <a:rect l="l" t="t" r="r" b="b"/>
              <a:pathLst>
                <a:path w="11127105" h="346709">
                  <a:moveTo>
                    <a:pt x="11126990" y="0"/>
                  </a:moveTo>
                  <a:lnTo>
                    <a:pt x="0" y="0"/>
                  </a:lnTo>
                  <a:lnTo>
                    <a:pt x="0" y="346710"/>
                  </a:lnTo>
                  <a:lnTo>
                    <a:pt x="11126990" y="346710"/>
                  </a:lnTo>
                  <a:lnTo>
                    <a:pt x="11126990" y="0"/>
                  </a:lnTo>
                  <a:close/>
                </a:path>
              </a:pathLst>
            </a:custGeom>
            <a:solidFill>
              <a:srgbClr val="8D1B4A"/>
            </a:solidFill>
          </p:spPr>
          <p:txBody>
            <a:bodyPr wrap="square" lIns="0" tIns="0" rIns="0" bIns="0" rtlCol="0"/>
            <a:lstStyle/>
            <a:p>
              <a:endParaRPr/>
            </a:p>
          </p:txBody>
        </p:sp>
        <p:sp>
          <p:nvSpPr>
            <p:cNvPr id="10" name="object 10"/>
            <p:cNvSpPr/>
            <p:nvPr/>
          </p:nvSpPr>
          <p:spPr>
            <a:xfrm>
              <a:off x="621779" y="1305432"/>
              <a:ext cx="11127105" cy="4506595"/>
            </a:xfrm>
            <a:custGeom>
              <a:avLst/>
              <a:gdLst/>
              <a:ahLst/>
              <a:cxnLst/>
              <a:rect l="l" t="t" r="r" b="b"/>
              <a:pathLst>
                <a:path w="11127105" h="4506595">
                  <a:moveTo>
                    <a:pt x="11126991" y="4159758"/>
                  </a:moveTo>
                  <a:lnTo>
                    <a:pt x="0" y="4159758"/>
                  </a:lnTo>
                  <a:lnTo>
                    <a:pt x="0" y="4506519"/>
                  </a:lnTo>
                  <a:lnTo>
                    <a:pt x="11126991" y="4506519"/>
                  </a:lnTo>
                  <a:lnTo>
                    <a:pt x="11126991" y="4159758"/>
                  </a:lnTo>
                  <a:close/>
                </a:path>
                <a:path w="11127105" h="4506595">
                  <a:moveTo>
                    <a:pt x="11126991" y="3466592"/>
                  </a:moveTo>
                  <a:lnTo>
                    <a:pt x="0" y="3466592"/>
                  </a:lnTo>
                  <a:lnTo>
                    <a:pt x="0" y="3813175"/>
                  </a:lnTo>
                  <a:lnTo>
                    <a:pt x="11126991" y="3813175"/>
                  </a:lnTo>
                  <a:lnTo>
                    <a:pt x="11126991" y="3466592"/>
                  </a:lnTo>
                  <a:close/>
                </a:path>
                <a:path w="11127105" h="4506595">
                  <a:moveTo>
                    <a:pt x="11126991" y="2773299"/>
                  </a:moveTo>
                  <a:lnTo>
                    <a:pt x="0" y="2773299"/>
                  </a:lnTo>
                  <a:lnTo>
                    <a:pt x="0" y="3120009"/>
                  </a:lnTo>
                  <a:lnTo>
                    <a:pt x="11126991" y="3120009"/>
                  </a:lnTo>
                  <a:lnTo>
                    <a:pt x="11126991" y="2773299"/>
                  </a:lnTo>
                  <a:close/>
                </a:path>
                <a:path w="11127105" h="4506595">
                  <a:moveTo>
                    <a:pt x="11126991" y="2080133"/>
                  </a:moveTo>
                  <a:lnTo>
                    <a:pt x="0" y="2080133"/>
                  </a:lnTo>
                  <a:lnTo>
                    <a:pt x="0" y="2426716"/>
                  </a:lnTo>
                  <a:lnTo>
                    <a:pt x="11126991" y="2426716"/>
                  </a:lnTo>
                  <a:lnTo>
                    <a:pt x="11126991" y="2080133"/>
                  </a:lnTo>
                  <a:close/>
                </a:path>
                <a:path w="11127105" h="4506595">
                  <a:moveTo>
                    <a:pt x="11126991" y="1386840"/>
                  </a:moveTo>
                  <a:lnTo>
                    <a:pt x="0" y="1386840"/>
                  </a:lnTo>
                  <a:lnTo>
                    <a:pt x="0" y="1733550"/>
                  </a:lnTo>
                  <a:lnTo>
                    <a:pt x="11126991" y="1733550"/>
                  </a:lnTo>
                  <a:lnTo>
                    <a:pt x="11126991" y="1386840"/>
                  </a:lnTo>
                  <a:close/>
                </a:path>
                <a:path w="11127105" h="4506595">
                  <a:moveTo>
                    <a:pt x="11126991" y="693420"/>
                  </a:moveTo>
                  <a:lnTo>
                    <a:pt x="0" y="693420"/>
                  </a:lnTo>
                  <a:lnTo>
                    <a:pt x="0" y="1040130"/>
                  </a:lnTo>
                  <a:lnTo>
                    <a:pt x="11126991" y="1040130"/>
                  </a:lnTo>
                  <a:lnTo>
                    <a:pt x="11126991" y="693420"/>
                  </a:lnTo>
                  <a:close/>
                </a:path>
                <a:path w="11127105" h="4506595">
                  <a:moveTo>
                    <a:pt x="11126991" y="0"/>
                  </a:moveTo>
                  <a:lnTo>
                    <a:pt x="0" y="0"/>
                  </a:lnTo>
                  <a:lnTo>
                    <a:pt x="0" y="346710"/>
                  </a:lnTo>
                  <a:lnTo>
                    <a:pt x="11126991" y="346710"/>
                  </a:lnTo>
                  <a:lnTo>
                    <a:pt x="11126991" y="0"/>
                  </a:lnTo>
                  <a:close/>
                </a:path>
              </a:pathLst>
            </a:custGeom>
            <a:solidFill>
              <a:srgbClr val="000000">
                <a:alpha val="19999"/>
              </a:srgbClr>
            </a:solidFill>
          </p:spPr>
          <p:txBody>
            <a:bodyPr wrap="square" lIns="0" tIns="0" rIns="0" bIns="0" rtlCol="0"/>
            <a:lstStyle/>
            <a:p>
              <a:endParaRPr/>
            </a:p>
          </p:txBody>
        </p:sp>
      </p:grpSp>
      <p:sp>
        <p:nvSpPr>
          <p:cNvPr id="11" name="object 11"/>
          <p:cNvSpPr txBox="1"/>
          <p:nvPr/>
        </p:nvSpPr>
        <p:spPr>
          <a:xfrm>
            <a:off x="1197863" y="1006602"/>
            <a:ext cx="503555" cy="269240"/>
          </a:xfrm>
          <a:prstGeom prst="rect">
            <a:avLst/>
          </a:prstGeom>
        </p:spPr>
        <p:txBody>
          <a:bodyPr vert="horz" wrap="square" lIns="0" tIns="12065" rIns="0" bIns="0" rtlCol="0">
            <a:spAutoFit/>
          </a:bodyPr>
          <a:lstStyle/>
          <a:p>
            <a:pPr>
              <a:lnSpc>
                <a:spcPct val="100000"/>
              </a:lnSpc>
              <a:spcBef>
                <a:spcPts val="95"/>
              </a:spcBef>
            </a:pPr>
            <a:r>
              <a:rPr sz="1600" b="1" dirty="0">
                <a:solidFill>
                  <a:srgbClr val="FFFFFF"/>
                </a:solidFill>
                <a:latin typeface="Calibri"/>
                <a:cs typeface="Calibri"/>
              </a:rPr>
              <a:t>S.</a:t>
            </a:r>
            <a:r>
              <a:rPr sz="1600" b="1" spc="-55" dirty="0">
                <a:solidFill>
                  <a:srgbClr val="FFFFFF"/>
                </a:solidFill>
                <a:latin typeface="Calibri"/>
                <a:cs typeface="Calibri"/>
              </a:rPr>
              <a:t> </a:t>
            </a:r>
            <a:r>
              <a:rPr sz="1600" b="1" spc="-25" dirty="0">
                <a:solidFill>
                  <a:srgbClr val="FFFFFF"/>
                </a:solidFill>
                <a:latin typeface="Calibri"/>
                <a:cs typeface="Calibri"/>
              </a:rPr>
              <a:t>No.</a:t>
            </a:r>
            <a:endParaRPr sz="1600">
              <a:latin typeface="Calibri"/>
              <a:cs typeface="Calibri"/>
            </a:endParaRPr>
          </a:p>
        </p:txBody>
      </p:sp>
      <p:sp>
        <p:nvSpPr>
          <p:cNvPr id="12" name="object 12"/>
          <p:cNvSpPr txBox="1"/>
          <p:nvPr/>
        </p:nvSpPr>
        <p:spPr>
          <a:xfrm>
            <a:off x="6481317" y="1006602"/>
            <a:ext cx="962025" cy="269240"/>
          </a:xfrm>
          <a:prstGeom prst="rect">
            <a:avLst/>
          </a:prstGeom>
        </p:spPr>
        <p:txBody>
          <a:bodyPr vert="horz" wrap="square" lIns="0" tIns="12065" rIns="0" bIns="0" rtlCol="0">
            <a:spAutoFit/>
          </a:bodyPr>
          <a:lstStyle/>
          <a:p>
            <a:pPr>
              <a:lnSpc>
                <a:spcPct val="100000"/>
              </a:lnSpc>
              <a:spcBef>
                <a:spcPts val="95"/>
              </a:spcBef>
            </a:pPr>
            <a:r>
              <a:rPr sz="1600" b="1" spc="-10" dirty="0">
                <a:solidFill>
                  <a:srgbClr val="FFFFFF"/>
                </a:solidFill>
                <a:latin typeface="Calibri"/>
                <a:cs typeface="Calibri"/>
              </a:rPr>
              <a:t>Description</a:t>
            </a:r>
            <a:endParaRPr sz="1600">
              <a:latin typeface="Calibri"/>
              <a:cs typeface="Calibri"/>
            </a:endParaRPr>
          </a:p>
        </p:txBody>
      </p:sp>
      <p:sp>
        <p:nvSpPr>
          <p:cNvPr id="13" name="object 13"/>
          <p:cNvSpPr txBox="1"/>
          <p:nvPr/>
        </p:nvSpPr>
        <p:spPr>
          <a:xfrm>
            <a:off x="1294130" y="1362913"/>
            <a:ext cx="217170" cy="269240"/>
          </a:xfrm>
          <a:prstGeom prst="rect">
            <a:avLst/>
          </a:prstGeom>
        </p:spPr>
        <p:txBody>
          <a:bodyPr vert="horz" wrap="square" lIns="0" tIns="12065" rIns="0" bIns="0" rtlCol="0">
            <a:spAutoFit/>
          </a:bodyPr>
          <a:lstStyle/>
          <a:p>
            <a:pPr>
              <a:lnSpc>
                <a:spcPct val="100000"/>
              </a:lnSpc>
              <a:spcBef>
                <a:spcPts val="95"/>
              </a:spcBef>
            </a:pPr>
            <a:r>
              <a:rPr sz="1600" spc="-25" dirty="0">
                <a:latin typeface="Calibri"/>
                <a:cs typeface="Calibri"/>
              </a:rPr>
              <a:t>01</a:t>
            </a:r>
            <a:endParaRPr sz="1600">
              <a:latin typeface="Calibri"/>
              <a:cs typeface="Calibri"/>
            </a:endParaRPr>
          </a:p>
        </p:txBody>
      </p:sp>
      <p:sp>
        <p:nvSpPr>
          <p:cNvPr id="14" name="object 14"/>
          <p:cNvSpPr txBox="1"/>
          <p:nvPr/>
        </p:nvSpPr>
        <p:spPr>
          <a:xfrm>
            <a:off x="2316479" y="1329309"/>
            <a:ext cx="1614170" cy="269240"/>
          </a:xfrm>
          <a:prstGeom prst="rect">
            <a:avLst/>
          </a:prstGeom>
        </p:spPr>
        <p:txBody>
          <a:bodyPr vert="horz" wrap="square" lIns="0" tIns="12065" rIns="0" bIns="0" rtlCol="0">
            <a:spAutoFit/>
          </a:bodyPr>
          <a:lstStyle/>
          <a:p>
            <a:pPr>
              <a:lnSpc>
                <a:spcPct val="100000"/>
              </a:lnSpc>
              <a:spcBef>
                <a:spcPts val="95"/>
              </a:spcBef>
            </a:pPr>
            <a:r>
              <a:rPr sz="1600" dirty="0">
                <a:latin typeface="Calibri"/>
                <a:cs typeface="Calibri"/>
              </a:rPr>
              <a:t>Project</a:t>
            </a:r>
            <a:r>
              <a:rPr sz="1600" spc="-55" dirty="0">
                <a:latin typeface="Calibri"/>
                <a:cs typeface="Calibri"/>
              </a:rPr>
              <a:t> </a:t>
            </a:r>
            <a:r>
              <a:rPr sz="1600" spc="-10" dirty="0">
                <a:latin typeface="Calibri"/>
                <a:cs typeface="Calibri"/>
              </a:rPr>
              <a:t>background</a:t>
            </a:r>
            <a:endParaRPr sz="1600">
              <a:latin typeface="Calibri"/>
              <a:cs typeface="Calibri"/>
            </a:endParaRPr>
          </a:p>
        </p:txBody>
      </p:sp>
      <p:sp>
        <p:nvSpPr>
          <p:cNvPr id="15" name="object 15"/>
          <p:cNvSpPr txBox="1"/>
          <p:nvPr/>
        </p:nvSpPr>
        <p:spPr>
          <a:xfrm>
            <a:off x="1280286" y="1707895"/>
            <a:ext cx="22987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02</a:t>
            </a:r>
            <a:endParaRPr sz="1600">
              <a:latin typeface="Calibri"/>
              <a:cs typeface="Calibri"/>
            </a:endParaRPr>
          </a:p>
        </p:txBody>
      </p:sp>
      <p:sp>
        <p:nvSpPr>
          <p:cNvPr id="16" name="object 16"/>
          <p:cNvSpPr txBox="1"/>
          <p:nvPr/>
        </p:nvSpPr>
        <p:spPr>
          <a:xfrm>
            <a:off x="2303145" y="1668272"/>
            <a:ext cx="229806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Objectives</a:t>
            </a:r>
            <a:r>
              <a:rPr sz="1600" spc="-35" dirty="0">
                <a:latin typeface="Calibri"/>
                <a:cs typeface="Calibri"/>
              </a:rPr>
              <a:t> </a:t>
            </a:r>
            <a:r>
              <a:rPr sz="1600" dirty="0">
                <a:latin typeface="Calibri"/>
                <a:cs typeface="Calibri"/>
              </a:rPr>
              <a:t>and</a:t>
            </a:r>
            <a:r>
              <a:rPr sz="1600" spc="-55" dirty="0">
                <a:latin typeface="Calibri"/>
                <a:cs typeface="Calibri"/>
              </a:rPr>
              <a:t> </a:t>
            </a:r>
            <a:r>
              <a:rPr sz="1600" spc="-10" dirty="0">
                <a:latin typeface="Calibri"/>
                <a:cs typeface="Calibri"/>
              </a:rPr>
              <a:t>Deliverables</a:t>
            </a:r>
            <a:endParaRPr sz="1600">
              <a:latin typeface="Calibri"/>
              <a:cs typeface="Calibri"/>
            </a:endParaRPr>
          </a:p>
        </p:txBody>
      </p:sp>
      <p:sp>
        <p:nvSpPr>
          <p:cNvPr id="17" name="object 17"/>
          <p:cNvSpPr txBox="1"/>
          <p:nvPr/>
        </p:nvSpPr>
        <p:spPr>
          <a:xfrm>
            <a:off x="1293622" y="2055367"/>
            <a:ext cx="217170" cy="269240"/>
          </a:xfrm>
          <a:prstGeom prst="rect">
            <a:avLst/>
          </a:prstGeom>
        </p:spPr>
        <p:txBody>
          <a:bodyPr vert="horz" wrap="square" lIns="0" tIns="12065" rIns="0" bIns="0" rtlCol="0">
            <a:spAutoFit/>
          </a:bodyPr>
          <a:lstStyle/>
          <a:p>
            <a:pPr>
              <a:lnSpc>
                <a:spcPct val="100000"/>
              </a:lnSpc>
              <a:spcBef>
                <a:spcPts val="95"/>
              </a:spcBef>
            </a:pPr>
            <a:r>
              <a:rPr sz="1600" spc="-25" dirty="0">
                <a:latin typeface="Calibri"/>
                <a:cs typeface="Calibri"/>
              </a:rPr>
              <a:t>03</a:t>
            </a:r>
            <a:endParaRPr sz="1600">
              <a:latin typeface="Calibri"/>
              <a:cs typeface="Calibri"/>
            </a:endParaRPr>
          </a:p>
        </p:txBody>
      </p:sp>
      <p:sp>
        <p:nvSpPr>
          <p:cNvPr id="18" name="object 18"/>
          <p:cNvSpPr txBox="1"/>
          <p:nvPr/>
        </p:nvSpPr>
        <p:spPr>
          <a:xfrm>
            <a:off x="2316479" y="2015743"/>
            <a:ext cx="1435735" cy="269240"/>
          </a:xfrm>
          <a:prstGeom prst="rect">
            <a:avLst/>
          </a:prstGeom>
        </p:spPr>
        <p:txBody>
          <a:bodyPr vert="horz" wrap="square" lIns="0" tIns="12065" rIns="0" bIns="0" rtlCol="0">
            <a:spAutoFit/>
          </a:bodyPr>
          <a:lstStyle/>
          <a:p>
            <a:pPr>
              <a:lnSpc>
                <a:spcPct val="100000"/>
              </a:lnSpc>
              <a:spcBef>
                <a:spcPts val="95"/>
              </a:spcBef>
            </a:pPr>
            <a:r>
              <a:rPr sz="1600" dirty="0">
                <a:latin typeface="Calibri"/>
                <a:cs typeface="Calibri"/>
              </a:rPr>
              <a:t>List</a:t>
            </a:r>
            <a:r>
              <a:rPr sz="1600" spc="-55" dirty="0">
                <a:latin typeface="Calibri"/>
                <a:cs typeface="Calibri"/>
              </a:rPr>
              <a:t> </a:t>
            </a:r>
            <a:r>
              <a:rPr sz="1600" dirty="0">
                <a:latin typeface="Calibri"/>
                <a:cs typeface="Calibri"/>
              </a:rPr>
              <a:t>of</a:t>
            </a:r>
            <a:r>
              <a:rPr sz="1600" spc="-25" dirty="0">
                <a:latin typeface="Calibri"/>
                <a:cs typeface="Calibri"/>
              </a:rPr>
              <a:t> Tools</a:t>
            </a:r>
            <a:r>
              <a:rPr sz="1600" spc="-30" dirty="0">
                <a:latin typeface="Calibri"/>
                <a:cs typeface="Calibri"/>
              </a:rPr>
              <a:t> </a:t>
            </a:r>
            <a:r>
              <a:rPr sz="1600" spc="-20" dirty="0">
                <a:latin typeface="Calibri"/>
                <a:cs typeface="Calibri"/>
              </a:rPr>
              <a:t>Used</a:t>
            </a:r>
            <a:endParaRPr sz="1600">
              <a:latin typeface="Calibri"/>
              <a:cs typeface="Calibri"/>
            </a:endParaRPr>
          </a:p>
        </p:txBody>
      </p:sp>
      <p:sp>
        <p:nvSpPr>
          <p:cNvPr id="19" name="object 19"/>
          <p:cNvSpPr txBox="1"/>
          <p:nvPr/>
        </p:nvSpPr>
        <p:spPr>
          <a:xfrm>
            <a:off x="1280286" y="2402839"/>
            <a:ext cx="22987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04</a:t>
            </a:r>
            <a:endParaRPr sz="1600">
              <a:latin typeface="Calibri"/>
              <a:cs typeface="Calibri"/>
            </a:endParaRPr>
          </a:p>
        </p:txBody>
      </p:sp>
      <p:sp>
        <p:nvSpPr>
          <p:cNvPr id="20" name="object 20"/>
          <p:cNvSpPr txBox="1"/>
          <p:nvPr/>
        </p:nvSpPr>
        <p:spPr>
          <a:xfrm>
            <a:off x="2303145" y="2363216"/>
            <a:ext cx="262953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Activity</a:t>
            </a:r>
            <a:r>
              <a:rPr sz="1600" spc="-45" dirty="0">
                <a:latin typeface="Calibri"/>
                <a:cs typeface="Calibri"/>
              </a:rPr>
              <a:t> </a:t>
            </a:r>
            <a:r>
              <a:rPr sz="1600" dirty="0">
                <a:latin typeface="Calibri"/>
                <a:cs typeface="Calibri"/>
              </a:rPr>
              <a:t>1</a:t>
            </a:r>
            <a:r>
              <a:rPr sz="1600" spc="-2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Data</a:t>
            </a:r>
            <a:r>
              <a:rPr sz="1600" spc="-30" dirty="0">
                <a:latin typeface="Calibri"/>
                <a:cs typeface="Calibri"/>
              </a:rPr>
              <a:t> </a:t>
            </a:r>
            <a:r>
              <a:rPr sz="1600" spc="-10" dirty="0">
                <a:latin typeface="Calibri"/>
                <a:cs typeface="Calibri"/>
              </a:rPr>
              <a:t>Transformation</a:t>
            </a:r>
            <a:endParaRPr sz="1600">
              <a:latin typeface="Calibri"/>
              <a:cs typeface="Calibri"/>
            </a:endParaRPr>
          </a:p>
        </p:txBody>
      </p:sp>
      <p:sp>
        <p:nvSpPr>
          <p:cNvPr id="21" name="object 21"/>
          <p:cNvSpPr txBox="1"/>
          <p:nvPr/>
        </p:nvSpPr>
        <p:spPr>
          <a:xfrm>
            <a:off x="1293622" y="2750311"/>
            <a:ext cx="217170" cy="269240"/>
          </a:xfrm>
          <a:prstGeom prst="rect">
            <a:avLst/>
          </a:prstGeom>
        </p:spPr>
        <p:txBody>
          <a:bodyPr vert="horz" wrap="square" lIns="0" tIns="12065" rIns="0" bIns="0" rtlCol="0">
            <a:spAutoFit/>
          </a:bodyPr>
          <a:lstStyle/>
          <a:p>
            <a:pPr>
              <a:lnSpc>
                <a:spcPct val="100000"/>
              </a:lnSpc>
              <a:spcBef>
                <a:spcPts val="95"/>
              </a:spcBef>
            </a:pPr>
            <a:r>
              <a:rPr sz="1600" spc="-25" dirty="0">
                <a:latin typeface="Calibri"/>
                <a:cs typeface="Calibri"/>
              </a:rPr>
              <a:t>05</a:t>
            </a:r>
            <a:endParaRPr sz="1600">
              <a:latin typeface="Calibri"/>
              <a:cs typeface="Calibri"/>
            </a:endParaRPr>
          </a:p>
        </p:txBody>
      </p:sp>
      <p:sp>
        <p:nvSpPr>
          <p:cNvPr id="22" name="object 22"/>
          <p:cNvSpPr txBox="1"/>
          <p:nvPr/>
        </p:nvSpPr>
        <p:spPr>
          <a:xfrm>
            <a:off x="2316479" y="2710687"/>
            <a:ext cx="2192655" cy="269240"/>
          </a:xfrm>
          <a:prstGeom prst="rect">
            <a:avLst/>
          </a:prstGeom>
        </p:spPr>
        <p:txBody>
          <a:bodyPr vert="horz" wrap="square" lIns="0" tIns="12065" rIns="0" bIns="0" rtlCol="0">
            <a:spAutoFit/>
          </a:bodyPr>
          <a:lstStyle/>
          <a:p>
            <a:pPr>
              <a:lnSpc>
                <a:spcPct val="100000"/>
              </a:lnSpc>
              <a:spcBef>
                <a:spcPts val="95"/>
              </a:spcBef>
            </a:pPr>
            <a:r>
              <a:rPr sz="1600" dirty="0">
                <a:latin typeface="Calibri"/>
                <a:cs typeface="Calibri"/>
              </a:rPr>
              <a:t>Activity</a:t>
            </a:r>
            <a:r>
              <a:rPr sz="1600" spc="-45" dirty="0">
                <a:latin typeface="Calibri"/>
                <a:cs typeface="Calibri"/>
              </a:rPr>
              <a:t> </a:t>
            </a:r>
            <a:r>
              <a:rPr sz="1600" dirty="0">
                <a:latin typeface="Calibri"/>
                <a:cs typeface="Calibri"/>
              </a:rPr>
              <a:t>2</a:t>
            </a:r>
            <a:r>
              <a:rPr sz="1600" spc="-2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Data</a:t>
            </a:r>
            <a:r>
              <a:rPr sz="1600" spc="-30" dirty="0">
                <a:latin typeface="Calibri"/>
                <a:cs typeface="Calibri"/>
              </a:rPr>
              <a:t> </a:t>
            </a:r>
            <a:r>
              <a:rPr sz="1600" spc="-10" dirty="0">
                <a:latin typeface="Calibri"/>
                <a:cs typeface="Calibri"/>
              </a:rPr>
              <a:t>Modelling</a:t>
            </a:r>
            <a:endParaRPr sz="1600">
              <a:latin typeface="Calibri"/>
              <a:cs typeface="Calibri"/>
            </a:endParaRPr>
          </a:p>
        </p:txBody>
      </p:sp>
      <p:sp>
        <p:nvSpPr>
          <p:cNvPr id="23" name="object 23"/>
          <p:cNvSpPr txBox="1"/>
          <p:nvPr/>
        </p:nvSpPr>
        <p:spPr>
          <a:xfrm>
            <a:off x="1280286" y="3094431"/>
            <a:ext cx="22987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06</a:t>
            </a:r>
            <a:endParaRPr sz="1600">
              <a:latin typeface="Calibri"/>
              <a:cs typeface="Calibri"/>
            </a:endParaRPr>
          </a:p>
        </p:txBody>
      </p:sp>
      <p:sp>
        <p:nvSpPr>
          <p:cNvPr id="24" name="object 24"/>
          <p:cNvSpPr txBox="1"/>
          <p:nvPr/>
        </p:nvSpPr>
        <p:spPr>
          <a:xfrm>
            <a:off x="2303145" y="3054807"/>
            <a:ext cx="32575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Activity</a:t>
            </a:r>
            <a:r>
              <a:rPr sz="1600" spc="-60" dirty="0">
                <a:latin typeface="Calibri"/>
                <a:cs typeface="Calibri"/>
              </a:rPr>
              <a:t> </a:t>
            </a:r>
            <a:r>
              <a:rPr sz="1600" dirty="0">
                <a:latin typeface="Calibri"/>
                <a:cs typeface="Calibri"/>
              </a:rPr>
              <a:t>3</a:t>
            </a:r>
            <a:r>
              <a:rPr sz="1600" spc="-30" dirty="0">
                <a:latin typeface="Calibri"/>
                <a:cs typeface="Calibri"/>
              </a:rPr>
              <a:t> </a:t>
            </a:r>
            <a:r>
              <a:rPr sz="1600" dirty="0">
                <a:latin typeface="Calibri"/>
                <a:cs typeface="Calibri"/>
              </a:rPr>
              <a:t>-</a:t>
            </a:r>
            <a:r>
              <a:rPr sz="1600" spc="-40" dirty="0">
                <a:latin typeface="Calibri"/>
                <a:cs typeface="Calibri"/>
              </a:rPr>
              <a:t> </a:t>
            </a:r>
            <a:r>
              <a:rPr sz="1600" dirty="0">
                <a:latin typeface="Calibri"/>
                <a:cs typeface="Calibri"/>
              </a:rPr>
              <a:t>Dashboard</a:t>
            </a:r>
            <a:r>
              <a:rPr sz="1600" spc="-30" dirty="0">
                <a:latin typeface="Calibri"/>
                <a:cs typeface="Calibri"/>
              </a:rPr>
              <a:t> </a:t>
            </a:r>
            <a:r>
              <a:rPr sz="1600" dirty="0">
                <a:latin typeface="Calibri"/>
                <a:cs typeface="Calibri"/>
              </a:rPr>
              <a:t>–</a:t>
            </a:r>
            <a:r>
              <a:rPr sz="1600" spc="-35" dirty="0">
                <a:latin typeface="Calibri"/>
                <a:cs typeface="Calibri"/>
              </a:rPr>
              <a:t> </a:t>
            </a:r>
            <a:r>
              <a:rPr sz="1600" dirty="0">
                <a:latin typeface="Calibri"/>
                <a:cs typeface="Calibri"/>
              </a:rPr>
              <a:t>Overview </a:t>
            </a:r>
            <a:r>
              <a:rPr sz="1600" spc="-20" dirty="0">
                <a:latin typeface="Calibri"/>
                <a:cs typeface="Calibri"/>
              </a:rPr>
              <a:t>Page</a:t>
            </a:r>
            <a:endParaRPr sz="1600">
              <a:latin typeface="Calibri"/>
              <a:cs typeface="Calibri"/>
            </a:endParaRPr>
          </a:p>
        </p:txBody>
      </p:sp>
      <p:sp>
        <p:nvSpPr>
          <p:cNvPr id="25" name="object 25"/>
          <p:cNvSpPr txBox="1"/>
          <p:nvPr/>
        </p:nvSpPr>
        <p:spPr>
          <a:xfrm>
            <a:off x="1293622" y="3442461"/>
            <a:ext cx="217170" cy="269240"/>
          </a:xfrm>
          <a:prstGeom prst="rect">
            <a:avLst/>
          </a:prstGeom>
        </p:spPr>
        <p:txBody>
          <a:bodyPr vert="horz" wrap="square" lIns="0" tIns="12065" rIns="0" bIns="0" rtlCol="0">
            <a:spAutoFit/>
          </a:bodyPr>
          <a:lstStyle/>
          <a:p>
            <a:pPr>
              <a:lnSpc>
                <a:spcPct val="100000"/>
              </a:lnSpc>
              <a:spcBef>
                <a:spcPts val="95"/>
              </a:spcBef>
            </a:pPr>
            <a:r>
              <a:rPr sz="1600" spc="-25" dirty="0">
                <a:latin typeface="Calibri"/>
                <a:cs typeface="Calibri"/>
              </a:rPr>
              <a:t>07</a:t>
            </a:r>
            <a:endParaRPr sz="1600">
              <a:latin typeface="Calibri"/>
              <a:cs typeface="Calibri"/>
            </a:endParaRPr>
          </a:p>
        </p:txBody>
      </p:sp>
      <p:sp>
        <p:nvSpPr>
          <p:cNvPr id="26" name="object 26"/>
          <p:cNvSpPr txBox="1"/>
          <p:nvPr/>
        </p:nvSpPr>
        <p:spPr>
          <a:xfrm>
            <a:off x="2316479" y="3402838"/>
            <a:ext cx="3639820" cy="269240"/>
          </a:xfrm>
          <a:prstGeom prst="rect">
            <a:avLst/>
          </a:prstGeom>
        </p:spPr>
        <p:txBody>
          <a:bodyPr vert="horz" wrap="square" lIns="0" tIns="12065" rIns="0" bIns="0" rtlCol="0">
            <a:spAutoFit/>
          </a:bodyPr>
          <a:lstStyle/>
          <a:p>
            <a:pPr>
              <a:lnSpc>
                <a:spcPct val="100000"/>
              </a:lnSpc>
              <a:spcBef>
                <a:spcPts val="95"/>
              </a:spcBef>
            </a:pPr>
            <a:r>
              <a:rPr sz="1600" dirty="0">
                <a:latin typeface="Calibri"/>
                <a:cs typeface="Calibri"/>
              </a:rPr>
              <a:t>Activity</a:t>
            </a:r>
            <a:r>
              <a:rPr sz="1600" spc="-45" dirty="0">
                <a:latin typeface="Calibri"/>
                <a:cs typeface="Calibri"/>
              </a:rPr>
              <a:t> </a:t>
            </a:r>
            <a:r>
              <a:rPr sz="1600" dirty="0">
                <a:latin typeface="Calibri"/>
                <a:cs typeface="Calibri"/>
              </a:rPr>
              <a:t>4</a:t>
            </a:r>
            <a:r>
              <a:rPr sz="1600" spc="-2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Dashboard</a:t>
            </a:r>
            <a:r>
              <a:rPr sz="1600" spc="-15" dirty="0">
                <a:latin typeface="Calibri"/>
                <a:cs typeface="Calibri"/>
              </a:rPr>
              <a:t> </a:t>
            </a:r>
            <a:r>
              <a:rPr sz="1600" dirty="0">
                <a:latin typeface="Calibri"/>
                <a:cs typeface="Calibri"/>
              </a:rPr>
              <a:t>–</a:t>
            </a:r>
            <a:r>
              <a:rPr sz="1600" spc="-20" dirty="0">
                <a:latin typeface="Calibri"/>
                <a:cs typeface="Calibri"/>
              </a:rPr>
              <a:t> </a:t>
            </a:r>
            <a:r>
              <a:rPr sz="1600" spc="-10" dirty="0">
                <a:latin typeface="Calibri"/>
                <a:cs typeface="Calibri"/>
              </a:rPr>
              <a:t>Demographics</a:t>
            </a:r>
            <a:r>
              <a:rPr sz="1600" spc="-20" dirty="0">
                <a:latin typeface="Calibri"/>
                <a:cs typeface="Calibri"/>
              </a:rPr>
              <a:t> Page</a:t>
            </a:r>
            <a:endParaRPr sz="1600">
              <a:latin typeface="Calibri"/>
              <a:cs typeface="Calibri"/>
            </a:endParaRPr>
          </a:p>
        </p:txBody>
      </p:sp>
      <p:sp>
        <p:nvSpPr>
          <p:cNvPr id="27" name="object 27"/>
          <p:cNvSpPr txBox="1"/>
          <p:nvPr/>
        </p:nvSpPr>
        <p:spPr>
          <a:xfrm>
            <a:off x="1280286" y="3789934"/>
            <a:ext cx="22987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08</a:t>
            </a:r>
            <a:endParaRPr sz="1600">
              <a:latin typeface="Calibri"/>
              <a:cs typeface="Calibri"/>
            </a:endParaRPr>
          </a:p>
        </p:txBody>
      </p:sp>
      <p:sp>
        <p:nvSpPr>
          <p:cNvPr id="28" name="object 28"/>
          <p:cNvSpPr txBox="1"/>
          <p:nvPr/>
        </p:nvSpPr>
        <p:spPr>
          <a:xfrm>
            <a:off x="2303145" y="3750309"/>
            <a:ext cx="453644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Activity</a:t>
            </a:r>
            <a:r>
              <a:rPr sz="1600" spc="-50" dirty="0">
                <a:latin typeface="Calibri"/>
                <a:cs typeface="Calibri"/>
              </a:rPr>
              <a:t> </a:t>
            </a:r>
            <a:r>
              <a:rPr sz="1600" dirty="0">
                <a:latin typeface="Calibri"/>
                <a:cs typeface="Calibri"/>
              </a:rPr>
              <a:t>5</a:t>
            </a:r>
            <a:r>
              <a:rPr sz="1600" spc="-30" dirty="0">
                <a:latin typeface="Calibri"/>
                <a:cs typeface="Calibri"/>
              </a:rPr>
              <a:t> </a:t>
            </a:r>
            <a:r>
              <a:rPr sz="1600" dirty="0">
                <a:latin typeface="Calibri"/>
                <a:cs typeface="Calibri"/>
              </a:rPr>
              <a:t>-</a:t>
            </a:r>
            <a:r>
              <a:rPr sz="1600" spc="-30" dirty="0">
                <a:latin typeface="Calibri"/>
                <a:cs typeface="Calibri"/>
              </a:rPr>
              <a:t> </a:t>
            </a:r>
            <a:r>
              <a:rPr sz="1600" dirty="0">
                <a:latin typeface="Calibri"/>
                <a:cs typeface="Calibri"/>
              </a:rPr>
              <a:t>Dashboard</a:t>
            </a:r>
            <a:r>
              <a:rPr sz="1600" spc="-15" dirty="0">
                <a:latin typeface="Calibri"/>
                <a:cs typeface="Calibri"/>
              </a:rPr>
              <a:t> </a:t>
            </a:r>
            <a:r>
              <a:rPr sz="1600" dirty="0">
                <a:latin typeface="Calibri"/>
                <a:cs typeface="Calibri"/>
              </a:rPr>
              <a:t>–</a:t>
            </a:r>
            <a:r>
              <a:rPr sz="1600" spc="-30" dirty="0">
                <a:latin typeface="Calibri"/>
                <a:cs typeface="Calibri"/>
              </a:rPr>
              <a:t> </a:t>
            </a:r>
            <a:r>
              <a:rPr sz="1600" spc="-10" dirty="0">
                <a:latin typeface="Calibri"/>
                <a:cs typeface="Calibri"/>
              </a:rPr>
              <a:t>Performance</a:t>
            </a:r>
            <a:r>
              <a:rPr sz="1600" spc="5" dirty="0">
                <a:latin typeface="Calibri"/>
                <a:cs typeface="Calibri"/>
              </a:rPr>
              <a:t> </a:t>
            </a:r>
            <a:r>
              <a:rPr sz="1600" dirty="0">
                <a:latin typeface="Calibri"/>
                <a:cs typeface="Calibri"/>
              </a:rPr>
              <a:t>&amp;</a:t>
            </a:r>
            <a:r>
              <a:rPr sz="1600" spc="-35" dirty="0">
                <a:latin typeface="Calibri"/>
                <a:cs typeface="Calibri"/>
              </a:rPr>
              <a:t> </a:t>
            </a:r>
            <a:r>
              <a:rPr sz="1600" spc="-10" dirty="0">
                <a:latin typeface="Calibri"/>
                <a:cs typeface="Calibri"/>
              </a:rPr>
              <a:t>Attrition</a:t>
            </a:r>
            <a:r>
              <a:rPr sz="1600" spc="-45" dirty="0">
                <a:latin typeface="Calibri"/>
                <a:cs typeface="Calibri"/>
              </a:rPr>
              <a:t> </a:t>
            </a:r>
            <a:r>
              <a:rPr sz="1600" spc="-10" dirty="0">
                <a:latin typeface="Calibri"/>
                <a:cs typeface="Calibri"/>
              </a:rPr>
              <a:t>Pages</a:t>
            </a:r>
            <a:endParaRPr sz="1600">
              <a:latin typeface="Calibri"/>
              <a:cs typeface="Calibri"/>
            </a:endParaRPr>
          </a:p>
        </p:txBody>
      </p:sp>
      <p:sp>
        <p:nvSpPr>
          <p:cNvPr id="29" name="object 29"/>
          <p:cNvSpPr txBox="1"/>
          <p:nvPr/>
        </p:nvSpPr>
        <p:spPr>
          <a:xfrm>
            <a:off x="1293622" y="4137405"/>
            <a:ext cx="217170" cy="269240"/>
          </a:xfrm>
          <a:prstGeom prst="rect">
            <a:avLst/>
          </a:prstGeom>
        </p:spPr>
        <p:txBody>
          <a:bodyPr vert="horz" wrap="square" lIns="0" tIns="12065" rIns="0" bIns="0" rtlCol="0">
            <a:spAutoFit/>
          </a:bodyPr>
          <a:lstStyle/>
          <a:p>
            <a:pPr>
              <a:lnSpc>
                <a:spcPct val="100000"/>
              </a:lnSpc>
              <a:spcBef>
                <a:spcPts val="95"/>
              </a:spcBef>
            </a:pPr>
            <a:r>
              <a:rPr sz="1600" spc="-25" dirty="0">
                <a:latin typeface="Calibri"/>
                <a:cs typeface="Calibri"/>
              </a:rPr>
              <a:t>09</a:t>
            </a:r>
            <a:endParaRPr sz="1600">
              <a:latin typeface="Calibri"/>
              <a:cs typeface="Calibri"/>
            </a:endParaRPr>
          </a:p>
        </p:txBody>
      </p:sp>
      <p:sp>
        <p:nvSpPr>
          <p:cNvPr id="30" name="object 30"/>
          <p:cNvSpPr txBox="1"/>
          <p:nvPr/>
        </p:nvSpPr>
        <p:spPr>
          <a:xfrm>
            <a:off x="2316479" y="4097782"/>
            <a:ext cx="1192530" cy="269240"/>
          </a:xfrm>
          <a:prstGeom prst="rect">
            <a:avLst/>
          </a:prstGeom>
        </p:spPr>
        <p:txBody>
          <a:bodyPr vert="horz" wrap="square" lIns="0" tIns="12065" rIns="0" bIns="0" rtlCol="0">
            <a:spAutoFit/>
          </a:bodyPr>
          <a:lstStyle/>
          <a:p>
            <a:pPr>
              <a:lnSpc>
                <a:spcPct val="100000"/>
              </a:lnSpc>
              <a:spcBef>
                <a:spcPts val="95"/>
              </a:spcBef>
            </a:pPr>
            <a:r>
              <a:rPr sz="1600" dirty="0">
                <a:latin typeface="Calibri"/>
                <a:cs typeface="Calibri"/>
              </a:rPr>
              <a:t>Project</a:t>
            </a:r>
            <a:r>
              <a:rPr sz="1600" spc="-55" dirty="0">
                <a:latin typeface="Calibri"/>
                <a:cs typeface="Calibri"/>
              </a:rPr>
              <a:t> </a:t>
            </a:r>
            <a:r>
              <a:rPr sz="1600" spc="-10" dirty="0">
                <a:latin typeface="Calibri"/>
                <a:cs typeface="Calibri"/>
              </a:rPr>
              <a:t>results</a:t>
            </a:r>
            <a:endParaRPr sz="1600">
              <a:latin typeface="Calibri"/>
              <a:cs typeface="Calibri"/>
            </a:endParaRPr>
          </a:p>
        </p:txBody>
      </p:sp>
      <p:sp>
        <p:nvSpPr>
          <p:cNvPr id="31" name="object 31"/>
          <p:cNvSpPr txBox="1"/>
          <p:nvPr/>
        </p:nvSpPr>
        <p:spPr>
          <a:xfrm>
            <a:off x="1280286" y="4481525"/>
            <a:ext cx="22987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10</a:t>
            </a:r>
            <a:endParaRPr sz="1600">
              <a:latin typeface="Calibri"/>
              <a:cs typeface="Calibri"/>
            </a:endParaRPr>
          </a:p>
        </p:txBody>
      </p:sp>
      <p:sp>
        <p:nvSpPr>
          <p:cNvPr id="32" name="object 32"/>
          <p:cNvSpPr txBox="1"/>
          <p:nvPr/>
        </p:nvSpPr>
        <p:spPr>
          <a:xfrm>
            <a:off x="2303145" y="4442205"/>
            <a:ext cx="91376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Challenges</a:t>
            </a:r>
            <a:endParaRPr sz="1600">
              <a:latin typeface="Calibri"/>
              <a:cs typeface="Calibri"/>
            </a:endParaRPr>
          </a:p>
        </p:txBody>
      </p:sp>
      <p:sp>
        <p:nvSpPr>
          <p:cNvPr id="33" name="object 33"/>
          <p:cNvSpPr txBox="1"/>
          <p:nvPr/>
        </p:nvSpPr>
        <p:spPr>
          <a:xfrm>
            <a:off x="1293622" y="4829683"/>
            <a:ext cx="217170" cy="269240"/>
          </a:xfrm>
          <a:prstGeom prst="rect">
            <a:avLst/>
          </a:prstGeom>
        </p:spPr>
        <p:txBody>
          <a:bodyPr vert="horz" wrap="square" lIns="0" tIns="12065" rIns="0" bIns="0" rtlCol="0">
            <a:spAutoFit/>
          </a:bodyPr>
          <a:lstStyle/>
          <a:p>
            <a:pPr>
              <a:lnSpc>
                <a:spcPct val="100000"/>
              </a:lnSpc>
              <a:spcBef>
                <a:spcPts val="95"/>
              </a:spcBef>
            </a:pPr>
            <a:r>
              <a:rPr sz="1600" spc="-25" dirty="0">
                <a:latin typeface="Calibri"/>
                <a:cs typeface="Calibri"/>
              </a:rPr>
              <a:t>11</a:t>
            </a:r>
            <a:endParaRPr sz="1600">
              <a:latin typeface="Calibri"/>
              <a:cs typeface="Calibri"/>
            </a:endParaRPr>
          </a:p>
        </p:txBody>
      </p:sp>
      <p:sp>
        <p:nvSpPr>
          <p:cNvPr id="34" name="object 34"/>
          <p:cNvSpPr txBox="1"/>
          <p:nvPr/>
        </p:nvSpPr>
        <p:spPr>
          <a:xfrm>
            <a:off x="2316479" y="4790059"/>
            <a:ext cx="919480" cy="269240"/>
          </a:xfrm>
          <a:prstGeom prst="rect">
            <a:avLst/>
          </a:prstGeom>
        </p:spPr>
        <p:txBody>
          <a:bodyPr vert="horz" wrap="square" lIns="0" tIns="12065" rIns="0" bIns="0" rtlCol="0">
            <a:spAutoFit/>
          </a:bodyPr>
          <a:lstStyle/>
          <a:p>
            <a:pPr>
              <a:lnSpc>
                <a:spcPct val="100000"/>
              </a:lnSpc>
              <a:spcBef>
                <a:spcPts val="95"/>
              </a:spcBef>
            </a:pPr>
            <a:r>
              <a:rPr sz="1600" spc="-10" dirty="0">
                <a:latin typeface="Calibri"/>
                <a:cs typeface="Calibri"/>
              </a:rPr>
              <a:t>Milestones</a:t>
            </a:r>
            <a:endParaRPr sz="1600">
              <a:latin typeface="Calibri"/>
              <a:cs typeface="Calibri"/>
            </a:endParaRPr>
          </a:p>
        </p:txBody>
      </p:sp>
      <p:sp>
        <p:nvSpPr>
          <p:cNvPr id="35" name="object 35"/>
          <p:cNvSpPr txBox="1"/>
          <p:nvPr/>
        </p:nvSpPr>
        <p:spPr>
          <a:xfrm>
            <a:off x="2290952" y="5166436"/>
            <a:ext cx="92583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Conclusion</a:t>
            </a:r>
            <a:endParaRPr sz="1600">
              <a:latin typeface="Calibri"/>
              <a:cs typeface="Calibri"/>
            </a:endParaRPr>
          </a:p>
        </p:txBody>
      </p:sp>
      <p:sp>
        <p:nvSpPr>
          <p:cNvPr id="36" name="object 36"/>
          <p:cNvSpPr txBox="1"/>
          <p:nvPr/>
        </p:nvSpPr>
        <p:spPr>
          <a:xfrm>
            <a:off x="1282700" y="5196077"/>
            <a:ext cx="230504"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12</a:t>
            </a:r>
            <a:endParaRPr sz="1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1.</a:t>
            </a:r>
            <a:r>
              <a:rPr spc="-20" dirty="0"/>
              <a:t> </a:t>
            </a:r>
            <a:r>
              <a:rPr dirty="0"/>
              <a:t>Project</a:t>
            </a:r>
            <a:r>
              <a:rPr spc="-50" dirty="0"/>
              <a:t> </a:t>
            </a:r>
            <a:r>
              <a:rPr spc="-10" dirty="0"/>
              <a:t>Background</a:t>
            </a:r>
          </a:p>
        </p:txBody>
      </p:sp>
      <p:sp>
        <p:nvSpPr>
          <p:cNvPr id="3" name="TextBox 2">
            <a:extLst>
              <a:ext uri="{FF2B5EF4-FFF2-40B4-BE49-F238E27FC236}">
                <a16:creationId xmlns:a16="http://schemas.microsoft.com/office/drawing/2014/main" id="{E04EBC2D-94E5-C6BD-3B7B-D0055F4E0AF2}"/>
              </a:ext>
            </a:extLst>
          </p:cNvPr>
          <p:cNvSpPr txBox="1"/>
          <p:nvPr/>
        </p:nvSpPr>
        <p:spPr>
          <a:xfrm>
            <a:off x="304800" y="1524000"/>
            <a:ext cx="11658600" cy="2585323"/>
          </a:xfrm>
          <a:prstGeom prst="rect">
            <a:avLst/>
          </a:prstGeom>
          <a:noFill/>
        </p:spPr>
        <p:txBody>
          <a:bodyPr wrap="square" rtlCol="0">
            <a:spAutoFit/>
          </a:bodyPr>
          <a:lstStyle/>
          <a:p>
            <a:r>
              <a:rPr lang="en-US" dirty="0"/>
              <a:t>In today’s competitive business environment, organizations are placing increased emphasis on data-driven decision-making to manage and retain talent. Human Resource departments often collect large amounts of employee data, but lack the tools to fully analyze trends in attrition, satisfaction, and performance. Without clear insights, it becomes difficult to identify issues like low engagement, high turnover, or gaps in work-life balance.</a:t>
            </a:r>
          </a:p>
          <a:p>
            <a:r>
              <a:rPr lang="en-US" dirty="0"/>
              <a:t>This project addresses the growing need for advanced HR analytics by leveraging Power BI to transform raw HR data into meaningful insights. By analyzing historical datasets from 2018 to 2019, the project supports better workforce planning, helps uncover patterns in employee behavior, and enables HR teams to make more informed, strategic decisions.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2.</a:t>
            </a:r>
            <a:r>
              <a:rPr spc="-90" dirty="0"/>
              <a:t> </a:t>
            </a:r>
            <a:r>
              <a:rPr dirty="0"/>
              <a:t>Objectives</a:t>
            </a:r>
            <a:r>
              <a:rPr spc="-120" dirty="0"/>
              <a:t> </a:t>
            </a:r>
            <a:r>
              <a:rPr dirty="0"/>
              <a:t>and</a:t>
            </a:r>
            <a:r>
              <a:rPr spc="-110" dirty="0"/>
              <a:t> </a:t>
            </a:r>
            <a:r>
              <a:rPr spc="-10" dirty="0"/>
              <a:t>Deliverables</a:t>
            </a:r>
          </a:p>
        </p:txBody>
      </p:sp>
      <p:sp>
        <p:nvSpPr>
          <p:cNvPr id="3" name="TextBox 2">
            <a:extLst>
              <a:ext uri="{FF2B5EF4-FFF2-40B4-BE49-F238E27FC236}">
                <a16:creationId xmlns:a16="http://schemas.microsoft.com/office/drawing/2014/main" id="{87B07361-04CF-31C3-BCD5-2C5E854539A0}"/>
              </a:ext>
            </a:extLst>
          </p:cNvPr>
          <p:cNvSpPr txBox="1"/>
          <p:nvPr/>
        </p:nvSpPr>
        <p:spPr>
          <a:xfrm>
            <a:off x="457200" y="1219200"/>
            <a:ext cx="5638800" cy="3970318"/>
          </a:xfrm>
          <a:prstGeom prst="rect">
            <a:avLst/>
          </a:prstGeom>
          <a:noFill/>
        </p:spPr>
        <p:txBody>
          <a:bodyPr wrap="square" rtlCol="0">
            <a:spAutoFit/>
          </a:bodyPr>
          <a:lstStyle/>
          <a:p>
            <a:pPr lvl="1"/>
            <a:r>
              <a:rPr lang="en-US" sz="1800" b="1" dirty="0"/>
              <a:t>Project Objectives </a:t>
            </a:r>
          </a:p>
          <a:p>
            <a:pPr marL="285750" lvl="1" indent="-285750">
              <a:buFont typeface="Arial" panose="020B0604020202020204" pitchFamily="34" charset="0"/>
              <a:buChar char="•"/>
            </a:pPr>
            <a:r>
              <a:rPr lang="en-US" sz="1800" dirty="0"/>
              <a:t>To analyze employee attrition and performance data using Power BI.</a:t>
            </a:r>
          </a:p>
          <a:p>
            <a:pPr marL="285750" lvl="1" indent="-285750">
              <a:buFont typeface="Arial" panose="020B0604020202020204" pitchFamily="34" charset="0"/>
              <a:buChar char="•"/>
            </a:pPr>
            <a:r>
              <a:rPr lang="en-US" sz="1800" dirty="0"/>
              <a:t>To build interactive dashboards that help in visualizing key HR metrics.</a:t>
            </a:r>
          </a:p>
          <a:p>
            <a:pPr marL="285750" lvl="1" indent="-285750">
              <a:buFont typeface="Arial" panose="020B0604020202020204" pitchFamily="34" charset="0"/>
              <a:buChar char="•"/>
            </a:pPr>
            <a:r>
              <a:rPr lang="en-US" sz="1800" dirty="0"/>
              <a:t>To apply data transformation and modeling techniques for effective data analysis.</a:t>
            </a:r>
          </a:p>
          <a:p>
            <a:pPr marL="285750" lvl="1" indent="-285750">
              <a:buFont typeface="Arial" panose="020B0604020202020204" pitchFamily="34" charset="0"/>
              <a:buChar char="•"/>
            </a:pPr>
            <a:r>
              <a:rPr lang="en-US" sz="1800" dirty="0"/>
              <a:t>To identify patterns and insights related to employee satisfaction, involvement, and work-life balance.</a:t>
            </a:r>
          </a:p>
          <a:p>
            <a:pPr marL="285750" lvl="1" indent="-285750">
              <a:buFont typeface="Arial" panose="020B0604020202020204" pitchFamily="34" charset="0"/>
              <a:buChar char="•"/>
            </a:pPr>
            <a:r>
              <a:rPr lang="en-US" sz="1800" dirty="0"/>
              <a:t>To support HR decision-making by providing data-driven insights on workforce trends.</a:t>
            </a:r>
          </a:p>
          <a:p>
            <a:r>
              <a:rPr lang="en-US" sz="1800" dirty="0"/>
              <a:t> </a:t>
            </a:r>
            <a:endParaRPr lang="en-US" sz="2000" dirty="0"/>
          </a:p>
          <a:p>
            <a:endParaRPr lang="en-US" dirty="0"/>
          </a:p>
        </p:txBody>
      </p:sp>
      <p:sp>
        <p:nvSpPr>
          <p:cNvPr id="4" name="TextBox 3">
            <a:extLst>
              <a:ext uri="{FF2B5EF4-FFF2-40B4-BE49-F238E27FC236}">
                <a16:creationId xmlns:a16="http://schemas.microsoft.com/office/drawing/2014/main" id="{155BD8B5-9B54-5475-5DCC-821C46A4BC97}"/>
              </a:ext>
            </a:extLst>
          </p:cNvPr>
          <p:cNvSpPr txBox="1"/>
          <p:nvPr/>
        </p:nvSpPr>
        <p:spPr>
          <a:xfrm>
            <a:off x="6324600" y="1219200"/>
            <a:ext cx="5638800" cy="2308324"/>
          </a:xfrm>
          <a:prstGeom prst="rect">
            <a:avLst/>
          </a:prstGeom>
          <a:noFill/>
        </p:spPr>
        <p:txBody>
          <a:bodyPr wrap="square" rtlCol="0">
            <a:spAutoFit/>
          </a:bodyPr>
          <a:lstStyle/>
          <a:p>
            <a:r>
              <a:rPr lang="en-US" b="1" dirty="0"/>
              <a:t>Project Deliverables </a:t>
            </a:r>
          </a:p>
          <a:p>
            <a:pPr marL="342900" indent="-342900">
              <a:buAutoNum type="arabicPeriod"/>
            </a:pPr>
            <a:r>
              <a:rPr lang="en-US" dirty="0"/>
              <a:t>Data Import &amp; Transformation</a:t>
            </a:r>
          </a:p>
          <a:p>
            <a:pPr marL="342900" indent="-342900">
              <a:buAutoNum type="arabicPeriod"/>
            </a:pPr>
            <a:r>
              <a:rPr lang="en-US" dirty="0"/>
              <a:t>2. Data Modeling &amp; Relationships</a:t>
            </a:r>
          </a:p>
          <a:p>
            <a:r>
              <a:rPr lang="en-US" dirty="0"/>
              <a:t>3. KPI Calculations</a:t>
            </a:r>
          </a:p>
          <a:p>
            <a:r>
              <a:rPr lang="en-US" dirty="0"/>
              <a:t>4. Interactive Dashboards &amp; Visualizations</a:t>
            </a:r>
          </a:p>
          <a:p>
            <a:r>
              <a:rPr lang="en-US" dirty="0"/>
              <a:t>5. User-Friendly Interface</a:t>
            </a:r>
          </a:p>
          <a:p>
            <a:r>
              <a:rPr lang="en-US" dirty="0"/>
              <a:t>6. Final Report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3.</a:t>
            </a:r>
            <a:r>
              <a:rPr spc="-50" dirty="0"/>
              <a:t> </a:t>
            </a:r>
            <a:r>
              <a:rPr dirty="0"/>
              <a:t>List</a:t>
            </a:r>
            <a:r>
              <a:rPr spc="-55" dirty="0"/>
              <a:t> </a:t>
            </a:r>
            <a:r>
              <a:rPr dirty="0"/>
              <a:t>of</a:t>
            </a:r>
            <a:r>
              <a:rPr spc="-45" dirty="0"/>
              <a:t> </a:t>
            </a:r>
            <a:r>
              <a:rPr dirty="0"/>
              <a:t>Tools</a:t>
            </a:r>
            <a:r>
              <a:rPr spc="-65" dirty="0"/>
              <a:t> </a:t>
            </a:r>
            <a:r>
              <a:rPr spc="-20" dirty="0"/>
              <a:t>Used</a:t>
            </a:r>
          </a:p>
        </p:txBody>
      </p:sp>
      <p:sp>
        <p:nvSpPr>
          <p:cNvPr id="3" name="TextBox 2">
            <a:extLst>
              <a:ext uri="{FF2B5EF4-FFF2-40B4-BE49-F238E27FC236}">
                <a16:creationId xmlns:a16="http://schemas.microsoft.com/office/drawing/2014/main" id="{C38F0407-C199-A2BD-93D7-0249C741D2B9}"/>
              </a:ext>
            </a:extLst>
          </p:cNvPr>
          <p:cNvSpPr txBox="1"/>
          <p:nvPr/>
        </p:nvSpPr>
        <p:spPr>
          <a:xfrm>
            <a:off x="533400" y="1219200"/>
            <a:ext cx="4724400" cy="646331"/>
          </a:xfrm>
          <a:prstGeom prst="rect">
            <a:avLst/>
          </a:prstGeom>
          <a:noFill/>
        </p:spPr>
        <p:txBody>
          <a:bodyPr wrap="square" rtlCol="0">
            <a:spAutoFit/>
          </a:bodyPr>
          <a:lstStyle/>
          <a:p>
            <a:r>
              <a:rPr lang="en-US" dirty="0"/>
              <a:t>Power Bi </a:t>
            </a:r>
          </a:p>
          <a:p>
            <a:r>
              <a:rPr lang="en-US" dirty="0"/>
              <a:t>Microsoft Excel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9380">
              <a:lnSpc>
                <a:spcPct val="100000"/>
              </a:lnSpc>
              <a:spcBef>
                <a:spcPts val="100"/>
              </a:spcBef>
            </a:pPr>
            <a:r>
              <a:rPr dirty="0"/>
              <a:t>4.</a:t>
            </a:r>
            <a:r>
              <a:rPr spc="-35" dirty="0"/>
              <a:t> </a:t>
            </a:r>
            <a:r>
              <a:rPr dirty="0"/>
              <a:t>Data</a:t>
            </a:r>
            <a:r>
              <a:rPr spc="-60" dirty="0"/>
              <a:t> </a:t>
            </a:r>
            <a:r>
              <a:rPr spc="-10" dirty="0"/>
              <a:t>Transformation</a:t>
            </a:r>
          </a:p>
        </p:txBody>
      </p:sp>
      <p:sp>
        <p:nvSpPr>
          <p:cNvPr id="3" name="object 3"/>
          <p:cNvSpPr txBox="1"/>
          <p:nvPr/>
        </p:nvSpPr>
        <p:spPr>
          <a:xfrm>
            <a:off x="782827" y="1313434"/>
            <a:ext cx="5575300" cy="112331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Key</a:t>
            </a:r>
            <a:r>
              <a:rPr sz="1800" spc="-50" dirty="0">
                <a:latin typeface="Calibri"/>
                <a:cs typeface="Calibri"/>
              </a:rPr>
              <a:t> </a:t>
            </a:r>
            <a:r>
              <a:rPr sz="1800" spc="-10" dirty="0">
                <a:latin typeface="Calibri"/>
                <a:cs typeface="Calibri"/>
              </a:rPr>
              <a:t>transformations</a:t>
            </a:r>
            <a:r>
              <a:rPr sz="1800" spc="-70" dirty="0">
                <a:latin typeface="Calibri"/>
                <a:cs typeface="Calibri"/>
              </a:rPr>
              <a:t> </a:t>
            </a:r>
            <a:r>
              <a:rPr sz="1800" spc="-10" dirty="0">
                <a:latin typeface="Calibri"/>
                <a:cs typeface="Calibri"/>
              </a:rPr>
              <a:t>performed</a:t>
            </a:r>
            <a:endParaRPr sz="1800">
              <a:latin typeface="Calibri"/>
              <a:cs typeface="Calibri"/>
            </a:endParaRPr>
          </a:p>
          <a:p>
            <a:pPr marL="756285" indent="-286385">
              <a:lnSpc>
                <a:spcPct val="100000"/>
              </a:lnSpc>
              <a:buFont typeface="Arial MT"/>
              <a:buChar char="•"/>
              <a:tabLst>
                <a:tab pos="756285" algn="l"/>
              </a:tabLst>
            </a:pPr>
            <a:r>
              <a:rPr sz="1800" dirty="0">
                <a:latin typeface="Calibri"/>
                <a:cs typeface="Calibri"/>
              </a:rPr>
              <a:t>Missing</a:t>
            </a:r>
            <a:r>
              <a:rPr sz="1800" spc="-30" dirty="0">
                <a:latin typeface="Calibri"/>
                <a:cs typeface="Calibri"/>
              </a:rPr>
              <a:t> </a:t>
            </a:r>
            <a:r>
              <a:rPr sz="1800" dirty="0">
                <a:latin typeface="Calibri"/>
                <a:cs typeface="Calibri"/>
              </a:rPr>
              <a:t>values</a:t>
            </a:r>
            <a:r>
              <a:rPr sz="1800" spc="-30" dirty="0">
                <a:latin typeface="Calibri"/>
                <a:cs typeface="Calibri"/>
              </a:rPr>
              <a:t> </a:t>
            </a:r>
            <a:r>
              <a:rPr sz="1800" dirty="0">
                <a:latin typeface="Calibri"/>
                <a:cs typeface="Calibri"/>
              </a:rPr>
              <a:t>or</a:t>
            </a:r>
            <a:r>
              <a:rPr sz="1800" spc="-30" dirty="0">
                <a:latin typeface="Calibri"/>
                <a:cs typeface="Calibri"/>
              </a:rPr>
              <a:t> </a:t>
            </a:r>
            <a:r>
              <a:rPr sz="1800" spc="-10" dirty="0">
                <a:latin typeface="Calibri"/>
                <a:cs typeface="Calibri"/>
              </a:rPr>
              <a:t>formatting</a:t>
            </a:r>
            <a:r>
              <a:rPr sz="1800" spc="-30" dirty="0">
                <a:latin typeface="Calibri"/>
                <a:cs typeface="Calibri"/>
              </a:rPr>
              <a:t> </a:t>
            </a:r>
            <a:r>
              <a:rPr sz="1800" dirty="0">
                <a:latin typeface="Calibri"/>
                <a:cs typeface="Calibri"/>
              </a:rPr>
              <a:t>issues</a:t>
            </a:r>
            <a:r>
              <a:rPr sz="1800" spc="-45" dirty="0">
                <a:latin typeface="Calibri"/>
                <a:cs typeface="Calibri"/>
              </a:rPr>
              <a:t> </a:t>
            </a:r>
            <a:r>
              <a:rPr sz="1800" spc="-10" dirty="0">
                <a:latin typeface="Calibri"/>
                <a:cs typeface="Calibri"/>
              </a:rPr>
              <a:t>fixed</a:t>
            </a:r>
            <a:endParaRPr sz="1800">
              <a:latin typeface="Calibri"/>
              <a:cs typeface="Calibri"/>
            </a:endParaRPr>
          </a:p>
          <a:p>
            <a:pPr marL="756285" indent="-286385">
              <a:lnSpc>
                <a:spcPct val="100000"/>
              </a:lnSpc>
              <a:buFont typeface="Arial MT"/>
              <a:buChar char="•"/>
              <a:tabLst>
                <a:tab pos="756285" algn="l"/>
              </a:tabLst>
            </a:pPr>
            <a:r>
              <a:rPr sz="1800" dirty="0">
                <a:latin typeface="Calibri"/>
                <a:cs typeface="Calibri"/>
              </a:rPr>
              <a:t>Calculated</a:t>
            </a:r>
            <a:r>
              <a:rPr sz="1800" spc="-55" dirty="0">
                <a:latin typeface="Calibri"/>
                <a:cs typeface="Calibri"/>
              </a:rPr>
              <a:t> </a:t>
            </a:r>
            <a:r>
              <a:rPr sz="1800" dirty="0">
                <a:latin typeface="Calibri"/>
                <a:cs typeface="Calibri"/>
              </a:rPr>
              <a:t>columns</a:t>
            </a:r>
            <a:r>
              <a:rPr sz="1800" spc="-60" dirty="0">
                <a:latin typeface="Calibri"/>
                <a:cs typeface="Calibri"/>
              </a:rPr>
              <a:t> </a:t>
            </a:r>
            <a:r>
              <a:rPr sz="1800" dirty="0">
                <a:latin typeface="Calibri"/>
                <a:cs typeface="Calibri"/>
              </a:rPr>
              <a:t>(ex-</a:t>
            </a:r>
            <a:r>
              <a:rPr sz="1800" spc="-75" dirty="0">
                <a:latin typeface="Calibri"/>
                <a:cs typeface="Calibri"/>
              </a:rPr>
              <a:t> </a:t>
            </a:r>
            <a:r>
              <a:rPr sz="1800" spc="-10" dirty="0">
                <a:latin typeface="Calibri"/>
                <a:cs typeface="Calibri"/>
              </a:rPr>
              <a:t>AgeBin)</a:t>
            </a:r>
            <a:endParaRPr sz="1800">
              <a:latin typeface="Calibri"/>
              <a:cs typeface="Calibri"/>
            </a:endParaRPr>
          </a:p>
          <a:p>
            <a:pPr marL="756285" indent="-286385">
              <a:lnSpc>
                <a:spcPct val="100000"/>
              </a:lnSpc>
              <a:buFont typeface="Arial MT"/>
              <a:buChar char="•"/>
              <a:tabLst>
                <a:tab pos="756285" algn="l"/>
              </a:tabLst>
            </a:pPr>
            <a:r>
              <a:rPr sz="1800" dirty="0">
                <a:latin typeface="Calibri"/>
                <a:cs typeface="Calibri"/>
              </a:rPr>
              <a:t>Measures</a:t>
            </a:r>
            <a:r>
              <a:rPr sz="1800" spc="-55" dirty="0">
                <a:latin typeface="Calibri"/>
                <a:cs typeface="Calibri"/>
              </a:rPr>
              <a:t> </a:t>
            </a:r>
            <a:r>
              <a:rPr sz="1800" spc="-10" dirty="0">
                <a:latin typeface="Calibri"/>
                <a:cs typeface="Calibri"/>
              </a:rPr>
              <a:t>created</a:t>
            </a:r>
            <a:r>
              <a:rPr sz="1800" spc="-35" dirty="0">
                <a:latin typeface="Calibri"/>
                <a:cs typeface="Calibri"/>
              </a:rPr>
              <a:t> </a:t>
            </a:r>
            <a:r>
              <a:rPr sz="1800" spc="-10" dirty="0">
                <a:latin typeface="Calibri"/>
                <a:cs typeface="Calibri"/>
              </a:rPr>
              <a:t>(%Attrition, </a:t>
            </a:r>
            <a:r>
              <a:rPr sz="1800" spc="-20" dirty="0">
                <a:latin typeface="Calibri"/>
                <a:cs typeface="Calibri"/>
              </a:rPr>
              <a:t>TotalEmployees,</a:t>
            </a:r>
            <a:r>
              <a:rPr sz="1800" spc="-40" dirty="0">
                <a:latin typeface="Calibri"/>
                <a:cs typeface="Calibri"/>
              </a:rPr>
              <a:t> </a:t>
            </a:r>
            <a:r>
              <a:rPr sz="1800" spc="-10" dirty="0">
                <a:latin typeface="Calibri"/>
                <a:cs typeface="Calibri"/>
              </a:rPr>
              <a:t>etc.)</a:t>
            </a:r>
            <a:endParaRPr sz="1800">
              <a:latin typeface="Calibri"/>
              <a:cs typeface="Calibri"/>
            </a:endParaRPr>
          </a:p>
        </p:txBody>
      </p:sp>
      <p:pic>
        <p:nvPicPr>
          <p:cNvPr id="4" name="Picture 3">
            <a:extLst>
              <a:ext uri="{FF2B5EF4-FFF2-40B4-BE49-F238E27FC236}">
                <a16:creationId xmlns:a16="http://schemas.microsoft.com/office/drawing/2014/main" id="{FE964523-0B0F-5491-E343-1D2D862AC3FC}"/>
              </a:ext>
            </a:extLst>
          </p:cNvPr>
          <p:cNvPicPr>
            <a:picLocks noChangeAspect="1"/>
          </p:cNvPicPr>
          <p:nvPr/>
        </p:nvPicPr>
        <p:blipFill>
          <a:blip r:embed="rId2"/>
          <a:stretch>
            <a:fillRect/>
          </a:stretch>
        </p:blipFill>
        <p:spPr>
          <a:xfrm>
            <a:off x="0" y="2497107"/>
            <a:ext cx="4267200" cy="3047459"/>
          </a:xfrm>
          <a:prstGeom prst="rect">
            <a:avLst/>
          </a:prstGeom>
        </p:spPr>
      </p:pic>
      <p:pic>
        <p:nvPicPr>
          <p:cNvPr id="5" name="Picture 4">
            <a:extLst>
              <a:ext uri="{FF2B5EF4-FFF2-40B4-BE49-F238E27FC236}">
                <a16:creationId xmlns:a16="http://schemas.microsoft.com/office/drawing/2014/main" id="{961C797C-1ED4-9D4D-12A9-62BA49EC756C}"/>
              </a:ext>
            </a:extLst>
          </p:cNvPr>
          <p:cNvPicPr>
            <a:picLocks noChangeAspect="1"/>
          </p:cNvPicPr>
          <p:nvPr/>
        </p:nvPicPr>
        <p:blipFill>
          <a:blip r:embed="rId3"/>
          <a:stretch>
            <a:fillRect/>
          </a:stretch>
        </p:blipFill>
        <p:spPr>
          <a:xfrm>
            <a:off x="4279900" y="2522507"/>
            <a:ext cx="2789555" cy="3378928"/>
          </a:xfrm>
          <a:prstGeom prst="rect">
            <a:avLst/>
          </a:prstGeom>
        </p:spPr>
      </p:pic>
      <p:pic>
        <p:nvPicPr>
          <p:cNvPr id="7" name="Picture 6">
            <a:extLst>
              <a:ext uri="{FF2B5EF4-FFF2-40B4-BE49-F238E27FC236}">
                <a16:creationId xmlns:a16="http://schemas.microsoft.com/office/drawing/2014/main" id="{75389DFD-5CE6-02F2-BDD3-CE6CB0458A87}"/>
              </a:ext>
            </a:extLst>
          </p:cNvPr>
          <p:cNvPicPr>
            <a:picLocks noChangeAspect="1"/>
          </p:cNvPicPr>
          <p:nvPr/>
        </p:nvPicPr>
        <p:blipFill>
          <a:blip r:embed="rId4"/>
          <a:stretch>
            <a:fillRect/>
          </a:stretch>
        </p:blipFill>
        <p:spPr>
          <a:xfrm>
            <a:off x="7069455" y="2526518"/>
            <a:ext cx="2560955" cy="3378928"/>
          </a:xfrm>
          <a:prstGeom prst="rect">
            <a:avLst/>
          </a:prstGeom>
        </p:spPr>
      </p:pic>
      <p:pic>
        <p:nvPicPr>
          <p:cNvPr id="8" name="Picture 7">
            <a:extLst>
              <a:ext uri="{FF2B5EF4-FFF2-40B4-BE49-F238E27FC236}">
                <a16:creationId xmlns:a16="http://schemas.microsoft.com/office/drawing/2014/main" id="{B9729AC7-16B2-9AC1-01E9-B4DCF902A6F6}"/>
              </a:ext>
            </a:extLst>
          </p:cNvPr>
          <p:cNvPicPr>
            <a:picLocks noChangeAspect="1"/>
          </p:cNvPicPr>
          <p:nvPr/>
        </p:nvPicPr>
        <p:blipFill>
          <a:blip r:embed="rId5"/>
          <a:stretch>
            <a:fillRect/>
          </a:stretch>
        </p:blipFill>
        <p:spPr>
          <a:xfrm>
            <a:off x="9630410" y="2530529"/>
            <a:ext cx="2623050" cy="3378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9380">
              <a:lnSpc>
                <a:spcPct val="100000"/>
              </a:lnSpc>
              <a:spcBef>
                <a:spcPts val="100"/>
              </a:spcBef>
            </a:pPr>
            <a:r>
              <a:rPr dirty="0"/>
              <a:t>5.</a:t>
            </a:r>
            <a:r>
              <a:rPr spc="-25" dirty="0"/>
              <a:t> </a:t>
            </a:r>
            <a:r>
              <a:rPr dirty="0"/>
              <a:t>Data</a:t>
            </a:r>
            <a:r>
              <a:rPr spc="-60" dirty="0"/>
              <a:t> </a:t>
            </a:r>
            <a:r>
              <a:rPr spc="-10" dirty="0"/>
              <a:t>Modelling</a:t>
            </a:r>
          </a:p>
        </p:txBody>
      </p:sp>
      <p:sp>
        <p:nvSpPr>
          <p:cNvPr id="3" name="object 3"/>
          <p:cNvSpPr txBox="1"/>
          <p:nvPr/>
        </p:nvSpPr>
        <p:spPr>
          <a:xfrm>
            <a:off x="782827" y="1313434"/>
            <a:ext cx="4705985" cy="84899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spc="-10" dirty="0">
                <a:latin typeface="Calibri"/>
                <a:cs typeface="Calibri"/>
              </a:rPr>
              <a:t>Relationships</a:t>
            </a:r>
            <a:r>
              <a:rPr sz="1800" spc="-40" dirty="0">
                <a:latin typeface="Calibri"/>
                <a:cs typeface="Calibri"/>
              </a:rPr>
              <a:t> </a:t>
            </a:r>
            <a:r>
              <a:rPr sz="1800" dirty="0">
                <a:latin typeface="Calibri"/>
                <a:cs typeface="Calibri"/>
              </a:rPr>
              <a:t>between</a:t>
            </a:r>
            <a:r>
              <a:rPr sz="1800" spc="-45" dirty="0">
                <a:latin typeface="Calibri"/>
                <a:cs typeface="Calibri"/>
              </a:rPr>
              <a:t> </a:t>
            </a:r>
            <a:r>
              <a:rPr sz="1800" spc="-10" dirty="0">
                <a:latin typeface="Calibri"/>
                <a:cs typeface="Calibri"/>
              </a:rPr>
              <a:t>tables</a:t>
            </a:r>
            <a:endParaRPr sz="1800">
              <a:latin typeface="Calibri"/>
              <a:cs typeface="Calibri"/>
            </a:endParaRPr>
          </a:p>
          <a:p>
            <a:pPr marL="299085" indent="-286385">
              <a:lnSpc>
                <a:spcPct val="100000"/>
              </a:lnSpc>
              <a:buFont typeface="Arial MT"/>
              <a:buChar char="•"/>
              <a:tabLst>
                <a:tab pos="299085" algn="l"/>
              </a:tabLst>
            </a:pPr>
            <a:r>
              <a:rPr sz="1800" spc="-10" dirty="0">
                <a:latin typeface="Calibri"/>
                <a:cs typeface="Calibri"/>
              </a:rPr>
              <a:t>Hierarchies</a:t>
            </a:r>
            <a:r>
              <a:rPr sz="1800" spc="-20" dirty="0">
                <a:latin typeface="Calibri"/>
                <a:cs typeface="Calibri"/>
              </a:rPr>
              <a:t> </a:t>
            </a:r>
            <a:r>
              <a:rPr sz="1800" spc="-10" dirty="0">
                <a:latin typeface="Calibri"/>
                <a:cs typeface="Calibri"/>
              </a:rPr>
              <a:t>created</a:t>
            </a:r>
            <a:r>
              <a:rPr sz="1800" spc="-25" dirty="0">
                <a:latin typeface="Calibri"/>
                <a:cs typeface="Calibri"/>
              </a:rPr>
              <a:t> </a:t>
            </a:r>
            <a:r>
              <a:rPr sz="1800" dirty="0">
                <a:latin typeface="Calibri"/>
                <a:cs typeface="Calibri"/>
              </a:rPr>
              <a:t>(ex-</a:t>
            </a:r>
            <a:r>
              <a:rPr sz="1800" spc="-35" dirty="0">
                <a:latin typeface="Calibri"/>
                <a:cs typeface="Calibri"/>
              </a:rPr>
              <a:t> </a:t>
            </a:r>
            <a:r>
              <a:rPr sz="1800" spc="-10" dirty="0">
                <a:latin typeface="Calibri"/>
                <a:cs typeface="Calibri"/>
              </a:rPr>
              <a:t>Department</a:t>
            </a:r>
            <a:r>
              <a:rPr sz="1800" spc="-35" dirty="0">
                <a:latin typeface="Calibri"/>
                <a:cs typeface="Calibri"/>
              </a:rPr>
              <a:t> </a:t>
            </a:r>
            <a:r>
              <a:rPr sz="1800" dirty="0">
                <a:latin typeface="Calibri"/>
                <a:cs typeface="Calibri"/>
              </a:rPr>
              <a:t>&gt;</a:t>
            </a:r>
            <a:r>
              <a:rPr sz="1800" spc="-25" dirty="0">
                <a:latin typeface="Calibri"/>
                <a:cs typeface="Calibri"/>
              </a:rPr>
              <a:t> </a:t>
            </a:r>
            <a:r>
              <a:rPr sz="1800" spc="-10" dirty="0">
                <a:latin typeface="Calibri"/>
                <a:cs typeface="Calibri"/>
              </a:rPr>
              <a:t>JobRole)</a:t>
            </a:r>
            <a:endParaRPr sz="1800">
              <a:latin typeface="Calibri"/>
              <a:cs typeface="Calibri"/>
            </a:endParaRPr>
          </a:p>
          <a:p>
            <a:pPr marL="299085" indent="-286385">
              <a:lnSpc>
                <a:spcPct val="100000"/>
              </a:lnSpc>
              <a:buFont typeface="Arial MT"/>
              <a:buChar char="•"/>
              <a:tabLst>
                <a:tab pos="299085" algn="l"/>
              </a:tabLst>
            </a:pPr>
            <a:r>
              <a:rPr sz="1800" dirty="0">
                <a:latin typeface="Calibri"/>
                <a:cs typeface="Calibri"/>
              </a:rPr>
              <a:t>Any</a:t>
            </a:r>
            <a:r>
              <a:rPr sz="1800" spc="-40" dirty="0">
                <a:latin typeface="Calibri"/>
                <a:cs typeface="Calibri"/>
              </a:rPr>
              <a:t> </a:t>
            </a:r>
            <a:r>
              <a:rPr sz="1800" dirty="0">
                <a:latin typeface="Calibri"/>
                <a:cs typeface="Calibri"/>
              </a:rPr>
              <a:t>model</a:t>
            </a:r>
            <a:r>
              <a:rPr sz="1800" spc="-30" dirty="0">
                <a:latin typeface="Calibri"/>
                <a:cs typeface="Calibri"/>
              </a:rPr>
              <a:t> </a:t>
            </a:r>
            <a:r>
              <a:rPr sz="1800" spc="-10" dirty="0">
                <a:latin typeface="Calibri"/>
                <a:cs typeface="Calibri"/>
              </a:rPr>
              <a:t>optimization</a:t>
            </a:r>
            <a:r>
              <a:rPr sz="1800" spc="-30" dirty="0">
                <a:latin typeface="Calibri"/>
                <a:cs typeface="Calibri"/>
              </a:rPr>
              <a:t> </a:t>
            </a:r>
            <a:r>
              <a:rPr sz="1800" spc="-10" dirty="0">
                <a:latin typeface="Calibri"/>
                <a:cs typeface="Calibri"/>
              </a:rPr>
              <a:t>details</a:t>
            </a:r>
            <a:endParaRPr sz="1800">
              <a:latin typeface="Calibri"/>
              <a:cs typeface="Calibri"/>
            </a:endParaRPr>
          </a:p>
        </p:txBody>
      </p:sp>
      <p:pic>
        <p:nvPicPr>
          <p:cNvPr id="4" name="Picture 3">
            <a:extLst>
              <a:ext uri="{FF2B5EF4-FFF2-40B4-BE49-F238E27FC236}">
                <a16:creationId xmlns:a16="http://schemas.microsoft.com/office/drawing/2014/main" id="{AF3AEF3B-C643-F04A-2ED7-2387384A31C2}"/>
              </a:ext>
            </a:extLst>
          </p:cNvPr>
          <p:cNvPicPr>
            <a:picLocks noChangeAspect="1"/>
          </p:cNvPicPr>
          <p:nvPr/>
        </p:nvPicPr>
        <p:blipFill>
          <a:blip r:embed="rId2"/>
          <a:stretch>
            <a:fillRect/>
          </a:stretch>
        </p:blipFill>
        <p:spPr>
          <a:xfrm>
            <a:off x="586014" y="2286000"/>
            <a:ext cx="4705985" cy="3588665"/>
          </a:xfrm>
          <a:prstGeom prst="rect">
            <a:avLst/>
          </a:prstGeom>
        </p:spPr>
      </p:pic>
      <p:pic>
        <p:nvPicPr>
          <p:cNvPr id="5" name="Picture 4">
            <a:extLst>
              <a:ext uri="{FF2B5EF4-FFF2-40B4-BE49-F238E27FC236}">
                <a16:creationId xmlns:a16="http://schemas.microsoft.com/office/drawing/2014/main" id="{22C482C9-51CF-6B05-227C-8AFFD9FB8CDB}"/>
              </a:ext>
            </a:extLst>
          </p:cNvPr>
          <p:cNvPicPr>
            <a:picLocks noChangeAspect="1"/>
          </p:cNvPicPr>
          <p:nvPr/>
        </p:nvPicPr>
        <p:blipFill>
          <a:blip r:embed="rId3"/>
          <a:stretch>
            <a:fillRect/>
          </a:stretch>
        </p:blipFill>
        <p:spPr>
          <a:xfrm>
            <a:off x="5867400" y="2286000"/>
            <a:ext cx="3376930" cy="361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9380">
              <a:lnSpc>
                <a:spcPct val="100000"/>
              </a:lnSpc>
              <a:spcBef>
                <a:spcPts val="100"/>
              </a:spcBef>
            </a:pPr>
            <a:r>
              <a:rPr dirty="0"/>
              <a:t>6.</a:t>
            </a:r>
            <a:r>
              <a:rPr spc="-35" dirty="0"/>
              <a:t> </a:t>
            </a:r>
            <a:r>
              <a:rPr dirty="0"/>
              <a:t>Dashboard</a:t>
            </a:r>
            <a:r>
              <a:rPr spc="-75" dirty="0"/>
              <a:t> </a:t>
            </a:r>
            <a:r>
              <a:rPr dirty="0"/>
              <a:t>–</a:t>
            </a:r>
            <a:r>
              <a:rPr spc="-35" dirty="0"/>
              <a:t> </a:t>
            </a:r>
            <a:r>
              <a:rPr dirty="0"/>
              <a:t>Overview</a:t>
            </a:r>
            <a:r>
              <a:rPr spc="-60" dirty="0"/>
              <a:t> </a:t>
            </a:r>
            <a:r>
              <a:rPr spc="-20" dirty="0"/>
              <a:t>Page</a:t>
            </a:r>
          </a:p>
        </p:txBody>
      </p:sp>
      <p:sp>
        <p:nvSpPr>
          <p:cNvPr id="3" name="object 3"/>
          <p:cNvSpPr txBox="1"/>
          <p:nvPr/>
        </p:nvSpPr>
        <p:spPr>
          <a:xfrm>
            <a:off x="782827" y="1313434"/>
            <a:ext cx="6024245" cy="84899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dirty="0">
                <a:latin typeface="Calibri"/>
                <a:cs typeface="Calibri"/>
              </a:rPr>
              <a:t>KPI</a:t>
            </a:r>
            <a:r>
              <a:rPr sz="1800" spc="-35" dirty="0">
                <a:latin typeface="Calibri"/>
                <a:cs typeface="Calibri"/>
              </a:rPr>
              <a:t> </a:t>
            </a:r>
            <a:r>
              <a:rPr sz="1800" dirty="0">
                <a:latin typeface="Calibri"/>
                <a:cs typeface="Calibri"/>
              </a:rPr>
              <a:t>Cards-</a:t>
            </a:r>
            <a:r>
              <a:rPr sz="1800" spc="-35" dirty="0">
                <a:latin typeface="Calibri"/>
                <a:cs typeface="Calibri"/>
              </a:rPr>
              <a:t> </a:t>
            </a:r>
            <a:r>
              <a:rPr sz="1800" spc="-25" dirty="0">
                <a:latin typeface="Calibri"/>
                <a:cs typeface="Calibri"/>
              </a:rPr>
              <a:t>Total</a:t>
            </a:r>
            <a:r>
              <a:rPr sz="1800" spc="-35" dirty="0">
                <a:latin typeface="Calibri"/>
                <a:cs typeface="Calibri"/>
              </a:rPr>
              <a:t> </a:t>
            </a:r>
            <a:r>
              <a:rPr sz="1800" spc="-10" dirty="0">
                <a:latin typeface="Calibri"/>
                <a:cs typeface="Calibri"/>
              </a:rPr>
              <a:t>Employees,</a:t>
            </a:r>
            <a:r>
              <a:rPr sz="1800" spc="-30" dirty="0">
                <a:latin typeface="Calibri"/>
                <a:cs typeface="Calibri"/>
              </a:rPr>
              <a:t> </a:t>
            </a:r>
            <a:r>
              <a:rPr sz="1800" dirty="0">
                <a:latin typeface="Calibri"/>
                <a:cs typeface="Calibri"/>
              </a:rPr>
              <a:t>%</a:t>
            </a:r>
            <a:r>
              <a:rPr sz="1800" spc="-30" dirty="0">
                <a:latin typeface="Calibri"/>
                <a:cs typeface="Calibri"/>
              </a:rPr>
              <a:t> </a:t>
            </a:r>
            <a:r>
              <a:rPr sz="1800" spc="-10" dirty="0">
                <a:latin typeface="Calibri"/>
                <a:cs typeface="Calibri"/>
              </a:rPr>
              <a:t>Attrition</a:t>
            </a:r>
            <a:endParaRPr sz="1800">
              <a:latin typeface="Calibri"/>
              <a:cs typeface="Calibri"/>
            </a:endParaRPr>
          </a:p>
          <a:p>
            <a:pPr marL="299085" indent="-286385">
              <a:lnSpc>
                <a:spcPct val="100000"/>
              </a:lnSpc>
              <a:buFont typeface="Arial MT"/>
              <a:buChar char="•"/>
              <a:tabLst>
                <a:tab pos="299085" algn="l"/>
              </a:tabLst>
            </a:pPr>
            <a:r>
              <a:rPr sz="1800" spc="-10" dirty="0">
                <a:latin typeface="Calibri"/>
                <a:cs typeface="Calibri"/>
              </a:rPr>
              <a:t>Bar/Stacked</a:t>
            </a:r>
            <a:r>
              <a:rPr sz="1800" spc="-30" dirty="0">
                <a:latin typeface="Calibri"/>
                <a:cs typeface="Calibri"/>
              </a:rPr>
              <a:t> </a:t>
            </a:r>
            <a:r>
              <a:rPr sz="1800" dirty="0">
                <a:latin typeface="Calibri"/>
                <a:cs typeface="Calibri"/>
              </a:rPr>
              <a:t>Bar</a:t>
            </a:r>
            <a:r>
              <a:rPr sz="1800" spc="-30" dirty="0">
                <a:latin typeface="Calibri"/>
                <a:cs typeface="Calibri"/>
              </a:rPr>
              <a:t> </a:t>
            </a:r>
            <a:r>
              <a:rPr sz="1800" dirty="0">
                <a:latin typeface="Calibri"/>
                <a:cs typeface="Calibri"/>
              </a:rPr>
              <a:t>Charts</a:t>
            </a:r>
            <a:r>
              <a:rPr sz="1800" spc="-30" dirty="0">
                <a:latin typeface="Calibri"/>
                <a:cs typeface="Calibri"/>
              </a:rPr>
              <a:t> </a:t>
            </a:r>
            <a:r>
              <a:rPr sz="1800" dirty="0">
                <a:latin typeface="Calibri"/>
                <a:cs typeface="Calibri"/>
              </a:rPr>
              <a:t>(ex-</a:t>
            </a:r>
            <a:r>
              <a:rPr sz="1800" spc="-30" dirty="0">
                <a:latin typeface="Calibri"/>
                <a:cs typeface="Calibri"/>
              </a:rPr>
              <a:t> </a:t>
            </a:r>
            <a:r>
              <a:rPr sz="1800" spc="-10" dirty="0">
                <a:latin typeface="Calibri"/>
                <a:cs typeface="Calibri"/>
              </a:rPr>
              <a:t>Attrition</a:t>
            </a:r>
            <a:r>
              <a:rPr sz="1800" spc="-15" dirty="0">
                <a:latin typeface="Calibri"/>
                <a:cs typeface="Calibri"/>
              </a:rPr>
              <a:t> </a:t>
            </a:r>
            <a:r>
              <a:rPr sz="1800" dirty="0">
                <a:latin typeface="Calibri"/>
                <a:cs typeface="Calibri"/>
              </a:rPr>
              <a:t>by</a:t>
            </a:r>
            <a:r>
              <a:rPr sz="1800" spc="-20" dirty="0">
                <a:latin typeface="Calibri"/>
                <a:cs typeface="Calibri"/>
              </a:rPr>
              <a:t> </a:t>
            </a:r>
            <a:r>
              <a:rPr sz="1800" dirty="0">
                <a:latin typeface="Calibri"/>
                <a:cs typeface="Calibri"/>
              </a:rPr>
              <a:t>Date,</a:t>
            </a:r>
            <a:r>
              <a:rPr sz="1800" spc="-25" dirty="0">
                <a:latin typeface="Calibri"/>
                <a:cs typeface="Calibri"/>
              </a:rPr>
              <a:t> </a:t>
            </a:r>
            <a:r>
              <a:rPr sz="1800" dirty="0">
                <a:latin typeface="Calibri"/>
                <a:cs typeface="Calibri"/>
              </a:rPr>
              <a:t>by</a:t>
            </a:r>
            <a:r>
              <a:rPr sz="1800" spc="-15" dirty="0">
                <a:latin typeface="Calibri"/>
                <a:cs typeface="Calibri"/>
              </a:rPr>
              <a:t> </a:t>
            </a:r>
            <a:r>
              <a:rPr sz="1800" spc="-10" dirty="0">
                <a:latin typeface="Calibri"/>
                <a:cs typeface="Calibri"/>
              </a:rPr>
              <a:t>Department)</a:t>
            </a:r>
            <a:endParaRPr sz="1800">
              <a:latin typeface="Calibri"/>
              <a:cs typeface="Calibri"/>
            </a:endParaRPr>
          </a:p>
          <a:p>
            <a:pPr marL="299085" indent="-286385">
              <a:lnSpc>
                <a:spcPct val="100000"/>
              </a:lnSpc>
              <a:buFont typeface="Arial MT"/>
              <a:buChar char="•"/>
              <a:tabLst>
                <a:tab pos="299085" algn="l"/>
              </a:tabLst>
            </a:pPr>
            <a:r>
              <a:rPr sz="1800" dirty="0">
                <a:latin typeface="Calibri"/>
                <a:cs typeface="Calibri"/>
              </a:rPr>
              <a:t>Screenshots</a:t>
            </a:r>
            <a:r>
              <a:rPr sz="1800" spc="-55" dirty="0">
                <a:latin typeface="Calibri"/>
                <a:cs typeface="Calibri"/>
              </a:rPr>
              <a:t> </a:t>
            </a:r>
            <a:r>
              <a:rPr sz="1800" dirty="0">
                <a:latin typeface="Calibri"/>
                <a:cs typeface="Calibri"/>
              </a:rPr>
              <a:t>of</a:t>
            </a:r>
            <a:r>
              <a:rPr sz="1800" spc="-50" dirty="0">
                <a:latin typeface="Calibri"/>
                <a:cs typeface="Calibri"/>
              </a:rPr>
              <a:t> </a:t>
            </a:r>
            <a:r>
              <a:rPr sz="1800" spc="-10" dirty="0">
                <a:latin typeface="Calibri"/>
                <a:cs typeface="Calibri"/>
              </a:rPr>
              <a:t>visualizations</a:t>
            </a:r>
            <a:endParaRPr sz="1800">
              <a:latin typeface="Calibri"/>
              <a:cs typeface="Calibri"/>
            </a:endParaRPr>
          </a:p>
        </p:txBody>
      </p:sp>
      <p:pic>
        <p:nvPicPr>
          <p:cNvPr id="5" name="Picture 4">
            <a:extLst>
              <a:ext uri="{FF2B5EF4-FFF2-40B4-BE49-F238E27FC236}">
                <a16:creationId xmlns:a16="http://schemas.microsoft.com/office/drawing/2014/main" id="{D187D342-025C-7E7A-A344-F4BF19A06966}"/>
              </a:ext>
            </a:extLst>
          </p:cNvPr>
          <p:cNvPicPr>
            <a:picLocks noChangeAspect="1"/>
          </p:cNvPicPr>
          <p:nvPr/>
        </p:nvPicPr>
        <p:blipFill>
          <a:blip r:embed="rId2"/>
          <a:stretch>
            <a:fillRect/>
          </a:stretch>
        </p:blipFill>
        <p:spPr>
          <a:xfrm>
            <a:off x="2514600" y="2565098"/>
            <a:ext cx="7162800" cy="38333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9380">
              <a:lnSpc>
                <a:spcPct val="100000"/>
              </a:lnSpc>
              <a:spcBef>
                <a:spcPts val="100"/>
              </a:spcBef>
            </a:pPr>
            <a:r>
              <a:rPr dirty="0"/>
              <a:t>7.</a:t>
            </a:r>
            <a:r>
              <a:rPr spc="-55" dirty="0"/>
              <a:t> </a:t>
            </a:r>
            <a:r>
              <a:rPr dirty="0"/>
              <a:t>Dashboard</a:t>
            </a:r>
            <a:r>
              <a:rPr spc="-90" dirty="0"/>
              <a:t> </a:t>
            </a:r>
            <a:r>
              <a:rPr dirty="0"/>
              <a:t>–</a:t>
            </a:r>
            <a:r>
              <a:rPr spc="-50" dirty="0"/>
              <a:t> </a:t>
            </a:r>
            <a:r>
              <a:rPr dirty="0"/>
              <a:t>Demographics</a:t>
            </a:r>
            <a:r>
              <a:rPr spc="-80" dirty="0"/>
              <a:t> </a:t>
            </a:r>
            <a:r>
              <a:rPr spc="-20" dirty="0"/>
              <a:t>Page</a:t>
            </a:r>
          </a:p>
        </p:txBody>
      </p:sp>
      <p:sp>
        <p:nvSpPr>
          <p:cNvPr id="3" name="object 3"/>
          <p:cNvSpPr txBox="1"/>
          <p:nvPr/>
        </p:nvSpPr>
        <p:spPr>
          <a:xfrm>
            <a:off x="782827" y="1313434"/>
            <a:ext cx="7790815" cy="84899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dirty="0">
                <a:latin typeface="Calibri"/>
                <a:cs typeface="Calibri"/>
              </a:rPr>
              <a:t>KPI</a:t>
            </a:r>
            <a:r>
              <a:rPr sz="1800" spc="-40" dirty="0">
                <a:latin typeface="Calibri"/>
                <a:cs typeface="Calibri"/>
              </a:rPr>
              <a:t> </a:t>
            </a:r>
            <a:r>
              <a:rPr sz="1800" dirty="0">
                <a:latin typeface="Calibri"/>
                <a:cs typeface="Calibri"/>
              </a:rPr>
              <a:t>Cards-</a:t>
            </a:r>
            <a:r>
              <a:rPr sz="1800" spc="-35" dirty="0">
                <a:latin typeface="Calibri"/>
                <a:cs typeface="Calibri"/>
              </a:rPr>
              <a:t> </a:t>
            </a:r>
            <a:r>
              <a:rPr sz="1800" spc="-25" dirty="0">
                <a:latin typeface="Calibri"/>
                <a:cs typeface="Calibri"/>
              </a:rPr>
              <a:t>Youngest</a:t>
            </a:r>
            <a:r>
              <a:rPr sz="1800" spc="-40" dirty="0">
                <a:latin typeface="Calibri"/>
                <a:cs typeface="Calibri"/>
              </a:rPr>
              <a:t> </a:t>
            </a:r>
            <a:r>
              <a:rPr sz="1800" dirty="0">
                <a:latin typeface="Calibri"/>
                <a:cs typeface="Calibri"/>
              </a:rPr>
              <a:t>and</a:t>
            </a:r>
            <a:r>
              <a:rPr sz="1800" spc="-40" dirty="0">
                <a:latin typeface="Calibri"/>
                <a:cs typeface="Calibri"/>
              </a:rPr>
              <a:t> </a:t>
            </a:r>
            <a:r>
              <a:rPr sz="1800" dirty="0">
                <a:latin typeface="Calibri"/>
                <a:cs typeface="Calibri"/>
              </a:rPr>
              <a:t>Oldest</a:t>
            </a:r>
            <a:r>
              <a:rPr sz="1800" spc="-30" dirty="0">
                <a:latin typeface="Calibri"/>
                <a:cs typeface="Calibri"/>
              </a:rPr>
              <a:t> </a:t>
            </a:r>
            <a:r>
              <a:rPr sz="1800" spc="-10" dirty="0">
                <a:latin typeface="Calibri"/>
                <a:cs typeface="Calibri"/>
              </a:rPr>
              <a:t>Employees</a:t>
            </a:r>
            <a:endParaRPr sz="1800">
              <a:latin typeface="Calibri"/>
              <a:cs typeface="Calibri"/>
            </a:endParaRPr>
          </a:p>
          <a:p>
            <a:pPr marL="299085" indent="-286385">
              <a:lnSpc>
                <a:spcPct val="100000"/>
              </a:lnSpc>
              <a:buFont typeface="Arial MT"/>
              <a:buChar char="•"/>
              <a:tabLst>
                <a:tab pos="299085" algn="l"/>
              </a:tabLst>
            </a:pPr>
            <a:r>
              <a:rPr sz="1800" dirty="0">
                <a:latin typeface="Calibri"/>
                <a:cs typeface="Calibri"/>
              </a:rPr>
              <a:t>Visuals-</a:t>
            </a:r>
            <a:r>
              <a:rPr sz="1800" spc="-40" dirty="0">
                <a:latin typeface="Calibri"/>
                <a:cs typeface="Calibri"/>
              </a:rPr>
              <a:t> </a:t>
            </a:r>
            <a:r>
              <a:rPr sz="1800" dirty="0">
                <a:latin typeface="Calibri"/>
                <a:cs typeface="Calibri"/>
              </a:rPr>
              <a:t>AgeBin</a:t>
            </a:r>
            <a:r>
              <a:rPr sz="1800" spc="-50" dirty="0">
                <a:latin typeface="Calibri"/>
                <a:cs typeface="Calibri"/>
              </a:rPr>
              <a:t> </a:t>
            </a:r>
            <a:r>
              <a:rPr sz="1800" dirty="0">
                <a:latin typeface="Calibri"/>
                <a:cs typeface="Calibri"/>
              </a:rPr>
              <a:t>Chart,</a:t>
            </a:r>
            <a:r>
              <a:rPr sz="1800" spc="-25" dirty="0">
                <a:latin typeface="Calibri"/>
                <a:cs typeface="Calibri"/>
              </a:rPr>
              <a:t> </a:t>
            </a:r>
            <a:r>
              <a:rPr sz="1800" dirty="0">
                <a:latin typeface="Calibri"/>
                <a:cs typeface="Calibri"/>
              </a:rPr>
              <a:t>Marital</a:t>
            </a:r>
            <a:r>
              <a:rPr sz="1800" spc="-35" dirty="0">
                <a:latin typeface="Calibri"/>
                <a:cs typeface="Calibri"/>
              </a:rPr>
              <a:t> </a:t>
            </a:r>
            <a:r>
              <a:rPr sz="1800" dirty="0">
                <a:latin typeface="Calibri"/>
                <a:cs typeface="Calibri"/>
              </a:rPr>
              <a:t>Status</a:t>
            </a:r>
            <a:r>
              <a:rPr sz="1800" spc="-45" dirty="0">
                <a:latin typeface="Calibri"/>
                <a:cs typeface="Calibri"/>
              </a:rPr>
              <a:t> </a:t>
            </a:r>
            <a:r>
              <a:rPr sz="1800" dirty="0">
                <a:latin typeface="Calibri"/>
                <a:cs typeface="Calibri"/>
              </a:rPr>
              <a:t>Pie,</a:t>
            </a:r>
            <a:r>
              <a:rPr sz="1800" spc="-35" dirty="0">
                <a:latin typeface="Calibri"/>
                <a:cs typeface="Calibri"/>
              </a:rPr>
              <a:t> </a:t>
            </a:r>
            <a:r>
              <a:rPr sz="1800" dirty="0">
                <a:latin typeface="Calibri"/>
                <a:cs typeface="Calibri"/>
              </a:rPr>
              <a:t>Avg</a:t>
            </a:r>
            <a:r>
              <a:rPr sz="1800" spc="-40" dirty="0">
                <a:latin typeface="Calibri"/>
                <a:cs typeface="Calibri"/>
              </a:rPr>
              <a:t> </a:t>
            </a:r>
            <a:r>
              <a:rPr sz="1800" dirty="0">
                <a:latin typeface="Calibri"/>
                <a:cs typeface="Calibri"/>
              </a:rPr>
              <a:t>Salary</a:t>
            </a:r>
            <a:r>
              <a:rPr sz="1800" spc="-40" dirty="0">
                <a:latin typeface="Calibri"/>
                <a:cs typeface="Calibri"/>
              </a:rPr>
              <a:t> </a:t>
            </a:r>
            <a:r>
              <a:rPr sz="1800" dirty="0">
                <a:latin typeface="Calibri"/>
                <a:cs typeface="Calibri"/>
              </a:rPr>
              <a:t>by</a:t>
            </a:r>
            <a:r>
              <a:rPr sz="1800" spc="-40" dirty="0">
                <a:latin typeface="Calibri"/>
                <a:cs typeface="Calibri"/>
              </a:rPr>
              <a:t> </a:t>
            </a:r>
            <a:r>
              <a:rPr sz="1800" spc="-10" dirty="0">
                <a:latin typeface="Calibri"/>
                <a:cs typeface="Calibri"/>
              </a:rPr>
              <a:t>Age/Department/JobRole</a:t>
            </a:r>
            <a:endParaRPr sz="1800">
              <a:latin typeface="Calibri"/>
              <a:cs typeface="Calibri"/>
            </a:endParaRPr>
          </a:p>
          <a:p>
            <a:pPr marL="299085" indent="-286385">
              <a:lnSpc>
                <a:spcPct val="100000"/>
              </a:lnSpc>
              <a:buFont typeface="Arial MT"/>
              <a:buChar char="•"/>
              <a:tabLst>
                <a:tab pos="299085" algn="l"/>
              </a:tabLst>
            </a:pPr>
            <a:r>
              <a:rPr sz="1800" spc="-10" dirty="0">
                <a:latin typeface="Calibri"/>
                <a:cs typeface="Calibri"/>
              </a:rPr>
              <a:t>Interpretation </a:t>
            </a:r>
            <a:r>
              <a:rPr sz="1800" dirty="0">
                <a:latin typeface="Calibri"/>
                <a:cs typeface="Calibri"/>
              </a:rPr>
              <a:t>of</a:t>
            </a:r>
            <a:r>
              <a:rPr sz="1800" spc="-20" dirty="0">
                <a:latin typeface="Calibri"/>
                <a:cs typeface="Calibri"/>
              </a:rPr>
              <a:t> </a:t>
            </a:r>
            <a:r>
              <a:rPr sz="1800" spc="-10" dirty="0">
                <a:latin typeface="Calibri"/>
                <a:cs typeface="Calibri"/>
              </a:rPr>
              <a:t>insights</a:t>
            </a:r>
            <a:endParaRPr sz="1800">
              <a:latin typeface="Calibri"/>
              <a:cs typeface="Calibri"/>
            </a:endParaRPr>
          </a:p>
        </p:txBody>
      </p:sp>
      <p:pic>
        <p:nvPicPr>
          <p:cNvPr id="5" name="Picture 4">
            <a:extLst>
              <a:ext uri="{FF2B5EF4-FFF2-40B4-BE49-F238E27FC236}">
                <a16:creationId xmlns:a16="http://schemas.microsoft.com/office/drawing/2014/main" id="{6C07890B-C92F-07F9-EBEF-DE5598F0DF53}"/>
              </a:ext>
            </a:extLst>
          </p:cNvPr>
          <p:cNvPicPr>
            <a:picLocks noChangeAspect="1"/>
          </p:cNvPicPr>
          <p:nvPr/>
        </p:nvPicPr>
        <p:blipFill>
          <a:blip r:embed="rId2"/>
          <a:stretch>
            <a:fillRect/>
          </a:stretch>
        </p:blipFill>
        <p:spPr>
          <a:xfrm>
            <a:off x="2514600" y="2685922"/>
            <a:ext cx="7162800" cy="38482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1309</TotalTime>
  <Words>595</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Tahoma</vt:lpstr>
      <vt:lpstr>Verdana</vt:lpstr>
      <vt:lpstr>Office Theme</vt:lpstr>
      <vt:lpstr>Module: Data Analytics and Management</vt:lpstr>
      <vt:lpstr>Content</vt:lpstr>
      <vt:lpstr>1. Project Background</vt:lpstr>
      <vt:lpstr>2. Objectives and Deliverables</vt:lpstr>
      <vt:lpstr>3. List of Tools Used</vt:lpstr>
      <vt:lpstr>4. Data Transformation</vt:lpstr>
      <vt:lpstr>5. Data Modelling</vt:lpstr>
      <vt:lpstr>6. Dashboard – Overview Page</vt:lpstr>
      <vt:lpstr>7. Dashboard – Demographics Page</vt:lpstr>
      <vt:lpstr>8. Dashboard – Performance &amp; Attrition Pages</vt:lpstr>
      <vt:lpstr>9. Project Results</vt:lpstr>
      <vt:lpstr>12.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Web Development Using Platforms</dc:title>
  <dc:creator>USER</dc:creator>
  <cp:lastModifiedBy>Kaung Khant Thu (TSLI) - FDSE0324</cp:lastModifiedBy>
  <cp:revision>1</cp:revision>
  <dcterms:created xsi:type="dcterms:W3CDTF">2025-05-26T09:08:18Z</dcterms:created>
  <dcterms:modified xsi:type="dcterms:W3CDTF">2025-05-27T06:58:40Z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2025-05-21T00:00:00Z</vt:filetime>
  </property>
  <property fmtid="{D5CDD505-2E9C-101B-9397-08002B2CF9AE}" pid="3" name="Creator">
    <vt:lpwstr>Microsoft® PowerPoint® for Microsoft 365</vt:lpwstr>
  </property>
  <property fmtid="{D5CDD505-2E9C-101B-9397-08002B2CF9AE}" pid="4" name="LastSaved">
    <vt:filetime>2025-05-26T00:00:00Z</vt:filetime>
  </property>
  <property fmtid="{D5CDD505-2E9C-101B-9397-08002B2CF9AE}" pid="5" name="Producer">
    <vt:lpwstr>Microsoft® PowerPoint® for Microsoft 365</vt:lpwstr>
  </property>
</Properties>
</file>