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42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27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821180"/>
            <a:ext cx="7556421" cy="1417558"/>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Building a Basic Calculator GUI in Python Using PyQt</a:t>
            </a:r>
            <a:endParaRPr lang="en-US" sz="4450" dirty="0"/>
          </a:p>
        </p:txBody>
      </p:sp>
      <p:sp>
        <p:nvSpPr>
          <p:cNvPr id="4" name="Text 1"/>
          <p:cNvSpPr/>
          <p:nvPr/>
        </p:nvSpPr>
        <p:spPr>
          <a:xfrm>
            <a:off x="6280190" y="3578900"/>
            <a:ext cx="7556421" cy="217741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Welcome to this presentation, where we'll explore the creation of a simple calculator GUI using PyQt, a Python toolkit for developing graphical user interfaces. We'll start with a basic understanding of PyQt and dive into the advantages of using it for GUI development. This session is designed to equip you with the knowledge and skills to design and build a functional calculator application.</a:t>
            </a:r>
            <a:endParaRPr lang="en-US" sz="1750" dirty="0"/>
          </a:p>
        </p:txBody>
      </p:sp>
      <p:sp>
        <p:nvSpPr>
          <p:cNvPr id="5" name="Shape 2"/>
          <p:cNvSpPr/>
          <p:nvPr/>
        </p:nvSpPr>
        <p:spPr>
          <a:xfrm>
            <a:off x="6280190" y="6028373"/>
            <a:ext cx="362903" cy="362903"/>
          </a:xfrm>
          <a:prstGeom prst="roundRect">
            <a:avLst>
              <a:gd name="adj" fmla="val 25194296"/>
            </a:avLst>
          </a:prstGeom>
          <a:noFill/>
          <a:ln w="7620">
            <a:solidFill>
              <a:srgbClr val="FFFFFF"/>
            </a:solidFill>
            <a:prstDash val="solid"/>
          </a:ln>
        </p:spPr>
      </p:sp>
      <p:sp>
        <p:nvSpPr>
          <p:cNvPr id="7" name="Text 3"/>
          <p:cNvSpPr/>
          <p:nvPr/>
        </p:nvSpPr>
        <p:spPr>
          <a:xfrm>
            <a:off x="6756440" y="6011466"/>
            <a:ext cx="3494842" cy="396835"/>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14155"/>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Introduction to PyQt</a:t>
            </a:r>
            <a:endParaRPr lang="en-US" sz="4450" dirty="0"/>
          </a:p>
        </p:txBody>
      </p:sp>
      <p:sp>
        <p:nvSpPr>
          <p:cNvPr id="3" name="Text 1"/>
          <p:cNvSpPr/>
          <p:nvPr/>
        </p:nvSpPr>
        <p:spPr>
          <a:xfrm>
            <a:off x="793790" y="3089910"/>
            <a:ext cx="560772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PyQt: A Powerful Tool for GUI Development</a:t>
            </a:r>
            <a:endParaRPr lang="en-US" sz="2200" dirty="0"/>
          </a:p>
        </p:txBody>
      </p:sp>
      <p:sp>
        <p:nvSpPr>
          <p:cNvPr id="4" name="Text 2"/>
          <p:cNvSpPr/>
          <p:nvPr/>
        </p:nvSpPr>
        <p:spPr>
          <a:xfrm>
            <a:off x="793790" y="3671054"/>
            <a:ext cx="6244709" cy="217741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PyQt is a cross-platform GUI toolkit, a set of tools and libraries designed to create graphical user interfaces (GUIs) for software applications. It's written in Python, making it easier for Python developers to create visually appealing and user-friendly applications. PyQt is based on the Qt framework, developed by The Qt Company.</a:t>
            </a:r>
            <a:endParaRPr lang="en-US" sz="1750" dirty="0"/>
          </a:p>
        </p:txBody>
      </p:sp>
      <p:sp>
        <p:nvSpPr>
          <p:cNvPr id="5" name="Text 3"/>
          <p:cNvSpPr/>
          <p:nvPr/>
        </p:nvSpPr>
        <p:spPr>
          <a:xfrm>
            <a:off x="7599521" y="3089910"/>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Features of PyQt</a:t>
            </a:r>
            <a:endParaRPr lang="en-US" sz="2200" dirty="0"/>
          </a:p>
        </p:txBody>
      </p:sp>
      <p:sp>
        <p:nvSpPr>
          <p:cNvPr id="6" name="Text 4"/>
          <p:cNvSpPr/>
          <p:nvPr/>
        </p:nvSpPr>
        <p:spPr>
          <a:xfrm>
            <a:off x="7599521" y="3671054"/>
            <a:ext cx="6244709" cy="254031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PyQt is well-known for its powerful features, including: • Rich set of widgets: Buttons, labels, text fields, drop-down menus, etc. • Signal and slot mechanism: Enables seamless event handling. • Style sheets: Allows for customization of the look and feel of the GUI. • Cross-platform compatibility: Works seamlessly on Windows, macOS, Linux, and other operating systems.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26638" y="700802"/>
            <a:ext cx="7690723" cy="1297781"/>
          </a:xfrm>
          <a:prstGeom prst="rect">
            <a:avLst/>
          </a:prstGeom>
          <a:noFill/>
          <a:ln/>
        </p:spPr>
        <p:txBody>
          <a:bodyPr wrap="square" lIns="0" tIns="0" rIns="0" bIns="0" rtlCol="0" anchor="t"/>
          <a:lstStyle/>
          <a:p>
            <a:pPr marL="0" indent="0">
              <a:lnSpc>
                <a:spcPts val="5100"/>
              </a:lnSpc>
              <a:buNone/>
            </a:pPr>
            <a:r>
              <a:rPr lang="en-US" sz="4050" b="1" kern="0" spc="-123" dirty="0">
                <a:solidFill>
                  <a:srgbClr val="000000"/>
                </a:solidFill>
                <a:latin typeface="Inter Bold" pitchFamily="34" charset="0"/>
                <a:ea typeface="Inter Bold" pitchFamily="34" charset="-122"/>
                <a:cs typeface="Inter Bold" pitchFamily="34" charset="-120"/>
              </a:rPr>
              <a:t>The Power of PyQt for a Calculator GUI</a:t>
            </a:r>
            <a:endParaRPr lang="en-US" sz="4050" dirty="0"/>
          </a:p>
        </p:txBody>
      </p:sp>
      <p:sp>
        <p:nvSpPr>
          <p:cNvPr id="4" name="Shape 1"/>
          <p:cNvSpPr/>
          <p:nvPr/>
        </p:nvSpPr>
        <p:spPr>
          <a:xfrm>
            <a:off x="726638" y="2543413"/>
            <a:ext cx="467082" cy="467082"/>
          </a:xfrm>
          <a:prstGeom prst="roundRect">
            <a:avLst>
              <a:gd name="adj" fmla="val 18671"/>
            </a:avLst>
          </a:prstGeom>
          <a:solidFill>
            <a:srgbClr val="DADBF1"/>
          </a:solidFill>
          <a:ln w="7620">
            <a:solidFill>
              <a:srgbClr val="C0C1D7"/>
            </a:solidFill>
            <a:prstDash val="solid"/>
          </a:ln>
        </p:spPr>
      </p:sp>
      <p:sp>
        <p:nvSpPr>
          <p:cNvPr id="5" name="Text 2"/>
          <p:cNvSpPr/>
          <p:nvPr/>
        </p:nvSpPr>
        <p:spPr>
          <a:xfrm>
            <a:off x="897731" y="2621161"/>
            <a:ext cx="124897" cy="311468"/>
          </a:xfrm>
          <a:prstGeom prst="rect">
            <a:avLst/>
          </a:prstGeom>
          <a:noFill/>
          <a:ln/>
        </p:spPr>
        <p:txBody>
          <a:bodyPr wrap="none" lIns="0" tIns="0" rIns="0" bIns="0" rtlCol="0" anchor="t"/>
          <a:lstStyle/>
          <a:p>
            <a:pPr marL="0" indent="0" algn="ctr">
              <a:lnSpc>
                <a:spcPts val="2450"/>
              </a:lnSpc>
              <a:buNone/>
            </a:pPr>
            <a:r>
              <a:rPr lang="en-US" sz="2450" b="1" kern="0" spc="-74" dirty="0">
                <a:solidFill>
                  <a:srgbClr val="272525"/>
                </a:solidFill>
                <a:latin typeface="Inter Bold" pitchFamily="34" charset="0"/>
                <a:ea typeface="Inter Bold" pitchFamily="34" charset="-122"/>
                <a:cs typeface="Inter Bold" pitchFamily="34" charset="-120"/>
              </a:rPr>
              <a:t>1</a:t>
            </a:r>
            <a:endParaRPr lang="en-US" sz="2450" dirty="0"/>
          </a:p>
        </p:txBody>
      </p:sp>
      <p:sp>
        <p:nvSpPr>
          <p:cNvPr id="6" name="Text 3"/>
          <p:cNvSpPr/>
          <p:nvPr/>
        </p:nvSpPr>
        <p:spPr>
          <a:xfrm>
            <a:off x="1401247" y="2543413"/>
            <a:ext cx="3067050" cy="648891"/>
          </a:xfrm>
          <a:prstGeom prst="rect">
            <a:avLst/>
          </a:prstGeom>
          <a:noFill/>
          <a:ln/>
        </p:spPr>
        <p:txBody>
          <a:bodyPr wrap="square" lIns="0" tIns="0" rIns="0" bIns="0" rtlCol="0" anchor="t"/>
          <a:lstStyle/>
          <a:p>
            <a:pPr marL="0" indent="0">
              <a:lnSpc>
                <a:spcPts val="2550"/>
              </a:lnSpc>
              <a:buNone/>
            </a:pPr>
            <a:r>
              <a:rPr lang="en-US" sz="2000" b="1" kern="0" spc="-61" dirty="0">
                <a:solidFill>
                  <a:srgbClr val="272525"/>
                </a:solidFill>
                <a:latin typeface="Inter Bold" pitchFamily="34" charset="0"/>
                <a:ea typeface="Inter Bold" pitchFamily="34" charset="-122"/>
                <a:cs typeface="Inter Bold" pitchFamily="34" charset="-120"/>
              </a:rPr>
              <a:t>Intuitive and Interactive User Experience</a:t>
            </a:r>
            <a:endParaRPr lang="en-US" sz="2000" dirty="0"/>
          </a:p>
        </p:txBody>
      </p:sp>
      <p:sp>
        <p:nvSpPr>
          <p:cNvPr id="7" name="Text 4"/>
          <p:cNvSpPr/>
          <p:nvPr/>
        </p:nvSpPr>
        <p:spPr>
          <a:xfrm>
            <a:off x="1401247" y="3316843"/>
            <a:ext cx="3067050" cy="2325291"/>
          </a:xfrm>
          <a:prstGeom prst="rect">
            <a:avLst/>
          </a:prstGeom>
          <a:noFill/>
          <a:ln/>
        </p:spPr>
        <p:txBody>
          <a:bodyPr wrap="square" lIns="0" tIns="0" rIns="0" bIns="0" rtlCol="0" anchor="t"/>
          <a:lstStyle/>
          <a:p>
            <a:pPr marL="0" indent="0">
              <a:lnSpc>
                <a:spcPts val="2600"/>
              </a:lnSpc>
              <a:buNone/>
            </a:pPr>
            <a:r>
              <a:rPr lang="en-US" sz="1600" kern="0" spc="-33" dirty="0">
                <a:solidFill>
                  <a:srgbClr val="272525"/>
                </a:solidFill>
                <a:latin typeface="Inter" pitchFamily="34" charset="0"/>
                <a:ea typeface="Inter" pitchFamily="34" charset="-122"/>
                <a:cs typeface="Inter" pitchFamily="34" charset="-120"/>
              </a:rPr>
              <a:t>PyQt offers a range of widgets perfectly suited for designing a calculator, such as buttons for numbers and operations, display fields for input and output, and layouts to arrange these elements effectively.</a:t>
            </a:r>
            <a:endParaRPr lang="en-US" sz="1600" dirty="0"/>
          </a:p>
        </p:txBody>
      </p:sp>
      <p:sp>
        <p:nvSpPr>
          <p:cNvPr id="8" name="Shape 5"/>
          <p:cNvSpPr/>
          <p:nvPr/>
        </p:nvSpPr>
        <p:spPr>
          <a:xfrm>
            <a:off x="4675823" y="2543413"/>
            <a:ext cx="467082" cy="467082"/>
          </a:xfrm>
          <a:prstGeom prst="roundRect">
            <a:avLst>
              <a:gd name="adj" fmla="val 18671"/>
            </a:avLst>
          </a:prstGeom>
          <a:solidFill>
            <a:srgbClr val="DADBF1"/>
          </a:solidFill>
          <a:ln w="7620">
            <a:solidFill>
              <a:srgbClr val="C0C1D7"/>
            </a:solidFill>
            <a:prstDash val="solid"/>
          </a:ln>
        </p:spPr>
      </p:sp>
      <p:sp>
        <p:nvSpPr>
          <p:cNvPr id="9" name="Text 6"/>
          <p:cNvSpPr/>
          <p:nvPr/>
        </p:nvSpPr>
        <p:spPr>
          <a:xfrm>
            <a:off x="4815959" y="2621161"/>
            <a:ext cx="186809" cy="311468"/>
          </a:xfrm>
          <a:prstGeom prst="rect">
            <a:avLst/>
          </a:prstGeom>
          <a:noFill/>
          <a:ln/>
        </p:spPr>
        <p:txBody>
          <a:bodyPr wrap="none" lIns="0" tIns="0" rIns="0" bIns="0" rtlCol="0" anchor="t"/>
          <a:lstStyle/>
          <a:p>
            <a:pPr marL="0" indent="0" algn="ctr">
              <a:lnSpc>
                <a:spcPts val="2450"/>
              </a:lnSpc>
              <a:buNone/>
            </a:pPr>
            <a:r>
              <a:rPr lang="en-US" sz="2450" b="1" kern="0" spc="-74" dirty="0">
                <a:solidFill>
                  <a:srgbClr val="272525"/>
                </a:solidFill>
                <a:latin typeface="Inter Bold" pitchFamily="34" charset="0"/>
                <a:ea typeface="Inter Bold" pitchFamily="34" charset="-122"/>
                <a:cs typeface="Inter Bold" pitchFamily="34" charset="-120"/>
              </a:rPr>
              <a:t>2</a:t>
            </a:r>
            <a:endParaRPr lang="en-US" sz="2450" dirty="0"/>
          </a:p>
        </p:txBody>
      </p:sp>
      <p:sp>
        <p:nvSpPr>
          <p:cNvPr id="10" name="Text 7"/>
          <p:cNvSpPr/>
          <p:nvPr/>
        </p:nvSpPr>
        <p:spPr>
          <a:xfrm>
            <a:off x="5350431" y="2543413"/>
            <a:ext cx="3067050" cy="648891"/>
          </a:xfrm>
          <a:prstGeom prst="rect">
            <a:avLst/>
          </a:prstGeom>
          <a:noFill/>
          <a:ln/>
        </p:spPr>
        <p:txBody>
          <a:bodyPr wrap="square" lIns="0" tIns="0" rIns="0" bIns="0" rtlCol="0" anchor="t"/>
          <a:lstStyle/>
          <a:p>
            <a:pPr marL="0" indent="0">
              <a:lnSpc>
                <a:spcPts val="2550"/>
              </a:lnSpc>
              <a:buNone/>
            </a:pPr>
            <a:r>
              <a:rPr lang="en-US" sz="2000" b="1" kern="0" spc="-61" dirty="0">
                <a:solidFill>
                  <a:srgbClr val="272525"/>
                </a:solidFill>
                <a:latin typeface="Inter Bold" pitchFamily="34" charset="0"/>
                <a:ea typeface="Inter Bold" pitchFamily="34" charset="-122"/>
                <a:cs typeface="Inter Bold" pitchFamily="34" charset="-120"/>
              </a:rPr>
              <a:t>Event Handling for User Interactions</a:t>
            </a:r>
            <a:endParaRPr lang="en-US" sz="2000" dirty="0"/>
          </a:p>
        </p:txBody>
      </p:sp>
      <p:sp>
        <p:nvSpPr>
          <p:cNvPr id="11" name="Text 8"/>
          <p:cNvSpPr/>
          <p:nvPr/>
        </p:nvSpPr>
        <p:spPr>
          <a:xfrm>
            <a:off x="5350431" y="3316843"/>
            <a:ext cx="3067050" cy="2325291"/>
          </a:xfrm>
          <a:prstGeom prst="rect">
            <a:avLst/>
          </a:prstGeom>
          <a:noFill/>
          <a:ln/>
        </p:spPr>
        <p:txBody>
          <a:bodyPr wrap="square" lIns="0" tIns="0" rIns="0" bIns="0" rtlCol="0" anchor="t"/>
          <a:lstStyle/>
          <a:p>
            <a:pPr marL="0" indent="0">
              <a:lnSpc>
                <a:spcPts val="2600"/>
              </a:lnSpc>
              <a:buNone/>
            </a:pPr>
            <a:r>
              <a:rPr lang="en-US" sz="1600" kern="0" spc="-33" dirty="0">
                <a:solidFill>
                  <a:srgbClr val="272525"/>
                </a:solidFill>
                <a:latin typeface="Inter" pitchFamily="34" charset="0"/>
                <a:ea typeface="Inter" pitchFamily="34" charset="-122"/>
                <a:cs typeface="Inter" pitchFamily="34" charset="-120"/>
              </a:rPr>
              <a:t>PyQt's signal and slot mechanism allows you to handle user interactions, like button clicks, in a structured and efficient manner, ensuring seamless functionality for your calculator.</a:t>
            </a:r>
            <a:endParaRPr lang="en-US" sz="1600" dirty="0"/>
          </a:p>
        </p:txBody>
      </p:sp>
      <p:sp>
        <p:nvSpPr>
          <p:cNvPr id="12" name="Shape 9"/>
          <p:cNvSpPr/>
          <p:nvPr/>
        </p:nvSpPr>
        <p:spPr>
          <a:xfrm>
            <a:off x="726638" y="6083141"/>
            <a:ext cx="467082" cy="467082"/>
          </a:xfrm>
          <a:prstGeom prst="roundRect">
            <a:avLst>
              <a:gd name="adj" fmla="val 18671"/>
            </a:avLst>
          </a:prstGeom>
          <a:solidFill>
            <a:srgbClr val="DADBF1"/>
          </a:solidFill>
          <a:ln w="7620">
            <a:solidFill>
              <a:srgbClr val="C0C1D7"/>
            </a:solidFill>
            <a:prstDash val="solid"/>
          </a:ln>
        </p:spPr>
      </p:sp>
      <p:sp>
        <p:nvSpPr>
          <p:cNvPr id="13" name="Text 10"/>
          <p:cNvSpPr/>
          <p:nvPr/>
        </p:nvSpPr>
        <p:spPr>
          <a:xfrm>
            <a:off x="864275" y="6160889"/>
            <a:ext cx="191691" cy="311468"/>
          </a:xfrm>
          <a:prstGeom prst="rect">
            <a:avLst/>
          </a:prstGeom>
          <a:noFill/>
          <a:ln/>
        </p:spPr>
        <p:txBody>
          <a:bodyPr wrap="none" lIns="0" tIns="0" rIns="0" bIns="0" rtlCol="0" anchor="t"/>
          <a:lstStyle/>
          <a:p>
            <a:pPr marL="0" indent="0" algn="ctr">
              <a:lnSpc>
                <a:spcPts val="2450"/>
              </a:lnSpc>
              <a:buNone/>
            </a:pPr>
            <a:r>
              <a:rPr lang="en-US" sz="2450" b="1" kern="0" spc="-74" dirty="0">
                <a:solidFill>
                  <a:srgbClr val="272525"/>
                </a:solidFill>
                <a:latin typeface="Inter Bold" pitchFamily="34" charset="0"/>
                <a:ea typeface="Inter Bold" pitchFamily="34" charset="-122"/>
                <a:cs typeface="Inter Bold" pitchFamily="34" charset="-120"/>
              </a:rPr>
              <a:t>3</a:t>
            </a:r>
            <a:endParaRPr lang="en-US" sz="2450" dirty="0"/>
          </a:p>
        </p:txBody>
      </p:sp>
      <p:sp>
        <p:nvSpPr>
          <p:cNvPr id="14" name="Text 11"/>
          <p:cNvSpPr/>
          <p:nvPr/>
        </p:nvSpPr>
        <p:spPr>
          <a:xfrm>
            <a:off x="1401247" y="6083141"/>
            <a:ext cx="3917156" cy="324445"/>
          </a:xfrm>
          <a:prstGeom prst="rect">
            <a:avLst/>
          </a:prstGeom>
          <a:noFill/>
          <a:ln/>
        </p:spPr>
        <p:txBody>
          <a:bodyPr wrap="none" lIns="0" tIns="0" rIns="0" bIns="0" rtlCol="0" anchor="t"/>
          <a:lstStyle/>
          <a:p>
            <a:pPr marL="0" indent="0">
              <a:lnSpc>
                <a:spcPts val="2550"/>
              </a:lnSpc>
              <a:buNone/>
            </a:pPr>
            <a:r>
              <a:rPr lang="en-US" sz="2000" b="1" kern="0" spc="-61" dirty="0">
                <a:solidFill>
                  <a:srgbClr val="272525"/>
                </a:solidFill>
                <a:latin typeface="Inter Bold" pitchFamily="34" charset="0"/>
                <a:ea typeface="Inter Bold" pitchFamily="34" charset="-122"/>
                <a:cs typeface="Inter Bold" pitchFamily="34" charset="-120"/>
              </a:rPr>
              <a:t>Customizable Styling and Layout</a:t>
            </a:r>
            <a:endParaRPr lang="en-US" sz="2000" dirty="0"/>
          </a:p>
        </p:txBody>
      </p:sp>
      <p:sp>
        <p:nvSpPr>
          <p:cNvPr id="15" name="Text 12"/>
          <p:cNvSpPr/>
          <p:nvPr/>
        </p:nvSpPr>
        <p:spPr>
          <a:xfrm>
            <a:off x="1401247" y="6532126"/>
            <a:ext cx="7016115" cy="996553"/>
          </a:xfrm>
          <a:prstGeom prst="rect">
            <a:avLst/>
          </a:prstGeom>
          <a:noFill/>
          <a:ln/>
        </p:spPr>
        <p:txBody>
          <a:bodyPr wrap="square" lIns="0" tIns="0" rIns="0" bIns="0" rtlCol="0" anchor="t"/>
          <a:lstStyle/>
          <a:p>
            <a:pPr marL="0" indent="0">
              <a:lnSpc>
                <a:spcPts val="2600"/>
              </a:lnSpc>
              <a:buNone/>
            </a:pPr>
            <a:r>
              <a:rPr lang="en-US" sz="1600" kern="0" spc="-33" dirty="0">
                <a:solidFill>
                  <a:srgbClr val="272525"/>
                </a:solidFill>
                <a:latin typeface="Inter" pitchFamily="34" charset="0"/>
                <a:ea typeface="Inter" pitchFamily="34" charset="-122"/>
                <a:cs typeface="Inter" pitchFamily="34" charset="-120"/>
              </a:rPr>
              <a:t>PyQt's CSS-like style sheets enable customization of the calculator's appearance, allowing you to match your application's design with your desired aesthetic.</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92679" y="600670"/>
            <a:ext cx="7731443" cy="1261348"/>
          </a:xfrm>
          <a:prstGeom prst="rect">
            <a:avLst/>
          </a:prstGeom>
          <a:noFill/>
          <a:ln/>
        </p:spPr>
        <p:txBody>
          <a:bodyPr wrap="square" lIns="0" tIns="0" rIns="0" bIns="0" rtlCol="0" anchor="t"/>
          <a:lstStyle/>
          <a:p>
            <a:pPr marL="0" indent="0">
              <a:lnSpc>
                <a:spcPts val="4950"/>
              </a:lnSpc>
              <a:buNone/>
            </a:pPr>
            <a:r>
              <a:rPr lang="en-US" sz="3950" b="1" kern="0" spc="-119" dirty="0">
                <a:solidFill>
                  <a:srgbClr val="000000"/>
                </a:solidFill>
                <a:latin typeface="Inter Bold" pitchFamily="34" charset="0"/>
                <a:ea typeface="Inter Bold" pitchFamily="34" charset="-122"/>
                <a:cs typeface="Inter Bold" pitchFamily="34" charset="-120"/>
              </a:rPr>
              <a:t>Why Use PyQt for a Calculator GUI?</a:t>
            </a:r>
            <a:endParaRPr lang="en-US" sz="3950" dirty="0"/>
          </a:p>
        </p:txBody>
      </p:sp>
      <p:sp>
        <p:nvSpPr>
          <p:cNvPr id="4" name="Shape 1"/>
          <p:cNvSpPr/>
          <p:nvPr/>
        </p:nvSpPr>
        <p:spPr>
          <a:xfrm>
            <a:off x="6192679" y="2164675"/>
            <a:ext cx="3764875" cy="3115508"/>
          </a:xfrm>
          <a:prstGeom prst="roundRect">
            <a:avLst>
              <a:gd name="adj" fmla="val 2721"/>
            </a:avLst>
          </a:prstGeom>
          <a:solidFill>
            <a:srgbClr val="DADBF1"/>
          </a:solidFill>
          <a:ln w="7620">
            <a:solidFill>
              <a:srgbClr val="C0C1D7"/>
            </a:solidFill>
            <a:prstDash val="solid"/>
          </a:ln>
        </p:spPr>
      </p:sp>
      <p:sp>
        <p:nvSpPr>
          <p:cNvPr id="5" name="Text 2"/>
          <p:cNvSpPr/>
          <p:nvPr/>
        </p:nvSpPr>
        <p:spPr>
          <a:xfrm>
            <a:off x="6402110" y="2374106"/>
            <a:ext cx="2522696" cy="315278"/>
          </a:xfrm>
          <a:prstGeom prst="rect">
            <a:avLst/>
          </a:prstGeom>
          <a:noFill/>
          <a:ln/>
        </p:spPr>
        <p:txBody>
          <a:bodyPr wrap="none" lIns="0" tIns="0" rIns="0" bIns="0" rtlCol="0" anchor="t"/>
          <a:lstStyle/>
          <a:p>
            <a:pPr marL="0" indent="0">
              <a:lnSpc>
                <a:spcPts val="2450"/>
              </a:lnSpc>
              <a:buNone/>
            </a:pPr>
            <a:r>
              <a:rPr lang="en-US" sz="1950" b="1" kern="0" spc="-60" dirty="0">
                <a:solidFill>
                  <a:srgbClr val="272525"/>
                </a:solidFill>
                <a:latin typeface="Inter Bold" pitchFamily="34" charset="0"/>
                <a:ea typeface="Inter Bold" pitchFamily="34" charset="-122"/>
                <a:cs typeface="Inter Bold" pitchFamily="34" charset="-120"/>
              </a:rPr>
              <a:t>Ease of Use</a:t>
            </a:r>
            <a:endParaRPr lang="en-US" sz="1950" dirty="0"/>
          </a:p>
        </p:txBody>
      </p:sp>
      <p:sp>
        <p:nvSpPr>
          <p:cNvPr id="6" name="Text 3"/>
          <p:cNvSpPr/>
          <p:nvPr/>
        </p:nvSpPr>
        <p:spPr>
          <a:xfrm>
            <a:off x="6402110" y="2810470"/>
            <a:ext cx="3346013" cy="2260283"/>
          </a:xfrm>
          <a:prstGeom prst="rect">
            <a:avLst/>
          </a:prstGeom>
          <a:noFill/>
          <a:ln/>
        </p:spPr>
        <p:txBody>
          <a:bodyPr wrap="square" lIns="0" tIns="0" rIns="0" bIns="0" rtlCol="0" anchor="t"/>
          <a:lstStyle/>
          <a:p>
            <a:pPr marL="0" indent="0">
              <a:lnSpc>
                <a:spcPts val="2500"/>
              </a:lnSpc>
              <a:buNone/>
            </a:pPr>
            <a:r>
              <a:rPr lang="en-US" sz="1550" kern="0" spc="-32" dirty="0">
                <a:solidFill>
                  <a:srgbClr val="272525"/>
                </a:solidFill>
                <a:latin typeface="Inter" pitchFamily="34" charset="0"/>
                <a:ea typeface="Inter" pitchFamily="34" charset="-122"/>
                <a:cs typeface="Inter" pitchFamily="34" charset="-120"/>
              </a:rPr>
              <a:t>PyQt's intuitive design and comprehensive documentation make it a user-friendly framework, even for beginners. The clear structure and well-defined classes simplify the process of building your calculator GUI.</a:t>
            </a:r>
            <a:endParaRPr lang="en-US" sz="1550" dirty="0"/>
          </a:p>
        </p:txBody>
      </p:sp>
      <p:sp>
        <p:nvSpPr>
          <p:cNvPr id="7" name="Shape 4"/>
          <p:cNvSpPr/>
          <p:nvPr/>
        </p:nvSpPr>
        <p:spPr>
          <a:xfrm>
            <a:off x="10159365" y="2164675"/>
            <a:ext cx="3764875" cy="3115508"/>
          </a:xfrm>
          <a:prstGeom prst="roundRect">
            <a:avLst>
              <a:gd name="adj" fmla="val 2721"/>
            </a:avLst>
          </a:prstGeom>
          <a:solidFill>
            <a:srgbClr val="DADBF1"/>
          </a:solidFill>
          <a:ln w="7620">
            <a:solidFill>
              <a:srgbClr val="C0C1D7"/>
            </a:solidFill>
            <a:prstDash val="solid"/>
          </a:ln>
        </p:spPr>
      </p:sp>
      <p:sp>
        <p:nvSpPr>
          <p:cNvPr id="8" name="Text 5"/>
          <p:cNvSpPr/>
          <p:nvPr/>
        </p:nvSpPr>
        <p:spPr>
          <a:xfrm>
            <a:off x="10368796" y="2374106"/>
            <a:ext cx="3075742" cy="315278"/>
          </a:xfrm>
          <a:prstGeom prst="rect">
            <a:avLst/>
          </a:prstGeom>
          <a:noFill/>
          <a:ln/>
        </p:spPr>
        <p:txBody>
          <a:bodyPr wrap="none" lIns="0" tIns="0" rIns="0" bIns="0" rtlCol="0" anchor="t"/>
          <a:lstStyle/>
          <a:p>
            <a:pPr marL="0" indent="0">
              <a:lnSpc>
                <a:spcPts val="2450"/>
              </a:lnSpc>
              <a:buNone/>
            </a:pPr>
            <a:r>
              <a:rPr lang="en-US" sz="1950" b="1" kern="0" spc="-60" dirty="0">
                <a:solidFill>
                  <a:srgbClr val="272525"/>
                </a:solidFill>
                <a:latin typeface="Inter Bold" pitchFamily="34" charset="0"/>
                <a:ea typeface="Inter Bold" pitchFamily="34" charset="-122"/>
                <a:cs typeface="Inter Bold" pitchFamily="34" charset="-120"/>
              </a:rPr>
              <a:t>Flexibility and Extensibility</a:t>
            </a:r>
            <a:endParaRPr lang="en-US" sz="1950" dirty="0"/>
          </a:p>
        </p:txBody>
      </p:sp>
      <p:sp>
        <p:nvSpPr>
          <p:cNvPr id="9" name="Text 6"/>
          <p:cNvSpPr/>
          <p:nvPr/>
        </p:nvSpPr>
        <p:spPr>
          <a:xfrm>
            <a:off x="10368796" y="2810470"/>
            <a:ext cx="3346013" cy="1937385"/>
          </a:xfrm>
          <a:prstGeom prst="rect">
            <a:avLst/>
          </a:prstGeom>
          <a:noFill/>
          <a:ln/>
        </p:spPr>
        <p:txBody>
          <a:bodyPr wrap="square" lIns="0" tIns="0" rIns="0" bIns="0" rtlCol="0" anchor="t"/>
          <a:lstStyle/>
          <a:p>
            <a:pPr marL="0" indent="0">
              <a:lnSpc>
                <a:spcPts val="2500"/>
              </a:lnSpc>
              <a:buNone/>
            </a:pPr>
            <a:r>
              <a:rPr lang="en-US" sz="1550" kern="0" spc="-32" dirty="0">
                <a:solidFill>
                  <a:srgbClr val="272525"/>
                </a:solidFill>
                <a:latin typeface="Inter" pitchFamily="34" charset="0"/>
                <a:ea typeface="Inter" pitchFamily="34" charset="-122"/>
                <a:cs typeface="Inter" pitchFamily="34" charset="-120"/>
              </a:rPr>
              <a:t>PyQt offers a wide array of widgets and customization options, allowing you to build a basic calculator and easily extend it with advanced features like scientific functions, memory storage, and more.</a:t>
            </a:r>
            <a:endParaRPr lang="en-US" sz="1550" dirty="0"/>
          </a:p>
        </p:txBody>
      </p:sp>
      <p:sp>
        <p:nvSpPr>
          <p:cNvPr id="10" name="Shape 7"/>
          <p:cNvSpPr/>
          <p:nvPr/>
        </p:nvSpPr>
        <p:spPr>
          <a:xfrm>
            <a:off x="6192679" y="5481995"/>
            <a:ext cx="7731443" cy="2146816"/>
          </a:xfrm>
          <a:prstGeom prst="roundRect">
            <a:avLst>
              <a:gd name="adj" fmla="val 3948"/>
            </a:avLst>
          </a:prstGeom>
          <a:solidFill>
            <a:srgbClr val="DADBF1"/>
          </a:solidFill>
          <a:ln w="7620">
            <a:solidFill>
              <a:srgbClr val="C0C1D7"/>
            </a:solidFill>
            <a:prstDash val="solid"/>
          </a:ln>
        </p:spPr>
      </p:sp>
      <p:sp>
        <p:nvSpPr>
          <p:cNvPr id="11" name="Text 8"/>
          <p:cNvSpPr/>
          <p:nvPr/>
        </p:nvSpPr>
        <p:spPr>
          <a:xfrm>
            <a:off x="6402110" y="5691426"/>
            <a:ext cx="2522696" cy="315278"/>
          </a:xfrm>
          <a:prstGeom prst="rect">
            <a:avLst/>
          </a:prstGeom>
          <a:noFill/>
          <a:ln/>
        </p:spPr>
        <p:txBody>
          <a:bodyPr wrap="none" lIns="0" tIns="0" rIns="0" bIns="0" rtlCol="0" anchor="t"/>
          <a:lstStyle/>
          <a:p>
            <a:pPr marL="0" indent="0">
              <a:lnSpc>
                <a:spcPts val="2450"/>
              </a:lnSpc>
              <a:buNone/>
            </a:pPr>
            <a:r>
              <a:rPr lang="en-US" sz="1950" b="1" kern="0" spc="-60" dirty="0">
                <a:solidFill>
                  <a:srgbClr val="272525"/>
                </a:solidFill>
                <a:latin typeface="Inter Bold" pitchFamily="34" charset="0"/>
                <a:ea typeface="Inter Bold" pitchFamily="34" charset="-122"/>
                <a:cs typeface="Inter Bold" pitchFamily="34" charset="-120"/>
              </a:rPr>
              <a:t>Community Support</a:t>
            </a:r>
            <a:endParaRPr lang="en-US" sz="1950" dirty="0"/>
          </a:p>
        </p:txBody>
      </p:sp>
      <p:sp>
        <p:nvSpPr>
          <p:cNvPr id="12" name="Text 9"/>
          <p:cNvSpPr/>
          <p:nvPr/>
        </p:nvSpPr>
        <p:spPr>
          <a:xfrm>
            <a:off x="6402110" y="6127790"/>
            <a:ext cx="7312581" cy="1291590"/>
          </a:xfrm>
          <a:prstGeom prst="rect">
            <a:avLst/>
          </a:prstGeom>
          <a:noFill/>
          <a:ln/>
        </p:spPr>
        <p:txBody>
          <a:bodyPr wrap="square" lIns="0" tIns="0" rIns="0" bIns="0" rtlCol="0" anchor="t"/>
          <a:lstStyle/>
          <a:p>
            <a:pPr marL="0" indent="0">
              <a:lnSpc>
                <a:spcPts val="2500"/>
              </a:lnSpc>
              <a:buNone/>
            </a:pPr>
            <a:r>
              <a:rPr lang="en-US" sz="1550" kern="0" spc="-32" dirty="0">
                <a:solidFill>
                  <a:srgbClr val="272525"/>
                </a:solidFill>
                <a:latin typeface="Inter" pitchFamily="34" charset="0"/>
                <a:ea typeface="Inter" pitchFamily="34" charset="-122"/>
                <a:cs typeface="Inter" pitchFamily="34" charset="-120"/>
              </a:rPr>
              <a:t>PyQt enjoys a strong and active community, providing access to extensive documentation, tutorials, and helpful resources online. This support network can be invaluable for troubleshooting any issues you might encounter during development.</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60651" y="530900"/>
            <a:ext cx="5499497" cy="601980"/>
          </a:xfrm>
          <a:prstGeom prst="rect">
            <a:avLst/>
          </a:prstGeom>
          <a:noFill/>
          <a:ln/>
        </p:spPr>
        <p:txBody>
          <a:bodyPr wrap="none" lIns="0" tIns="0" rIns="0" bIns="0" rtlCol="0" anchor="t"/>
          <a:lstStyle/>
          <a:p>
            <a:pPr marL="0" indent="0">
              <a:lnSpc>
                <a:spcPts val="4700"/>
              </a:lnSpc>
              <a:buNone/>
            </a:pPr>
            <a:r>
              <a:rPr lang="en-US" sz="3750" b="1" kern="0" spc="-114" dirty="0">
                <a:solidFill>
                  <a:srgbClr val="000000"/>
                </a:solidFill>
                <a:latin typeface="Inter Bold" pitchFamily="34" charset="0"/>
                <a:ea typeface="Inter Bold" pitchFamily="34" charset="-122"/>
                <a:cs typeface="Inter Bold" pitchFamily="34" charset="-120"/>
              </a:rPr>
              <a:t>Skills and Tools Required</a:t>
            </a:r>
            <a:endParaRPr lang="en-US" sz="3750" dirty="0"/>
          </a:p>
        </p:txBody>
      </p:sp>
      <p:pic>
        <p:nvPicPr>
          <p:cNvPr id="4" name="Image 1" descr="preencoded.png"/>
          <p:cNvPicPr>
            <a:picLocks noChangeAspect="1"/>
          </p:cNvPicPr>
          <p:nvPr/>
        </p:nvPicPr>
        <p:blipFill>
          <a:blip r:embed="rId4"/>
          <a:stretch>
            <a:fillRect/>
          </a:stretch>
        </p:blipFill>
        <p:spPr>
          <a:xfrm>
            <a:off x="6160651" y="1421844"/>
            <a:ext cx="481608" cy="481608"/>
          </a:xfrm>
          <a:prstGeom prst="rect">
            <a:avLst/>
          </a:prstGeom>
        </p:spPr>
      </p:pic>
      <p:sp>
        <p:nvSpPr>
          <p:cNvPr id="5" name="Text 1"/>
          <p:cNvSpPr/>
          <p:nvPr/>
        </p:nvSpPr>
        <p:spPr>
          <a:xfrm>
            <a:off x="6160651" y="2096095"/>
            <a:ext cx="3987046" cy="300990"/>
          </a:xfrm>
          <a:prstGeom prst="rect">
            <a:avLst/>
          </a:prstGeom>
          <a:noFill/>
          <a:ln/>
        </p:spPr>
        <p:txBody>
          <a:bodyPr wrap="none" lIns="0" tIns="0" rIns="0" bIns="0" rtlCol="0" anchor="t"/>
          <a:lstStyle/>
          <a:p>
            <a:pPr marL="0" indent="0" algn="l">
              <a:lnSpc>
                <a:spcPts val="2350"/>
              </a:lnSpc>
              <a:buNone/>
            </a:pPr>
            <a:r>
              <a:rPr lang="en-US" sz="1850" b="1" kern="0" spc="-57" dirty="0">
                <a:solidFill>
                  <a:srgbClr val="272525"/>
                </a:solidFill>
                <a:latin typeface="Inter Bold" pitchFamily="34" charset="0"/>
                <a:ea typeface="Inter Bold" pitchFamily="34" charset="-122"/>
                <a:cs typeface="Inter Bold" pitchFamily="34" charset="-120"/>
              </a:rPr>
              <a:t>Python Programming Fundamentals</a:t>
            </a:r>
            <a:endParaRPr lang="en-US" sz="1850" dirty="0"/>
          </a:p>
        </p:txBody>
      </p:sp>
      <p:sp>
        <p:nvSpPr>
          <p:cNvPr id="6" name="Text 2"/>
          <p:cNvSpPr/>
          <p:nvPr/>
        </p:nvSpPr>
        <p:spPr>
          <a:xfrm>
            <a:off x="6160651" y="2512576"/>
            <a:ext cx="7795498" cy="616268"/>
          </a:xfrm>
          <a:prstGeom prst="rect">
            <a:avLst/>
          </a:prstGeom>
          <a:noFill/>
          <a:ln/>
        </p:spPr>
        <p:txBody>
          <a:bodyPr wrap="square" lIns="0" tIns="0" rIns="0" bIns="0" rtlCol="0" anchor="t"/>
          <a:lstStyle/>
          <a:p>
            <a:pPr marL="0" indent="0" algn="l">
              <a:lnSpc>
                <a:spcPts val="2400"/>
              </a:lnSpc>
              <a:buNone/>
            </a:pPr>
            <a:r>
              <a:rPr lang="en-US" sz="1500" kern="0" spc="-30" dirty="0">
                <a:solidFill>
                  <a:srgbClr val="272525"/>
                </a:solidFill>
                <a:latin typeface="Inter" pitchFamily="34" charset="0"/>
                <a:ea typeface="Inter" pitchFamily="34" charset="-122"/>
                <a:cs typeface="Inter" pitchFamily="34" charset="-120"/>
              </a:rPr>
              <a:t>A basic understanding of Python syntax, variables, data types, operators, control flow, and functions is essential.</a:t>
            </a:r>
            <a:endParaRPr lang="en-US" sz="1500" dirty="0"/>
          </a:p>
        </p:txBody>
      </p:sp>
      <p:pic>
        <p:nvPicPr>
          <p:cNvPr id="7" name="Image 2" descr="preencoded.png"/>
          <p:cNvPicPr>
            <a:picLocks noChangeAspect="1"/>
          </p:cNvPicPr>
          <p:nvPr/>
        </p:nvPicPr>
        <p:blipFill>
          <a:blip r:embed="rId5"/>
          <a:stretch>
            <a:fillRect/>
          </a:stretch>
        </p:blipFill>
        <p:spPr>
          <a:xfrm>
            <a:off x="6160651" y="3706773"/>
            <a:ext cx="481608" cy="481608"/>
          </a:xfrm>
          <a:prstGeom prst="rect">
            <a:avLst/>
          </a:prstGeom>
        </p:spPr>
      </p:pic>
      <p:sp>
        <p:nvSpPr>
          <p:cNvPr id="8" name="Text 3"/>
          <p:cNvSpPr/>
          <p:nvPr/>
        </p:nvSpPr>
        <p:spPr>
          <a:xfrm>
            <a:off x="6160651" y="4381024"/>
            <a:ext cx="2408039" cy="300990"/>
          </a:xfrm>
          <a:prstGeom prst="rect">
            <a:avLst/>
          </a:prstGeom>
          <a:noFill/>
          <a:ln/>
        </p:spPr>
        <p:txBody>
          <a:bodyPr wrap="none" lIns="0" tIns="0" rIns="0" bIns="0" rtlCol="0" anchor="t"/>
          <a:lstStyle/>
          <a:p>
            <a:pPr marL="0" indent="0" algn="l">
              <a:lnSpc>
                <a:spcPts val="2350"/>
              </a:lnSpc>
              <a:buNone/>
            </a:pPr>
            <a:r>
              <a:rPr lang="en-US" sz="1850" b="1" kern="0" spc="-57" dirty="0">
                <a:solidFill>
                  <a:srgbClr val="272525"/>
                </a:solidFill>
                <a:latin typeface="Inter Bold" pitchFamily="34" charset="0"/>
                <a:ea typeface="Inter Bold" pitchFamily="34" charset="-122"/>
                <a:cs typeface="Inter Bold" pitchFamily="34" charset="-120"/>
              </a:rPr>
              <a:t>GUI Design Principles</a:t>
            </a:r>
            <a:endParaRPr lang="en-US" sz="1850" dirty="0"/>
          </a:p>
        </p:txBody>
      </p:sp>
      <p:sp>
        <p:nvSpPr>
          <p:cNvPr id="9" name="Text 4"/>
          <p:cNvSpPr/>
          <p:nvPr/>
        </p:nvSpPr>
        <p:spPr>
          <a:xfrm>
            <a:off x="6160651" y="4797504"/>
            <a:ext cx="7795498" cy="616268"/>
          </a:xfrm>
          <a:prstGeom prst="rect">
            <a:avLst/>
          </a:prstGeom>
          <a:noFill/>
          <a:ln/>
        </p:spPr>
        <p:txBody>
          <a:bodyPr wrap="square" lIns="0" tIns="0" rIns="0" bIns="0" rtlCol="0" anchor="t"/>
          <a:lstStyle/>
          <a:p>
            <a:pPr marL="0" indent="0" algn="l">
              <a:lnSpc>
                <a:spcPts val="2400"/>
              </a:lnSpc>
              <a:buNone/>
            </a:pPr>
            <a:r>
              <a:rPr lang="en-US" sz="1500" kern="0" spc="-30" dirty="0">
                <a:solidFill>
                  <a:srgbClr val="272525"/>
                </a:solidFill>
                <a:latin typeface="Inter" pitchFamily="34" charset="0"/>
                <a:ea typeface="Inter" pitchFamily="34" charset="-122"/>
                <a:cs typeface="Inter" pitchFamily="34" charset="-120"/>
              </a:rPr>
              <a:t>Familiarity with GUI design concepts, including layout, user flow, and accessibility, is beneficial for creating a user-friendly calculator.</a:t>
            </a:r>
            <a:endParaRPr lang="en-US" sz="1500" dirty="0"/>
          </a:p>
        </p:txBody>
      </p:sp>
      <p:pic>
        <p:nvPicPr>
          <p:cNvPr id="10" name="Image 3" descr="preencoded.png"/>
          <p:cNvPicPr>
            <a:picLocks noChangeAspect="1"/>
          </p:cNvPicPr>
          <p:nvPr/>
        </p:nvPicPr>
        <p:blipFill>
          <a:blip r:embed="rId6"/>
          <a:stretch>
            <a:fillRect/>
          </a:stretch>
        </p:blipFill>
        <p:spPr>
          <a:xfrm>
            <a:off x="6160651" y="5991701"/>
            <a:ext cx="481608" cy="481608"/>
          </a:xfrm>
          <a:prstGeom prst="rect">
            <a:avLst/>
          </a:prstGeom>
        </p:spPr>
      </p:pic>
      <p:sp>
        <p:nvSpPr>
          <p:cNvPr id="11" name="Text 5"/>
          <p:cNvSpPr/>
          <p:nvPr/>
        </p:nvSpPr>
        <p:spPr>
          <a:xfrm>
            <a:off x="6160651" y="6665952"/>
            <a:ext cx="2408039" cy="300990"/>
          </a:xfrm>
          <a:prstGeom prst="rect">
            <a:avLst/>
          </a:prstGeom>
          <a:noFill/>
          <a:ln/>
        </p:spPr>
        <p:txBody>
          <a:bodyPr wrap="none" lIns="0" tIns="0" rIns="0" bIns="0" rtlCol="0" anchor="t"/>
          <a:lstStyle/>
          <a:p>
            <a:pPr marL="0" indent="0" algn="l">
              <a:lnSpc>
                <a:spcPts val="2350"/>
              </a:lnSpc>
              <a:buNone/>
            </a:pPr>
            <a:r>
              <a:rPr lang="en-US" sz="1850" b="1" kern="0" spc="-57" dirty="0">
                <a:solidFill>
                  <a:srgbClr val="272525"/>
                </a:solidFill>
                <a:latin typeface="Inter Bold" pitchFamily="34" charset="0"/>
                <a:ea typeface="Inter Bold" pitchFamily="34" charset="-122"/>
                <a:cs typeface="Inter Bold" pitchFamily="34" charset="-120"/>
              </a:rPr>
              <a:t>PyQt Knowledge</a:t>
            </a:r>
            <a:endParaRPr lang="en-US" sz="1850" dirty="0"/>
          </a:p>
        </p:txBody>
      </p:sp>
      <p:sp>
        <p:nvSpPr>
          <p:cNvPr id="12" name="Text 6"/>
          <p:cNvSpPr/>
          <p:nvPr/>
        </p:nvSpPr>
        <p:spPr>
          <a:xfrm>
            <a:off x="6160651" y="7082433"/>
            <a:ext cx="7795498" cy="616268"/>
          </a:xfrm>
          <a:prstGeom prst="rect">
            <a:avLst/>
          </a:prstGeom>
          <a:noFill/>
          <a:ln/>
        </p:spPr>
        <p:txBody>
          <a:bodyPr wrap="square" lIns="0" tIns="0" rIns="0" bIns="0" rtlCol="0" anchor="t"/>
          <a:lstStyle/>
          <a:p>
            <a:pPr marL="0" indent="0" algn="l">
              <a:lnSpc>
                <a:spcPts val="2400"/>
              </a:lnSpc>
              <a:buNone/>
            </a:pPr>
            <a:r>
              <a:rPr lang="en-US" sz="1500" kern="0" spc="-30" dirty="0">
                <a:solidFill>
                  <a:srgbClr val="272525"/>
                </a:solidFill>
                <a:latin typeface="Inter" pitchFamily="34" charset="0"/>
                <a:ea typeface="Inter" pitchFamily="34" charset="-122"/>
                <a:cs typeface="Inter" pitchFamily="34" charset="-120"/>
              </a:rPr>
              <a:t>While not required beforehand, a basic understanding of PyQt's core concepts like widgets, layouts, signals, and slots will expedite your development process.</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687110"/>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Key Python Libraries</a:t>
            </a:r>
            <a:endParaRPr lang="en-US" sz="4450" dirty="0"/>
          </a:p>
        </p:txBody>
      </p:sp>
      <p:sp>
        <p:nvSpPr>
          <p:cNvPr id="4" name="Shape 1"/>
          <p:cNvSpPr/>
          <p:nvPr/>
        </p:nvSpPr>
        <p:spPr>
          <a:xfrm>
            <a:off x="1118711" y="1736050"/>
            <a:ext cx="30480" cy="5806440"/>
          </a:xfrm>
          <a:prstGeom prst="roundRect">
            <a:avLst>
              <a:gd name="adj" fmla="val 312558"/>
            </a:avLst>
          </a:prstGeom>
          <a:solidFill>
            <a:srgbClr val="C0C1D7"/>
          </a:solidFill>
          <a:ln/>
        </p:spPr>
      </p:sp>
      <p:sp>
        <p:nvSpPr>
          <p:cNvPr id="5" name="Shape 2"/>
          <p:cNvSpPr/>
          <p:nvPr/>
        </p:nvSpPr>
        <p:spPr>
          <a:xfrm>
            <a:off x="1358622" y="2231112"/>
            <a:ext cx="793790" cy="30480"/>
          </a:xfrm>
          <a:prstGeom prst="roundRect">
            <a:avLst>
              <a:gd name="adj" fmla="val 312558"/>
            </a:avLst>
          </a:prstGeom>
          <a:solidFill>
            <a:srgbClr val="C0C1D7"/>
          </a:solidFill>
          <a:ln/>
        </p:spPr>
      </p:sp>
      <p:sp>
        <p:nvSpPr>
          <p:cNvPr id="6" name="Shape 3"/>
          <p:cNvSpPr/>
          <p:nvPr/>
        </p:nvSpPr>
        <p:spPr>
          <a:xfrm>
            <a:off x="878800" y="1991201"/>
            <a:ext cx="510302" cy="510302"/>
          </a:xfrm>
          <a:prstGeom prst="roundRect">
            <a:avLst>
              <a:gd name="adj" fmla="val 18669"/>
            </a:avLst>
          </a:prstGeom>
          <a:solidFill>
            <a:srgbClr val="DADBF1"/>
          </a:solidFill>
          <a:ln w="7620">
            <a:solidFill>
              <a:srgbClr val="C0C1D7"/>
            </a:solidFill>
            <a:prstDash val="solid"/>
          </a:ln>
        </p:spPr>
      </p:sp>
      <p:sp>
        <p:nvSpPr>
          <p:cNvPr id="7" name="Text 4"/>
          <p:cNvSpPr/>
          <p:nvPr/>
        </p:nvSpPr>
        <p:spPr>
          <a:xfrm>
            <a:off x="1065609" y="2076212"/>
            <a:ext cx="136565"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8" name="Text 5"/>
          <p:cNvSpPr/>
          <p:nvPr/>
        </p:nvSpPr>
        <p:spPr>
          <a:xfrm>
            <a:off x="2381488" y="1962864"/>
            <a:ext cx="5968722"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PyQt: The core library for creating the calculator GUI. It provides the widgets, layouts, event handling mechanisms, and styling options necessary for building the application.</a:t>
            </a:r>
            <a:endParaRPr lang="en-US" sz="1750" dirty="0"/>
          </a:p>
        </p:txBody>
      </p:sp>
      <p:sp>
        <p:nvSpPr>
          <p:cNvPr id="9" name="Shape 6"/>
          <p:cNvSpPr/>
          <p:nvPr/>
        </p:nvSpPr>
        <p:spPr>
          <a:xfrm>
            <a:off x="1358622" y="4363164"/>
            <a:ext cx="793790" cy="30480"/>
          </a:xfrm>
          <a:prstGeom prst="roundRect">
            <a:avLst>
              <a:gd name="adj" fmla="val 312558"/>
            </a:avLst>
          </a:prstGeom>
          <a:solidFill>
            <a:srgbClr val="C0C1D7"/>
          </a:solidFill>
          <a:ln/>
        </p:spPr>
      </p:sp>
      <p:sp>
        <p:nvSpPr>
          <p:cNvPr id="10" name="Shape 7"/>
          <p:cNvSpPr/>
          <p:nvPr/>
        </p:nvSpPr>
        <p:spPr>
          <a:xfrm>
            <a:off x="878800" y="4123253"/>
            <a:ext cx="510302" cy="510302"/>
          </a:xfrm>
          <a:prstGeom prst="roundRect">
            <a:avLst>
              <a:gd name="adj" fmla="val 18669"/>
            </a:avLst>
          </a:prstGeom>
          <a:solidFill>
            <a:srgbClr val="DADBF1"/>
          </a:solidFill>
          <a:ln w="7620">
            <a:solidFill>
              <a:srgbClr val="C0C1D7"/>
            </a:solidFill>
            <a:prstDash val="solid"/>
          </a:ln>
        </p:spPr>
      </p:sp>
      <p:sp>
        <p:nvSpPr>
          <p:cNvPr id="11" name="Text 8"/>
          <p:cNvSpPr/>
          <p:nvPr/>
        </p:nvSpPr>
        <p:spPr>
          <a:xfrm>
            <a:off x="1031915" y="4208264"/>
            <a:ext cx="204073"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2" name="Text 9"/>
          <p:cNvSpPr/>
          <p:nvPr/>
        </p:nvSpPr>
        <p:spPr>
          <a:xfrm>
            <a:off x="2381488" y="4094917"/>
            <a:ext cx="5968722"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sys: This library allows you to access system-specific parameters and functions, which are needed for interacting with the command line environment.</a:t>
            </a:r>
            <a:endParaRPr lang="en-US" sz="1750" dirty="0"/>
          </a:p>
        </p:txBody>
      </p:sp>
      <p:sp>
        <p:nvSpPr>
          <p:cNvPr id="13" name="Shape 10"/>
          <p:cNvSpPr/>
          <p:nvPr/>
        </p:nvSpPr>
        <p:spPr>
          <a:xfrm>
            <a:off x="1358622" y="6132314"/>
            <a:ext cx="793790" cy="30480"/>
          </a:xfrm>
          <a:prstGeom prst="roundRect">
            <a:avLst>
              <a:gd name="adj" fmla="val 312558"/>
            </a:avLst>
          </a:prstGeom>
          <a:solidFill>
            <a:srgbClr val="C0C1D7"/>
          </a:solidFill>
          <a:ln/>
        </p:spPr>
      </p:sp>
      <p:sp>
        <p:nvSpPr>
          <p:cNvPr id="14" name="Shape 11"/>
          <p:cNvSpPr/>
          <p:nvPr/>
        </p:nvSpPr>
        <p:spPr>
          <a:xfrm>
            <a:off x="878800" y="5892403"/>
            <a:ext cx="510302" cy="510302"/>
          </a:xfrm>
          <a:prstGeom prst="roundRect">
            <a:avLst>
              <a:gd name="adj" fmla="val 18669"/>
            </a:avLst>
          </a:prstGeom>
          <a:solidFill>
            <a:srgbClr val="DADBF1"/>
          </a:solidFill>
          <a:ln w="7620">
            <a:solidFill>
              <a:srgbClr val="C0C1D7"/>
            </a:solidFill>
            <a:prstDash val="solid"/>
          </a:ln>
        </p:spPr>
      </p:sp>
      <p:sp>
        <p:nvSpPr>
          <p:cNvPr id="15" name="Text 12"/>
          <p:cNvSpPr/>
          <p:nvPr/>
        </p:nvSpPr>
        <p:spPr>
          <a:xfrm>
            <a:off x="1029176" y="5977414"/>
            <a:ext cx="209431"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6" name="Text 13"/>
          <p:cNvSpPr/>
          <p:nvPr/>
        </p:nvSpPr>
        <p:spPr>
          <a:xfrm>
            <a:off x="2381488" y="5864066"/>
            <a:ext cx="5968722"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QtCore: A foundational PyQt module containing classes for object management, signals and slots, timers, and other essential features. It is the basis for building your application's structure.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69000" y="447080"/>
            <a:ext cx="4408408" cy="508040"/>
          </a:xfrm>
          <a:prstGeom prst="rect">
            <a:avLst/>
          </a:prstGeom>
          <a:noFill/>
          <a:ln/>
        </p:spPr>
        <p:txBody>
          <a:bodyPr wrap="none" lIns="0" tIns="0" rIns="0" bIns="0" rtlCol="0" anchor="t"/>
          <a:lstStyle/>
          <a:p>
            <a:pPr marL="0" indent="0">
              <a:lnSpc>
                <a:spcPts val="4000"/>
              </a:lnSpc>
              <a:buNone/>
            </a:pPr>
            <a:r>
              <a:rPr lang="en-US" sz="3200" b="1" kern="0" spc="-96" dirty="0">
                <a:solidFill>
                  <a:srgbClr val="000000"/>
                </a:solidFill>
                <a:latin typeface="Inter Bold" pitchFamily="34" charset="0"/>
                <a:ea typeface="Inter Bold" pitchFamily="34" charset="-122"/>
                <a:cs typeface="Inter Bold" pitchFamily="34" charset="-120"/>
              </a:rPr>
              <a:t>Development Workflow</a:t>
            </a:r>
            <a:endParaRPr lang="en-US" sz="3200" dirty="0"/>
          </a:p>
        </p:txBody>
      </p:sp>
      <p:pic>
        <p:nvPicPr>
          <p:cNvPr id="3" name="Image 0" descr="preencoded.png"/>
          <p:cNvPicPr>
            <a:picLocks noChangeAspect="1"/>
          </p:cNvPicPr>
          <p:nvPr/>
        </p:nvPicPr>
        <p:blipFill>
          <a:blip r:embed="rId3"/>
          <a:stretch>
            <a:fillRect/>
          </a:stretch>
        </p:blipFill>
        <p:spPr>
          <a:xfrm>
            <a:off x="569000" y="1280279"/>
            <a:ext cx="812959" cy="1300758"/>
          </a:xfrm>
          <a:prstGeom prst="rect">
            <a:avLst/>
          </a:prstGeom>
        </p:spPr>
      </p:pic>
      <p:sp>
        <p:nvSpPr>
          <p:cNvPr id="4" name="Text 1"/>
          <p:cNvSpPr/>
          <p:nvPr/>
        </p:nvSpPr>
        <p:spPr>
          <a:xfrm>
            <a:off x="1625798" y="1442799"/>
            <a:ext cx="2032516" cy="253960"/>
          </a:xfrm>
          <a:prstGeom prst="rect">
            <a:avLst/>
          </a:prstGeom>
          <a:noFill/>
          <a:ln/>
        </p:spPr>
        <p:txBody>
          <a:bodyPr wrap="none" lIns="0" tIns="0" rIns="0" bIns="0" rtlCol="0" anchor="t"/>
          <a:lstStyle/>
          <a:p>
            <a:pPr marL="0" indent="0" algn="l">
              <a:lnSpc>
                <a:spcPts val="2000"/>
              </a:lnSpc>
              <a:buNone/>
            </a:pPr>
            <a:r>
              <a:rPr lang="en-US" sz="1600" b="1" kern="0" spc="-48" dirty="0">
                <a:solidFill>
                  <a:srgbClr val="272525"/>
                </a:solidFill>
                <a:latin typeface="Inter Bold" pitchFamily="34" charset="0"/>
                <a:ea typeface="Inter Bold" pitchFamily="34" charset="-122"/>
                <a:cs typeface="Inter Bold" pitchFamily="34" charset="-120"/>
              </a:rPr>
              <a:t>1. Install PyQt Library</a:t>
            </a:r>
            <a:endParaRPr lang="en-US" sz="1600" dirty="0"/>
          </a:p>
        </p:txBody>
      </p:sp>
      <p:sp>
        <p:nvSpPr>
          <p:cNvPr id="5" name="Text 2"/>
          <p:cNvSpPr/>
          <p:nvPr/>
        </p:nvSpPr>
        <p:spPr>
          <a:xfrm>
            <a:off x="1625798" y="1794272"/>
            <a:ext cx="12435602" cy="260152"/>
          </a:xfrm>
          <a:prstGeom prst="rect">
            <a:avLst/>
          </a:prstGeom>
          <a:noFill/>
          <a:ln/>
        </p:spPr>
        <p:txBody>
          <a:bodyPr wrap="none" lIns="0" tIns="0" rIns="0" bIns="0" rtlCol="0" anchor="t"/>
          <a:lstStyle/>
          <a:p>
            <a:pPr marL="0" indent="0" algn="l">
              <a:lnSpc>
                <a:spcPts val="2000"/>
              </a:lnSpc>
              <a:buNone/>
            </a:pPr>
            <a:r>
              <a:rPr lang="en-US" sz="1250" kern="0" spc="-26" dirty="0">
                <a:solidFill>
                  <a:srgbClr val="272525"/>
                </a:solidFill>
                <a:latin typeface="Inter" pitchFamily="34" charset="0"/>
                <a:ea typeface="Inter" pitchFamily="34" charset="-122"/>
                <a:cs typeface="Inter" pitchFamily="34" charset="-120"/>
              </a:rPr>
              <a:t>To begin, install the PyQt library using pip, the Python package installer. Open your terminal or command prompt and type: pip install PyQt5</a:t>
            </a:r>
            <a:endParaRPr lang="en-US" sz="1250" dirty="0"/>
          </a:p>
        </p:txBody>
      </p:sp>
      <p:pic>
        <p:nvPicPr>
          <p:cNvPr id="6" name="Image 1" descr="preencoded.png"/>
          <p:cNvPicPr>
            <a:picLocks noChangeAspect="1"/>
          </p:cNvPicPr>
          <p:nvPr/>
        </p:nvPicPr>
        <p:blipFill>
          <a:blip r:embed="rId4"/>
          <a:stretch>
            <a:fillRect/>
          </a:stretch>
        </p:blipFill>
        <p:spPr>
          <a:xfrm>
            <a:off x="569000" y="2581037"/>
            <a:ext cx="812959" cy="1300758"/>
          </a:xfrm>
          <a:prstGeom prst="rect">
            <a:avLst/>
          </a:prstGeom>
        </p:spPr>
      </p:pic>
      <p:sp>
        <p:nvSpPr>
          <p:cNvPr id="7" name="Text 3"/>
          <p:cNvSpPr/>
          <p:nvPr/>
        </p:nvSpPr>
        <p:spPr>
          <a:xfrm>
            <a:off x="1625798" y="2743557"/>
            <a:ext cx="2495907" cy="253960"/>
          </a:xfrm>
          <a:prstGeom prst="rect">
            <a:avLst/>
          </a:prstGeom>
          <a:noFill/>
          <a:ln/>
        </p:spPr>
        <p:txBody>
          <a:bodyPr wrap="none" lIns="0" tIns="0" rIns="0" bIns="0" rtlCol="0" anchor="t"/>
          <a:lstStyle/>
          <a:p>
            <a:pPr marL="0" indent="0" algn="l">
              <a:lnSpc>
                <a:spcPts val="2000"/>
              </a:lnSpc>
              <a:buNone/>
            </a:pPr>
            <a:r>
              <a:rPr lang="en-US" sz="1600" b="1" kern="0" spc="-48" dirty="0">
                <a:solidFill>
                  <a:srgbClr val="272525"/>
                </a:solidFill>
                <a:latin typeface="Inter Bold" pitchFamily="34" charset="0"/>
                <a:ea typeface="Inter Bold" pitchFamily="34" charset="-122"/>
                <a:cs typeface="Inter Bold" pitchFamily="34" charset="-120"/>
              </a:rPr>
              <a:t>2. Create the GUI Structure</a:t>
            </a:r>
            <a:endParaRPr lang="en-US" sz="1600" dirty="0"/>
          </a:p>
        </p:txBody>
      </p:sp>
      <p:sp>
        <p:nvSpPr>
          <p:cNvPr id="8" name="Text 4"/>
          <p:cNvSpPr/>
          <p:nvPr/>
        </p:nvSpPr>
        <p:spPr>
          <a:xfrm>
            <a:off x="1625798" y="3095030"/>
            <a:ext cx="12435602" cy="520303"/>
          </a:xfrm>
          <a:prstGeom prst="rect">
            <a:avLst/>
          </a:prstGeom>
          <a:noFill/>
          <a:ln/>
        </p:spPr>
        <p:txBody>
          <a:bodyPr wrap="square" lIns="0" tIns="0" rIns="0" bIns="0" rtlCol="0" anchor="t"/>
          <a:lstStyle/>
          <a:p>
            <a:pPr marL="0" indent="0" algn="l">
              <a:lnSpc>
                <a:spcPts val="2000"/>
              </a:lnSpc>
              <a:buNone/>
            </a:pPr>
            <a:r>
              <a:rPr lang="en-US" sz="1250" kern="0" spc="-26" dirty="0">
                <a:solidFill>
                  <a:srgbClr val="272525"/>
                </a:solidFill>
                <a:latin typeface="Inter" pitchFamily="34" charset="0"/>
                <a:ea typeface="Inter" pitchFamily="34" charset="-122"/>
                <a:cs typeface="Inter" pitchFamily="34" charset="-120"/>
              </a:rPr>
              <a:t>Build the basic layout of your calculator using PyQt widgets such as QApplication, QWidget, QLabel, QLineEdit, and QPushButton. Arrange these widgets using layouts like QGridLayout, QHBoxLayout, or QVBoxLayout.</a:t>
            </a:r>
            <a:endParaRPr lang="en-US" sz="1250" dirty="0"/>
          </a:p>
        </p:txBody>
      </p:sp>
      <p:pic>
        <p:nvPicPr>
          <p:cNvPr id="9" name="Image 2" descr="preencoded.png"/>
          <p:cNvPicPr>
            <a:picLocks noChangeAspect="1"/>
          </p:cNvPicPr>
          <p:nvPr/>
        </p:nvPicPr>
        <p:blipFill>
          <a:blip r:embed="rId5"/>
          <a:stretch>
            <a:fillRect/>
          </a:stretch>
        </p:blipFill>
        <p:spPr>
          <a:xfrm>
            <a:off x="569000" y="3881795"/>
            <a:ext cx="812959" cy="1300758"/>
          </a:xfrm>
          <a:prstGeom prst="rect">
            <a:avLst/>
          </a:prstGeom>
        </p:spPr>
      </p:pic>
      <p:sp>
        <p:nvSpPr>
          <p:cNvPr id="10" name="Text 5"/>
          <p:cNvSpPr/>
          <p:nvPr/>
        </p:nvSpPr>
        <p:spPr>
          <a:xfrm>
            <a:off x="1625798" y="4044315"/>
            <a:ext cx="3645456" cy="253960"/>
          </a:xfrm>
          <a:prstGeom prst="rect">
            <a:avLst/>
          </a:prstGeom>
          <a:noFill/>
          <a:ln/>
        </p:spPr>
        <p:txBody>
          <a:bodyPr wrap="none" lIns="0" tIns="0" rIns="0" bIns="0" rtlCol="0" anchor="t"/>
          <a:lstStyle/>
          <a:p>
            <a:pPr marL="0" indent="0" algn="l">
              <a:lnSpc>
                <a:spcPts val="2000"/>
              </a:lnSpc>
              <a:buNone/>
            </a:pPr>
            <a:r>
              <a:rPr lang="en-US" sz="1600" b="1" kern="0" spc="-48" dirty="0">
                <a:solidFill>
                  <a:srgbClr val="272525"/>
                </a:solidFill>
                <a:latin typeface="Inter Bold" pitchFamily="34" charset="0"/>
                <a:ea typeface="Inter Bold" pitchFamily="34" charset="-122"/>
                <a:cs typeface="Inter Bold" pitchFamily="34" charset="-120"/>
              </a:rPr>
              <a:t>3. Implement Button Click Functionality</a:t>
            </a:r>
            <a:endParaRPr lang="en-US" sz="1600" dirty="0"/>
          </a:p>
        </p:txBody>
      </p:sp>
      <p:sp>
        <p:nvSpPr>
          <p:cNvPr id="11" name="Text 6"/>
          <p:cNvSpPr/>
          <p:nvPr/>
        </p:nvSpPr>
        <p:spPr>
          <a:xfrm>
            <a:off x="1625798" y="4395788"/>
            <a:ext cx="12435602" cy="520303"/>
          </a:xfrm>
          <a:prstGeom prst="rect">
            <a:avLst/>
          </a:prstGeom>
          <a:noFill/>
          <a:ln/>
        </p:spPr>
        <p:txBody>
          <a:bodyPr wrap="square" lIns="0" tIns="0" rIns="0" bIns="0" rtlCol="0" anchor="t"/>
          <a:lstStyle/>
          <a:p>
            <a:pPr marL="0" indent="0" algn="l">
              <a:lnSpc>
                <a:spcPts val="2000"/>
              </a:lnSpc>
              <a:buNone/>
            </a:pPr>
            <a:r>
              <a:rPr lang="en-US" sz="1250" kern="0" spc="-26" dirty="0">
                <a:solidFill>
                  <a:srgbClr val="272525"/>
                </a:solidFill>
                <a:latin typeface="Inter" pitchFamily="34" charset="0"/>
                <a:ea typeface="Inter" pitchFamily="34" charset="-122"/>
                <a:cs typeface="Inter" pitchFamily="34" charset="-120"/>
              </a:rPr>
              <a:t>Connect signals to slots. For example, connect the clicked signals of each number button to a function that updates the display. Connect the signals for operations to functions that perform the calculations.</a:t>
            </a:r>
            <a:endParaRPr lang="en-US" sz="1250" dirty="0"/>
          </a:p>
        </p:txBody>
      </p:sp>
      <p:pic>
        <p:nvPicPr>
          <p:cNvPr id="12" name="Image 3" descr="preencoded.png"/>
          <p:cNvPicPr>
            <a:picLocks noChangeAspect="1"/>
          </p:cNvPicPr>
          <p:nvPr/>
        </p:nvPicPr>
        <p:blipFill>
          <a:blip r:embed="rId6"/>
          <a:stretch>
            <a:fillRect/>
          </a:stretch>
        </p:blipFill>
        <p:spPr>
          <a:xfrm>
            <a:off x="569000" y="5182553"/>
            <a:ext cx="812959" cy="1300758"/>
          </a:xfrm>
          <a:prstGeom prst="rect">
            <a:avLst/>
          </a:prstGeom>
        </p:spPr>
      </p:pic>
      <p:sp>
        <p:nvSpPr>
          <p:cNvPr id="13" name="Text 7"/>
          <p:cNvSpPr/>
          <p:nvPr/>
        </p:nvSpPr>
        <p:spPr>
          <a:xfrm>
            <a:off x="1625798" y="5345073"/>
            <a:ext cx="2365772" cy="253960"/>
          </a:xfrm>
          <a:prstGeom prst="rect">
            <a:avLst/>
          </a:prstGeom>
          <a:noFill/>
          <a:ln/>
        </p:spPr>
        <p:txBody>
          <a:bodyPr wrap="none" lIns="0" tIns="0" rIns="0" bIns="0" rtlCol="0" anchor="t"/>
          <a:lstStyle/>
          <a:p>
            <a:pPr marL="0" indent="0" algn="l">
              <a:lnSpc>
                <a:spcPts val="2000"/>
              </a:lnSpc>
              <a:buNone/>
            </a:pPr>
            <a:r>
              <a:rPr lang="en-US" sz="1600" b="1" kern="0" spc="-48" dirty="0">
                <a:solidFill>
                  <a:srgbClr val="272525"/>
                </a:solidFill>
                <a:latin typeface="Inter Bold" pitchFamily="34" charset="0"/>
                <a:ea typeface="Inter Bold" pitchFamily="34" charset="-122"/>
                <a:cs typeface="Inter Bold" pitchFamily="34" charset="-120"/>
              </a:rPr>
              <a:t>4. Add Calculations Logic</a:t>
            </a:r>
            <a:endParaRPr lang="en-US" sz="1600" dirty="0"/>
          </a:p>
        </p:txBody>
      </p:sp>
      <p:sp>
        <p:nvSpPr>
          <p:cNvPr id="14" name="Text 8"/>
          <p:cNvSpPr/>
          <p:nvPr/>
        </p:nvSpPr>
        <p:spPr>
          <a:xfrm>
            <a:off x="1625798" y="5696545"/>
            <a:ext cx="12435602" cy="260152"/>
          </a:xfrm>
          <a:prstGeom prst="rect">
            <a:avLst/>
          </a:prstGeom>
          <a:noFill/>
          <a:ln/>
        </p:spPr>
        <p:txBody>
          <a:bodyPr wrap="none" lIns="0" tIns="0" rIns="0" bIns="0" rtlCol="0" anchor="t"/>
          <a:lstStyle/>
          <a:p>
            <a:pPr marL="0" indent="0" algn="l">
              <a:lnSpc>
                <a:spcPts val="2000"/>
              </a:lnSpc>
              <a:buNone/>
            </a:pPr>
            <a:r>
              <a:rPr lang="en-US" sz="1250" kern="0" spc="-26" dirty="0">
                <a:solidFill>
                  <a:srgbClr val="272525"/>
                </a:solidFill>
                <a:latin typeface="Inter" pitchFamily="34" charset="0"/>
                <a:ea typeface="Inter" pitchFamily="34" charset="-122"/>
                <a:cs typeface="Inter" pitchFamily="34" charset="-120"/>
              </a:rPr>
              <a:t>Implement the core calculation logic using Python's mathematical operators. Handle arithmetic operations, clear the display, and perform other functions as needed.</a:t>
            </a:r>
            <a:endParaRPr lang="en-US" sz="1250" dirty="0"/>
          </a:p>
        </p:txBody>
      </p:sp>
      <p:pic>
        <p:nvPicPr>
          <p:cNvPr id="15" name="Image 4" descr="preencoded.png"/>
          <p:cNvPicPr>
            <a:picLocks noChangeAspect="1"/>
          </p:cNvPicPr>
          <p:nvPr/>
        </p:nvPicPr>
        <p:blipFill>
          <a:blip r:embed="rId7"/>
          <a:stretch>
            <a:fillRect/>
          </a:stretch>
        </p:blipFill>
        <p:spPr>
          <a:xfrm>
            <a:off x="569000" y="6483310"/>
            <a:ext cx="812959" cy="1300758"/>
          </a:xfrm>
          <a:prstGeom prst="rect">
            <a:avLst/>
          </a:prstGeom>
        </p:spPr>
      </p:pic>
      <p:sp>
        <p:nvSpPr>
          <p:cNvPr id="16" name="Text 9"/>
          <p:cNvSpPr/>
          <p:nvPr/>
        </p:nvSpPr>
        <p:spPr>
          <a:xfrm>
            <a:off x="1625798" y="6645831"/>
            <a:ext cx="2032516" cy="253960"/>
          </a:xfrm>
          <a:prstGeom prst="rect">
            <a:avLst/>
          </a:prstGeom>
          <a:noFill/>
          <a:ln/>
        </p:spPr>
        <p:txBody>
          <a:bodyPr wrap="none" lIns="0" tIns="0" rIns="0" bIns="0" rtlCol="0" anchor="t"/>
          <a:lstStyle/>
          <a:p>
            <a:pPr marL="0" indent="0" algn="l">
              <a:lnSpc>
                <a:spcPts val="2000"/>
              </a:lnSpc>
              <a:buNone/>
            </a:pPr>
            <a:r>
              <a:rPr lang="en-US" sz="1600" b="1" kern="0" spc="-48" dirty="0">
                <a:solidFill>
                  <a:srgbClr val="272525"/>
                </a:solidFill>
                <a:latin typeface="Inter Bold" pitchFamily="34" charset="0"/>
                <a:ea typeface="Inter Bold" pitchFamily="34" charset="-122"/>
                <a:cs typeface="Inter Bold" pitchFamily="34" charset="-120"/>
              </a:rPr>
              <a:t>5. Test and Refine</a:t>
            </a:r>
            <a:endParaRPr lang="en-US" sz="1600" dirty="0"/>
          </a:p>
        </p:txBody>
      </p:sp>
      <p:sp>
        <p:nvSpPr>
          <p:cNvPr id="17" name="Text 10"/>
          <p:cNvSpPr/>
          <p:nvPr/>
        </p:nvSpPr>
        <p:spPr>
          <a:xfrm>
            <a:off x="1625798" y="6997303"/>
            <a:ext cx="12435602" cy="260152"/>
          </a:xfrm>
          <a:prstGeom prst="rect">
            <a:avLst/>
          </a:prstGeom>
          <a:noFill/>
          <a:ln/>
        </p:spPr>
        <p:txBody>
          <a:bodyPr wrap="none" lIns="0" tIns="0" rIns="0" bIns="0" rtlCol="0" anchor="t"/>
          <a:lstStyle/>
          <a:p>
            <a:pPr marL="0" indent="0" algn="l">
              <a:lnSpc>
                <a:spcPts val="2000"/>
              </a:lnSpc>
              <a:buNone/>
            </a:pPr>
            <a:r>
              <a:rPr lang="en-US" sz="1250" kern="0" spc="-26" dirty="0">
                <a:solidFill>
                  <a:srgbClr val="272525"/>
                </a:solidFill>
                <a:latin typeface="Inter" pitchFamily="34" charset="0"/>
                <a:ea typeface="Inter" pitchFamily="34" charset="-122"/>
                <a:cs typeface="Inter" pitchFamily="34" charset="-120"/>
              </a:rPr>
              <a:t>Run your calculator GUI and test its functionality. Ensure that all buttons work correctly, calculations are accurate, and the display updates properly.</a:t>
            </a:r>
            <a:endParaRPr lang="en-US" sz="12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400294"/>
            <a:ext cx="6274356"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Sources and Tools Used</a:t>
            </a:r>
            <a:endParaRPr lang="en-US" sz="4450" dirty="0"/>
          </a:p>
        </p:txBody>
      </p:sp>
      <p:pic>
        <p:nvPicPr>
          <p:cNvPr id="3" name="Image 0" descr="preencoded.png"/>
          <p:cNvPicPr>
            <a:picLocks noChangeAspect="1"/>
          </p:cNvPicPr>
          <p:nvPr/>
        </p:nvPicPr>
        <p:blipFill>
          <a:blip r:embed="rId3"/>
          <a:stretch>
            <a:fillRect/>
          </a:stretch>
        </p:blipFill>
        <p:spPr>
          <a:xfrm>
            <a:off x="3408759" y="2562701"/>
            <a:ext cx="1291233" cy="807958"/>
          </a:xfrm>
          <a:prstGeom prst="rect">
            <a:avLst/>
          </a:prstGeom>
        </p:spPr>
      </p:pic>
      <p:sp>
        <p:nvSpPr>
          <p:cNvPr id="4" name="Text 1"/>
          <p:cNvSpPr/>
          <p:nvPr/>
        </p:nvSpPr>
        <p:spPr>
          <a:xfrm>
            <a:off x="3997523" y="2827020"/>
            <a:ext cx="113705" cy="453509"/>
          </a:xfrm>
          <a:prstGeom prst="rect">
            <a:avLst/>
          </a:prstGeom>
          <a:noFill/>
          <a:ln/>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1</a:t>
            </a:r>
            <a:endParaRPr lang="en-US" sz="2200" dirty="0"/>
          </a:p>
        </p:txBody>
      </p:sp>
      <p:sp>
        <p:nvSpPr>
          <p:cNvPr id="5" name="Text 2"/>
          <p:cNvSpPr/>
          <p:nvPr/>
        </p:nvSpPr>
        <p:spPr>
          <a:xfrm>
            <a:off x="4926806" y="2789515"/>
            <a:ext cx="2717959"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PyQt Documentation</a:t>
            </a:r>
            <a:endParaRPr lang="en-US" sz="2200" dirty="0"/>
          </a:p>
        </p:txBody>
      </p:sp>
      <p:sp>
        <p:nvSpPr>
          <p:cNvPr id="6" name="Shape 3"/>
          <p:cNvSpPr/>
          <p:nvPr/>
        </p:nvSpPr>
        <p:spPr>
          <a:xfrm>
            <a:off x="4756666" y="3383756"/>
            <a:ext cx="9023271" cy="15240"/>
          </a:xfrm>
          <a:prstGeom prst="roundRect">
            <a:avLst>
              <a:gd name="adj" fmla="val 625116"/>
            </a:avLst>
          </a:prstGeom>
          <a:solidFill>
            <a:srgbClr val="C0C1D7"/>
          </a:solidFill>
          <a:ln/>
        </p:spPr>
      </p:sp>
      <p:pic>
        <p:nvPicPr>
          <p:cNvPr id="7" name="Image 1" descr="preencoded.png"/>
          <p:cNvPicPr>
            <a:picLocks noChangeAspect="1"/>
          </p:cNvPicPr>
          <p:nvPr/>
        </p:nvPicPr>
        <p:blipFill>
          <a:blip r:embed="rId4"/>
          <a:stretch>
            <a:fillRect/>
          </a:stretch>
        </p:blipFill>
        <p:spPr>
          <a:xfrm>
            <a:off x="2763203" y="3427333"/>
            <a:ext cx="2582466" cy="807958"/>
          </a:xfrm>
          <a:prstGeom prst="rect">
            <a:avLst/>
          </a:prstGeom>
        </p:spPr>
      </p:pic>
      <p:sp>
        <p:nvSpPr>
          <p:cNvPr id="8" name="Text 4"/>
          <p:cNvSpPr/>
          <p:nvPr/>
        </p:nvSpPr>
        <p:spPr>
          <a:xfrm>
            <a:off x="3969425" y="3604498"/>
            <a:ext cx="170021" cy="453509"/>
          </a:xfrm>
          <a:prstGeom prst="rect">
            <a:avLst/>
          </a:prstGeom>
          <a:noFill/>
          <a:ln/>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2</a:t>
            </a:r>
            <a:endParaRPr lang="en-US" sz="2200" dirty="0"/>
          </a:p>
        </p:txBody>
      </p:sp>
      <p:sp>
        <p:nvSpPr>
          <p:cNvPr id="9" name="Text 5"/>
          <p:cNvSpPr/>
          <p:nvPr/>
        </p:nvSpPr>
        <p:spPr>
          <a:xfrm>
            <a:off x="5572482" y="3654147"/>
            <a:ext cx="3664744"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Online Tutorials and Articles</a:t>
            </a:r>
            <a:endParaRPr lang="en-US" sz="2200" dirty="0"/>
          </a:p>
        </p:txBody>
      </p:sp>
      <p:sp>
        <p:nvSpPr>
          <p:cNvPr id="10" name="Shape 6"/>
          <p:cNvSpPr/>
          <p:nvPr/>
        </p:nvSpPr>
        <p:spPr>
          <a:xfrm>
            <a:off x="5402342" y="4248388"/>
            <a:ext cx="8377595" cy="15240"/>
          </a:xfrm>
          <a:prstGeom prst="roundRect">
            <a:avLst>
              <a:gd name="adj" fmla="val 625116"/>
            </a:avLst>
          </a:prstGeom>
          <a:solidFill>
            <a:srgbClr val="C0C1D7"/>
          </a:solidFill>
          <a:ln/>
        </p:spPr>
      </p:sp>
      <p:pic>
        <p:nvPicPr>
          <p:cNvPr id="11" name="Image 2" descr="preencoded.png"/>
          <p:cNvPicPr>
            <a:picLocks noChangeAspect="1"/>
          </p:cNvPicPr>
          <p:nvPr/>
        </p:nvPicPr>
        <p:blipFill>
          <a:blip r:embed="rId5"/>
          <a:stretch>
            <a:fillRect/>
          </a:stretch>
        </p:blipFill>
        <p:spPr>
          <a:xfrm>
            <a:off x="2117527" y="4291965"/>
            <a:ext cx="3873698" cy="807958"/>
          </a:xfrm>
          <a:prstGeom prst="rect">
            <a:avLst/>
          </a:prstGeom>
        </p:spPr>
      </p:pic>
      <p:sp>
        <p:nvSpPr>
          <p:cNvPr id="12" name="Text 7"/>
          <p:cNvSpPr/>
          <p:nvPr/>
        </p:nvSpPr>
        <p:spPr>
          <a:xfrm>
            <a:off x="3967043" y="4469130"/>
            <a:ext cx="174427" cy="453509"/>
          </a:xfrm>
          <a:prstGeom prst="rect">
            <a:avLst/>
          </a:prstGeom>
          <a:noFill/>
          <a:ln/>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3</a:t>
            </a:r>
            <a:endParaRPr lang="en-US" sz="2200" dirty="0"/>
          </a:p>
        </p:txBody>
      </p:sp>
      <p:sp>
        <p:nvSpPr>
          <p:cNvPr id="13" name="Text 8"/>
          <p:cNvSpPr/>
          <p:nvPr/>
        </p:nvSpPr>
        <p:spPr>
          <a:xfrm>
            <a:off x="6218039" y="4518779"/>
            <a:ext cx="2955608"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PyQt Example Projects</a:t>
            </a:r>
            <a:endParaRPr lang="en-US" sz="2200" dirty="0"/>
          </a:p>
        </p:txBody>
      </p:sp>
      <p:sp>
        <p:nvSpPr>
          <p:cNvPr id="14" name="Shape 9"/>
          <p:cNvSpPr/>
          <p:nvPr/>
        </p:nvSpPr>
        <p:spPr>
          <a:xfrm>
            <a:off x="6047899" y="5113020"/>
            <a:ext cx="7732038" cy="15240"/>
          </a:xfrm>
          <a:prstGeom prst="roundRect">
            <a:avLst>
              <a:gd name="adj" fmla="val 625116"/>
            </a:avLst>
          </a:prstGeom>
          <a:solidFill>
            <a:srgbClr val="C0C1D7"/>
          </a:solidFill>
          <a:ln/>
        </p:spPr>
      </p:sp>
      <p:pic>
        <p:nvPicPr>
          <p:cNvPr id="15" name="Image 3" descr="preencoded.png"/>
          <p:cNvPicPr>
            <a:picLocks noChangeAspect="1"/>
          </p:cNvPicPr>
          <p:nvPr/>
        </p:nvPicPr>
        <p:blipFill>
          <a:blip r:embed="rId6"/>
          <a:stretch>
            <a:fillRect/>
          </a:stretch>
        </p:blipFill>
        <p:spPr>
          <a:xfrm>
            <a:off x="1471970" y="5156597"/>
            <a:ext cx="5164931" cy="807958"/>
          </a:xfrm>
          <a:prstGeom prst="rect">
            <a:avLst/>
          </a:prstGeom>
        </p:spPr>
      </p:pic>
      <p:sp>
        <p:nvSpPr>
          <p:cNvPr id="16" name="Text 10"/>
          <p:cNvSpPr/>
          <p:nvPr/>
        </p:nvSpPr>
        <p:spPr>
          <a:xfrm>
            <a:off x="3962757" y="5333762"/>
            <a:ext cx="183237" cy="453509"/>
          </a:xfrm>
          <a:prstGeom prst="rect">
            <a:avLst/>
          </a:prstGeom>
          <a:noFill/>
          <a:ln/>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4</a:t>
            </a:r>
            <a:endParaRPr lang="en-US" sz="2200" dirty="0"/>
          </a:p>
        </p:txBody>
      </p:sp>
      <p:sp>
        <p:nvSpPr>
          <p:cNvPr id="17" name="Text 11"/>
          <p:cNvSpPr/>
          <p:nvPr/>
        </p:nvSpPr>
        <p:spPr>
          <a:xfrm>
            <a:off x="6863715" y="5383411"/>
            <a:ext cx="2007632"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Stack Overflow</a:t>
            </a:r>
            <a:endParaRPr lang="en-US" sz="2200" dirty="0"/>
          </a:p>
        </p:txBody>
      </p:sp>
      <p:sp>
        <p:nvSpPr>
          <p:cNvPr id="18" name="Shape 12"/>
          <p:cNvSpPr/>
          <p:nvPr/>
        </p:nvSpPr>
        <p:spPr>
          <a:xfrm>
            <a:off x="6693575" y="5977652"/>
            <a:ext cx="7086362" cy="15240"/>
          </a:xfrm>
          <a:prstGeom prst="roundRect">
            <a:avLst>
              <a:gd name="adj" fmla="val 625116"/>
            </a:avLst>
          </a:prstGeom>
          <a:solidFill>
            <a:srgbClr val="C0C1D7"/>
          </a:solidFill>
          <a:ln/>
        </p:spPr>
      </p:sp>
      <p:pic>
        <p:nvPicPr>
          <p:cNvPr id="19" name="Image 4" descr="preencoded.png"/>
          <p:cNvPicPr>
            <a:picLocks noChangeAspect="1"/>
          </p:cNvPicPr>
          <p:nvPr/>
        </p:nvPicPr>
        <p:blipFill>
          <a:blip r:embed="rId7"/>
          <a:stretch>
            <a:fillRect/>
          </a:stretch>
        </p:blipFill>
        <p:spPr>
          <a:xfrm>
            <a:off x="826294" y="6021229"/>
            <a:ext cx="6456164" cy="807958"/>
          </a:xfrm>
          <a:prstGeom prst="rect">
            <a:avLst/>
          </a:prstGeom>
        </p:spPr>
      </p:pic>
      <p:sp>
        <p:nvSpPr>
          <p:cNvPr id="20" name="Text 13"/>
          <p:cNvSpPr/>
          <p:nvPr/>
        </p:nvSpPr>
        <p:spPr>
          <a:xfrm>
            <a:off x="3970377" y="6198394"/>
            <a:ext cx="167878" cy="453509"/>
          </a:xfrm>
          <a:prstGeom prst="rect">
            <a:avLst/>
          </a:prstGeom>
          <a:noFill/>
          <a:ln/>
        </p:spPr>
        <p:txBody>
          <a:bodyPr wrap="none" lIns="0" tIns="0" rIns="0" bIns="0" rtlCol="0" anchor="t"/>
          <a:lstStyle/>
          <a:p>
            <a:pPr marL="0" indent="0" algn="ctr">
              <a:lnSpc>
                <a:spcPts val="3550"/>
              </a:lnSpc>
              <a:buNone/>
            </a:pPr>
            <a:r>
              <a:rPr lang="en-US" sz="2200" b="1" kern="0" spc="-67" dirty="0">
                <a:solidFill>
                  <a:srgbClr val="272525"/>
                </a:solidFill>
                <a:latin typeface="Inter Bold" pitchFamily="34" charset="0"/>
                <a:ea typeface="Inter Bold" pitchFamily="34" charset="-122"/>
                <a:cs typeface="Inter Bold" pitchFamily="34" charset="-120"/>
              </a:rPr>
              <a:t>5</a:t>
            </a:r>
            <a:endParaRPr lang="en-US" sz="2200" dirty="0"/>
          </a:p>
        </p:txBody>
      </p:sp>
      <p:sp>
        <p:nvSpPr>
          <p:cNvPr id="21" name="Text 14"/>
          <p:cNvSpPr/>
          <p:nvPr/>
        </p:nvSpPr>
        <p:spPr>
          <a:xfrm>
            <a:off x="7509272" y="6248043"/>
            <a:ext cx="3542824"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Python IDE (e.g., PyCharm)</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48070" y="758071"/>
            <a:ext cx="6633567" cy="667941"/>
          </a:xfrm>
          <a:prstGeom prst="rect">
            <a:avLst/>
          </a:prstGeom>
          <a:noFill/>
          <a:ln/>
        </p:spPr>
        <p:txBody>
          <a:bodyPr wrap="none" lIns="0" tIns="0" rIns="0" bIns="0" rtlCol="0" anchor="t"/>
          <a:lstStyle/>
          <a:p>
            <a:pPr marL="0" indent="0">
              <a:lnSpc>
                <a:spcPts val="5250"/>
              </a:lnSpc>
              <a:buNone/>
            </a:pPr>
            <a:r>
              <a:rPr lang="en-US" sz="4200" b="1" kern="0" spc="-126" dirty="0">
                <a:solidFill>
                  <a:srgbClr val="000000"/>
                </a:solidFill>
                <a:latin typeface="Inter Bold" pitchFamily="34" charset="0"/>
                <a:ea typeface="Inter Bold" pitchFamily="34" charset="-122"/>
                <a:cs typeface="Inter Bold" pitchFamily="34" charset="-120"/>
              </a:rPr>
              <a:t>Conclusion and Next Steps</a:t>
            </a:r>
            <a:endParaRPr lang="en-US" sz="4200" dirty="0"/>
          </a:p>
        </p:txBody>
      </p:sp>
      <p:sp>
        <p:nvSpPr>
          <p:cNvPr id="3" name="Shape 1"/>
          <p:cNvSpPr/>
          <p:nvPr/>
        </p:nvSpPr>
        <p:spPr>
          <a:xfrm>
            <a:off x="748070" y="1853446"/>
            <a:ext cx="2188964" cy="1573530"/>
          </a:xfrm>
          <a:prstGeom prst="roundRect">
            <a:avLst>
              <a:gd name="adj" fmla="val 5706"/>
            </a:avLst>
          </a:prstGeom>
          <a:solidFill>
            <a:srgbClr val="DADBF1"/>
          </a:solidFill>
          <a:ln w="7620">
            <a:solidFill>
              <a:srgbClr val="C0C1D7"/>
            </a:solidFill>
            <a:prstDash val="solid"/>
          </a:ln>
        </p:spPr>
      </p:sp>
      <p:sp>
        <p:nvSpPr>
          <p:cNvPr id="4" name="Text 2"/>
          <p:cNvSpPr/>
          <p:nvPr/>
        </p:nvSpPr>
        <p:spPr>
          <a:xfrm>
            <a:off x="969407" y="2426494"/>
            <a:ext cx="107156" cy="427434"/>
          </a:xfrm>
          <a:prstGeom prst="rect">
            <a:avLst/>
          </a:prstGeom>
          <a:noFill/>
          <a:ln/>
        </p:spPr>
        <p:txBody>
          <a:bodyPr wrap="none" lIns="0" tIns="0" rIns="0" bIns="0" rtlCol="0" anchor="t"/>
          <a:lstStyle/>
          <a:p>
            <a:pPr marL="0" indent="0" algn="ctr">
              <a:lnSpc>
                <a:spcPts val="3350"/>
              </a:lnSpc>
              <a:buNone/>
            </a:pPr>
            <a:r>
              <a:rPr lang="en-US" sz="2100" b="1" kern="0" spc="-63" dirty="0">
                <a:solidFill>
                  <a:srgbClr val="272525"/>
                </a:solidFill>
                <a:latin typeface="Inter Bold" pitchFamily="34" charset="0"/>
                <a:ea typeface="Inter Bold" pitchFamily="34" charset="-122"/>
                <a:cs typeface="Inter Bold" pitchFamily="34" charset="-120"/>
              </a:rPr>
              <a:t>1</a:t>
            </a:r>
            <a:endParaRPr lang="en-US" sz="2100" dirty="0"/>
          </a:p>
        </p:txBody>
      </p:sp>
      <p:sp>
        <p:nvSpPr>
          <p:cNvPr id="5" name="Text 3"/>
          <p:cNvSpPr/>
          <p:nvPr/>
        </p:nvSpPr>
        <p:spPr>
          <a:xfrm>
            <a:off x="3150751" y="2067163"/>
            <a:ext cx="2672001" cy="333970"/>
          </a:xfrm>
          <a:prstGeom prst="rect">
            <a:avLst/>
          </a:prstGeom>
          <a:noFill/>
          <a:ln/>
        </p:spPr>
        <p:txBody>
          <a:bodyPr wrap="none" lIns="0" tIns="0" rIns="0" bIns="0" rtlCol="0" anchor="t"/>
          <a:lstStyle/>
          <a:p>
            <a:pPr marL="0" indent="0" algn="l">
              <a:lnSpc>
                <a:spcPts val="2600"/>
              </a:lnSpc>
              <a:buNone/>
            </a:pPr>
            <a:r>
              <a:rPr lang="en-US" sz="2100" b="1" kern="0" spc="-63" dirty="0">
                <a:solidFill>
                  <a:srgbClr val="272525"/>
                </a:solidFill>
                <a:latin typeface="Inter Bold" pitchFamily="34" charset="0"/>
                <a:ea typeface="Inter Bold" pitchFamily="34" charset="-122"/>
                <a:cs typeface="Inter Bold" pitchFamily="34" charset="-120"/>
              </a:rPr>
              <a:t>Key Takeaways</a:t>
            </a:r>
            <a:endParaRPr lang="en-US" sz="2100" dirty="0"/>
          </a:p>
        </p:txBody>
      </p:sp>
      <p:sp>
        <p:nvSpPr>
          <p:cNvPr id="6" name="Text 4"/>
          <p:cNvSpPr/>
          <p:nvPr/>
        </p:nvSpPr>
        <p:spPr>
          <a:xfrm>
            <a:off x="3150751" y="2529364"/>
            <a:ext cx="10517862" cy="683895"/>
          </a:xfrm>
          <a:prstGeom prst="rect">
            <a:avLst/>
          </a:prstGeom>
          <a:noFill/>
          <a:ln/>
        </p:spPr>
        <p:txBody>
          <a:bodyPr wrap="square" lIns="0" tIns="0" rIns="0" bIns="0" rtlCol="0" anchor="t"/>
          <a:lstStyle/>
          <a:p>
            <a:pPr marL="0" indent="0" algn="l">
              <a:lnSpc>
                <a:spcPts val="2650"/>
              </a:lnSpc>
              <a:buNone/>
            </a:pPr>
            <a:r>
              <a:rPr lang="en-US" sz="1650" kern="0" spc="-34" dirty="0">
                <a:solidFill>
                  <a:srgbClr val="272525"/>
                </a:solidFill>
                <a:latin typeface="Inter" pitchFamily="34" charset="0"/>
                <a:ea typeface="Inter" pitchFamily="34" charset="-122"/>
                <a:cs typeface="Inter" pitchFamily="34" charset="-120"/>
              </a:rPr>
              <a:t>Creating a calculator GUI using PyQt is a rewarding experience, demonstrating the power of this GUI toolkit for building interactive applications. It lays the foundation for exploring more complex GUI projects.</a:t>
            </a:r>
            <a:endParaRPr lang="en-US" sz="1650" dirty="0"/>
          </a:p>
        </p:txBody>
      </p:sp>
      <p:sp>
        <p:nvSpPr>
          <p:cNvPr id="7" name="Shape 5"/>
          <p:cNvSpPr/>
          <p:nvPr/>
        </p:nvSpPr>
        <p:spPr>
          <a:xfrm>
            <a:off x="3043833" y="3411736"/>
            <a:ext cx="10731698" cy="15240"/>
          </a:xfrm>
          <a:prstGeom prst="roundRect">
            <a:avLst>
              <a:gd name="adj" fmla="val 589115"/>
            </a:avLst>
          </a:prstGeom>
          <a:solidFill>
            <a:srgbClr val="C0C1D7"/>
          </a:solidFill>
          <a:ln/>
        </p:spPr>
      </p:sp>
      <p:sp>
        <p:nvSpPr>
          <p:cNvPr id="8" name="Shape 6"/>
          <p:cNvSpPr/>
          <p:nvPr/>
        </p:nvSpPr>
        <p:spPr>
          <a:xfrm>
            <a:off x="748070" y="3533775"/>
            <a:ext cx="4378047" cy="1915478"/>
          </a:xfrm>
          <a:prstGeom prst="roundRect">
            <a:avLst>
              <a:gd name="adj" fmla="val 4687"/>
            </a:avLst>
          </a:prstGeom>
          <a:solidFill>
            <a:srgbClr val="DADBF1"/>
          </a:solidFill>
          <a:ln w="7620">
            <a:solidFill>
              <a:srgbClr val="C0C1D7"/>
            </a:solidFill>
            <a:prstDash val="solid"/>
          </a:ln>
        </p:spPr>
      </p:sp>
      <p:sp>
        <p:nvSpPr>
          <p:cNvPr id="9" name="Text 7"/>
          <p:cNvSpPr/>
          <p:nvPr/>
        </p:nvSpPr>
        <p:spPr>
          <a:xfrm>
            <a:off x="969407" y="4277797"/>
            <a:ext cx="160258" cy="427434"/>
          </a:xfrm>
          <a:prstGeom prst="rect">
            <a:avLst/>
          </a:prstGeom>
          <a:noFill/>
          <a:ln/>
        </p:spPr>
        <p:txBody>
          <a:bodyPr wrap="none" lIns="0" tIns="0" rIns="0" bIns="0" rtlCol="0" anchor="t"/>
          <a:lstStyle/>
          <a:p>
            <a:pPr marL="0" indent="0" algn="ctr">
              <a:lnSpc>
                <a:spcPts val="3350"/>
              </a:lnSpc>
              <a:buNone/>
            </a:pPr>
            <a:r>
              <a:rPr lang="en-US" sz="2100" b="1" kern="0" spc="-63" dirty="0">
                <a:solidFill>
                  <a:srgbClr val="272525"/>
                </a:solidFill>
                <a:latin typeface="Inter Bold" pitchFamily="34" charset="0"/>
                <a:ea typeface="Inter Bold" pitchFamily="34" charset="-122"/>
                <a:cs typeface="Inter Bold" pitchFamily="34" charset="-120"/>
              </a:rPr>
              <a:t>2</a:t>
            </a:r>
            <a:endParaRPr lang="en-US" sz="2100" dirty="0"/>
          </a:p>
        </p:txBody>
      </p:sp>
      <p:sp>
        <p:nvSpPr>
          <p:cNvPr id="10" name="Text 8"/>
          <p:cNvSpPr/>
          <p:nvPr/>
        </p:nvSpPr>
        <p:spPr>
          <a:xfrm>
            <a:off x="5339834" y="3747492"/>
            <a:ext cx="2672001" cy="333970"/>
          </a:xfrm>
          <a:prstGeom prst="rect">
            <a:avLst/>
          </a:prstGeom>
          <a:noFill/>
          <a:ln/>
        </p:spPr>
        <p:txBody>
          <a:bodyPr wrap="none" lIns="0" tIns="0" rIns="0" bIns="0" rtlCol="0" anchor="t"/>
          <a:lstStyle/>
          <a:p>
            <a:pPr marL="0" indent="0" algn="l">
              <a:lnSpc>
                <a:spcPts val="2600"/>
              </a:lnSpc>
              <a:buNone/>
            </a:pPr>
            <a:r>
              <a:rPr lang="en-US" sz="2100" b="1" kern="0" spc="-63" dirty="0">
                <a:solidFill>
                  <a:srgbClr val="272525"/>
                </a:solidFill>
                <a:latin typeface="Inter Bold" pitchFamily="34" charset="0"/>
                <a:ea typeface="Inter Bold" pitchFamily="34" charset="-122"/>
                <a:cs typeface="Inter Bold" pitchFamily="34" charset="-120"/>
              </a:rPr>
              <a:t>Enhancements</a:t>
            </a:r>
            <a:endParaRPr lang="en-US" sz="2100" dirty="0"/>
          </a:p>
        </p:txBody>
      </p:sp>
      <p:sp>
        <p:nvSpPr>
          <p:cNvPr id="11" name="Text 9"/>
          <p:cNvSpPr/>
          <p:nvPr/>
        </p:nvSpPr>
        <p:spPr>
          <a:xfrm>
            <a:off x="5339834" y="4209693"/>
            <a:ext cx="8328779" cy="1025843"/>
          </a:xfrm>
          <a:prstGeom prst="rect">
            <a:avLst/>
          </a:prstGeom>
          <a:noFill/>
          <a:ln/>
        </p:spPr>
        <p:txBody>
          <a:bodyPr wrap="square" lIns="0" tIns="0" rIns="0" bIns="0" rtlCol="0" anchor="t"/>
          <a:lstStyle/>
          <a:p>
            <a:pPr marL="0" indent="0" algn="l">
              <a:lnSpc>
                <a:spcPts val="2650"/>
              </a:lnSpc>
              <a:buNone/>
            </a:pPr>
            <a:r>
              <a:rPr lang="en-US" sz="1650" kern="0" spc="-34" dirty="0">
                <a:solidFill>
                  <a:srgbClr val="272525"/>
                </a:solidFill>
                <a:latin typeface="Inter" pitchFamily="34" charset="0"/>
                <a:ea typeface="Inter" pitchFamily="34" charset="-122"/>
                <a:cs typeface="Inter" pitchFamily="34" charset="-120"/>
              </a:rPr>
              <a:t>Add features like scientific operations, memory functions, and custom themes. Explore the full potential of PyQt by incorporating more advanced widgets and layouts.</a:t>
            </a:r>
            <a:endParaRPr lang="en-US" sz="1650" dirty="0"/>
          </a:p>
        </p:txBody>
      </p:sp>
      <p:sp>
        <p:nvSpPr>
          <p:cNvPr id="12" name="Shape 10"/>
          <p:cNvSpPr/>
          <p:nvPr/>
        </p:nvSpPr>
        <p:spPr>
          <a:xfrm>
            <a:off x="5232916" y="5434013"/>
            <a:ext cx="8542615" cy="15240"/>
          </a:xfrm>
          <a:prstGeom prst="roundRect">
            <a:avLst>
              <a:gd name="adj" fmla="val 589115"/>
            </a:avLst>
          </a:prstGeom>
          <a:solidFill>
            <a:srgbClr val="C0C1D7"/>
          </a:solidFill>
          <a:ln/>
        </p:spPr>
      </p:sp>
      <p:sp>
        <p:nvSpPr>
          <p:cNvPr id="13" name="Shape 11"/>
          <p:cNvSpPr/>
          <p:nvPr/>
        </p:nvSpPr>
        <p:spPr>
          <a:xfrm>
            <a:off x="748070" y="5556052"/>
            <a:ext cx="6567130" cy="1915478"/>
          </a:xfrm>
          <a:prstGeom prst="roundRect">
            <a:avLst>
              <a:gd name="adj" fmla="val 4687"/>
            </a:avLst>
          </a:prstGeom>
          <a:solidFill>
            <a:srgbClr val="DADBF1"/>
          </a:solidFill>
          <a:ln w="7620">
            <a:solidFill>
              <a:srgbClr val="C0C1D7"/>
            </a:solidFill>
            <a:prstDash val="solid"/>
          </a:ln>
        </p:spPr>
      </p:sp>
      <p:sp>
        <p:nvSpPr>
          <p:cNvPr id="14" name="Text 12"/>
          <p:cNvSpPr/>
          <p:nvPr/>
        </p:nvSpPr>
        <p:spPr>
          <a:xfrm>
            <a:off x="969407" y="6300073"/>
            <a:ext cx="164425" cy="427434"/>
          </a:xfrm>
          <a:prstGeom prst="rect">
            <a:avLst/>
          </a:prstGeom>
          <a:noFill/>
          <a:ln/>
        </p:spPr>
        <p:txBody>
          <a:bodyPr wrap="none" lIns="0" tIns="0" rIns="0" bIns="0" rtlCol="0" anchor="t"/>
          <a:lstStyle/>
          <a:p>
            <a:pPr marL="0" indent="0" algn="ctr">
              <a:lnSpc>
                <a:spcPts val="3350"/>
              </a:lnSpc>
              <a:buNone/>
            </a:pPr>
            <a:r>
              <a:rPr lang="en-US" sz="2100" b="1" kern="0" spc="-63" dirty="0">
                <a:solidFill>
                  <a:srgbClr val="272525"/>
                </a:solidFill>
                <a:latin typeface="Inter Bold" pitchFamily="34" charset="0"/>
                <a:ea typeface="Inter Bold" pitchFamily="34" charset="-122"/>
                <a:cs typeface="Inter Bold" pitchFamily="34" charset="-120"/>
              </a:rPr>
              <a:t>3</a:t>
            </a:r>
            <a:endParaRPr lang="en-US" sz="2100" dirty="0"/>
          </a:p>
        </p:txBody>
      </p:sp>
      <p:sp>
        <p:nvSpPr>
          <p:cNvPr id="15" name="Text 13"/>
          <p:cNvSpPr/>
          <p:nvPr/>
        </p:nvSpPr>
        <p:spPr>
          <a:xfrm>
            <a:off x="7528917" y="5769769"/>
            <a:ext cx="4447699" cy="333970"/>
          </a:xfrm>
          <a:prstGeom prst="rect">
            <a:avLst/>
          </a:prstGeom>
          <a:noFill/>
          <a:ln/>
        </p:spPr>
        <p:txBody>
          <a:bodyPr wrap="none" lIns="0" tIns="0" rIns="0" bIns="0" rtlCol="0" anchor="t"/>
          <a:lstStyle/>
          <a:p>
            <a:pPr marL="0" indent="0" algn="l">
              <a:lnSpc>
                <a:spcPts val="2600"/>
              </a:lnSpc>
              <a:buNone/>
            </a:pPr>
            <a:r>
              <a:rPr lang="en-US" sz="2100" b="1" kern="0" spc="-63" dirty="0">
                <a:solidFill>
                  <a:srgbClr val="272525"/>
                </a:solidFill>
                <a:latin typeface="Inter Bold" pitchFamily="34" charset="0"/>
                <a:ea typeface="Inter Bold" pitchFamily="34" charset="-122"/>
                <a:cs typeface="Inter Bold" pitchFamily="34" charset="-120"/>
              </a:rPr>
              <a:t>Explore Advanced GUI Development</a:t>
            </a:r>
            <a:endParaRPr lang="en-US" sz="2100" dirty="0"/>
          </a:p>
        </p:txBody>
      </p:sp>
      <p:sp>
        <p:nvSpPr>
          <p:cNvPr id="16" name="Text 14"/>
          <p:cNvSpPr/>
          <p:nvPr/>
        </p:nvSpPr>
        <p:spPr>
          <a:xfrm>
            <a:off x="7528917" y="6231969"/>
            <a:ext cx="6139696" cy="1025843"/>
          </a:xfrm>
          <a:prstGeom prst="rect">
            <a:avLst/>
          </a:prstGeom>
          <a:noFill/>
          <a:ln/>
        </p:spPr>
        <p:txBody>
          <a:bodyPr wrap="square" lIns="0" tIns="0" rIns="0" bIns="0" rtlCol="0" anchor="t"/>
          <a:lstStyle/>
          <a:p>
            <a:pPr marL="0" indent="0" algn="l">
              <a:lnSpc>
                <a:spcPts val="2650"/>
              </a:lnSpc>
              <a:buNone/>
            </a:pPr>
            <a:r>
              <a:rPr lang="en-US" sz="1650" kern="0" spc="-34" dirty="0">
                <a:solidFill>
                  <a:srgbClr val="272525"/>
                </a:solidFill>
                <a:latin typeface="Inter" pitchFamily="34" charset="0"/>
                <a:ea typeface="Inter" pitchFamily="34" charset="-122"/>
                <a:cs typeface="Inter" pitchFamily="34" charset="-120"/>
              </a:rPr>
              <a:t>Use PyQt for more intricate GUI applications like data visualization tools, graphical editors, or even full-fledged desktop software.</a:t>
            </a:r>
            <a:endParaRPr lang="en-US" sz="16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945</Words>
  <Application>Microsoft Office PowerPoint</Application>
  <PresentationFormat>Custom</PresentationFormat>
  <Paragraphs>79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2</cp:revision>
  <dcterms:created xsi:type="dcterms:W3CDTF">2024-12-03T12:27:56Z</dcterms:created>
  <dcterms:modified xsi:type="dcterms:W3CDTF">2024-12-03T12:34:04Z</dcterms:modified>
</cp:coreProperties>
</file>