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8" r:id="rId1"/>
  </p:sldMasterIdLst>
  <p:notesMasterIdLst>
    <p:notesMasterId r:id="rId20"/>
  </p:notesMasterIdLst>
  <p:sldIdLst>
    <p:sldId id="256" r:id="rId2"/>
    <p:sldId id="257" r:id="rId3"/>
    <p:sldId id="273" r:id="rId4"/>
    <p:sldId id="258" r:id="rId5"/>
    <p:sldId id="259" r:id="rId6"/>
    <p:sldId id="260" r:id="rId7"/>
    <p:sldId id="274" r:id="rId8"/>
    <p:sldId id="270" r:id="rId9"/>
    <p:sldId id="262" r:id="rId10"/>
    <p:sldId id="263" r:id="rId11"/>
    <p:sldId id="264" r:id="rId12"/>
    <p:sldId id="265" r:id="rId13"/>
    <p:sldId id="266" r:id="rId14"/>
    <p:sldId id="271" r:id="rId15"/>
    <p:sldId id="268" r:id="rId16"/>
    <p:sldId id="269" r:id="rId17"/>
    <p:sldId id="275"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6"/>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450271-5313-4500-B09D-F83350FD4D10}"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9C043DF0-94BC-4808-9F18-F515FEE3BD3C}">
      <dgm:prSet/>
      <dgm:spPr/>
      <dgm:t>
        <a:bodyPr/>
        <a:lstStyle/>
        <a:p>
          <a:r>
            <a:rPr lang="en-IN"/>
            <a:t>Data from over 17,000 tweets from 100+ pro-ISIS fanboys is scraped from all over the world post the November 2015 Paris Attacks. </a:t>
          </a:r>
          <a:endParaRPr lang="en-US"/>
        </a:p>
      </dgm:t>
    </dgm:pt>
    <dgm:pt modelId="{FFBD8AF8-D882-43DB-82D2-68A3480B6B6D}" type="parTrans" cxnId="{155F90D4-C117-4F92-8F9C-5BB6308879E8}">
      <dgm:prSet/>
      <dgm:spPr/>
      <dgm:t>
        <a:bodyPr/>
        <a:lstStyle/>
        <a:p>
          <a:endParaRPr lang="en-US"/>
        </a:p>
      </dgm:t>
    </dgm:pt>
    <dgm:pt modelId="{102C6461-FBF5-4B9B-8A1A-73CF6662E6F4}" type="sibTrans" cxnId="{155F90D4-C117-4F92-8F9C-5BB6308879E8}">
      <dgm:prSet/>
      <dgm:spPr/>
      <dgm:t>
        <a:bodyPr/>
        <a:lstStyle/>
        <a:p>
          <a:endParaRPr lang="en-US"/>
        </a:p>
      </dgm:t>
    </dgm:pt>
    <dgm:pt modelId="{A94AB7DA-D6FF-4271-B271-8054DBCCF607}">
      <dgm:prSet/>
      <dgm:spPr/>
      <dgm:t>
        <a:bodyPr/>
        <a:lstStyle/>
        <a:p>
          <a:r>
            <a:rPr lang="en-IN" dirty="0"/>
            <a:t>The data is collection of large number of Arabic tweets, translated to English referring to ISIS. The project uses this data to check the networks, most frequent words and the sentiment of each tweet.</a:t>
          </a:r>
          <a:endParaRPr lang="en-US" dirty="0"/>
        </a:p>
      </dgm:t>
    </dgm:pt>
    <dgm:pt modelId="{51336039-7F25-439C-8F65-0F15A56B44D4}" type="parTrans" cxnId="{10CA3884-971E-4D05-8C4A-BE22904D33F3}">
      <dgm:prSet/>
      <dgm:spPr/>
      <dgm:t>
        <a:bodyPr/>
        <a:lstStyle/>
        <a:p>
          <a:endParaRPr lang="en-US"/>
        </a:p>
      </dgm:t>
    </dgm:pt>
    <dgm:pt modelId="{94362B5C-A821-4894-9AD6-B5169C8ED35D}" type="sibTrans" cxnId="{10CA3884-971E-4D05-8C4A-BE22904D33F3}">
      <dgm:prSet/>
      <dgm:spPr/>
      <dgm:t>
        <a:bodyPr/>
        <a:lstStyle/>
        <a:p>
          <a:endParaRPr lang="en-US"/>
        </a:p>
      </dgm:t>
    </dgm:pt>
    <dgm:pt modelId="{1DC4589D-F9C6-D046-8854-6E2634CA6976}" type="pres">
      <dgm:prSet presAssocID="{9D450271-5313-4500-B09D-F83350FD4D10}" presName="vert0" presStyleCnt="0">
        <dgm:presLayoutVars>
          <dgm:dir/>
          <dgm:animOne val="branch"/>
          <dgm:animLvl val="lvl"/>
        </dgm:presLayoutVars>
      </dgm:prSet>
      <dgm:spPr/>
    </dgm:pt>
    <dgm:pt modelId="{C6F6AAFC-4EC9-344B-B69F-3AA6F16D29F5}" type="pres">
      <dgm:prSet presAssocID="{9C043DF0-94BC-4808-9F18-F515FEE3BD3C}" presName="thickLine" presStyleLbl="alignNode1" presStyleIdx="0" presStyleCnt="2"/>
      <dgm:spPr/>
    </dgm:pt>
    <dgm:pt modelId="{CA9EDB41-040E-A747-9811-0FB99FA11271}" type="pres">
      <dgm:prSet presAssocID="{9C043DF0-94BC-4808-9F18-F515FEE3BD3C}" presName="horz1" presStyleCnt="0"/>
      <dgm:spPr/>
    </dgm:pt>
    <dgm:pt modelId="{F6DFD683-9058-F849-AEF9-73B216957D13}" type="pres">
      <dgm:prSet presAssocID="{9C043DF0-94BC-4808-9F18-F515FEE3BD3C}" presName="tx1" presStyleLbl="revTx" presStyleIdx="0" presStyleCnt="2"/>
      <dgm:spPr/>
    </dgm:pt>
    <dgm:pt modelId="{8B85003A-B17D-FF40-ABBD-7EE02BB57908}" type="pres">
      <dgm:prSet presAssocID="{9C043DF0-94BC-4808-9F18-F515FEE3BD3C}" presName="vert1" presStyleCnt="0"/>
      <dgm:spPr/>
    </dgm:pt>
    <dgm:pt modelId="{0A278816-CC93-CF44-8D82-350218770C23}" type="pres">
      <dgm:prSet presAssocID="{A94AB7DA-D6FF-4271-B271-8054DBCCF607}" presName="thickLine" presStyleLbl="alignNode1" presStyleIdx="1" presStyleCnt="2"/>
      <dgm:spPr/>
    </dgm:pt>
    <dgm:pt modelId="{811B4A10-0612-E347-AAB7-8F47A951F605}" type="pres">
      <dgm:prSet presAssocID="{A94AB7DA-D6FF-4271-B271-8054DBCCF607}" presName="horz1" presStyleCnt="0"/>
      <dgm:spPr/>
    </dgm:pt>
    <dgm:pt modelId="{0D9EAA1A-05E0-6F4D-929B-CCF8AC2B44E8}" type="pres">
      <dgm:prSet presAssocID="{A94AB7DA-D6FF-4271-B271-8054DBCCF607}" presName="tx1" presStyleLbl="revTx" presStyleIdx="1" presStyleCnt="2"/>
      <dgm:spPr/>
    </dgm:pt>
    <dgm:pt modelId="{C3EAB3DC-E4BA-DB47-915E-220E3EAF4ABF}" type="pres">
      <dgm:prSet presAssocID="{A94AB7DA-D6FF-4271-B271-8054DBCCF607}" presName="vert1" presStyleCnt="0"/>
      <dgm:spPr/>
    </dgm:pt>
  </dgm:ptLst>
  <dgm:cxnLst>
    <dgm:cxn modelId="{10CA3884-971E-4D05-8C4A-BE22904D33F3}" srcId="{9D450271-5313-4500-B09D-F83350FD4D10}" destId="{A94AB7DA-D6FF-4271-B271-8054DBCCF607}" srcOrd="1" destOrd="0" parTransId="{51336039-7F25-439C-8F65-0F15A56B44D4}" sibTransId="{94362B5C-A821-4894-9AD6-B5169C8ED35D}"/>
    <dgm:cxn modelId="{9CF48087-B259-4541-81D5-08FB8BF3A04E}" type="presOf" srcId="{A94AB7DA-D6FF-4271-B271-8054DBCCF607}" destId="{0D9EAA1A-05E0-6F4D-929B-CCF8AC2B44E8}" srcOrd="0" destOrd="0" presId="urn:microsoft.com/office/officeart/2008/layout/LinedList"/>
    <dgm:cxn modelId="{928C28CB-3198-F44C-A1B6-56527919A841}" type="presOf" srcId="{9D450271-5313-4500-B09D-F83350FD4D10}" destId="{1DC4589D-F9C6-D046-8854-6E2634CA6976}" srcOrd="0" destOrd="0" presId="urn:microsoft.com/office/officeart/2008/layout/LinedList"/>
    <dgm:cxn modelId="{155F90D4-C117-4F92-8F9C-5BB6308879E8}" srcId="{9D450271-5313-4500-B09D-F83350FD4D10}" destId="{9C043DF0-94BC-4808-9F18-F515FEE3BD3C}" srcOrd="0" destOrd="0" parTransId="{FFBD8AF8-D882-43DB-82D2-68A3480B6B6D}" sibTransId="{102C6461-FBF5-4B9B-8A1A-73CF6662E6F4}"/>
    <dgm:cxn modelId="{C0D63CFF-E90D-734D-B8F1-C8A79C28962F}" type="presOf" srcId="{9C043DF0-94BC-4808-9F18-F515FEE3BD3C}" destId="{F6DFD683-9058-F849-AEF9-73B216957D13}" srcOrd="0" destOrd="0" presId="urn:microsoft.com/office/officeart/2008/layout/LinedList"/>
    <dgm:cxn modelId="{2F121F92-BB5F-7C44-85DD-4ABCAF608EC0}" type="presParOf" srcId="{1DC4589D-F9C6-D046-8854-6E2634CA6976}" destId="{C6F6AAFC-4EC9-344B-B69F-3AA6F16D29F5}" srcOrd="0" destOrd="0" presId="urn:microsoft.com/office/officeart/2008/layout/LinedList"/>
    <dgm:cxn modelId="{581D2822-8961-094D-A35A-723BE10CF717}" type="presParOf" srcId="{1DC4589D-F9C6-D046-8854-6E2634CA6976}" destId="{CA9EDB41-040E-A747-9811-0FB99FA11271}" srcOrd="1" destOrd="0" presId="urn:microsoft.com/office/officeart/2008/layout/LinedList"/>
    <dgm:cxn modelId="{8E6576CC-D6B4-B640-BC83-AC9DEA028CB2}" type="presParOf" srcId="{CA9EDB41-040E-A747-9811-0FB99FA11271}" destId="{F6DFD683-9058-F849-AEF9-73B216957D13}" srcOrd="0" destOrd="0" presId="urn:microsoft.com/office/officeart/2008/layout/LinedList"/>
    <dgm:cxn modelId="{2B12E424-B7D1-DE43-B1C1-2481A640353B}" type="presParOf" srcId="{CA9EDB41-040E-A747-9811-0FB99FA11271}" destId="{8B85003A-B17D-FF40-ABBD-7EE02BB57908}" srcOrd="1" destOrd="0" presId="urn:microsoft.com/office/officeart/2008/layout/LinedList"/>
    <dgm:cxn modelId="{64437527-3FD4-D145-ADEC-05EA54B5F819}" type="presParOf" srcId="{1DC4589D-F9C6-D046-8854-6E2634CA6976}" destId="{0A278816-CC93-CF44-8D82-350218770C23}" srcOrd="2" destOrd="0" presId="urn:microsoft.com/office/officeart/2008/layout/LinedList"/>
    <dgm:cxn modelId="{A1BAD516-05BE-3148-B825-007919844AE2}" type="presParOf" srcId="{1DC4589D-F9C6-D046-8854-6E2634CA6976}" destId="{811B4A10-0612-E347-AAB7-8F47A951F605}" srcOrd="3" destOrd="0" presId="urn:microsoft.com/office/officeart/2008/layout/LinedList"/>
    <dgm:cxn modelId="{B00D3D15-82E0-D343-9CF9-6ADCA26DBCDC}" type="presParOf" srcId="{811B4A10-0612-E347-AAB7-8F47A951F605}" destId="{0D9EAA1A-05E0-6F4D-929B-CCF8AC2B44E8}" srcOrd="0" destOrd="0" presId="urn:microsoft.com/office/officeart/2008/layout/LinedList"/>
    <dgm:cxn modelId="{77D4CAAC-FF3B-104A-84DE-18AD0DD76763}" type="presParOf" srcId="{811B4A10-0612-E347-AAB7-8F47A951F605}" destId="{C3EAB3DC-E4BA-DB47-915E-220E3EAF4AB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F53D5D-C55C-404B-A7DF-87D7ECFF3BF9}"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4FF3C609-47ED-48E8-BD76-4CE19C30CBE1}">
      <dgm:prSet/>
      <dgm:spPr/>
      <dgm:t>
        <a:bodyPr/>
        <a:lstStyle/>
        <a:p>
          <a:r>
            <a:rPr lang="en-IN"/>
            <a:t>· Convert to lower case</a:t>
          </a:r>
          <a:endParaRPr lang="en-US" dirty="0"/>
        </a:p>
      </dgm:t>
    </dgm:pt>
    <dgm:pt modelId="{D09BA18B-2435-4AA7-8649-1E7F159EFD12}" type="parTrans" cxnId="{B73FC53E-8752-43C5-8EEB-5F7391A95676}">
      <dgm:prSet/>
      <dgm:spPr/>
      <dgm:t>
        <a:bodyPr/>
        <a:lstStyle/>
        <a:p>
          <a:endParaRPr lang="en-US"/>
        </a:p>
      </dgm:t>
    </dgm:pt>
    <dgm:pt modelId="{6458C740-8A4D-4857-8472-1244ACFEDAB5}" type="sibTrans" cxnId="{B73FC53E-8752-43C5-8EEB-5F7391A95676}">
      <dgm:prSet/>
      <dgm:spPr/>
      <dgm:t>
        <a:bodyPr/>
        <a:lstStyle/>
        <a:p>
          <a:endParaRPr lang="en-US"/>
        </a:p>
      </dgm:t>
    </dgm:pt>
    <dgm:pt modelId="{F3F0DFDE-BEA8-48DD-A687-DBD64BB4E81E}">
      <dgm:prSet/>
      <dgm:spPr/>
      <dgm:t>
        <a:bodyPr/>
        <a:lstStyle/>
        <a:p>
          <a:r>
            <a:rPr lang="en-IN"/>
            <a:t>· Remove punctuation</a:t>
          </a:r>
          <a:endParaRPr lang="en-US"/>
        </a:p>
      </dgm:t>
    </dgm:pt>
    <dgm:pt modelId="{6AE79319-2045-4A28-A3E1-18614C89DE53}" type="parTrans" cxnId="{5F9A02A2-F408-40A4-BBD5-CEEFAB9BA7ED}">
      <dgm:prSet/>
      <dgm:spPr/>
      <dgm:t>
        <a:bodyPr/>
        <a:lstStyle/>
        <a:p>
          <a:endParaRPr lang="en-US"/>
        </a:p>
      </dgm:t>
    </dgm:pt>
    <dgm:pt modelId="{AC7FABBA-30A0-4E74-83EE-0C0F2260DBEB}" type="sibTrans" cxnId="{5F9A02A2-F408-40A4-BBD5-CEEFAB9BA7ED}">
      <dgm:prSet/>
      <dgm:spPr/>
      <dgm:t>
        <a:bodyPr/>
        <a:lstStyle/>
        <a:p>
          <a:endParaRPr lang="en-US"/>
        </a:p>
      </dgm:t>
    </dgm:pt>
    <dgm:pt modelId="{26495DA8-80A4-40FA-A82D-7843988397D8}">
      <dgm:prSet/>
      <dgm:spPr/>
      <dgm:t>
        <a:bodyPr/>
        <a:lstStyle/>
        <a:p>
          <a:r>
            <a:rPr lang="en-IN" dirty="0"/>
            <a:t>· Remove special characters</a:t>
          </a:r>
          <a:endParaRPr lang="en-US" dirty="0"/>
        </a:p>
      </dgm:t>
    </dgm:pt>
    <dgm:pt modelId="{BC661147-33C5-4711-8979-BB437BDFE831}" type="parTrans" cxnId="{1E882CB9-363C-440E-AEA5-F3FA80D5D6D3}">
      <dgm:prSet/>
      <dgm:spPr/>
      <dgm:t>
        <a:bodyPr/>
        <a:lstStyle/>
        <a:p>
          <a:endParaRPr lang="en-US"/>
        </a:p>
      </dgm:t>
    </dgm:pt>
    <dgm:pt modelId="{17D1D167-8FE1-4A5A-A174-041CB83C45D0}" type="sibTrans" cxnId="{1E882CB9-363C-440E-AEA5-F3FA80D5D6D3}">
      <dgm:prSet/>
      <dgm:spPr/>
      <dgm:t>
        <a:bodyPr/>
        <a:lstStyle/>
        <a:p>
          <a:endParaRPr lang="en-US"/>
        </a:p>
      </dgm:t>
    </dgm:pt>
    <dgm:pt modelId="{8AED32AD-4FCC-48A6-B49D-68F06A1A1617}">
      <dgm:prSet/>
      <dgm:spPr/>
      <dgm:t>
        <a:bodyPr/>
        <a:lstStyle/>
        <a:p>
          <a:r>
            <a:rPr lang="en-IN"/>
            <a:t>· Convert numbers</a:t>
          </a:r>
          <a:endParaRPr lang="en-US"/>
        </a:p>
      </dgm:t>
    </dgm:pt>
    <dgm:pt modelId="{DD512D52-90A7-4691-BE2A-56959FA77C93}" type="parTrans" cxnId="{68261013-F0DF-4155-ADDF-67A11B4C079B}">
      <dgm:prSet/>
      <dgm:spPr/>
      <dgm:t>
        <a:bodyPr/>
        <a:lstStyle/>
        <a:p>
          <a:endParaRPr lang="en-US"/>
        </a:p>
      </dgm:t>
    </dgm:pt>
    <dgm:pt modelId="{D67606E5-ECD3-4C32-98C7-0BEA88A9A3EB}" type="sibTrans" cxnId="{68261013-F0DF-4155-ADDF-67A11B4C079B}">
      <dgm:prSet/>
      <dgm:spPr/>
      <dgm:t>
        <a:bodyPr/>
        <a:lstStyle/>
        <a:p>
          <a:endParaRPr lang="en-US"/>
        </a:p>
      </dgm:t>
    </dgm:pt>
    <dgm:pt modelId="{AC596A79-CF0C-4A08-9BA6-5F9ECC22B3D7}">
      <dgm:prSet/>
      <dgm:spPr/>
      <dgm:t>
        <a:bodyPr/>
        <a:lstStyle/>
        <a:p>
          <a:r>
            <a:rPr lang="en-IN" dirty="0"/>
            <a:t>· Remove stop words</a:t>
          </a:r>
          <a:endParaRPr lang="en-US" dirty="0"/>
        </a:p>
      </dgm:t>
    </dgm:pt>
    <dgm:pt modelId="{8AF1DE99-6BE9-4FF0-A2FA-A23262E049FD}" type="parTrans" cxnId="{E0A09D3C-2E21-4D57-9037-F19F1A0D9C0D}">
      <dgm:prSet/>
      <dgm:spPr/>
      <dgm:t>
        <a:bodyPr/>
        <a:lstStyle/>
        <a:p>
          <a:endParaRPr lang="en-US"/>
        </a:p>
      </dgm:t>
    </dgm:pt>
    <dgm:pt modelId="{DBE2E499-CDFA-429F-9306-2EB36A652FAC}" type="sibTrans" cxnId="{E0A09D3C-2E21-4D57-9037-F19F1A0D9C0D}">
      <dgm:prSet/>
      <dgm:spPr/>
      <dgm:t>
        <a:bodyPr/>
        <a:lstStyle/>
        <a:p>
          <a:endParaRPr lang="en-US"/>
        </a:p>
      </dgm:t>
    </dgm:pt>
    <dgm:pt modelId="{14BEB305-25A0-984E-9ECF-7660DBC94CDD}">
      <dgm:prSet/>
      <dgm:spPr/>
      <dgm:t>
        <a:bodyPr/>
        <a:lstStyle/>
        <a:p>
          <a:r>
            <a:rPr lang="en-US" dirty="0"/>
            <a:t>Remove blank spaces</a:t>
          </a:r>
        </a:p>
      </dgm:t>
    </dgm:pt>
    <dgm:pt modelId="{6030C8FD-DB8A-1C46-AA9E-9D8E376CB103}" type="parTrans" cxnId="{230D27BA-FC92-5545-9CDD-787CB3DB3FB3}">
      <dgm:prSet/>
      <dgm:spPr/>
      <dgm:t>
        <a:bodyPr/>
        <a:lstStyle/>
        <a:p>
          <a:endParaRPr lang="en-GB"/>
        </a:p>
      </dgm:t>
    </dgm:pt>
    <dgm:pt modelId="{4959AB25-63C7-9B4E-B0B8-983CB1B0A27F}" type="sibTrans" cxnId="{230D27BA-FC92-5545-9CDD-787CB3DB3FB3}">
      <dgm:prSet/>
      <dgm:spPr/>
      <dgm:t>
        <a:bodyPr/>
        <a:lstStyle/>
        <a:p>
          <a:endParaRPr lang="en-GB"/>
        </a:p>
      </dgm:t>
    </dgm:pt>
    <dgm:pt modelId="{901955DC-8E38-B640-B456-6D754D97D1B4}" type="pres">
      <dgm:prSet presAssocID="{E2F53D5D-C55C-404B-A7DF-87D7ECFF3BF9}" presName="vert0" presStyleCnt="0">
        <dgm:presLayoutVars>
          <dgm:dir/>
          <dgm:animOne val="branch"/>
          <dgm:animLvl val="lvl"/>
        </dgm:presLayoutVars>
      </dgm:prSet>
      <dgm:spPr/>
    </dgm:pt>
    <dgm:pt modelId="{48814368-CFEC-5D4B-91E3-AE587001DF04}" type="pres">
      <dgm:prSet presAssocID="{4FF3C609-47ED-48E8-BD76-4CE19C30CBE1}" presName="thickLine" presStyleLbl="alignNode1" presStyleIdx="0" presStyleCnt="6"/>
      <dgm:spPr/>
    </dgm:pt>
    <dgm:pt modelId="{4582B4C1-86D7-7B43-98A5-7996B4C190E9}" type="pres">
      <dgm:prSet presAssocID="{4FF3C609-47ED-48E8-BD76-4CE19C30CBE1}" presName="horz1" presStyleCnt="0"/>
      <dgm:spPr/>
    </dgm:pt>
    <dgm:pt modelId="{27E3F203-5CA3-4744-97F8-ECAE54C6AC29}" type="pres">
      <dgm:prSet presAssocID="{4FF3C609-47ED-48E8-BD76-4CE19C30CBE1}" presName="tx1" presStyleLbl="revTx" presStyleIdx="0" presStyleCnt="6"/>
      <dgm:spPr/>
    </dgm:pt>
    <dgm:pt modelId="{C88085A1-9B8E-4649-8E10-555D92400B81}" type="pres">
      <dgm:prSet presAssocID="{4FF3C609-47ED-48E8-BD76-4CE19C30CBE1}" presName="vert1" presStyleCnt="0"/>
      <dgm:spPr/>
    </dgm:pt>
    <dgm:pt modelId="{DCAC2EC6-F61B-7242-87D6-95B30169581E}" type="pres">
      <dgm:prSet presAssocID="{F3F0DFDE-BEA8-48DD-A687-DBD64BB4E81E}" presName="thickLine" presStyleLbl="alignNode1" presStyleIdx="1" presStyleCnt="6"/>
      <dgm:spPr/>
    </dgm:pt>
    <dgm:pt modelId="{34273719-9A4A-5C47-874C-7D310A776E83}" type="pres">
      <dgm:prSet presAssocID="{F3F0DFDE-BEA8-48DD-A687-DBD64BB4E81E}" presName="horz1" presStyleCnt="0"/>
      <dgm:spPr/>
    </dgm:pt>
    <dgm:pt modelId="{75473E8A-C902-5246-8E7F-96DAE77F693E}" type="pres">
      <dgm:prSet presAssocID="{F3F0DFDE-BEA8-48DD-A687-DBD64BB4E81E}" presName="tx1" presStyleLbl="revTx" presStyleIdx="1" presStyleCnt="6"/>
      <dgm:spPr/>
    </dgm:pt>
    <dgm:pt modelId="{1183BD88-395C-9649-80D3-A95CC606D56A}" type="pres">
      <dgm:prSet presAssocID="{F3F0DFDE-BEA8-48DD-A687-DBD64BB4E81E}" presName="vert1" presStyleCnt="0"/>
      <dgm:spPr/>
    </dgm:pt>
    <dgm:pt modelId="{CB3DE665-F2ED-4345-8E80-9926AD4766D6}" type="pres">
      <dgm:prSet presAssocID="{26495DA8-80A4-40FA-A82D-7843988397D8}" presName="thickLine" presStyleLbl="alignNode1" presStyleIdx="2" presStyleCnt="6"/>
      <dgm:spPr/>
    </dgm:pt>
    <dgm:pt modelId="{8D5EAC15-5E21-4E42-A024-A1E765FB0390}" type="pres">
      <dgm:prSet presAssocID="{26495DA8-80A4-40FA-A82D-7843988397D8}" presName="horz1" presStyleCnt="0"/>
      <dgm:spPr/>
    </dgm:pt>
    <dgm:pt modelId="{67017C80-1B73-6749-AA15-589776E481DB}" type="pres">
      <dgm:prSet presAssocID="{26495DA8-80A4-40FA-A82D-7843988397D8}" presName="tx1" presStyleLbl="revTx" presStyleIdx="2" presStyleCnt="6"/>
      <dgm:spPr/>
    </dgm:pt>
    <dgm:pt modelId="{6399D2F3-8C41-584D-B5BA-AF0749EE4C7F}" type="pres">
      <dgm:prSet presAssocID="{26495DA8-80A4-40FA-A82D-7843988397D8}" presName="vert1" presStyleCnt="0"/>
      <dgm:spPr/>
    </dgm:pt>
    <dgm:pt modelId="{21F8ABCC-7A34-F54A-9921-C5248F30742D}" type="pres">
      <dgm:prSet presAssocID="{8AED32AD-4FCC-48A6-B49D-68F06A1A1617}" presName="thickLine" presStyleLbl="alignNode1" presStyleIdx="3" presStyleCnt="6"/>
      <dgm:spPr/>
    </dgm:pt>
    <dgm:pt modelId="{403F1C47-B889-784F-B5A3-393D07B27297}" type="pres">
      <dgm:prSet presAssocID="{8AED32AD-4FCC-48A6-B49D-68F06A1A1617}" presName="horz1" presStyleCnt="0"/>
      <dgm:spPr/>
    </dgm:pt>
    <dgm:pt modelId="{BFBD2551-F4CA-FE44-91BC-8458C30178DD}" type="pres">
      <dgm:prSet presAssocID="{8AED32AD-4FCC-48A6-B49D-68F06A1A1617}" presName="tx1" presStyleLbl="revTx" presStyleIdx="3" presStyleCnt="6"/>
      <dgm:spPr/>
    </dgm:pt>
    <dgm:pt modelId="{EBB32653-6D83-2845-A225-F07750E321FE}" type="pres">
      <dgm:prSet presAssocID="{8AED32AD-4FCC-48A6-B49D-68F06A1A1617}" presName="vert1" presStyleCnt="0"/>
      <dgm:spPr/>
    </dgm:pt>
    <dgm:pt modelId="{11B6A5F4-9CD4-5545-AA15-6CBC9FD3E5D8}" type="pres">
      <dgm:prSet presAssocID="{AC596A79-CF0C-4A08-9BA6-5F9ECC22B3D7}" presName="thickLine" presStyleLbl="alignNode1" presStyleIdx="4" presStyleCnt="6"/>
      <dgm:spPr/>
    </dgm:pt>
    <dgm:pt modelId="{4CCBB068-F0A4-DE42-B127-073287D5CE41}" type="pres">
      <dgm:prSet presAssocID="{AC596A79-CF0C-4A08-9BA6-5F9ECC22B3D7}" presName="horz1" presStyleCnt="0"/>
      <dgm:spPr/>
    </dgm:pt>
    <dgm:pt modelId="{862BC00B-BB7E-6A48-9315-3A0B47DD38C6}" type="pres">
      <dgm:prSet presAssocID="{AC596A79-CF0C-4A08-9BA6-5F9ECC22B3D7}" presName="tx1" presStyleLbl="revTx" presStyleIdx="4" presStyleCnt="6"/>
      <dgm:spPr/>
    </dgm:pt>
    <dgm:pt modelId="{6E1F5FBF-65C1-CF4C-85A0-8F83089AE58E}" type="pres">
      <dgm:prSet presAssocID="{AC596A79-CF0C-4A08-9BA6-5F9ECC22B3D7}" presName="vert1" presStyleCnt="0"/>
      <dgm:spPr/>
    </dgm:pt>
    <dgm:pt modelId="{7B691CC8-2F3E-7A48-93CB-44909434912E}" type="pres">
      <dgm:prSet presAssocID="{14BEB305-25A0-984E-9ECF-7660DBC94CDD}" presName="thickLine" presStyleLbl="alignNode1" presStyleIdx="5" presStyleCnt="6"/>
      <dgm:spPr/>
    </dgm:pt>
    <dgm:pt modelId="{D96C3E3C-F29D-0347-9FBA-4D385F2BA8C4}" type="pres">
      <dgm:prSet presAssocID="{14BEB305-25A0-984E-9ECF-7660DBC94CDD}" presName="horz1" presStyleCnt="0"/>
      <dgm:spPr/>
    </dgm:pt>
    <dgm:pt modelId="{7E41B62B-F196-8442-8934-A85BC8BD5B76}" type="pres">
      <dgm:prSet presAssocID="{14BEB305-25A0-984E-9ECF-7660DBC94CDD}" presName="tx1" presStyleLbl="revTx" presStyleIdx="5" presStyleCnt="6"/>
      <dgm:spPr/>
    </dgm:pt>
    <dgm:pt modelId="{74ADD0A1-3E5D-D645-97FB-C503FEF8BC74}" type="pres">
      <dgm:prSet presAssocID="{14BEB305-25A0-984E-9ECF-7660DBC94CDD}" presName="vert1" presStyleCnt="0"/>
      <dgm:spPr/>
    </dgm:pt>
  </dgm:ptLst>
  <dgm:cxnLst>
    <dgm:cxn modelId="{0ABE900F-B9B8-E942-B196-E060EB88C859}" type="presOf" srcId="{26495DA8-80A4-40FA-A82D-7843988397D8}" destId="{67017C80-1B73-6749-AA15-589776E481DB}" srcOrd="0" destOrd="0" presId="urn:microsoft.com/office/officeart/2008/layout/LinedList"/>
    <dgm:cxn modelId="{68261013-F0DF-4155-ADDF-67A11B4C079B}" srcId="{E2F53D5D-C55C-404B-A7DF-87D7ECFF3BF9}" destId="{8AED32AD-4FCC-48A6-B49D-68F06A1A1617}" srcOrd="3" destOrd="0" parTransId="{DD512D52-90A7-4691-BE2A-56959FA77C93}" sibTransId="{D67606E5-ECD3-4C32-98C7-0BEA88A9A3EB}"/>
    <dgm:cxn modelId="{E0A09D3C-2E21-4D57-9037-F19F1A0D9C0D}" srcId="{E2F53D5D-C55C-404B-A7DF-87D7ECFF3BF9}" destId="{AC596A79-CF0C-4A08-9BA6-5F9ECC22B3D7}" srcOrd="4" destOrd="0" parTransId="{8AF1DE99-6BE9-4FF0-A2FA-A23262E049FD}" sibTransId="{DBE2E499-CDFA-429F-9306-2EB36A652FAC}"/>
    <dgm:cxn modelId="{B73FC53E-8752-43C5-8EEB-5F7391A95676}" srcId="{E2F53D5D-C55C-404B-A7DF-87D7ECFF3BF9}" destId="{4FF3C609-47ED-48E8-BD76-4CE19C30CBE1}" srcOrd="0" destOrd="0" parTransId="{D09BA18B-2435-4AA7-8649-1E7F159EFD12}" sibTransId="{6458C740-8A4D-4857-8472-1244ACFEDAB5}"/>
    <dgm:cxn modelId="{16D20667-AD9B-FA4C-AD80-D4FB8CB40A11}" type="presOf" srcId="{4FF3C609-47ED-48E8-BD76-4CE19C30CBE1}" destId="{27E3F203-5CA3-4744-97F8-ECAE54C6AC29}" srcOrd="0" destOrd="0" presId="urn:microsoft.com/office/officeart/2008/layout/LinedList"/>
    <dgm:cxn modelId="{98282A6C-AED2-B64E-B6FA-556F23B5ABDD}" type="presOf" srcId="{F3F0DFDE-BEA8-48DD-A687-DBD64BB4E81E}" destId="{75473E8A-C902-5246-8E7F-96DAE77F693E}" srcOrd="0" destOrd="0" presId="urn:microsoft.com/office/officeart/2008/layout/LinedList"/>
    <dgm:cxn modelId="{8B113590-A8EE-CE46-B4AD-C49DB1464832}" type="presOf" srcId="{AC596A79-CF0C-4A08-9BA6-5F9ECC22B3D7}" destId="{862BC00B-BB7E-6A48-9315-3A0B47DD38C6}" srcOrd="0" destOrd="0" presId="urn:microsoft.com/office/officeart/2008/layout/LinedList"/>
    <dgm:cxn modelId="{37ABC1A0-5A3A-5F45-BB1B-26D74AF7D62D}" type="presOf" srcId="{14BEB305-25A0-984E-9ECF-7660DBC94CDD}" destId="{7E41B62B-F196-8442-8934-A85BC8BD5B76}" srcOrd="0" destOrd="0" presId="urn:microsoft.com/office/officeart/2008/layout/LinedList"/>
    <dgm:cxn modelId="{5F9A02A2-F408-40A4-BBD5-CEEFAB9BA7ED}" srcId="{E2F53D5D-C55C-404B-A7DF-87D7ECFF3BF9}" destId="{F3F0DFDE-BEA8-48DD-A687-DBD64BB4E81E}" srcOrd="1" destOrd="0" parTransId="{6AE79319-2045-4A28-A3E1-18614C89DE53}" sibTransId="{AC7FABBA-30A0-4E74-83EE-0C0F2260DBEB}"/>
    <dgm:cxn modelId="{1E882CB9-363C-440E-AEA5-F3FA80D5D6D3}" srcId="{E2F53D5D-C55C-404B-A7DF-87D7ECFF3BF9}" destId="{26495DA8-80A4-40FA-A82D-7843988397D8}" srcOrd="2" destOrd="0" parTransId="{BC661147-33C5-4711-8979-BB437BDFE831}" sibTransId="{17D1D167-8FE1-4A5A-A174-041CB83C45D0}"/>
    <dgm:cxn modelId="{230D27BA-FC92-5545-9CDD-787CB3DB3FB3}" srcId="{E2F53D5D-C55C-404B-A7DF-87D7ECFF3BF9}" destId="{14BEB305-25A0-984E-9ECF-7660DBC94CDD}" srcOrd="5" destOrd="0" parTransId="{6030C8FD-DB8A-1C46-AA9E-9D8E376CB103}" sibTransId="{4959AB25-63C7-9B4E-B0B8-983CB1B0A27F}"/>
    <dgm:cxn modelId="{E514B8C6-D630-2E41-A744-FAD062FA0C55}" type="presOf" srcId="{8AED32AD-4FCC-48A6-B49D-68F06A1A1617}" destId="{BFBD2551-F4CA-FE44-91BC-8458C30178DD}" srcOrd="0" destOrd="0" presId="urn:microsoft.com/office/officeart/2008/layout/LinedList"/>
    <dgm:cxn modelId="{F561CDDD-BB9A-0946-A684-EB0F65DDCFD1}" type="presOf" srcId="{E2F53D5D-C55C-404B-A7DF-87D7ECFF3BF9}" destId="{901955DC-8E38-B640-B456-6D754D97D1B4}" srcOrd="0" destOrd="0" presId="urn:microsoft.com/office/officeart/2008/layout/LinedList"/>
    <dgm:cxn modelId="{B5DB32C7-79B5-1240-865C-78CD4D5A57F5}" type="presParOf" srcId="{901955DC-8E38-B640-B456-6D754D97D1B4}" destId="{48814368-CFEC-5D4B-91E3-AE587001DF04}" srcOrd="0" destOrd="0" presId="urn:microsoft.com/office/officeart/2008/layout/LinedList"/>
    <dgm:cxn modelId="{703ACCA3-B62C-2D41-A584-70B98595D985}" type="presParOf" srcId="{901955DC-8E38-B640-B456-6D754D97D1B4}" destId="{4582B4C1-86D7-7B43-98A5-7996B4C190E9}" srcOrd="1" destOrd="0" presId="urn:microsoft.com/office/officeart/2008/layout/LinedList"/>
    <dgm:cxn modelId="{6A4BB57F-B47B-8749-B322-3DFEF75876AE}" type="presParOf" srcId="{4582B4C1-86D7-7B43-98A5-7996B4C190E9}" destId="{27E3F203-5CA3-4744-97F8-ECAE54C6AC29}" srcOrd="0" destOrd="0" presId="urn:microsoft.com/office/officeart/2008/layout/LinedList"/>
    <dgm:cxn modelId="{642499BE-5241-7846-AD62-3C655290C154}" type="presParOf" srcId="{4582B4C1-86D7-7B43-98A5-7996B4C190E9}" destId="{C88085A1-9B8E-4649-8E10-555D92400B81}" srcOrd="1" destOrd="0" presId="urn:microsoft.com/office/officeart/2008/layout/LinedList"/>
    <dgm:cxn modelId="{93273DB0-1E6C-9740-ACB9-C6FD8F6D762D}" type="presParOf" srcId="{901955DC-8E38-B640-B456-6D754D97D1B4}" destId="{DCAC2EC6-F61B-7242-87D6-95B30169581E}" srcOrd="2" destOrd="0" presId="urn:microsoft.com/office/officeart/2008/layout/LinedList"/>
    <dgm:cxn modelId="{83C92692-F87B-FA4D-BF16-60950F458A40}" type="presParOf" srcId="{901955DC-8E38-B640-B456-6D754D97D1B4}" destId="{34273719-9A4A-5C47-874C-7D310A776E83}" srcOrd="3" destOrd="0" presId="urn:microsoft.com/office/officeart/2008/layout/LinedList"/>
    <dgm:cxn modelId="{1236E538-36D2-BE4F-92BA-946B7B70CAEB}" type="presParOf" srcId="{34273719-9A4A-5C47-874C-7D310A776E83}" destId="{75473E8A-C902-5246-8E7F-96DAE77F693E}" srcOrd="0" destOrd="0" presId="urn:microsoft.com/office/officeart/2008/layout/LinedList"/>
    <dgm:cxn modelId="{61FA321F-D6B9-814E-9C4B-96E05149327A}" type="presParOf" srcId="{34273719-9A4A-5C47-874C-7D310A776E83}" destId="{1183BD88-395C-9649-80D3-A95CC606D56A}" srcOrd="1" destOrd="0" presId="urn:microsoft.com/office/officeart/2008/layout/LinedList"/>
    <dgm:cxn modelId="{43A5A9A4-5C73-EA4D-9F99-FBE78F11492D}" type="presParOf" srcId="{901955DC-8E38-B640-B456-6D754D97D1B4}" destId="{CB3DE665-F2ED-4345-8E80-9926AD4766D6}" srcOrd="4" destOrd="0" presId="urn:microsoft.com/office/officeart/2008/layout/LinedList"/>
    <dgm:cxn modelId="{6BE70DA9-E0FD-874E-9BA4-CDE647998323}" type="presParOf" srcId="{901955DC-8E38-B640-B456-6D754D97D1B4}" destId="{8D5EAC15-5E21-4E42-A024-A1E765FB0390}" srcOrd="5" destOrd="0" presId="urn:microsoft.com/office/officeart/2008/layout/LinedList"/>
    <dgm:cxn modelId="{3281870D-3D68-D548-9DD1-F822B588E5B3}" type="presParOf" srcId="{8D5EAC15-5E21-4E42-A024-A1E765FB0390}" destId="{67017C80-1B73-6749-AA15-589776E481DB}" srcOrd="0" destOrd="0" presId="urn:microsoft.com/office/officeart/2008/layout/LinedList"/>
    <dgm:cxn modelId="{07FFC01C-CD50-C742-8F24-3D35828DE8C5}" type="presParOf" srcId="{8D5EAC15-5E21-4E42-A024-A1E765FB0390}" destId="{6399D2F3-8C41-584D-B5BA-AF0749EE4C7F}" srcOrd="1" destOrd="0" presId="urn:microsoft.com/office/officeart/2008/layout/LinedList"/>
    <dgm:cxn modelId="{9EF77D6F-6A2B-5946-BC31-DEE36E634285}" type="presParOf" srcId="{901955DC-8E38-B640-B456-6D754D97D1B4}" destId="{21F8ABCC-7A34-F54A-9921-C5248F30742D}" srcOrd="6" destOrd="0" presId="urn:microsoft.com/office/officeart/2008/layout/LinedList"/>
    <dgm:cxn modelId="{E9B3F7E0-F686-7D4A-AF8C-E1D635F115B0}" type="presParOf" srcId="{901955DC-8E38-B640-B456-6D754D97D1B4}" destId="{403F1C47-B889-784F-B5A3-393D07B27297}" srcOrd="7" destOrd="0" presId="urn:microsoft.com/office/officeart/2008/layout/LinedList"/>
    <dgm:cxn modelId="{2F1079F3-B473-A44A-8C62-936F5A92A88E}" type="presParOf" srcId="{403F1C47-B889-784F-B5A3-393D07B27297}" destId="{BFBD2551-F4CA-FE44-91BC-8458C30178DD}" srcOrd="0" destOrd="0" presId="urn:microsoft.com/office/officeart/2008/layout/LinedList"/>
    <dgm:cxn modelId="{C379F38D-A05E-7649-8317-524FEFD5B002}" type="presParOf" srcId="{403F1C47-B889-784F-B5A3-393D07B27297}" destId="{EBB32653-6D83-2845-A225-F07750E321FE}" srcOrd="1" destOrd="0" presId="urn:microsoft.com/office/officeart/2008/layout/LinedList"/>
    <dgm:cxn modelId="{C6E709B5-5C82-1F44-B162-EAA5A3CE1E39}" type="presParOf" srcId="{901955DC-8E38-B640-B456-6D754D97D1B4}" destId="{11B6A5F4-9CD4-5545-AA15-6CBC9FD3E5D8}" srcOrd="8" destOrd="0" presId="urn:microsoft.com/office/officeart/2008/layout/LinedList"/>
    <dgm:cxn modelId="{AE7416AF-827F-A34F-9A76-80BE60FC4000}" type="presParOf" srcId="{901955DC-8E38-B640-B456-6D754D97D1B4}" destId="{4CCBB068-F0A4-DE42-B127-073287D5CE41}" srcOrd="9" destOrd="0" presId="urn:microsoft.com/office/officeart/2008/layout/LinedList"/>
    <dgm:cxn modelId="{65B0F9FF-B276-A245-8301-666065A5B4A4}" type="presParOf" srcId="{4CCBB068-F0A4-DE42-B127-073287D5CE41}" destId="{862BC00B-BB7E-6A48-9315-3A0B47DD38C6}" srcOrd="0" destOrd="0" presId="urn:microsoft.com/office/officeart/2008/layout/LinedList"/>
    <dgm:cxn modelId="{9D2EA5D0-1C7C-3B4C-94EB-D9A1026F5499}" type="presParOf" srcId="{4CCBB068-F0A4-DE42-B127-073287D5CE41}" destId="{6E1F5FBF-65C1-CF4C-85A0-8F83089AE58E}" srcOrd="1" destOrd="0" presId="urn:microsoft.com/office/officeart/2008/layout/LinedList"/>
    <dgm:cxn modelId="{92725CBA-664D-5D4E-9180-15C1F57F1D52}" type="presParOf" srcId="{901955DC-8E38-B640-B456-6D754D97D1B4}" destId="{7B691CC8-2F3E-7A48-93CB-44909434912E}" srcOrd="10" destOrd="0" presId="urn:microsoft.com/office/officeart/2008/layout/LinedList"/>
    <dgm:cxn modelId="{37DDC815-3D9D-514A-A665-069F1BA8D69D}" type="presParOf" srcId="{901955DC-8E38-B640-B456-6D754D97D1B4}" destId="{D96C3E3C-F29D-0347-9FBA-4D385F2BA8C4}" srcOrd="11" destOrd="0" presId="urn:microsoft.com/office/officeart/2008/layout/LinedList"/>
    <dgm:cxn modelId="{44D49D43-A275-B94B-A49B-4DB0DD6D768A}" type="presParOf" srcId="{D96C3E3C-F29D-0347-9FBA-4D385F2BA8C4}" destId="{7E41B62B-F196-8442-8934-A85BC8BD5B76}" srcOrd="0" destOrd="0" presId="urn:microsoft.com/office/officeart/2008/layout/LinedList"/>
    <dgm:cxn modelId="{28C06830-7BC4-E04C-AC40-662405689853}" type="presParOf" srcId="{D96C3E3C-F29D-0347-9FBA-4D385F2BA8C4}" destId="{74ADD0A1-3E5D-D645-97FB-C503FEF8BC7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6AAFC-4EC9-344B-B69F-3AA6F16D29F5}">
      <dsp:nvSpPr>
        <dsp:cNvPr id="0" name=""/>
        <dsp:cNvSpPr/>
      </dsp:nvSpPr>
      <dsp:spPr>
        <a:xfrm>
          <a:off x="0" y="0"/>
          <a:ext cx="5607050" cy="0"/>
        </a:xfrm>
        <a:prstGeom prst="line">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6DFD683-9058-F849-AEF9-73B216957D13}">
      <dsp:nvSpPr>
        <dsp:cNvPr id="0" name=""/>
        <dsp:cNvSpPr/>
      </dsp:nvSpPr>
      <dsp:spPr>
        <a:xfrm>
          <a:off x="0" y="0"/>
          <a:ext cx="5607050" cy="2463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t>Data from over 17,000 tweets from 100+ pro-ISIS fanboys is scraped from all over the world post the November 2015 Paris Attacks. </a:t>
          </a:r>
          <a:endParaRPr lang="en-US" sz="2800" kern="1200"/>
        </a:p>
      </dsp:txBody>
      <dsp:txXfrm>
        <a:off x="0" y="0"/>
        <a:ext cx="5607050" cy="2463799"/>
      </dsp:txXfrm>
    </dsp:sp>
    <dsp:sp modelId="{0A278816-CC93-CF44-8D82-350218770C23}">
      <dsp:nvSpPr>
        <dsp:cNvPr id="0" name=""/>
        <dsp:cNvSpPr/>
      </dsp:nvSpPr>
      <dsp:spPr>
        <a:xfrm>
          <a:off x="0" y="2463799"/>
          <a:ext cx="5607050" cy="0"/>
        </a:xfrm>
        <a:prstGeom prst="line">
          <a:avLst/>
        </a:prstGeom>
        <a:gradFill rotWithShape="0">
          <a:gsLst>
            <a:gs pos="0">
              <a:schemeClr val="accent2">
                <a:hueOff val="-10351888"/>
                <a:satOff val="45859"/>
                <a:lumOff val="-16864"/>
                <a:alphaOff val="0"/>
                <a:tint val="97000"/>
                <a:satMod val="100000"/>
                <a:lumMod val="102000"/>
              </a:schemeClr>
            </a:gs>
            <a:gs pos="50000">
              <a:schemeClr val="accent2">
                <a:hueOff val="-10351888"/>
                <a:satOff val="45859"/>
                <a:lumOff val="-16864"/>
                <a:alphaOff val="0"/>
                <a:shade val="100000"/>
                <a:satMod val="103000"/>
                <a:lumMod val="100000"/>
              </a:schemeClr>
            </a:gs>
            <a:gs pos="100000">
              <a:schemeClr val="accent2">
                <a:hueOff val="-10351888"/>
                <a:satOff val="45859"/>
                <a:lumOff val="-16864"/>
                <a:alphaOff val="0"/>
                <a:shade val="93000"/>
                <a:satMod val="110000"/>
                <a:lumMod val="99000"/>
              </a:schemeClr>
            </a:gs>
          </a:gsLst>
          <a:lin ang="5400000" scaled="0"/>
        </a:gradFill>
        <a:ln w="6350" cap="flat" cmpd="sng" algn="ctr">
          <a:solidFill>
            <a:schemeClr val="accent2">
              <a:hueOff val="-10351888"/>
              <a:satOff val="45859"/>
              <a:lumOff val="-1686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D9EAA1A-05E0-6F4D-929B-CCF8AC2B44E8}">
      <dsp:nvSpPr>
        <dsp:cNvPr id="0" name=""/>
        <dsp:cNvSpPr/>
      </dsp:nvSpPr>
      <dsp:spPr>
        <a:xfrm>
          <a:off x="0" y="2463799"/>
          <a:ext cx="5607050" cy="2463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dirty="0"/>
            <a:t>The data is collection of large number of Arabic tweets, translated to English referring to ISIS. The project uses this data to check the networks, most frequent words and the sentiment of each tweet.</a:t>
          </a:r>
          <a:endParaRPr lang="en-US" sz="2800" kern="1200" dirty="0"/>
        </a:p>
      </dsp:txBody>
      <dsp:txXfrm>
        <a:off x="0" y="2463799"/>
        <a:ext cx="5607050" cy="2463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14368-CFEC-5D4B-91E3-AE587001DF04}">
      <dsp:nvSpPr>
        <dsp:cNvPr id="0" name=""/>
        <dsp:cNvSpPr/>
      </dsp:nvSpPr>
      <dsp:spPr>
        <a:xfrm>
          <a:off x="0" y="2406"/>
          <a:ext cx="5607050" cy="0"/>
        </a:xfrm>
        <a:prstGeom prst="line">
          <a:avLst/>
        </a:prstGeom>
        <a:gradFill rotWithShape="0">
          <a:gsLst>
            <a:gs pos="0">
              <a:schemeClr val="accent5">
                <a:hueOff val="0"/>
                <a:satOff val="0"/>
                <a:lumOff val="0"/>
                <a:alphaOff val="0"/>
                <a:tint val="97000"/>
                <a:satMod val="100000"/>
                <a:lumMod val="102000"/>
              </a:schemeClr>
            </a:gs>
            <a:gs pos="50000">
              <a:schemeClr val="accent5">
                <a:hueOff val="0"/>
                <a:satOff val="0"/>
                <a:lumOff val="0"/>
                <a:alphaOff val="0"/>
                <a:shade val="100000"/>
                <a:satMod val="103000"/>
                <a:lumMod val="100000"/>
              </a:schemeClr>
            </a:gs>
            <a:gs pos="100000">
              <a:schemeClr val="accent5">
                <a:hueOff val="0"/>
                <a:satOff val="0"/>
                <a:lumOff val="0"/>
                <a:alphaOff val="0"/>
                <a:shade val="93000"/>
                <a:satMod val="110000"/>
                <a:lumMod val="99000"/>
              </a:schemeClr>
            </a:gs>
          </a:gsLst>
          <a:lin ang="5400000" scaled="0"/>
        </a:gradFill>
        <a:ln w="6350"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7E3F203-5CA3-4744-97F8-ECAE54C6AC29}">
      <dsp:nvSpPr>
        <dsp:cNvPr id="0" name=""/>
        <dsp:cNvSpPr/>
      </dsp:nvSpPr>
      <dsp:spPr>
        <a:xfrm>
          <a:off x="0" y="2406"/>
          <a:ext cx="5607050" cy="820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kern="1200"/>
            <a:t>· Convert to lower case</a:t>
          </a:r>
          <a:endParaRPr lang="en-US" sz="3600" kern="1200" dirty="0"/>
        </a:p>
      </dsp:txBody>
      <dsp:txXfrm>
        <a:off x="0" y="2406"/>
        <a:ext cx="5607050" cy="820464"/>
      </dsp:txXfrm>
    </dsp:sp>
    <dsp:sp modelId="{DCAC2EC6-F61B-7242-87D6-95B30169581E}">
      <dsp:nvSpPr>
        <dsp:cNvPr id="0" name=""/>
        <dsp:cNvSpPr/>
      </dsp:nvSpPr>
      <dsp:spPr>
        <a:xfrm>
          <a:off x="0" y="822870"/>
          <a:ext cx="5607050" cy="0"/>
        </a:xfrm>
        <a:prstGeom prst="line">
          <a:avLst/>
        </a:prstGeom>
        <a:gradFill rotWithShape="0">
          <a:gsLst>
            <a:gs pos="0">
              <a:schemeClr val="accent5">
                <a:hueOff val="-47975"/>
                <a:satOff val="-1779"/>
                <a:lumOff val="2823"/>
                <a:alphaOff val="0"/>
                <a:tint val="97000"/>
                <a:satMod val="100000"/>
                <a:lumMod val="102000"/>
              </a:schemeClr>
            </a:gs>
            <a:gs pos="50000">
              <a:schemeClr val="accent5">
                <a:hueOff val="-47975"/>
                <a:satOff val="-1779"/>
                <a:lumOff val="2823"/>
                <a:alphaOff val="0"/>
                <a:shade val="100000"/>
                <a:satMod val="103000"/>
                <a:lumMod val="100000"/>
              </a:schemeClr>
            </a:gs>
            <a:gs pos="100000">
              <a:schemeClr val="accent5">
                <a:hueOff val="-47975"/>
                <a:satOff val="-1779"/>
                <a:lumOff val="2823"/>
                <a:alphaOff val="0"/>
                <a:shade val="93000"/>
                <a:satMod val="110000"/>
                <a:lumMod val="99000"/>
              </a:schemeClr>
            </a:gs>
          </a:gsLst>
          <a:lin ang="5400000" scaled="0"/>
        </a:gradFill>
        <a:ln w="6350" cap="flat" cmpd="sng" algn="ctr">
          <a:solidFill>
            <a:schemeClr val="accent5">
              <a:hueOff val="-47975"/>
              <a:satOff val="-1779"/>
              <a:lumOff val="282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5473E8A-C902-5246-8E7F-96DAE77F693E}">
      <dsp:nvSpPr>
        <dsp:cNvPr id="0" name=""/>
        <dsp:cNvSpPr/>
      </dsp:nvSpPr>
      <dsp:spPr>
        <a:xfrm>
          <a:off x="0" y="822870"/>
          <a:ext cx="5607050" cy="820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kern="1200"/>
            <a:t>· Remove punctuation</a:t>
          </a:r>
          <a:endParaRPr lang="en-US" sz="3600" kern="1200"/>
        </a:p>
      </dsp:txBody>
      <dsp:txXfrm>
        <a:off x="0" y="822870"/>
        <a:ext cx="5607050" cy="820464"/>
      </dsp:txXfrm>
    </dsp:sp>
    <dsp:sp modelId="{CB3DE665-F2ED-4345-8E80-9926AD4766D6}">
      <dsp:nvSpPr>
        <dsp:cNvPr id="0" name=""/>
        <dsp:cNvSpPr/>
      </dsp:nvSpPr>
      <dsp:spPr>
        <a:xfrm>
          <a:off x="0" y="1643335"/>
          <a:ext cx="5607050" cy="0"/>
        </a:xfrm>
        <a:prstGeom prst="line">
          <a:avLst/>
        </a:prstGeom>
        <a:gradFill rotWithShape="0">
          <a:gsLst>
            <a:gs pos="0">
              <a:schemeClr val="accent5">
                <a:hueOff val="-95949"/>
                <a:satOff val="-3559"/>
                <a:lumOff val="5647"/>
                <a:alphaOff val="0"/>
                <a:tint val="97000"/>
                <a:satMod val="100000"/>
                <a:lumMod val="102000"/>
              </a:schemeClr>
            </a:gs>
            <a:gs pos="50000">
              <a:schemeClr val="accent5">
                <a:hueOff val="-95949"/>
                <a:satOff val="-3559"/>
                <a:lumOff val="5647"/>
                <a:alphaOff val="0"/>
                <a:shade val="100000"/>
                <a:satMod val="103000"/>
                <a:lumMod val="100000"/>
              </a:schemeClr>
            </a:gs>
            <a:gs pos="100000">
              <a:schemeClr val="accent5">
                <a:hueOff val="-95949"/>
                <a:satOff val="-3559"/>
                <a:lumOff val="5647"/>
                <a:alphaOff val="0"/>
                <a:shade val="93000"/>
                <a:satMod val="110000"/>
                <a:lumMod val="99000"/>
              </a:schemeClr>
            </a:gs>
          </a:gsLst>
          <a:lin ang="5400000" scaled="0"/>
        </a:gradFill>
        <a:ln w="6350" cap="flat" cmpd="sng" algn="ctr">
          <a:solidFill>
            <a:schemeClr val="accent5">
              <a:hueOff val="-95949"/>
              <a:satOff val="-3559"/>
              <a:lumOff val="5647"/>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7017C80-1B73-6749-AA15-589776E481DB}">
      <dsp:nvSpPr>
        <dsp:cNvPr id="0" name=""/>
        <dsp:cNvSpPr/>
      </dsp:nvSpPr>
      <dsp:spPr>
        <a:xfrm>
          <a:off x="0" y="1643335"/>
          <a:ext cx="5607050" cy="820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kern="1200" dirty="0"/>
            <a:t>· Remove special characters</a:t>
          </a:r>
          <a:endParaRPr lang="en-US" sz="3600" kern="1200" dirty="0"/>
        </a:p>
      </dsp:txBody>
      <dsp:txXfrm>
        <a:off x="0" y="1643335"/>
        <a:ext cx="5607050" cy="820464"/>
      </dsp:txXfrm>
    </dsp:sp>
    <dsp:sp modelId="{21F8ABCC-7A34-F54A-9921-C5248F30742D}">
      <dsp:nvSpPr>
        <dsp:cNvPr id="0" name=""/>
        <dsp:cNvSpPr/>
      </dsp:nvSpPr>
      <dsp:spPr>
        <a:xfrm>
          <a:off x="0" y="2463799"/>
          <a:ext cx="5607050" cy="0"/>
        </a:xfrm>
        <a:prstGeom prst="line">
          <a:avLst/>
        </a:prstGeom>
        <a:gradFill rotWithShape="0">
          <a:gsLst>
            <a:gs pos="0">
              <a:schemeClr val="accent5">
                <a:hueOff val="-143924"/>
                <a:satOff val="-5338"/>
                <a:lumOff val="8470"/>
                <a:alphaOff val="0"/>
                <a:tint val="97000"/>
                <a:satMod val="100000"/>
                <a:lumMod val="102000"/>
              </a:schemeClr>
            </a:gs>
            <a:gs pos="50000">
              <a:schemeClr val="accent5">
                <a:hueOff val="-143924"/>
                <a:satOff val="-5338"/>
                <a:lumOff val="8470"/>
                <a:alphaOff val="0"/>
                <a:shade val="100000"/>
                <a:satMod val="103000"/>
                <a:lumMod val="100000"/>
              </a:schemeClr>
            </a:gs>
            <a:gs pos="100000">
              <a:schemeClr val="accent5">
                <a:hueOff val="-143924"/>
                <a:satOff val="-5338"/>
                <a:lumOff val="8470"/>
                <a:alphaOff val="0"/>
                <a:shade val="93000"/>
                <a:satMod val="110000"/>
                <a:lumMod val="99000"/>
              </a:schemeClr>
            </a:gs>
          </a:gsLst>
          <a:lin ang="5400000" scaled="0"/>
        </a:gradFill>
        <a:ln w="6350" cap="flat" cmpd="sng" algn="ctr">
          <a:solidFill>
            <a:schemeClr val="accent5">
              <a:hueOff val="-143924"/>
              <a:satOff val="-5338"/>
              <a:lumOff val="847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FBD2551-F4CA-FE44-91BC-8458C30178DD}">
      <dsp:nvSpPr>
        <dsp:cNvPr id="0" name=""/>
        <dsp:cNvSpPr/>
      </dsp:nvSpPr>
      <dsp:spPr>
        <a:xfrm>
          <a:off x="0" y="2463799"/>
          <a:ext cx="5607050" cy="820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kern="1200"/>
            <a:t>· Convert numbers</a:t>
          </a:r>
          <a:endParaRPr lang="en-US" sz="3600" kern="1200"/>
        </a:p>
      </dsp:txBody>
      <dsp:txXfrm>
        <a:off x="0" y="2463799"/>
        <a:ext cx="5607050" cy="820464"/>
      </dsp:txXfrm>
    </dsp:sp>
    <dsp:sp modelId="{11B6A5F4-9CD4-5545-AA15-6CBC9FD3E5D8}">
      <dsp:nvSpPr>
        <dsp:cNvPr id="0" name=""/>
        <dsp:cNvSpPr/>
      </dsp:nvSpPr>
      <dsp:spPr>
        <a:xfrm>
          <a:off x="0" y="3284264"/>
          <a:ext cx="5607050" cy="0"/>
        </a:xfrm>
        <a:prstGeom prst="line">
          <a:avLst/>
        </a:prstGeom>
        <a:gradFill rotWithShape="0">
          <a:gsLst>
            <a:gs pos="0">
              <a:schemeClr val="accent5">
                <a:hueOff val="-191898"/>
                <a:satOff val="-7118"/>
                <a:lumOff val="11294"/>
                <a:alphaOff val="0"/>
                <a:tint val="97000"/>
                <a:satMod val="100000"/>
                <a:lumMod val="102000"/>
              </a:schemeClr>
            </a:gs>
            <a:gs pos="50000">
              <a:schemeClr val="accent5">
                <a:hueOff val="-191898"/>
                <a:satOff val="-7118"/>
                <a:lumOff val="11294"/>
                <a:alphaOff val="0"/>
                <a:shade val="100000"/>
                <a:satMod val="103000"/>
                <a:lumMod val="100000"/>
              </a:schemeClr>
            </a:gs>
            <a:gs pos="100000">
              <a:schemeClr val="accent5">
                <a:hueOff val="-191898"/>
                <a:satOff val="-7118"/>
                <a:lumOff val="11294"/>
                <a:alphaOff val="0"/>
                <a:shade val="93000"/>
                <a:satMod val="110000"/>
                <a:lumMod val="99000"/>
              </a:schemeClr>
            </a:gs>
          </a:gsLst>
          <a:lin ang="5400000" scaled="0"/>
        </a:gradFill>
        <a:ln w="6350" cap="flat" cmpd="sng" algn="ctr">
          <a:solidFill>
            <a:schemeClr val="accent5">
              <a:hueOff val="-191898"/>
              <a:satOff val="-7118"/>
              <a:lumOff val="1129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62BC00B-BB7E-6A48-9315-3A0B47DD38C6}">
      <dsp:nvSpPr>
        <dsp:cNvPr id="0" name=""/>
        <dsp:cNvSpPr/>
      </dsp:nvSpPr>
      <dsp:spPr>
        <a:xfrm>
          <a:off x="0" y="3284264"/>
          <a:ext cx="5607050" cy="820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kern="1200" dirty="0"/>
            <a:t>· Remove stop words</a:t>
          </a:r>
          <a:endParaRPr lang="en-US" sz="3600" kern="1200" dirty="0"/>
        </a:p>
      </dsp:txBody>
      <dsp:txXfrm>
        <a:off x="0" y="3284264"/>
        <a:ext cx="5607050" cy="820464"/>
      </dsp:txXfrm>
    </dsp:sp>
    <dsp:sp modelId="{7B691CC8-2F3E-7A48-93CB-44909434912E}">
      <dsp:nvSpPr>
        <dsp:cNvPr id="0" name=""/>
        <dsp:cNvSpPr/>
      </dsp:nvSpPr>
      <dsp:spPr>
        <a:xfrm>
          <a:off x="0" y="4104729"/>
          <a:ext cx="5607050" cy="0"/>
        </a:xfrm>
        <a:prstGeom prst="line">
          <a:avLst/>
        </a:prstGeom>
        <a:gradFill rotWithShape="0">
          <a:gsLst>
            <a:gs pos="0">
              <a:schemeClr val="accent5">
                <a:hueOff val="-239873"/>
                <a:satOff val="-8897"/>
                <a:lumOff val="14117"/>
                <a:alphaOff val="0"/>
                <a:tint val="97000"/>
                <a:satMod val="100000"/>
                <a:lumMod val="102000"/>
              </a:schemeClr>
            </a:gs>
            <a:gs pos="50000">
              <a:schemeClr val="accent5">
                <a:hueOff val="-239873"/>
                <a:satOff val="-8897"/>
                <a:lumOff val="14117"/>
                <a:alphaOff val="0"/>
                <a:shade val="100000"/>
                <a:satMod val="103000"/>
                <a:lumMod val="100000"/>
              </a:schemeClr>
            </a:gs>
            <a:gs pos="100000">
              <a:schemeClr val="accent5">
                <a:hueOff val="-239873"/>
                <a:satOff val="-8897"/>
                <a:lumOff val="14117"/>
                <a:alphaOff val="0"/>
                <a:shade val="93000"/>
                <a:satMod val="110000"/>
                <a:lumMod val="99000"/>
              </a:schemeClr>
            </a:gs>
          </a:gsLst>
          <a:lin ang="5400000" scaled="0"/>
        </a:gradFill>
        <a:ln w="6350" cap="flat" cmpd="sng" algn="ctr">
          <a:solidFill>
            <a:schemeClr val="accent5">
              <a:hueOff val="-239873"/>
              <a:satOff val="-8897"/>
              <a:lumOff val="14117"/>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E41B62B-F196-8442-8934-A85BC8BD5B76}">
      <dsp:nvSpPr>
        <dsp:cNvPr id="0" name=""/>
        <dsp:cNvSpPr/>
      </dsp:nvSpPr>
      <dsp:spPr>
        <a:xfrm>
          <a:off x="0" y="4104729"/>
          <a:ext cx="5607050" cy="820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Remove blank spaces</a:t>
          </a:r>
        </a:p>
      </dsp:txBody>
      <dsp:txXfrm>
        <a:off x="0" y="4104729"/>
        <a:ext cx="5607050" cy="82046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B1945-4D18-834B-9CC7-0329BE3005AC}" type="datetimeFigureOut">
              <a:rPr lang="en-US" smtClean="0"/>
              <a:t>12/8/21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EC026-5389-0A42-B7E9-F7C49AF8F8E5}" type="slidenum">
              <a:rPr lang="en-US" smtClean="0"/>
              <a:t>‹#›</a:t>
            </a:fld>
            <a:endParaRPr lang="en-US"/>
          </a:p>
        </p:txBody>
      </p:sp>
    </p:spTree>
    <p:extLst>
      <p:ext uri="{BB962C8B-B14F-4D97-AF65-F5344CB8AC3E}">
        <p14:creationId xmlns:p14="http://schemas.microsoft.com/office/powerpoint/2010/main" val="1710748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BEC026-5389-0A42-B7E9-F7C49AF8F8E5}" type="slidenum">
              <a:rPr lang="en-US" smtClean="0"/>
              <a:t>15</a:t>
            </a:fld>
            <a:endParaRPr lang="en-US"/>
          </a:p>
        </p:txBody>
      </p:sp>
    </p:spTree>
    <p:extLst>
      <p:ext uri="{BB962C8B-B14F-4D97-AF65-F5344CB8AC3E}">
        <p14:creationId xmlns:p14="http://schemas.microsoft.com/office/powerpoint/2010/main" val="174307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098A0168-EB40-45AF-89A1-87DE0A55FFC6}" type="datetime1">
              <a:rPr lang="en-US" smtClean="0"/>
              <a:t>12/8/21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7522817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F8CA68F-747D-436A-B5BB-2EBC3ED499E4}" type="datetime1">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990589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DD8DC11-9E39-40A0-B3DC-E3F2AD04A616}" type="datetime1">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427097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E0A88F0-556B-4BB7-8AAB-D63AEB65C662}" type="datetime1">
              <a:rPr lang="en-US" smtClean="0"/>
              <a:t>12/8/21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428033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60E05506-6815-4E0E-B1DE-ECA35C2016DF}" type="datetime1">
              <a:rPr lang="en-US" smtClean="0"/>
              <a:t>12/8/21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2124207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FC6E85F7-A724-48A4-9D33-CEBC5174E865}" type="datetime1">
              <a:rPr lang="en-US" smtClean="0"/>
              <a:t>12/8/21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665607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CFBEA57F-793F-4683-BD8A-741FD4B89154}" type="datetime1">
              <a:rPr lang="en-US" smtClean="0"/>
              <a:t>12/8/21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D2C36F-4504-47C0-B82F-A167342A2754}" type="slidenum">
              <a:rPr lang="en-US" smtClean="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93457873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ED1540C-9440-4E7A-B71A-BEFEE06869E3}" type="datetime1">
              <a:rPr lang="en-US" smtClean="0"/>
              <a:t>12/8/21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822809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18DDB-88AC-4039-B59C-B05DC4C9C16C}" type="datetime1">
              <a:rPr lang="en-US" smtClean="0"/>
              <a:t>12/8/21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568836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E082ABFB-60E7-4BA1-866A-7059F058065B}" type="datetime1">
              <a:rPr lang="en-US" smtClean="0"/>
              <a:t>12/8/21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13741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694112F-55F4-4776-A323-7418930321C8}" type="datetime1">
              <a:rPr lang="en-US" smtClean="0"/>
              <a:t>12/8/21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32891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FBEA57F-793F-4683-BD8A-741FD4B89154}" type="datetime1">
              <a:rPr lang="en-US" smtClean="0"/>
              <a:t>12/8/21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1D2C36F-4504-47C0-B82F-A167342A2754}" type="slidenum">
              <a:rPr lang="en-US" smtClean="0"/>
              <a:t>‹#›</a:t>
            </a:fld>
            <a:endParaRPr lang="en-US" dirty="0"/>
          </a:p>
        </p:txBody>
      </p:sp>
    </p:spTree>
    <p:extLst>
      <p:ext uri="{BB962C8B-B14F-4D97-AF65-F5344CB8AC3E}">
        <p14:creationId xmlns:p14="http://schemas.microsoft.com/office/powerpoint/2010/main" val="3801107388"/>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hdr="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e crashing underwater">
            <a:extLst>
              <a:ext uri="{FF2B5EF4-FFF2-40B4-BE49-F238E27FC236}">
                <a16:creationId xmlns:a16="http://schemas.microsoft.com/office/drawing/2014/main" id="{0625AC27-F95C-4987-99E4-844879CEF78D}"/>
              </a:ext>
            </a:extLst>
          </p:cNvPr>
          <p:cNvPicPr>
            <a:picLocks noChangeAspect="1"/>
          </p:cNvPicPr>
          <p:nvPr/>
        </p:nvPicPr>
        <p:blipFill rotWithShape="1">
          <a:blip r:embed="rId2">
            <a:alphaModFix amt="40000"/>
          </a:blip>
          <a:srcRect t="15730"/>
          <a:stretch/>
        </p:blipFill>
        <p:spPr>
          <a:xfrm>
            <a:off x="0" y="10"/>
            <a:ext cx="12191980" cy="6857990"/>
          </a:xfrm>
          <a:prstGeom prst="rect">
            <a:avLst/>
          </a:prstGeom>
        </p:spPr>
      </p:pic>
      <p:sp>
        <p:nvSpPr>
          <p:cNvPr id="2" name="Title 1">
            <a:extLst>
              <a:ext uri="{FF2B5EF4-FFF2-40B4-BE49-F238E27FC236}">
                <a16:creationId xmlns:a16="http://schemas.microsoft.com/office/drawing/2014/main" id="{087E58FD-E3C2-834A-8F58-820200F1FD7B}"/>
              </a:ext>
            </a:extLst>
          </p:cNvPr>
          <p:cNvSpPr>
            <a:spLocks noGrp="1"/>
          </p:cNvSpPr>
          <p:nvPr>
            <p:ph type="ctrTitle"/>
          </p:nvPr>
        </p:nvSpPr>
        <p:spPr>
          <a:noFill/>
          <a:ln w="38100" cap="sq">
            <a:solidFill>
              <a:schemeClr val="tx1"/>
            </a:solidFill>
            <a:miter lim="800000"/>
          </a:ln>
        </p:spPr>
        <p:txBody>
          <a:bodyPr anchor="ctr">
            <a:normAutofit/>
          </a:bodyPr>
          <a:lstStyle/>
          <a:p>
            <a:r>
              <a:rPr lang="en-US" b="1" dirty="0">
                <a:solidFill>
                  <a:schemeClr val="tx1"/>
                </a:solidFill>
              </a:rPr>
              <a:t>HOW ISIS USES TWITTER</a:t>
            </a:r>
          </a:p>
        </p:txBody>
      </p:sp>
      <p:sp>
        <p:nvSpPr>
          <p:cNvPr id="3" name="Subtitle 2">
            <a:extLst>
              <a:ext uri="{FF2B5EF4-FFF2-40B4-BE49-F238E27FC236}">
                <a16:creationId xmlns:a16="http://schemas.microsoft.com/office/drawing/2014/main" id="{5B5A19FF-6E7D-EF44-BC16-7C3177635208}"/>
              </a:ext>
            </a:extLst>
          </p:cNvPr>
          <p:cNvSpPr>
            <a:spLocks noGrp="1"/>
          </p:cNvSpPr>
          <p:nvPr>
            <p:ph type="subTitle" idx="1"/>
          </p:nvPr>
        </p:nvSpPr>
        <p:spPr>
          <a:xfrm>
            <a:off x="4857750" y="4352544"/>
            <a:ext cx="7029450" cy="1239894"/>
          </a:xfrm>
        </p:spPr>
        <p:txBody>
          <a:bodyPr>
            <a:normAutofit/>
          </a:bodyPr>
          <a:lstStyle/>
          <a:p>
            <a:pPr>
              <a:lnSpc>
                <a:spcPct val="90000"/>
              </a:lnSpc>
            </a:pPr>
            <a:r>
              <a:rPr lang="en-IN" b="1" dirty="0">
                <a:solidFill>
                  <a:schemeClr val="tx1"/>
                </a:solidFill>
              </a:rPr>
              <a:t>Geethika Marru</a:t>
            </a:r>
          </a:p>
          <a:p>
            <a:pPr>
              <a:lnSpc>
                <a:spcPct val="90000"/>
              </a:lnSpc>
            </a:pPr>
            <a:r>
              <a:rPr lang="en-IN" b="1" dirty="0">
                <a:solidFill>
                  <a:schemeClr val="tx1"/>
                </a:solidFill>
              </a:rPr>
              <a:t>	   Lakshmi Kausalya </a:t>
            </a:r>
            <a:r>
              <a:rPr lang="en-IN" b="1" dirty="0" err="1">
                <a:solidFill>
                  <a:schemeClr val="tx1"/>
                </a:solidFill>
              </a:rPr>
              <a:t>Kavuri</a:t>
            </a:r>
            <a:endParaRPr lang="en-IN" b="1" dirty="0">
              <a:solidFill>
                <a:schemeClr val="tx1"/>
              </a:solidFill>
            </a:endParaRPr>
          </a:p>
          <a:p>
            <a:pPr>
              <a:lnSpc>
                <a:spcPct val="90000"/>
              </a:lnSpc>
            </a:pPr>
            <a:r>
              <a:rPr lang="en-IN" b="1" dirty="0">
                <a:solidFill>
                  <a:schemeClr val="tx1"/>
                </a:solidFill>
              </a:rPr>
              <a:t>		        Sai Surya Sudha Soundarya </a:t>
            </a:r>
            <a:r>
              <a:rPr lang="en-IN" b="1" dirty="0" err="1">
                <a:solidFill>
                  <a:schemeClr val="tx1"/>
                </a:solidFill>
              </a:rPr>
              <a:t>Mantha</a:t>
            </a:r>
            <a:endParaRPr lang="en-US" b="1" dirty="0">
              <a:solidFill>
                <a:schemeClr val="tx1"/>
              </a:solidFill>
            </a:endParaRPr>
          </a:p>
        </p:txBody>
      </p:sp>
    </p:spTree>
    <p:extLst>
      <p:ext uri="{BB962C8B-B14F-4D97-AF65-F5344CB8AC3E}">
        <p14:creationId xmlns:p14="http://schemas.microsoft.com/office/powerpoint/2010/main" val="364197256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45" name="Rectangle 4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09134-7A18-DB48-AAA3-3A919B85FCD4}"/>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IN">
                <a:solidFill>
                  <a:schemeClr val="bg1"/>
                </a:solidFill>
              </a:rPr>
              <a:t>Time series Analysis</a:t>
            </a:r>
            <a:endParaRPr lang="en-US">
              <a:solidFill>
                <a:schemeClr val="bg1"/>
              </a:solidFill>
            </a:endParaRPr>
          </a:p>
        </p:txBody>
      </p:sp>
      <p:sp>
        <p:nvSpPr>
          <p:cNvPr id="11" name="Content Placeholder 10">
            <a:extLst>
              <a:ext uri="{FF2B5EF4-FFF2-40B4-BE49-F238E27FC236}">
                <a16:creationId xmlns:a16="http://schemas.microsoft.com/office/drawing/2014/main" id="{A4C5F21B-2194-44F7-9FDA-B412428370FC}"/>
              </a:ext>
            </a:extLst>
          </p:cNvPr>
          <p:cNvSpPr>
            <a:spLocks noGrp="1"/>
          </p:cNvSpPr>
          <p:nvPr>
            <p:ph idx="1"/>
          </p:nvPr>
        </p:nvSpPr>
        <p:spPr>
          <a:xfrm>
            <a:off x="643468" y="2638044"/>
            <a:ext cx="3363974" cy="3415622"/>
          </a:xfrm>
        </p:spPr>
        <p:txBody>
          <a:bodyPr>
            <a:normAutofit/>
          </a:bodyPr>
          <a:lstStyle/>
          <a:p>
            <a:r>
              <a:rPr lang="en-IN" dirty="0">
                <a:solidFill>
                  <a:schemeClr val="bg1"/>
                </a:solidFill>
              </a:rPr>
              <a:t>Increasing trend in the number of tweets made over the considered time period. </a:t>
            </a:r>
          </a:p>
          <a:p>
            <a:r>
              <a:rPr lang="en-IN" dirty="0">
                <a:solidFill>
                  <a:schemeClr val="bg1"/>
                </a:solidFill>
              </a:rPr>
              <a:t>Extreme spike in the number of tweets that are being made during the immediate days of the attack.</a:t>
            </a:r>
          </a:p>
          <a:p>
            <a:endParaRPr lang="en-US" dirty="0">
              <a:solidFill>
                <a:schemeClr val="bg1"/>
              </a:solidFill>
            </a:endParaRPr>
          </a:p>
        </p:txBody>
      </p:sp>
      <p:pic>
        <p:nvPicPr>
          <p:cNvPr id="7" name="Content Placeholder 6" descr="Chart, line chart&#10;&#10;Description automatically generated">
            <a:extLst>
              <a:ext uri="{FF2B5EF4-FFF2-40B4-BE49-F238E27FC236}">
                <a16:creationId xmlns:a16="http://schemas.microsoft.com/office/drawing/2014/main" id="{0B5B41DA-5A84-1945-8817-65549EB04AA1}"/>
              </a:ext>
            </a:extLst>
          </p:cNvPr>
          <p:cNvPicPr>
            <a:picLocks/>
          </p:cNvPicPr>
          <p:nvPr/>
        </p:nvPicPr>
        <p:blipFill>
          <a:blip r:embed="rId2"/>
          <a:stretch>
            <a:fillRect/>
          </a:stretch>
        </p:blipFill>
        <p:spPr>
          <a:xfrm>
            <a:off x="4854612" y="975976"/>
            <a:ext cx="7137071" cy="4510045"/>
          </a:xfrm>
          <a:prstGeom prst="rect">
            <a:avLst/>
          </a:prstGeom>
        </p:spPr>
      </p:pic>
      <p:sp>
        <p:nvSpPr>
          <p:cNvPr id="6" name="Slide Number Placeholder 5">
            <a:extLst>
              <a:ext uri="{FF2B5EF4-FFF2-40B4-BE49-F238E27FC236}">
                <a16:creationId xmlns:a16="http://schemas.microsoft.com/office/drawing/2014/main" id="{656AB31F-4A8C-5C44-B97F-E4A0EFB2AC4C}"/>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1D2C36F-4504-47C0-B82F-A167342A2754}" type="slidenum">
              <a:rPr lang="en-US" smtClean="0"/>
              <a:pPr>
                <a:lnSpc>
                  <a:spcPct val="90000"/>
                </a:lnSpc>
                <a:spcAft>
                  <a:spcPts val="600"/>
                </a:spcAft>
              </a:pPr>
              <a:t>10</a:t>
            </a:fld>
            <a:endParaRPr lang="en-US"/>
          </a:p>
        </p:txBody>
      </p:sp>
    </p:spTree>
    <p:extLst>
      <p:ext uri="{BB962C8B-B14F-4D97-AF65-F5344CB8AC3E}">
        <p14:creationId xmlns:p14="http://schemas.microsoft.com/office/powerpoint/2010/main" val="1115573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FFC6CD-8E12-C545-B0C8-22EAA1F3F42D}"/>
              </a:ext>
            </a:extLst>
          </p:cNvPr>
          <p:cNvSpPr>
            <a:spLocks noGrp="1"/>
          </p:cNvSpPr>
          <p:nvPr>
            <p:ph type="title"/>
          </p:nvPr>
        </p:nvSpPr>
        <p:spPr>
          <a:xfrm>
            <a:off x="643468" y="1342525"/>
            <a:ext cx="3415288" cy="3212654"/>
          </a:xfrm>
          <a:noFill/>
          <a:ln>
            <a:solidFill>
              <a:schemeClr val="bg1"/>
            </a:solidFill>
          </a:ln>
        </p:spPr>
        <p:txBody>
          <a:bodyPr vert="horz" lIns="274320" tIns="182880" rIns="274320" bIns="182880" rtlCol="0" anchor="ctr" anchorCtr="1">
            <a:normAutofit/>
          </a:bodyPr>
          <a:lstStyle/>
          <a:p>
            <a:r>
              <a:rPr lang="en-US" sz="3500" dirty="0">
                <a:solidFill>
                  <a:schemeClr val="bg1"/>
                </a:solidFill>
              </a:rPr>
              <a:t>Users with tweets having the maximum followers</a:t>
            </a:r>
          </a:p>
        </p:txBody>
      </p:sp>
      <p:sp>
        <p:nvSpPr>
          <p:cNvPr id="6" name="Slide Number Placeholder 5">
            <a:extLst>
              <a:ext uri="{FF2B5EF4-FFF2-40B4-BE49-F238E27FC236}">
                <a16:creationId xmlns:a16="http://schemas.microsoft.com/office/drawing/2014/main" id="{799FAD0C-4C4A-4A44-9863-EA718C87EA75}"/>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81D2C36F-4504-47C0-B82F-A167342A2754}" type="slidenum">
              <a:rPr lang="en-US" smtClean="0"/>
              <a:pPr>
                <a:lnSpc>
                  <a:spcPct val="90000"/>
                </a:lnSpc>
                <a:spcAft>
                  <a:spcPts val="600"/>
                </a:spcAft>
              </a:pPr>
              <a:t>11</a:t>
            </a:fld>
            <a:endParaRPr lang="en-US"/>
          </a:p>
        </p:txBody>
      </p:sp>
      <p:pic>
        <p:nvPicPr>
          <p:cNvPr id="9" name="Content Placeholder 6" descr="Chart, bar chart&#10;&#10;Description automatically generated">
            <a:extLst>
              <a:ext uri="{FF2B5EF4-FFF2-40B4-BE49-F238E27FC236}">
                <a16:creationId xmlns:a16="http://schemas.microsoft.com/office/drawing/2014/main" id="{BAC5587A-0FCC-9F4B-B34B-733DB18383D3}"/>
              </a:ext>
            </a:extLst>
          </p:cNvPr>
          <p:cNvPicPr>
            <a:picLocks noGrp="1"/>
          </p:cNvPicPr>
          <p:nvPr>
            <p:ph idx="1"/>
          </p:nvPr>
        </p:nvPicPr>
        <p:blipFill>
          <a:blip r:embed="rId2"/>
          <a:stretch>
            <a:fillRect/>
          </a:stretch>
        </p:blipFill>
        <p:spPr>
          <a:xfrm>
            <a:off x="5037127" y="664038"/>
            <a:ext cx="6511405" cy="4950950"/>
          </a:xfrm>
          <a:prstGeom prst="rect">
            <a:avLst/>
          </a:prstGeom>
        </p:spPr>
      </p:pic>
    </p:spTree>
    <p:extLst>
      <p:ext uri="{BB962C8B-B14F-4D97-AF65-F5344CB8AC3E}">
        <p14:creationId xmlns:p14="http://schemas.microsoft.com/office/powerpoint/2010/main" val="2026612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E175FF-D5CF-BA4A-8DAC-E46590BC5636}"/>
              </a:ext>
            </a:extLst>
          </p:cNvPr>
          <p:cNvSpPr>
            <a:spLocks noGrp="1"/>
          </p:cNvSpPr>
          <p:nvPr>
            <p:ph type="title"/>
          </p:nvPr>
        </p:nvSpPr>
        <p:spPr>
          <a:xfrm>
            <a:off x="457730" y="1029229"/>
            <a:ext cx="3363974" cy="1728044"/>
          </a:xfrm>
          <a:noFill/>
          <a:ln>
            <a:solidFill>
              <a:schemeClr val="bg1"/>
            </a:solidFill>
          </a:ln>
        </p:spPr>
        <p:txBody>
          <a:bodyPr wrap="square">
            <a:normAutofit/>
          </a:bodyPr>
          <a:lstStyle/>
          <a:p>
            <a:r>
              <a:rPr lang="en-IN" sz="4800" dirty="0">
                <a:solidFill>
                  <a:schemeClr val="bg1"/>
                </a:solidFill>
              </a:rPr>
              <a:t>TF-IDF</a:t>
            </a:r>
            <a:endParaRPr lang="en-US" sz="4800" dirty="0">
              <a:solidFill>
                <a:schemeClr val="bg1"/>
              </a:solidFill>
            </a:endParaRPr>
          </a:p>
        </p:txBody>
      </p:sp>
      <p:sp>
        <p:nvSpPr>
          <p:cNvPr id="3" name="Content Placeholder 2">
            <a:extLst>
              <a:ext uri="{FF2B5EF4-FFF2-40B4-BE49-F238E27FC236}">
                <a16:creationId xmlns:a16="http://schemas.microsoft.com/office/drawing/2014/main" id="{FA122A2D-F58B-D64E-8F55-4796E2D3BC65}"/>
              </a:ext>
            </a:extLst>
          </p:cNvPr>
          <p:cNvSpPr>
            <a:spLocks noGrp="1"/>
          </p:cNvSpPr>
          <p:nvPr>
            <p:ph idx="1"/>
          </p:nvPr>
        </p:nvSpPr>
        <p:spPr>
          <a:xfrm>
            <a:off x="574456" y="3552444"/>
            <a:ext cx="3363974" cy="2019681"/>
          </a:xfrm>
        </p:spPr>
        <p:txBody>
          <a:bodyPr>
            <a:normAutofit/>
          </a:bodyPr>
          <a:lstStyle/>
          <a:p>
            <a:pPr marL="0" indent="0">
              <a:buNone/>
            </a:pPr>
            <a:r>
              <a:rPr lang="en-IN" dirty="0">
                <a:solidFill>
                  <a:schemeClr val="bg1"/>
                </a:solidFill>
              </a:rPr>
              <a:t>Term Frequency-Inverse Document Frequency is a statistical measure that evaluates how relevant a word is to a document in a collection of documents.</a:t>
            </a:r>
          </a:p>
          <a:p>
            <a:endParaRPr lang="en-IN" dirty="0">
              <a:solidFill>
                <a:schemeClr val="bg1"/>
              </a:solidFill>
            </a:endParaRPr>
          </a:p>
          <a:p>
            <a:endParaRPr lang="en-US" dirty="0">
              <a:solidFill>
                <a:schemeClr val="bg1"/>
              </a:solidFill>
            </a:endParaRPr>
          </a:p>
        </p:txBody>
      </p:sp>
      <p:pic>
        <p:nvPicPr>
          <p:cNvPr id="7" name="Picture 6">
            <a:extLst>
              <a:ext uri="{FF2B5EF4-FFF2-40B4-BE49-F238E27FC236}">
                <a16:creationId xmlns:a16="http://schemas.microsoft.com/office/drawing/2014/main" id="{9A92E06B-F4E2-C744-9A3D-494AA3A30F97}"/>
              </a:ext>
            </a:extLst>
          </p:cNvPr>
          <p:cNvPicPr/>
          <p:nvPr/>
        </p:nvPicPr>
        <p:blipFill>
          <a:blip r:embed="rId2"/>
          <a:stretch>
            <a:fillRect/>
          </a:stretch>
        </p:blipFill>
        <p:spPr>
          <a:xfrm>
            <a:off x="6586538" y="428625"/>
            <a:ext cx="3300411" cy="5625041"/>
          </a:xfrm>
          <a:prstGeom prst="rect">
            <a:avLst/>
          </a:prstGeom>
        </p:spPr>
      </p:pic>
      <p:sp>
        <p:nvSpPr>
          <p:cNvPr id="6" name="Slide Number Placeholder 5">
            <a:extLst>
              <a:ext uri="{FF2B5EF4-FFF2-40B4-BE49-F238E27FC236}">
                <a16:creationId xmlns:a16="http://schemas.microsoft.com/office/drawing/2014/main" id="{83157FCD-FB19-3441-AD9B-60131158C87D}"/>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1D2C36F-4504-47C0-B82F-A167342A2754}" type="slidenum">
              <a:rPr lang="en-US" smtClean="0"/>
              <a:pPr>
                <a:lnSpc>
                  <a:spcPct val="90000"/>
                </a:lnSpc>
                <a:spcAft>
                  <a:spcPts val="600"/>
                </a:spcAft>
              </a:pPr>
              <a:t>12</a:t>
            </a:fld>
            <a:endParaRPr lang="en-US"/>
          </a:p>
        </p:txBody>
      </p:sp>
    </p:spTree>
    <p:extLst>
      <p:ext uri="{BB962C8B-B14F-4D97-AF65-F5344CB8AC3E}">
        <p14:creationId xmlns:p14="http://schemas.microsoft.com/office/powerpoint/2010/main" val="2580062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60366-4806-644D-B64F-1A642A797FA8}"/>
              </a:ext>
            </a:extLst>
          </p:cNvPr>
          <p:cNvSpPr>
            <a:spLocks noGrp="1"/>
          </p:cNvSpPr>
          <p:nvPr>
            <p:ph type="title"/>
          </p:nvPr>
        </p:nvSpPr>
        <p:spPr>
          <a:xfrm>
            <a:off x="643467" y="1088791"/>
            <a:ext cx="3363974" cy="1728044"/>
          </a:xfrm>
          <a:noFill/>
          <a:ln>
            <a:solidFill>
              <a:schemeClr val="bg1"/>
            </a:solidFill>
          </a:ln>
        </p:spPr>
        <p:txBody>
          <a:bodyPr wrap="square">
            <a:normAutofit/>
          </a:bodyPr>
          <a:lstStyle/>
          <a:p>
            <a:r>
              <a:rPr lang="en-IN" sz="4000" dirty="0">
                <a:solidFill>
                  <a:schemeClr val="bg1"/>
                </a:solidFill>
              </a:rPr>
              <a:t>Word Cloud</a:t>
            </a:r>
            <a:endParaRPr lang="en-US" sz="4000" dirty="0">
              <a:solidFill>
                <a:schemeClr val="bg1"/>
              </a:solidFill>
            </a:endParaRPr>
          </a:p>
        </p:txBody>
      </p:sp>
      <p:sp>
        <p:nvSpPr>
          <p:cNvPr id="3" name="Content Placeholder 2">
            <a:extLst>
              <a:ext uri="{FF2B5EF4-FFF2-40B4-BE49-F238E27FC236}">
                <a16:creationId xmlns:a16="http://schemas.microsoft.com/office/drawing/2014/main" id="{D6C42E11-01FB-CE45-A7BD-71C8F9254A6D}"/>
              </a:ext>
            </a:extLst>
          </p:cNvPr>
          <p:cNvSpPr>
            <a:spLocks noGrp="1"/>
          </p:cNvSpPr>
          <p:nvPr>
            <p:ph idx="1"/>
          </p:nvPr>
        </p:nvSpPr>
        <p:spPr>
          <a:xfrm>
            <a:off x="643467" y="4704351"/>
            <a:ext cx="3363974" cy="1090808"/>
          </a:xfrm>
        </p:spPr>
        <p:txBody>
          <a:bodyPr>
            <a:normAutofit/>
          </a:bodyPr>
          <a:lstStyle/>
          <a:p>
            <a:pPr marL="0" indent="0">
              <a:buNone/>
            </a:pPr>
            <a:r>
              <a:rPr lang="en-IN" dirty="0">
                <a:solidFill>
                  <a:schemeClr val="bg1"/>
                </a:solidFill>
              </a:rPr>
              <a:t>Word clouds are valuable way to communicate important underlying raw text-based data</a:t>
            </a:r>
          </a:p>
          <a:p>
            <a:endParaRPr lang="en-US" dirty="0">
              <a:solidFill>
                <a:schemeClr val="bg1"/>
              </a:solidFill>
            </a:endParaRPr>
          </a:p>
        </p:txBody>
      </p:sp>
      <p:pic>
        <p:nvPicPr>
          <p:cNvPr id="7" name="Picture 6" descr="A picture containing text&#10;&#10;Description automatically generated">
            <a:extLst>
              <a:ext uri="{FF2B5EF4-FFF2-40B4-BE49-F238E27FC236}">
                <a16:creationId xmlns:a16="http://schemas.microsoft.com/office/drawing/2014/main" id="{F80B7A87-0F12-514B-A750-995B0C33A58D}"/>
              </a:ext>
            </a:extLst>
          </p:cNvPr>
          <p:cNvPicPr/>
          <p:nvPr/>
        </p:nvPicPr>
        <p:blipFill>
          <a:blip r:embed="rId2"/>
          <a:stretch>
            <a:fillRect/>
          </a:stretch>
        </p:blipFill>
        <p:spPr>
          <a:xfrm>
            <a:off x="5751862" y="643467"/>
            <a:ext cx="5342570" cy="5410199"/>
          </a:xfrm>
          <a:prstGeom prst="rect">
            <a:avLst/>
          </a:prstGeom>
        </p:spPr>
      </p:pic>
      <p:sp>
        <p:nvSpPr>
          <p:cNvPr id="6" name="Slide Number Placeholder 5">
            <a:extLst>
              <a:ext uri="{FF2B5EF4-FFF2-40B4-BE49-F238E27FC236}">
                <a16:creationId xmlns:a16="http://schemas.microsoft.com/office/drawing/2014/main" id="{5D4183DE-A51B-FC4C-8951-7A73770B8DAD}"/>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1D2C36F-4504-47C0-B82F-A167342A2754}" type="slidenum">
              <a:rPr lang="en-US" smtClean="0"/>
              <a:pPr>
                <a:lnSpc>
                  <a:spcPct val="90000"/>
                </a:lnSpc>
                <a:spcAft>
                  <a:spcPts val="600"/>
                </a:spcAft>
              </a:pPr>
              <a:t>13</a:t>
            </a:fld>
            <a:endParaRPr lang="en-US"/>
          </a:p>
        </p:txBody>
      </p:sp>
    </p:spTree>
    <p:extLst>
      <p:ext uri="{BB962C8B-B14F-4D97-AF65-F5344CB8AC3E}">
        <p14:creationId xmlns:p14="http://schemas.microsoft.com/office/powerpoint/2010/main" val="941891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6189D-2585-7044-B05A-52758247D5E3}"/>
              </a:ext>
            </a:extLst>
          </p:cNvPr>
          <p:cNvSpPr>
            <a:spLocks noGrp="1"/>
          </p:cNvSpPr>
          <p:nvPr>
            <p:ph type="title"/>
          </p:nvPr>
        </p:nvSpPr>
        <p:spPr>
          <a:xfrm>
            <a:off x="643467" y="1284735"/>
            <a:ext cx="3363974" cy="1728044"/>
          </a:xfrm>
          <a:noFill/>
          <a:ln>
            <a:solidFill>
              <a:schemeClr val="bg1"/>
            </a:solidFill>
          </a:ln>
        </p:spPr>
        <p:txBody>
          <a:bodyPr wrap="square">
            <a:normAutofit/>
          </a:bodyPr>
          <a:lstStyle/>
          <a:p>
            <a:r>
              <a:rPr lang="en-IN" sz="4000" b="1" i="1" dirty="0">
                <a:solidFill>
                  <a:schemeClr val="bg1"/>
                </a:solidFill>
              </a:rPr>
              <a:t>Network Analysis</a:t>
            </a:r>
            <a:r>
              <a:rPr lang="en-IN" sz="4000" dirty="0">
                <a:solidFill>
                  <a:schemeClr val="bg1"/>
                </a:solidFill>
              </a:rPr>
              <a:t> </a:t>
            </a:r>
            <a:endParaRPr lang="en-US" sz="4000" dirty="0">
              <a:solidFill>
                <a:schemeClr val="bg1"/>
              </a:solidFill>
            </a:endParaRPr>
          </a:p>
        </p:txBody>
      </p:sp>
      <p:sp>
        <p:nvSpPr>
          <p:cNvPr id="10" name="Content Placeholder 9">
            <a:extLst>
              <a:ext uri="{FF2B5EF4-FFF2-40B4-BE49-F238E27FC236}">
                <a16:creationId xmlns:a16="http://schemas.microsoft.com/office/drawing/2014/main" id="{E9B14784-DE3B-894D-AB55-9253AC4963FB}"/>
              </a:ext>
            </a:extLst>
          </p:cNvPr>
          <p:cNvSpPr>
            <a:spLocks noGrp="1"/>
          </p:cNvSpPr>
          <p:nvPr>
            <p:ph idx="1"/>
          </p:nvPr>
        </p:nvSpPr>
        <p:spPr>
          <a:xfrm>
            <a:off x="643467" y="4597803"/>
            <a:ext cx="3363974" cy="675172"/>
          </a:xfrm>
        </p:spPr>
        <p:txBody>
          <a:bodyPr>
            <a:normAutofit/>
          </a:bodyPr>
          <a:lstStyle/>
          <a:p>
            <a:pPr marL="0" indent="0">
              <a:buNone/>
            </a:pPr>
            <a:r>
              <a:rPr lang="en-US" dirty="0">
                <a:solidFill>
                  <a:schemeClr val="bg1"/>
                </a:solidFill>
              </a:rPr>
              <a:t>Top Ten Frequent pairs of taggers and mentions</a:t>
            </a:r>
          </a:p>
          <a:p>
            <a:endParaRPr lang="en-US" dirty="0">
              <a:solidFill>
                <a:schemeClr val="bg1"/>
              </a:solidFill>
            </a:endParaRPr>
          </a:p>
        </p:txBody>
      </p:sp>
      <p:pic>
        <p:nvPicPr>
          <p:cNvPr id="11" name="Picture 10" descr="Table&#10;&#10;Description automatically generated">
            <a:extLst>
              <a:ext uri="{FF2B5EF4-FFF2-40B4-BE49-F238E27FC236}">
                <a16:creationId xmlns:a16="http://schemas.microsoft.com/office/drawing/2014/main" id="{44C2550B-D5E5-8646-84FF-5EDFADC7E080}"/>
              </a:ext>
            </a:extLst>
          </p:cNvPr>
          <p:cNvPicPr/>
          <p:nvPr/>
        </p:nvPicPr>
        <p:blipFill>
          <a:blip r:embed="rId2"/>
          <a:stretch>
            <a:fillRect/>
          </a:stretch>
        </p:blipFill>
        <p:spPr>
          <a:xfrm>
            <a:off x="5634385" y="643467"/>
            <a:ext cx="5577524" cy="5410199"/>
          </a:xfrm>
          <a:prstGeom prst="rect">
            <a:avLst/>
          </a:prstGeom>
        </p:spPr>
      </p:pic>
      <p:sp>
        <p:nvSpPr>
          <p:cNvPr id="6" name="Slide Number Placeholder 5">
            <a:extLst>
              <a:ext uri="{FF2B5EF4-FFF2-40B4-BE49-F238E27FC236}">
                <a16:creationId xmlns:a16="http://schemas.microsoft.com/office/drawing/2014/main" id="{3BFA5DED-8CBC-BE45-9965-B685A63F626C}"/>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1D2C36F-4504-47C0-B82F-A167342A2754}" type="slidenum">
              <a:rPr lang="en-US" smtClean="0"/>
              <a:pPr>
                <a:lnSpc>
                  <a:spcPct val="90000"/>
                </a:lnSpc>
                <a:spcAft>
                  <a:spcPts val="600"/>
                </a:spcAft>
              </a:pPr>
              <a:t>14</a:t>
            </a:fld>
            <a:endParaRPr lang="en-US"/>
          </a:p>
        </p:txBody>
      </p:sp>
    </p:spTree>
    <p:extLst>
      <p:ext uri="{BB962C8B-B14F-4D97-AF65-F5344CB8AC3E}">
        <p14:creationId xmlns:p14="http://schemas.microsoft.com/office/powerpoint/2010/main" val="2311542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1">
            <a:extLst>
              <a:ext uri="{FF2B5EF4-FFF2-40B4-BE49-F238E27FC236}">
                <a16:creationId xmlns:a16="http://schemas.microsoft.com/office/drawing/2014/main" id="{8E505354-1F61-3F44-918D-F499B07D0453}"/>
              </a:ext>
            </a:extLst>
          </p:cNvPr>
          <p:cNvSpPr>
            <a:spLocks noGrp="1" noChangeArrowheads="1"/>
          </p:cNvSpPr>
          <p:nvPr>
            <p:ph idx="1"/>
          </p:nvPr>
        </p:nvSpPr>
        <p:spPr bwMode="auto">
          <a:xfrm>
            <a:off x="642938" y="3429000"/>
            <a:ext cx="3363912" cy="26241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809370" tIns="45720" rIns="91440" bIns="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lang="en-US" altLang="en-US" i="1" dirty="0">
                <a:solidFill>
                  <a:schemeClr val="bg1"/>
                </a:solidFill>
                <a:latin typeface="Times New Roman" panose="02020603050405020304" pitchFamily="18" charset="0"/>
                <a:ea typeface="Times New Roman" panose="02020603050405020304" pitchFamily="18" charset="0"/>
              </a:rPr>
              <a:t>M</a:t>
            </a:r>
            <a:r>
              <a:rPr kumimoji="0" lang="en-US" altLang="en-US" b="0" i="1"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rPr>
              <a:t>ost mentioned user is </a:t>
            </a:r>
            <a:r>
              <a:rPr kumimoji="0" lang="en-US" altLang="en-US" b="0" i="1" u="none" strike="noStrike" cap="none" normalizeH="0" baseline="0" dirty="0" err="1">
                <a:ln>
                  <a:noFill/>
                </a:ln>
                <a:solidFill>
                  <a:schemeClr val="bg1"/>
                </a:solidFill>
                <a:effectLst/>
                <a:latin typeface="Times New Roman" panose="02020603050405020304" pitchFamily="18" charset="0"/>
                <a:ea typeface="Times New Roman" panose="02020603050405020304" pitchFamily="18" charset="0"/>
              </a:rPr>
              <a:t>RamiAlLolah</a:t>
            </a:r>
            <a:r>
              <a:rPr kumimoji="0" lang="en-US" altLang="en-US" b="0" i="1"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rPr>
              <a:t> with 565 times mentioned by the other users.</a:t>
            </a:r>
          </a:p>
          <a:p>
            <a:pPr marL="0" marR="0" lvl="0" indent="0" defTabSz="914400" rtl="0" eaLnBrk="0" fontAlgn="base" latinLnBrk="0" hangingPunct="0">
              <a:spcBef>
                <a:spcPct val="0"/>
              </a:spcBef>
              <a:spcAft>
                <a:spcPts val="600"/>
              </a:spcAft>
              <a:buClrTx/>
              <a:buSzTx/>
              <a:buNone/>
              <a:tabLst/>
            </a:pPr>
            <a:r>
              <a:rPr kumimoji="0" lang="en-US" altLang="en-US" b="0" i="1"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rPr>
              <a:t>Most active user is </a:t>
            </a:r>
            <a:r>
              <a:rPr kumimoji="0" lang="en-US" altLang="en-US" b="0" i="1" u="none" strike="noStrike" cap="none" normalizeH="0" baseline="0" dirty="0" err="1">
                <a:ln>
                  <a:noFill/>
                </a:ln>
                <a:solidFill>
                  <a:schemeClr val="bg1"/>
                </a:solidFill>
                <a:effectLst/>
                <a:latin typeface="Times New Roman" panose="02020603050405020304" pitchFamily="18" charset="0"/>
                <a:ea typeface="Times New Roman" panose="02020603050405020304" pitchFamily="18" charset="0"/>
              </a:rPr>
              <a:t>Uncle_SamCoco</a:t>
            </a:r>
            <a:r>
              <a:rPr kumimoji="0" lang="en-US" altLang="en-US" b="0" i="1"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rPr>
              <a:t> with 1578 times mentioning other users.</a:t>
            </a:r>
            <a:r>
              <a:rPr kumimoji="0" lang="en-US" altLang="en-US" b="0" i="1" u="none" strike="noStrike" cap="none" normalizeH="0" baseline="0" dirty="0">
                <a:ln>
                  <a:noFill/>
                </a:ln>
                <a:solidFill>
                  <a:schemeClr val="bg1"/>
                </a:solidFill>
                <a:effectLst/>
              </a:rPr>
              <a:t> </a:t>
            </a:r>
            <a:endParaRPr kumimoji="0" lang="en-US" altLang="en-US" b="0" i="1" u="none" strike="noStrike" cap="none" normalizeH="0" baseline="0" dirty="0">
              <a:ln>
                <a:noFill/>
              </a:ln>
              <a:solidFill>
                <a:schemeClr val="bg1"/>
              </a:solidFill>
              <a:effectLst/>
              <a:latin typeface="Arial" panose="020B0604020202020204" pitchFamily="34" charset="0"/>
            </a:endParaRPr>
          </a:p>
        </p:txBody>
      </p:sp>
      <p:pic>
        <p:nvPicPr>
          <p:cNvPr id="10" name="Content Placeholder 9" descr="Diagram&#10;&#10;Description automatically generated">
            <a:extLst>
              <a:ext uri="{FF2B5EF4-FFF2-40B4-BE49-F238E27FC236}">
                <a16:creationId xmlns:a16="http://schemas.microsoft.com/office/drawing/2014/main" id="{AB8722FD-49C9-7642-84AD-BD41139810CA}"/>
              </a:ext>
            </a:extLst>
          </p:cNvPr>
          <p:cNvPicPr>
            <a:picLocks/>
          </p:cNvPicPr>
          <p:nvPr/>
        </p:nvPicPr>
        <p:blipFill>
          <a:blip r:embed="rId3">
            <a:extLst>
              <a:ext uri="{28A0092B-C50C-407E-A947-70E740481C1C}">
                <a14:useLocalDpi xmlns:a14="http://schemas.microsoft.com/office/drawing/2010/main" val="0"/>
              </a:ext>
            </a:extLst>
          </a:blip>
          <a:stretch>
            <a:fillRect/>
          </a:stretch>
        </p:blipFill>
        <p:spPr bwMode="auto">
          <a:xfrm>
            <a:off x="4649788" y="0"/>
            <a:ext cx="7542211" cy="6858000"/>
          </a:xfrm>
          <a:prstGeom prst="rect">
            <a:avLst/>
          </a:prstGeom>
          <a:noFill/>
        </p:spPr>
      </p:pic>
      <p:sp>
        <p:nvSpPr>
          <p:cNvPr id="6" name="Slide Number Placeholder 5">
            <a:extLst>
              <a:ext uri="{FF2B5EF4-FFF2-40B4-BE49-F238E27FC236}">
                <a16:creationId xmlns:a16="http://schemas.microsoft.com/office/drawing/2014/main" id="{0D00A9D7-C028-4142-80C5-4BE587B75506}"/>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1D2C36F-4504-47C0-B82F-A167342A2754}" type="slidenum">
              <a:rPr lang="en-US" smtClean="0"/>
              <a:pPr>
                <a:lnSpc>
                  <a:spcPct val="90000"/>
                </a:lnSpc>
                <a:spcAft>
                  <a:spcPts val="600"/>
                </a:spcAft>
              </a:pPr>
              <a:t>15</a:t>
            </a:fld>
            <a:endParaRPr lang="en-US"/>
          </a:p>
        </p:txBody>
      </p:sp>
      <p:sp>
        <p:nvSpPr>
          <p:cNvPr id="8" name="Title 1">
            <a:extLst>
              <a:ext uri="{FF2B5EF4-FFF2-40B4-BE49-F238E27FC236}">
                <a16:creationId xmlns:a16="http://schemas.microsoft.com/office/drawing/2014/main" id="{45E5E34F-2FC0-F54F-8FDC-4EED5E1AC472}"/>
              </a:ext>
            </a:extLst>
          </p:cNvPr>
          <p:cNvSpPr txBox="1">
            <a:spLocks/>
          </p:cNvSpPr>
          <p:nvPr/>
        </p:nvSpPr>
        <p:spPr bwMode="black">
          <a:xfrm>
            <a:off x="643467" y="1284735"/>
            <a:ext cx="3363974" cy="1728044"/>
          </a:xfrm>
          <a:prstGeom prst="rect">
            <a:avLst/>
          </a:prstGeom>
          <a:noFill/>
          <a:ln w="31750" cap="sq">
            <a:solidFill>
              <a:schemeClr val="bg1"/>
            </a:solidFill>
            <a:miter lim="800000"/>
          </a:ln>
        </p:spPr>
        <p:txBody>
          <a:bodyPr vert="horz" wrap="square" lIns="182880" tIns="182880" rIns="182880" bIns="182880" rtlCol="0" anchor="ctr">
            <a:normAutofit fontScale="925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4000" dirty="0">
                <a:solidFill>
                  <a:schemeClr val="bg1"/>
                </a:solidFill>
              </a:rPr>
              <a:t>Network Graph of ISIS Tweets</a:t>
            </a:r>
          </a:p>
        </p:txBody>
      </p:sp>
    </p:spTree>
    <p:extLst>
      <p:ext uri="{BB962C8B-B14F-4D97-AF65-F5344CB8AC3E}">
        <p14:creationId xmlns:p14="http://schemas.microsoft.com/office/powerpoint/2010/main" val="1320393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8882FF-B95A-6247-B1C2-CB6A7081EA7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1900">
                <a:solidFill>
                  <a:srgbClr val="FFFFFF"/>
                </a:solidFill>
              </a:rPr>
              <a:t>Tweets Classification</a:t>
            </a:r>
            <a:endParaRPr lang="en-US" sz="1900">
              <a:solidFill>
                <a:srgbClr val="FFFFFF"/>
              </a:solidFill>
            </a:endParaRPr>
          </a:p>
        </p:txBody>
      </p:sp>
      <p:sp>
        <p:nvSpPr>
          <p:cNvPr id="20" name="Content Placeholder 2">
            <a:extLst>
              <a:ext uri="{FF2B5EF4-FFF2-40B4-BE49-F238E27FC236}">
                <a16:creationId xmlns:a16="http://schemas.microsoft.com/office/drawing/2014/main" id="{C0F6EE54-8737-4345-BCD3-FF86034FEF14}"/>
              </a:ext>
            </a:extLst>
          </p:cNvPr>
          <p:cNvSpPr>
            <a:spLocks noGrp="1"/>
          </p:cNvSpPr>
          <p:nvPr>
            <p:ph idx="1"/>
          </p:nvPr>
        </p:nvSpPr>
        <p:spPr>
          <a:xfrm>
            <a:off x="5591695" y="1402080"/>
            <a:ext cx="5320696" cy="4053840"/>
          </a:xfrm>
        </p:spPr>
        <p:txBody>
          <a:bodyPr anchor="ctr">
            <a:normAutofit/>
          </a:bodyPr>
          <a:lstStyle/>
          <a:p>
            <a:pPr>
              <a:lnSpc>
                <a:spcPct val="90000"/>
              </a:lnSpc>
            </a:pPr>
            <a:r>
              <a:rPr lang="en-IN" sz="1700" dirty="0"/>
              <a:t>This analysis focuses on classifying the tweets as a positive tweet/ negative tweet or neutral using set of negative and positive words</a:t>
            </a:r>
          </a:p>
          <a:p>
            <a:pPr>
              <a:lnSpc>
                <a:spcPct val="90000"/>
              </a:lnSpc>
            </a:pPr>
            <a:r>
              <a:rPr lang="en-IN" sz="1700" dirty="0"/>
              <a:t># Positive tweets = 1200</a:t>
            </a:r>
          </a:p>
          <a:p>
            <a:pPr>
              <a:lnSpc>
                <a:spcPct val="90000"/>
              </a:lnSpc>
            </a:pPr>
            <a:r>
              <a:rPr lang="en-IN" sz="1700" dirty="0"/>
              <a:t># Negative tweets = 6858</a:t>
            </a:r>
          </a:p>
          <a:p>
            <a:pPr>
              <a:lnSpc>
                <a:spcPct val="90000"/>
              </a:lnSpc>
            </a:pPr>
            <a:r>
              <a:rPr lang="en-IN" sz="1700" dirty="0"/>
              <a:t># tweets with both positive and negative words = 6179</a:t>
            </a:r>
          </a:p>
          <a:p>
            <a:pPr>
              <a:lnSpc>
                <a:spcPct val="90000"/>
              </a:lnSpc>
            </a:pPr>
            <a:r>
              <a:rPr lang="en-IN" sz="1700" dirty="0"/>
              <a:t># tweets with no negative and positive words = 3173</a:t>
            </a:r>
          </a:p>
          <a:p>
            <a:pPr marL="0" indent="0">
              <a:lnSpc>
                <a:spcPct val="90000"/>
              </a:lnSpc>
              <a:buNone/>
            </a:pPr>
            <a:r>
              <a:rPr lang="en-IN" sz="1700" dirty="0" err="1"/>
              <a:t>Eg</a:t>
            </a:r>
            <a:r>
              <a:rPr lang="en-IN" sz="1700" dirty="0"/>
              <a:t>:</a:t>
            </a:r>
          </a:p>
          <a:p>
            <a:pPr marL="0" indent="0">
              <a:lnSpc>
                <a:spcPct val="90000"/>
              </a:lnSpc>
              <a:buNone/>
            </a:pPr>
            <a:r>
              <a:rPr lang="en-IN" sz="1700" dirty="0"/>
              <a:t>SHEIKH FATIH AL JAWLANI 'FOR THE PEOPLE OF </a:t>
            </a:r>
            <a:r>
              <a:rPr lang="en-IN" sz="1700" dirty="0">
                <a:highlight>
                  <a:srgbClr val="00FF00"/>
                </a:highlight>
              </a:rPr>
              <a:t>INTEGRITY</a:t>
            </a:r>
            <a:r>
              <a:rPr lang="en-IN" sz="1700" dirty="0"/>
              <a:t>, </a:t>
            </a:r>
            <a:r>
              <a:rPr lang="en-IN" sz="1700" dirty="0">
                <a:highlight>
                  <a:srgbClr val="FF0000"/>
                </a:highlight>
              </a:rPr>
              <a:t>SACRIFICE</a:t>
            </a:r>
            <a:r>
              <a:rPr lang="en-IN" sz="1700" dirty="0"/>
              <a:t> IS EASY'</a:t>
            </a:r>
          </a:p>
          <a:p>
            <a:pPr>
              <a:lnSpc>
                <a:spcPct val="90000"/>
              </a:lnSpc>
            </a:pPr>
            <a:endParaRPr lang="en-US" sz="1700" dirty="0"/>
          </a:p>
        </p:txBody>
      </p:sp>
      <p:sp>
        <p:nvSpPr>
          <p:cNvPr id="6" name="Slide Number Placeholder 5">
            <a:extLst>
              <a:ext uri="{FF2B5EF4-FFF2-40B4-BE49-F238E27FC236}">
                <a16:creationId xmlns:a16="http://schemas.microsoft.com/office/drawing/2014/main" id="{AA5F89BA-488A-954F-87EF-4E058361BA1F}"/>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1D2C36F-4504-47C0-B82F-A167342A2754}" type="slidenum">
              <a:rPr lang="en-US" smtClean="0"/>
              <a:pPr>
                <a:lnSpc>
                  <a:spcPct val="90000"/>
                </a:lnSpc>
                <a:spcAft>
                  <a:spcPts val="600"/>
                </a:spcAft>
              </a:pPr>
              <a:t>16</a:t>
            </a:fld>
            <a:endParaRPr lang="en-US"/>
          </a:p>
        </p:txBody>
      </p:sp>
    </p:spTree>
    <p:extLst>
      <p:ext uri="{BB962C8B-B14F-4D97-AF65-F5344CB8AC3E}">
        <p14:creationId xmlns:p14="http://schemas.microsoft.com/office/powerpoint/2010/main" val="242749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6189D-2585-7044-B05A-52758247D5E3}"/>
              </a:ext>
            </a:extLst>
          </p:cNvPr>
          <p:cNvSpPr>
            <a:spLocks noGrp="1"/>
          </p:cNvSpPr>
          <p:nvPr>
            <p:ph type="title"/>
          </p:nvPr>
        </p:nvSpPr>
        <p:spPr>
          <a:xfrm>
            <a:off x="645161" y="2460991"/>
            <a:ext cx="3363974" cy="1728044"/>
          </a:xfrm>
          <a:noFill/>
          <a:ln>
            <a:solidFill>
              <a:schemeClr val="bg1"/>
            </a:solidFill>
          </a:ln>
        </p:spPr>
        <p:txBody>
          <a:bodyPr wrap="square">
            <a:normAutofit/>
          </a:bodyPr>
          <a:lstStyle/>
          <a:p>
            <a:r>
              <a:rPr lang="en-IN" sz="4000" b="1" i="1" dirty="0">
                <a:solidFill>
                  <a:schemeClr val="bg1"/>
                </a:solidFill>
              </a:rPr>
              <a:t>Results</a:t>
            </a:r>
            <a:endParaRPr lang="en-US" sz="4000" dirty="0">
              <a:solidFill>
                <a:schemeClr val="bg1"/>
              </a:solidFill>
            </a:endParaRPr>
          </a:p>
        </p:txBody>
      </p:sp>
      <p:sp>
        <p:nvSpPr>
          <p:cNvPr id="6" name="Slide Number Placeholder 5">
            <a:extLst>
              <a:ext uri="{FF2B5EF4-FFF2-40B4-BE49-F238E27FC236}">
                <a16:creationId xmlns:a16="http://schemas.microsoft.com/office/drawing/2014/main" id="{3BFA5DED-8CBC-BE45-9965-B685A63F626C}"/>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1D2C36F-4504-47C0-B82F-A167342A2754}" type="slidenum">
              <a:rPr lang="en-US" smtClean="0"/>
              <a:pPr>
                <a:lnSpc>
                  <a:spcPct val="90000"/>
                </a:lnSpc>
                <a:spcAft>
                  <a:spcPts val="600"/>
                </a:spcAft>
              </a:pPr>
              <a:t>17</a:t>
            </a:fld>
            <a:endParaRPr lang="en-US"/>
          </a:p>
        </p:txBody>
      </p:sp>
      <p:sp>
        <p:nvSpPr>
          <p:cNvPr id="5" name="Rectangle 4">
            <a:extLst>
              <a:ext uri="{FF2B5EF4-FFF2-40B4-BE49-F238E27FC236}">
                <a16:creationId xmlns:a16="http://schemas.microsoft.com/office/drawing/2014/main" id="{7AE70428-1912-684E-8E1E-78AF726D60D8}"/>
              </a:ext>
            </a:extLst>
          </p:cNvPr>
          <p:cNvSpPr/>
          <p:nvPr/>
        </p:nvSpPr>
        <p:spPr>
          <a:xfrm>
            <a:off x="5130143" y="1293688"/>
            <a:ext cx="3158835" cy="2031325"/>
          </a:xfrm>
          <a:prstGeom prst="rect">
            <a:avLst/>
          </a:prstGeom>
        </p:spPr>
        <p:txBody>
          <a:bodyPr wrap="square">
            <a:spAutoFit/>
          </a:bodyPr>
          <a:lstStyle/>
          <a:p>
            <a:r>
              <a:rPr lang="en-US" dirty="0"/>
              <a:t>Major Players:</a:t>
            </a:r>
          </a:p>
          <a:p>
            <a:pPr marL="742950" lvl="1" indent="-285750">
              <a:buFont typeface="Arial" panose="020B0604020202020204" pitchFamily="34" charset="0"/>
              <a:buChar char="•"/>
            </a:pPr>
            <a:r>
              <a:rPr lang="en-US" dirty="0" err="1"/>
              <a:t>RamiAlLolah</a:t>
            </a:r>
            <a:r>
              <a:rPr lang="en-US" dirty="0"/>
              <a:t> </a:t>
            </a:r>
          </a:p>
          <a:p>
            <a:pPr marL="742950" lvl="1" indent="-285750">
              <a:buFont typeface="Arial" panose="020B0604020202020204" pitchFamily="34" charset="0"/>
              <a:buChar char="•"/>
            </a:pPr>
            <a:r>
              <a:rPr lang="en-US" dirty="0" err="1"/>
              <a:t>Warreporter</a:t>
            </a:r>
            <a:endParaRPr lang="en-US" dirty="0"/>
          </a:p>
          <a:p>
            <a:pPr marL="742950" lvl="1" indent="-285750">
              <a:buFont typeface="Arial" panose="020B0604020202020204" pitchFamily="34" charset="0"/>
              <a:buChar char="•"/>
            </a:pPr>
            <a:r>
              <a:rPr lang="en-US" dirty="0" err="1"/>
              <a:t>Nidalgazaui</a:t>
            </a:r>
            <a:endParaRPr lang="en-US" dirty="0"/>
          </a:p>
          <a:p>
            <a:pPr marL="742950" lvl="1" indent="-285750">
              <a:buFont typeface="Arial" panose="020B0604020202020204" pitchFamily="34" charset="0"/>
              <a:buChar char="•"/>
            </a:pPr>
            <a:r>
              <a:rPr lang="en-US" dirty="0" err="1"/>
              <a:t>Mohi_ayubhi</a:t>
            </a: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13" name="Rectangle 12">
            <a:extLst>
              <a:ext uri="{FF2B5EF4-FFF2-40B4-BE49-F238E27FC236}">
                <a16:creationId xmlns:a16="http://schemas.microsoft.com/office/drawing/2014/main" id="{494A9AB6-BE4C-7646-BC35-7AEF5ED71C3E}"/>
              </a:ext>
            </a:extLst>
          </p:cNvPr>
          <p:cNvSpPr/>
          <p:nvPr/>
        </p:nvSpPr>
        <p:spPr>
          <a:xfrm>
            <a:off x="5130142" y="3603038"/>
            <a:ext cx="3158835" cy="2031325"/>
          </a:xfrm>
          <a:prstGeom prst="rect">
            <a:avLst/>
          </a:prstGeom>
        </p:spPr>
        <p:txBody>
          <a:bodyPr wrap="square">
            <a:spAutoFit/>
          </a:bodyPr>
          <a:lstStyle/>
          <a:p>
            <a:r>
              <a:rPr lang="en-US" dirty="0"/>
              <a:t>Keywords used:</a:t>
            </a:r>
          </a:p>
          <a:p>
            <a:pPr marL="742950" lvl="1" indent="-285750">
              <a:buFont typeface="Arial" panose="020B0604020202020204" pitchFamily="34" charset="0"/>
              <a:buChar char="•"/>
            </a:pPr>
            <a:r>
              <a:rPr lang="en-US" dirty="0"/>
              <a:t>Syria </a:t>
            </a:r>
          </a:p>
          <a:p>
            <a:pPr marL="742950" lvl="1" indent="-285750">
              <a:buFont typeface="Arial" panose="020B0604020202020204" pitchFamily="34" charset="0"/>
              <a:buChar char="•"/>
            </a:pPr>
            <a:r>
              <a:rPr lang="en-US" dirty="0"/>
              <a:t>Amp</a:t>
            </a:r>
          </a:p>
          <a:p>
            <a:pPr marL="742950" lvl="1" indent="-285750">
              <a:buFont typeface="Arial" panose="020B0604020202020204" pitchFamily="34" charset="0"/>
              <a:buChar char="•"/>
            </a:pPr>
            <a:r>
              <a:rPr lang="en-US" dirty="0"/>
              <a:t>Killed </a:t>
            </a:r>
          </a:p>
          <a:p>
            <a:pPr marL="742950" lvl="1" indent="-285750">
              <a:buFont typeface="Arial" panose="020B0604020202020204" pitchFamily="34" charset="0"/>
              <a:buChar char="•"/>
            </a:pPr>
            <a:r>
              <a:rPr lang="en-US" dirty="0"/>
              <a:t>Islamic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14" name="Rectangle 13">
            <a:extLst>
              <a:ext uri="{FF2B5EF4-FFF2-40B4-BE49-F238E27FC236}">
                <a16:creationId xmlns:a16="http://schemas.microsoft.com/office/drawing/2014/main" id="{F1B5F79D-A106-C342-8466-8C7B43C39D32}"/>
              </a:ext>
            </a:extLst>
          </p:cNvPr>
          <p:cNvSpPr/>
          <p:nvPr/>
        </p:nvSpPr>
        <p:spPr>
          <a:xfrm>
            <a:off x="8661071" y="1293687"/>
            <a:ext cx="3158835" cy="1200329"/>
          </a:xfrm>
          <a:prstGeom prst="rect">
            <a:avLst/>
          </a:prstGeom>
        </p:spPr>
        <p:txBody>
          <a:bodyPr wrap="square">
            <a:spAutoFit/>
          </a:bodyPr>
          <a:lstStyle/>
          <a:p>
            <a:r>
              <a:rPr lang="en-US" dirty="0"/>
              <a:t>Trend:</a:t>
            </a:r>
          </a:p>
          <a:p>
            <a:r>
              <a:rPr lang="en-US" dirty="0"/>
              <a:t>There is no specific trend observed in the number of tweets being tweeted each day </a:t>
            </a:r>
          </a:p>
        </p:txBody>
      </p:sp>
      <p:sp>
        <p:nvSpPr>
          <p:cNvPr id="17" name="Rectangle 16">
            <a:extLst>
              <a:ext uri="{FF2B5EF4-FFF2-40B4-BE49-F238E27FC236}">
                <a16:creationId xmlns:a16="http://schemas.microsoft.com/office/drawing/2014/main" id="{A24354F5-6978-9E45-A09B-1EDF37B05171}"/>
              </a:ext>
            </a:extLst>
          </p:cNvPr>
          <p:cNvSpPr/>
          <p:nvPr/>
        </p:nvSpPr>
        <p:spPr>
          <a:xfrm>
            <a:off x="8764823" y="3603038"/>
            <a:ext cx="3158835" cy="1754326"/>
          </a:xfrm>
          <a:prstGeom prst="rect">
            <a:avLst/>
          </a:prstGeom>
        </p:spPr>
        <p:txBody>
          <a:bodyPr wrap="square">
            <a:spAutoFit/>
          </a:bodyPr>
          <a:lstStyle/>
          <a:p>
            <a:r>
              <a:rPr lang="en-US" dirty="0"/>
              <a:t>Sentiment:</a:t>
            </a:r>
          </a:p>
          <a:p>
            <a:r>
              <a:rPr lang="en-IN" dirty="0"/>
              <a:t>Highest percentage of tweets have negative words</a:t>
            </a:r>
          </a:p>
          <a:p>
            <a:r>
              <a:rPr lang="en-IN" dirty="0"/>
              <a:t>We can also observe tweets with aggressive, violent and religious  </a:t>
            </a:r>
          </a:p>
        </p:txBody>
      </p:sp>
    </p:spTree>
    <p:extLst>
      <p:ext uri="{BB962C8B-B14F-4D97-AF65-F5344CB8AC3E}">
        <p14:creationId xmlns:p14="http://schemas.microsoft.com/office/powerpoint/2010/main" val="1557585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1">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DC2A0F-4D4B-124C-8A0B-7CF8ED18A550}"/>
              </a:ext>
            </a:extLst>
          </p:cNvPr>
          <p:cNvSpPr>
            <a:spLocks noGrp="1"/>
          </p:cNvSpPr>
          <p:nvPr>
            <p:ph type="title"/>
          </p:nvPr>
        </p:nvSpPr>
        <p:spPr>
          <a:xfrm>
            <a:off x="790515" y="769545"/>
            <a:ext cx="5952765" cy="3263119"/>
          </a:xfrm>
          <a:noFill/>
          <a:ln>
            <a:solidFill>
              <a:schemeClr val="bg1"/>
            </a:solidFill>
          </a:ln>
        </p:spPr>
        <p:txBody>
          <a:bodyPr vert="horz" lIns="274320" tIns="182880" rIns="274320" bIns="182880" rtlCol="0" anchor="ctr" anchorCtr="1">
            <a:normAutofit/>
          </a:bodyPr>
          <a:lstStyle/>
          <a:p>
            <a:r>
              <a:rPr lang="en-US" sz="4800" dirty="0">
                <a:solidFill>
                  <a:schemeClr val="bg1"/>
                </a:solidFill>
              </a:rPr>
              <a:t>Thank You</a:t>
            </a:r>
            <a:br>
              <a:rPr lang="en-US" sz="4000" dirty="0">
                <a:solidFill>
                  <a:schemeClr val="bg1"/>
                </a:solidFill>
              </a:rPr>
            </a:br>
            <a:endParaRPr lang="en-US" sz="4000" dirty="0">
              <a:solidFill>
                <a:schemeClr val="bg1"/>
              </a:solidFill>
            </a:endParaRPr>
          </a:p>
        </p:txBody>
      </p:sp>
      <p:pic>
        <p:nvPicPr>
          <p:cNvPr id="10" name="Graphic 9" descr="Handshake">
            <a:extLst>
              <a:ext uri="{FF2B5EF4-FFF2-40B4-BE49-F238E27FC236}">
                <a16:creationId xmlns:a16="http://schemas.microsoft.com/office/drawing/2014/main" id="{6A4A8552-CFEE-46B5-8CA1-3D2A434FA1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008" y="1638804"/>
            <a:ext cx="3419524" cy="3419524"/>
          </a:xfrm>
          <a:prstGeom prst="rect">
            <a:avLst/>
          </a:prstGeom>
        </p:spPr>
      </p:pic>
      <p:sp>
        <p:nvSpPr>
          <p:cNvPr id="6" name="Slide Number Placeholder 5">
            <a:extLst>
              <a:ext uri="{FF2B5EF4-FFF2-40B4-BE49-F238E27FC236}">
                <a16:creationId xmlns:a16="http://schemas.microsoft.com/office/drawing/2014/main" id="{254C15E8-63ED-A341-BFCD-B69395912452}"/>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81D2C36F-4504-47C0-B82F-A167342A2754}" type="slidenum">
              <a:rPr lang="en-US" smtClean="0"/>
              <a:pPr>
                <a:lnSpc>
                  <a:spcPct val="90000"/>
                </a:lnSpc>
                <a:spcAft>
                  <a:spcPts val="600"/>
                </a:spcAft>
              </a:pPr>
              <a:t>18</a:t>
            </a:fld>
            <a:endParaRPr lang="en-US"/>
          </a:p>
        </p:txBody>
      </p:sp>
    </p:spTree>
    <p:extLst>
      <p:ext uri="{BB962C8B-B14F-4D97-AF65-F5344CB8AC3E}">
        <p14:creationId xmlns:p14="http://schemas.microsoft.com/office/powerpoint/2010/main" val="282434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54B29-A0FE-9240-9113-7C8DEA8BE4C9}"/>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dirty="0">
                <a:solidFill>
                  <a:srgbClr val="FFFFFF"/>
                </a:solidFill>
              </a:rPr>
              <a:t>Project Objective</a:t>
            </a:r>
          </a:p>
        </p:txBody>
      </p:sp>
      <p:sp>
        <p:nvSpPr>
          <p:cNvPr id="3" name="Content Placeholder 2">
            <a:extLst>
              <a:ext uri="{FF2B5EF4-FFF2-40B4-BE49-F238E27FC236}">
                <a16:creationId xmlns:a16="http://schemas.microsoft.com/office/drawing/2014/main" id="{239241C2-9407-EF4A-98E6-196D13D31141}"/>
              </a:ext>
            </a:extLst>
          </p:cNvPr>
          <p:cNvSpPr>
            <a:spLocks noGrp="1"/>
          </p:cNvSpPr>
          <p:nvPr>
            <p:ph idx="1"/>
          </p:nvPr>
        </p:nvSpPr>
        <p:spPr>
          <a:xfrm>
            <a:off x="5591695" y="1402080"/>
            <a:ext cx="5320696" cy="4053840"/>
          </a:xfrm>
        </p:spPr>
        <p:txBody>
          <a:bodyPr anchor="ctr">
            <a:normAutofit/>
          </a:bodyPr>
          <a:lstStyle/>
          <a:p>
            <a:r>
              <a:rPr lang="en-IN" dirty="0"/>
              <a:t>Who are the major players in the ISIS twitter network</a:t>
            </a:r>
          </a:p>
          <a:p>
            <a:r>
              <a:rPr lang="en-IN" dirty="0"/>
              <a:t>What are the keywords that are commonly used by ISIS fanboys</a:t>
            </a:r>
          </a:p>
          <a:p>
            <a:r>
              <a:rPr lang="en-IN" dirty="0"/>
              <a:t>Is there any trend we observe in the tweets pattern</a:t>
            </a:r>
          </a:p>
          <a:p>
            <a:r>
              <a:rPr lang="en-IN" dirty="0"/>
              <a:t>What is the sentiment we observe in the tweets</a:t>
            </a:r>
          </a:p>
          <a:p>
            <a:endParaRPr lang="en-US" dirty="0"/>
          </a:p>
        </p:txBody>
      </p:sp>
      <p:sp>
        <p:nvSpPr>
          <p:cNvPr id="6" name="Slide Number Placeholder 5">
            <a:extLst>
              <a:ext uri="{FF2B5EF4-FFF2-40B4-BE49-F238E27FC236}">
                <a16:creationId xmlns:a16="http://schemas.microsoft.com/office/drawing/2014/main" id="{DF26C55E-F321-F14A-B0C5-E24508D7563C}"/>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1D2C36F-4504-47C0-B82F-A167342A2754}" type="slidenum">
              <a:rPr lang="en-US" smtClean="0"/>
              <a:pPr>
                <a:lnSpc>
                  <a:spcPct val="90000"/>
                </a:lnSpc>
                <a:spcAft>
                  <a:spcPts val="600"/>
                </a:spcAft>
              </a:pPr>
              <a:t>2</a:t>
            </a:fld>
            <a:endParaRPr lang="en-US"/>
          </a:p>
        </p:txBody>
      </p:sp>
    </p:spTree>
    <p:extLst>
      <p:ext uri="{BB962C8B-B14F-4D97-AF65-F5344CB8AC3E}">
        <p14:creationId xmlns:p14="http://schemas.microsoft.com/office/powerpoint/2010/main" val="3602922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54B29-A0FE-9240-9113-7C8DEA8BE4C9}"/>
              </a:ext>
            </a:extLst>
          </p:cNvPr>
          <p:cNvSpPr>
            <a:spLocks noGrp="1"/>
          </p:cNvSpPr>
          <p:nvPr>
            <p:ph type="title"/>
          </p:nvPr>
        </p:nvSpPr>
        <p:spPr>
          <a:xfrm>
            <a:off x="1260872" y="1586484"/>
            <a:ext cx="3738639" cy="3685032"/>
          </a:xfrm>
          <a:prstGeom prst="ellipse">
            <a:avLst/>
          </a:prstGeom>
          <a:solidFill>
            <a:schemeClr val="accent2">
              <a:lumMod val="75000"/>
            </a:schemeClr>
          </a:solidFill>
          <a:ln>
            <a:noFill/>
          </a:ln>
        </p:spPr>
        <p:txBody>
          <a:bodyPr>
            <a:normAutofit/>
          </a:bodyPr>
          <a:lstStyle/>
          <a:p>
            <a:r>
              <a:rPr lang="en-US" sz="2000" dirty="0">
                <a:solidFill>
                  <a:srgbClr val="FFFFFF"/>
                </a:solidFill>
              </a:rPr>
              <a:t>Introduction</a:t>
            </a:r>
          </a:p>
        </p:txBody>
      </p:sp>
      <p:sp>
        <p:nvSpPr>
          <p:cNvPr id="3" name="Content Placeholder 2">
            <a:extLst>
              <a:ext uri="{FF2B5EF4-FFF2-40B4-BE49-F238E27FC236}">
                <a16:creationId xmlns:a16="http://schemas.microsoft.com/office/drawing/2014/main" id="{239241C2-9407-EF4A-98E6-196D13D31141}"/>
              </a:ext>
            </a:extLst>
          </p:cNvPr>
          <p:cNvSpPr>
            <a:spLocks noGrp="1"/>
          </p:cNvSpPr>
          <p:nvPr>
            <p:ph idx="1"/>
          </p:nvPr>
        </p:nvSpPr>
        <p:spPr>
          <a:xfrm>
            <a:off x="5591695" y="1402080"/>
            <a:ext cx="5320696" cy="4053840"/>
          </a:xfrm>
        </p:spPr>
        <p:txBody>
          <a:bodyPr anchor="ctr">
            <a:normAutofit/>
          </a:bodyPr>
          <a:lstStyle/>
          <a:p>
            <a:r>
              <a:rPr lang="en-IN" dirty="0"/>
              <a:t>With the increased use of social media by all communities, Twitter plays prominent role in interaction and expression of ideas. </a:t>
            </a:r>
          </a:p>
          <a:p>
            <a:r>
              <a:rPr lang="en-IN" dirty="0"/>
              <a:t>ISIS is one of the most barbaric and technology savvy armed forces that is using media to project political and religious institutions. </a:t>
            </a:r>
          </a:p>
          <a:p>
            <a:r>
              <a:rPr lang="en-IN" dirty="0"/>
              <a:t>ISIS has a new pool of potential supporters in social media. This project focuses on analysis of tweets by ISIS fanboys in 2016 following the Brussels attacks.</a:t>
            </a:r>
            <a:endParaRPr lang="en-US" dirty="0"/>
          </a:p>
        </p:txBody>
      </p:sp>
      <p:sp>
        <p:nvSpPr>
          <p:cNvPr id="6" name="Slide Number Placeholder 5">
            <a:extLst>
              <a:ext uri="{FF2B5EF4-FFF2-40B4-BE49-F238E27FC236}">
                <a16:creationId xmlns:a16="http://schemas.microsoft.com/office/drawing/2014/main" id="{DF26C55E-F321-F14A-B0C5-E24508D7563C}"/>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1D2C36F-4504-47C0-B82F-A167342A2754}" type="slidenum">
              <a:rPr lang="en-US" smtClean="0"/>
              <a:pPr>
                <a:lnSpc>
                  <a:spcPct val="90000"/>
                </a:lnSpc>
                <a:spcAft>
                  <a:spcPts val="600"/>
                </a:spcAft>
              </a:pPr>
              <a:t>3</a:t>
            </a:fld>
            <a:endParaRPr lang="en-US"/>
          </a:p>
        </p:txBody>
      </p:sp>
    </p:spTree>
    <p:extLst>
      <p:ext uri="{BB962C8B-B14F-4D97-AF65-F5344CB8AC3E}">
        <p14:creationId xmlns:p14="http://schemas.microsoft.com/office/powerpoint/2010/main" val="55897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8">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0">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B961A-7AA3-A147-A5D1-62A0E8157C71}"/>
              </a:ext>
            </a:extLst>
          </p:cNvPr>
          <p:cNvSpPr>
            <a:spLocks noGrp="1"/>
          </p:cNvSpPr>
          <p:nvPr>
            <p:ph type="title"/>
          </p:nvPr>
        </p:nvSpPr>
        <p:spPr>
          <a:xfrm>
            <a:off x="643467" y="2704853"/>
            <a:ext cx="3363974" cy="1495794"/>
          </a:xfrm>
          <a:noFill/>
          <a:ln>
            <a:solidFill>
              <a:schemeClr val="bg1"/>
            </a:solidFill>
          </a:ln>
        </p:spPr>
        <p:txBody>
          <a:bodyPr wrap="square">
            <a:normAutofit/>
          </a:bodyPr>
          <a:lstStyle/>
          <a:p>
            <a:r>
              <a:rPr lang="en-US">
                <a:solidFill>
                  <a:schemeClr val="bg1"/>
                </a:solidFill>
              </a:rPr>
              <a:t>Data</a:t>
            </a:r>
          </a:p>
        </p:txBody>
      </p:sp>
      <p:sp>
        <p:nvSpPr>
          <p:cNvPr id="6" name="Slide Number Placeholder 5">
            <a:extLst>
              <a:ext uri="{FF2B5EF4-FFF2-40B4-BE49-F238E27FC236}">
                <a16:creationId xmlns:a16="http://schemas.microsoft.com/office/drawing/2014/main" id="{43C56AD8-BA43-C14B-AF13-5A7641CE39F8}"/>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1D2C36F-4504-47C0-B82F-A167342A2754}" type="slidenum">
              <a:rPr lang="en-US" smtClean="0"/>
              <a:pPr>
                <a:lnSpc>
                  <a:spcPct val="90000"/>
                </a:lnSpc>
                <a:spcAft>
                  <a:spcPts val="600"/>
                </a:spcAft>
              </a:pPr>
              <a:t>4</a:t>
            </a:fld>
            <a:endParaRPr lang="en-US"/>
          </a:p>
        </p:txBody>
      </p:sp>
      <p:graphicFrame>
        <p:nvGraphicFramePr>
          <p:cNvPr id="8" name="Content Placeholder 2">
            <a:extLst>
              <a:ext uri="{FF2B5EF4-FFF2-40B4-BE49-F238E27FC236}">
                <a16:creationId xmlns:a16="http://schemas.microsoft.com/office/drawing/2014/main" id="{BF6D424B-AE8D-4C05-A3DE-68E4495AD125}"/>
              </a:ext>
            </a:extLst>
          </p:cNvPr>
          <p:cNvGraphicFramePr>
            <a:graphicFrameLocks noGrp="1"/>
          </p:cNvGraphicFramePr>
          <p:nvPr>
            <p:ph idx="1"/>
            <p:extLst>
              <p:ext uri="{D42A27DB-BD31-4B8C-83A1-F6EECF244321}">
                <p14:modId xmlns:p14="http://schemas.microsoft.com/office/powerpoint/2010/main" val="2741183348"/>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8021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13860-4C5A-A740-A7A1-9ABAA262E95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1700">
                <a:solidFill>
                  <a:srgbClr val="FFFFFF"/>
                </a:solidFill>
              </a:rPr>
              <a:t>Characteristics of dataset</a:t>
            </a:r>
            <a:endParaRPr lang="en-US" sz="1700">
              <a:solidFill>
                <a:srgbClr val="FFFFFF"/>
              </a:solidFill>
            </a:endParaRPr>
          </a:p>
        </p:txBody>
      </p:sp>
      <p:sp>
        <p:nvSpPr>
          <p:cNvPr id="3" name="Content Placeholder 2">
            <a:extLst>
              <a:ext uri="{FF2B5EF4-FFF2-40B4-BE49-F238E27FC236}">
                <a16:creationId xmlns:a16="http://schemas.microsoft.com/office/drawing/2014/main" id="{7746F4DC-2F26-4941-8686-F028D0EC32A4}"/>
              </a:ext>
            </a:extLst>
          </p:cNvPr>
          <p:cNvSpPr>
            <a:spLocks noGrp="1"/>
          </p:cNvSpPr>
          <p:nvPr>
            <p:ph idx="1"/>
          </p:nvPr>
        </p:nvSpPr>
        <p:spPr>
          <a:xfrm>
            <a:off x="5591695" y="1402080"/>
            <a:ext cx="5320696" cy="4053840"/>
          </a:xfrm>
        </p:spPr>
        <p:txBody>
          <a:bodyPr anchor="ctr">
            <a:normAutofit/>
          </a:bodyPr>
          <a:lstStyle/>
          <a:p>
            <a:pPr>
              <a:lnSpc>
                <a:spcPct val="90000"/>
              </a:lnSpc>
            </a:pPr>
            <a:r>
              <a:rPr lang="en-IN" sz="1400" dirty="0"/>
              <a:t>Source: https://</a:t>
            </a:r>
            <a:r>
              <a:rPr lang="en-IN" sz="1400" dirty="0" err="1"/>
              <a:t>www.kaggle.com</a:t>
            </a:r>
            <a:endParaRPr lang="en-IN" sz="1400" dirty="0"/>
          </a:p>
          <a:p>
            <a:pPr>
              <a:lnSpc>
                <a:spcPct val="90000"/>
              </a:lnSpc>
            </a:pPr>
            <a:r>
              <a:rPr lang="en-IN" sz="1400" dirty="0"/>
              <a:t>Size: 17410 rows, 8 columns</a:t>
            </a:r>
          </a:p>
          <a:p>
            <a:pPr>
              <a:lnSpc>
                <a:spcPct val="90000"/>
              </a:lnSpc>
            </a:pPr>
            <a:r>
              <a:rPr lang="en-IN" sz="1400" dirty="0"/>
              <a:t>Data Description: Columns present -</a:t>
            </a:r>
          </a:p>
          <a:p>
            <a:pPr lvl="1">
              <a:lnSpc>
                <a:spcPct val="90000"/>
              </a:lnSpc>
            </a:pPr>
            <a:r>
              <a:rPr lang="en-IN" sz="1200" dirty="0"/>
              <a:t> Name</a:t>
            </a:r>
          </a:p>
          <a:p>
            <a:pPr lvl="1">
              <a:lnSpc>
                <a:spcPct val="90000"/>
              </a:lnSpc>
            </a:pPr>
            <a:r>
              <a:rPr lang="en-IN" sz="1200" dirty="0"/>
              <a:t>Username</a:t>
            </a:r>
          </a:p>
          <a:p>
            <a:pPr lvl="1">
              <a:lnSpc>
                <a:spcPct val="90000"/>
              </a:lnSpc>
            </a:pPr>
            <a:r>
              <a:rPr lang="en-IN" sz="1200" dirty="0"/>
              <a:t> Description</a:t>
            </a:r>
          </a:p>
          <a:p>
            <a:pPr lvl="1">
              <a:lnSpc>
                <a:spcPct val="90000"/>
              </a:lnSpc>
            </a:pPr>
            <a:r>
              <a:rPr lang="en-IN" sz="1200" dirty="0"/>
              <a:t>Location</a:t>
            </a:r>
          </a:p>
          <a:p>
            <a:pPr lvl="1">
              <a:lnSpc>
                <a:spcPct val="90000"/>
              </a:lnSpc>
            </a:pPr>
            <a:r>
              <a:rPr lang="en-IN" sz="1200" dirty="0"/>
              <a:t>Number of followers at the time the tweet was downloaded</a:t>
            </a:r>
          </a:p>
          <a:p>
            <a:pPr lvl="1">
              <a:lnSpc>
                <a:spcPct val="90000"/>
              </a:lnSpc>
            </a:pPr>
            <a:r>
              <a:rPr lang="en-IN" sz="1200" dirty="0"/>
              <a:t>Number of statuses by the user when the tweet was downloaded</a:t>
            </a:r>
          </a:p>
          <a:p>
            <a:pPr lvl="1">
              <a:lnSpc>
                <a:spcPct val="90000"/>
              </a:lnSpc>
            </a:pPr>
            <a:r>
              <a:rPr lang="en-IN" sz="1200" dirty="0"/>
              <a:t>Date and timestamp of the tweet</a:t>
            </a:r>
          </a:p>
          <a:p>
            <a:pPr lvl="1">
              <a:lnSpc>
                <a:spcPct val="90000"/>
              </a:lnSpc>
            </a:pPr>
            <a:r>
              <a:rPr lang="en-IN" sz="1200" dirty="0"/>
              <a:t>The tweet itself</a:t>
            </a:r>
          </a:p>
          <a:p>
            <a:pPr marL="0" indent="0">
              <a:lnSpc>
                <a:spcPct val="90000"/>
              </a:lnSpc>
              <a:buNone/>
            </a:pPr>
            <a:endParaRPr lang="en-IN" sz="1400" dirty="0"/>
          </a:p>
          <a:p>
            <a:pPr marL="0" indent="0">
              <a:lnSpc>
                <a:spcPct val="90000"/>
              </a:lnSpc>
              <a:buNone/>
            </a:pPr>
            <a:r>
              <a:rPr lang="en-IN" sz="1400" i="1" dirty="0"/>
              <a:t>The ‘tweets’ column is the main column to perform text analytics.</a:t>
            </a:r>
          </a:p>
          <a:p>
            <a:pPr>
              <a:lnSpc>
                <a:spcPct val="90000"/>
              </a:lnSpc>
            </a:pPr>
            <a:endParaRPr lang="en-US" sz="1400" dirty="0"/>
          </a:p>
        </p:txBody>
      </p:sp>
      <p:sp>
        <p:nvSpPr>
          <p:cNvPr id="6" name="Slide Number Placeholder 5">
            <a:extLst>
              <a:ext uri="{FF2B5EF4-FFF2-40B4-BE49-F238E27FC236}">
                <a16:creationId xmlns:a16="http://schemas.microsoft.com/office/drawing/2014/main" id="{F98414F6-F501-6243-88DA-591F4D81B350}"/>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1D2C36F-4504-47C0-B82F-A167342A2754}" type="slidenum">
              <a:rPr lang="en-US" smtClean="0"/>
              <a:pPr>
                <a:lnSpc>
                  <a:spcPct val="90000"/>
                </a:lnSpc>
                <a:spcAft>
                  <a:spcPts val="600"/>
                </a:spcAft>
              </a:pPr>
              <a:t>5</a:t>
            </a:fld>
            <a:endParaRPr lang="en-US"/>
          </a:p>
        </p:txBody>
      </p:sp>
    </p:spTree>
    <p:extLst>
      <p:ext uri="{BB962C8B-B14F-4D97-AF65-F5344CB8AC3E}">
        <p14:creationId xmlns:p14="http://schemas.microsoft.com/office/powerpoint/2010/main" val="407208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ADCFFE-1C4D-544E-A932-ED9CD475B081}"/>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IN" sz="2600">
                <a:solidFill>
                  <a:schemeClr val="bg1"/>
                </a:solidFill>
              </a:rPr>
              <a:t>Data pre-processing steps</a:t>
            </a:r>
            <a:endParaRPr lang="en-US" sz="2600">
              <a:solidFill>
                <a:schemeClr val="bg1"/>
              </a:solidFill>
            </a:endParaRPr>
          </a:p>
        </p:txBody>
      </p:sp>
      <p:sp>
        <p:nvSpPr>
          <p:cNvPr id="8" name="Slide Number Placeholder 5">
            <a:extLst>
              <a:ext uri="{FF2B5EF4-FFF2-40B4-BE49-F238E27FC236}">
                <a16:creationId xmlns:a16="http://schemas.microsoft.com/office/drawing/2014/main" id="{1777DC24-0F22-804A-B0D2-551989EC8381}"/>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1D2C36F-4504-47C0-B82F-A167342A2754}" type="slidenum">
              <a:rPr lang="en-US" smtClean="0"/>
              <a:pPr>
                <a:lnSpc>
                  <a:spcPct val="90000"/>
                </a:lnSpc>
                <a:spcAft>
                  <a:spcPts val="600"/>
                </a:spcAft>
              </a:pPr>
              <a:t>6</a:t>
            </a:fld>
            <a:endParaRPr lang="en-US"/>
          </a:p>
        </p:txBody>
      </p:sp>
      <p:graphicFrame>
        <p:nvGraphicFramePr>
          <p:cNvPr id="10" name="Content Placeholder 2">
            <a:extLst>
              <a:ext uri="{FF2B5EF4-FFF2-40B4-BE49-F238E27FC236}">
                <a16:creationId xmlns:a16="http://schemas.microsoft.com/office/drawing/2014/main" id="{C583A828-85C4-420A-8B27-2F6DED736604}"/>
              </a:ext>
            </a:extLst>
          </p:cNvPr>
          <p:cNvGraphicFramePr>
            <a:graphicFrameLocks noGrp="1"/>
          </p:cNvGraphicFramePr>
          <p:nvPr>
            <p:ph idx="1"/>
            <p:extLst>
              <p:ext uri="{D42A27DB-BD31-4B8C-83A1-F6EECF244321}">
                <p14:modId xmlns:p14="http://schemas.microsoft.com/office/powerpoint/2010/main" val="3809725522"/>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6009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FE4317-89BB-0744-8A34-6AEBE2AEB3DA}"/>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3000">
                <a:solidFill>
                  <a:srgbClr val="FFFFFF"/>
                </a:solidFill>
              </a:rPr>
              <a:t>Time series Analysis</a:t>
            </a:r>
            <a:endParaRPr lang="en-US" sz="3000">
              <a:solidFill>
                <a:srgbClr val="FFFFFF"/>
              </a:solidFill>
            </a:endParaRPr>
          </a:p>
        </p:txBody>
      </p:sp>
      <p:sp>
        <p:nvSpPr>
          <p:cNvPr id="3" name="Content Placeholder 2">
            <a:extLst>
              <a:ext uri="{FF2B5EF4-FFF2-40B4-BE49-F238E27FC236}">
                <a16:creationId xmlns:a16="http://schemas.microsoft.com/office/drawing/2014/main" id="{6A37D76F-948C-F246-A2D2-25BAE266F4A3}"/>
              </a:ext>
            </a:extLst>
          </p:cNvPr>
          <p:cNvSpPr>
            <a:spLocks noGrp="1"/>
          </p:cNvSpPr>
          <p:nvPr>
            <p:ph idx="1"/>
          </p:nvPr>
        </p:nvSpPr>
        <p:spPr>
          <a:xfrm>
            <a:off x="5610431" y="1586484"/>
            <a:ext cx="5320696" cy="4053840"/>
          </a:xfrm>
        </p:spPr>
        <p:txBody>
          <a:bodyPr anchor="ctr">
            <a:normAutofit/>
          </a:bodyPr>
          <a:lstStyle/>
          <a:p>
            <a:pPr marL="0" indent="0">
              <a:buNone/>
            </a:pPr>
            <a:r>
              <a:rPr lang="en-IN" dirty="0"/>
              <a:t>The data set considered has tweets collected/ scraped over 2016 over a span of 5 months.</a:t>
            </a:r>
          </a:p>
          <a:p>
            <a:endParaRPr lang="en-IN" dirty="0"/>
          </a:p>
          <a:p>
            <a:endParaRPr lang="en-US" dirty="0"/>
          </a:p>
        </p:txBody>
      </p:sp>
      <p:sp>
        <p:nvSpPr>
          <p:cNvPr id="6" name="Slide Number Placeholder 5">
            <a:extLst>
              <a:ext uri="{FF2B5EF4-FFF2-40B4-BE49-F238E27FC236}">
                <a16:creationId xmlns:a16="http://schemas.microsoft.com/office/drawing/2014/main" id="{4299307C-FB57-BA47-ABF8-EB785DFE4512}"/>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1D2C36F-4504-47C0-B82F-A167342A2754}" type="slidenum">
              <a:rPr lang="en-US" smtClean="0"/>
              <a:pPr>
                <a:lnSpc>
                  <a:spcPct val="90000"/>
                </a:lnSpc>
                <a:spcAft>
                  <a:spcPts val="600"/>
                </a:spcAft>
              </a:pPr>
              <a:t>7</a:t>
            </a:fld>
            <a:endParaRPr lang="en-US"/>
          </a:p>
        </p:txBody>
      </p:sp>
    </p:spTree>
    <p:extLst>
      <p:ext uri="{BB962C8B-B14F-4D97-AF65-F5344CB8AC3E}">
        <p14:creationId xmlns:p14="http://schemas.microsoft.com/office/powerpoint/2010/main" val="3966964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C33161-6FD0-AD4D-BD40-3F235188C1BB}"/>
              </a:ext>
            </a:extLst>
          </p:cNvPr>
          <p:cNvSpPr>
            <a:spLocks noGrp="1"/>
          </p:cNvSpPr>
          <p:nvPr>
            <p:ph type="title"/>
          </p:nvPr>
        </p:nvSpPr>
        <p:spPr>
          <a:xfrm>
            <a:off x="643468" y="1627532"/>
            <a:ext cx="3415288" cy="3212654"/>
          </a:xfrm>
          <a:noFill/>
          <a:ln>
            <a:solidFill>
              <a:schemeClr val="bg1"/>
            </a:solidFill>
          </a:ln>
        </p:spPr>
        <p:txBody>
          <a:bodyPr vert="horz" lIns="274320" tIns="182880" rIns="274320" bIns="182880" rtlCol="0" anchor="ctr" anchorCtr="1">
            <a:normAutofit/>
          </a:bodyPr>
          <a:lstStyle/>
          <a:p>
            <a:r>
              <a:rPr lang="en-US" sz="3200" dirty="0">
                <a:solidFill>
                  <a:schemeClr val="bg1"/>
                </a:solidFill>
              </a:rPr>
              <a:t>The number of tweets per day across the time span:</a:t>
            </a:r>
            <a:br>
              <a:rPr lang="en-US" sz="3200" dirty="0">
                <a:solidFill>
                  <a:schemeClr val="bg1"/>
                </a:solidFill>
              </a:rPr>
            </a:br>
            <a:endParaRPr lang="en-US" sz="3200" dirty="0">
              <a:solidFill>
                <a:schemeClr val="bg1"/>
              </a:solidFill>
            </a:endParaRPr>
          </a:p>
        </p:txBody>
      </p:sp>
      <p:pic>
        <p:nvPicPr>
          <p:cNvPr id="7" name="Content Placeholder 6" descr="Chart, line chart, histogram&#10;&#10;Description automatically generated">
            <a:extLst>
              <a:ext uri="{FF2B5EF4-FFF2-40B4-BE49-F238E27FC236}">
                <a16:creationId xmlns:a16="http://schemas.microsoft.com/office/drawing/2014/main" id="{AD2F588E-4BB7-384C-9735-69F648C06780}"/>
              </a:ext>
            </a:extLst>
          </p:cNvPr>
          <p:cNvPicPr>
            <a:picLocks noGrp="1"/>
          </p:cNvPicPr>
          <p:nvPr>
            <p:ph idx="1"/>
          </p:nvPr>
        </p:nvPicPr>
        <p:blipFill>
          <a:blip r:embed="rId2"/>
          <a:stretch>
            <a:fillRect/>
          </a:stretch>
        </p:blipFill>
        <p:spPr>
          <a:xfrm>
            <a:off x="4928261" y="1152984"/>
            <a:ext cx="6620272" cy="4391165"/>
          </a:xfrm>
          <a:prstGeom prst="rect">
            <a:avLst/>
          </a:prstGeom>
        </p:spPr>
      </p:pic>
      <p:sp>
        <p:nvSpPr>
          <p:cNvPr id="6" name="Slide Number Placeholder 5">
            <a:extLst>
              <a:ext uri="{FF2B5EF4-FFF2-40B4-BE49-F238E27FC236}">
                <a16:creationId xmlns:a16="http://schemas.microsoft.com/office/drawing/2014/main" id="{03B97ECD-3A3F-174B-A72D-07077C4AF260}"/>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81D2C36F-4504-47C0-B82F-A167342A2754}" type="slidenum">
              <a:rPr lang="en-US" smtClean="0"/>
              <a:pPr>
                <a:lnSpc>
                  <a:spcPct val="90000"/>
                </a:lnSpc>
                <a:spcAft>
                  <a:spcPts val="600"/>
                </a:spcAft>
              </a:pPr>
              <a:t>8</a:t>
            </a:fld>
            <a:endParaRPr lang="en-US"/>
          </a:p>
        </p:txBody>
      </p:sp>
    </p:spTree>
    <p:extLst>
      <p:ext uri="{BB962C8B-B14F-4D97-AF65-F5344CB8AC3E}">
        <p14:creationId xmlns:p14="http://schemas.microsoft.com/office/powerpoint/2010/main" val="2304373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B5E068-9F10-3E47-9631-ED954373C8CC}"/>
              </a:ext>
            </a:extLst>
          </p:cNvPr>
          <p:cNvSpPr>
            <a:spLocks noGrp="1"/>
          </p:cNvSpPr>
          <p:nvPr>
            <p:ph type="title"/>
          </p:nvPr>
        </p:nvSpPr>
        <p:spPr>
          <a:xfrm>
            <a:off x="643468" y="1532530"/>
            <a:ext cx="3415288" cy="3212654"/>
          </a:xfrm>
          <a:noFill/>
          <a:ln>
            <a:solidFill>
              <a:schemeClr val="bg1"/>
            </a:solidFill>
          </a:ln>
        </p:spPr>
        <p:txBody>
          <a:bodyPr vert="horz" lIns="274320" tIns="182880" rIns="274320" bIns="182880" rtlCol="0" anchor="ctr" anchorCtr="1">
            <a:normAutofit/>
          </a:bodyPr>
          <a:lstStyle/>
          <a:p>
            <a:r>
              <a:rPr lang="en-US" sz="2400" dirty="0">
                <a:solidFill>
                  <a:schemeClr val="bg1"/>
                </a:solidFill>
              </a:rPr>
              <a:t>Identifying the trend using rolling average to check if there is any possible trend:</a:t>
            </a:r>
            <a:br>
              <a:rPr lang="en-US" sz="2400" dirty="0">
                <a:solidFill>
                  <a:schemeClr val="bg1"/>
                </a:solidFill>
              </a:rPr>
            </a:br>
            <a:endParaRPr lang="en-US" sz="2400" dirty="0">
              <a:solidFill>
                <a:schemeClr val="bg1"/>
              </a:solidFill>
            </a:endParaRPr>
          </a:p>
        </p:txBody>
      </p:sp>
      <p:pic>
        <p:nvPicPr>
          <p:cNvPr id="7" name="Content Placeholder 6" descr="Chart, line chart&#10;&#10;Description automatically generated">
            <a:extLst>
              <a:ext uri="{FF2B5EF4-FFF2-40B4-BE49-F238E27FC236}">
                <a16:creationId xmlns:a16="http://schemas.microsoft.com/office/drawing/2014/main" id="{1A12A1C6-AE4F-2B46-944F-D309C313E6A5}"/>
              </a:ext>
            </a:extLst>
          </p:cNvPr>
          <p:cNvPicPr>
            <a:picLocks noGrp="1"/>
          </p:cNvPicPr>
          <p:nvPr>
            <p:ph idx="1"/>
          </p:nvPr>
        </p:nvPicPr>
        <p:blipFill>
          <a:blip r:embed="rId2"/>
          <a:stretch>
            <a:fillRect/>
          </a:stretch>
        </p:blipFill>
        <p:spPr>
          <a:xfrm>
            <a:off x="4916385" y="926275"/>
            <a:ext cx="6923314" cy="4586619"/>
          </a:xfrm>
          <a:prstGeom prst="rect">
            <a:avLst/>
          </a:prstGeom>
        </p:spPr>
      </p:pic>
      <p:sp>
        <p:nvSpPr>
          <p:cNvPr id="6" name="Slide Number Placeholder 5">
            <a:extLst>
              <a:ext uri="{FF2B5EF4-FFF2-40B4-BE49-F238E27FC236}">
                <a16:creationId xmlns:a16="http://schemas.microsoft.com/office/drawing/2014/main" id="{C8872D43-7966-9D4E-A756-92F5D60C416F}"/>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81D2C36F-4504-47C0-B82F-A167342A2754}" type="slidenum">
              <a:rPr lang="en-US" smtClean="0"/>
              <a:pPr>
                <a:lnSpc>
                  <a:spcPct val="90000"/>
                </a:lnSpc>
                <a:spcAft>
                  <a:spcPts val="600"/>
                </a:spcAft>
              </a:pPr>
              <a:t>9</a:t>
            </a:fld>
            <a:endParaRPr lang="en-US"/>
          </a:p>
        </p:txBody>
      </p:sp>
    </p:spTree>
    <p:extLst>
      <p:ext uri="{BB962C8B-B14F-4D97-AF65-F5344CB8AC3E}">
        <p14:creationId xmlns:p14="http://schemas.microsoft.com/office/powerpoint/2010/main" val="256753589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{3A22A2F3-B0D1-8E46-8AE8-13100B0A6E4A}tf10001120</Template>
  <TotalTime>721</TotalTime>
  <Words>619</Words>
  <Application>Microsoft Macintosh PowerPoint</Application>
  <PresentationFormat>Widescreen</PresentationFormat>
  <Paragraphs>97</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 MT</vt:lpstr>
      <vt:lpstr>Times New Roman</vt:lpstr>
      <vt:lpstr>Parcel</vt:lpstr>
      <vt:lpstr>HOW ISIS USES TWITTER</vt:lpstr>
      <vt:lpstr>Project Objective</vt:lpstr>
      <vt:lpstr>Introduction</vt:lpstr>
      <vt:lpstr>Data</vt:lpstr>
      <vt:lpstr>Characteristics of dataset</vt:lpstr>
      <vt:lpstr>Data pre-processing steps</vt:lpstr>
      <vt:lpstr>Time series Analysis</vt:lpstr>
      <vt:lpstr>The number of tweets per day across the time span: </vt:lpstr>
      <vt:lpstr>Identifying the trend using rolling average to check if there is any possible trend: </vt:lpstr>
      <vt:lpstr>Time series Analysis</vt:lpstr>
      <vt:lpstr>Users with tweets having the maximum followers</vt:lpstr>
      <vt:lpstr>TF-IDF</vt:lpstr>
      <vt:lpstr>Word Cloud</vt:lpstr>
      <vt:lpstr>Network Analysis </vt:lpstr>
      <vt:lpstr>PowerPoint Presentation</vt:lpstr>
      <vt:lpstr>Tweets Classification</vt:lpstr>
      <vt:lpstr>Results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ISIS USES TWITTER</dc:title>
  <dc:creator>Marru, Geethika</dc:creator>
  <cp:lastModifiedBy>Soundarya Mantha</cp:lastModifiedBy>
  <cp:revision>4</cp:revision>
  <dcterms:created xsi:type="dcterms:W3CDTF">2021-12-08T07:23:56Z</dcterms:created>
  <dcterms:modified xsi:type="dcterms:W3CDTF">2021-12-08T20:01:02Z</dcterms:modified>
</cp:coreProperties>
</file>